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24"/>
  </p:notesMasterIdLst>
  <p:handoutMasterIdLst>
    <p:handoutMasterId r:id="rId25"/>
  </p:handoutMasterIdLst>
  <p:sldIdLst>
    <p:sldId id="256" r:id="rId2"/>
    <p:sldId id="282" r:id="rId3"/>
    <p:sldId id="271" r:id="rId4"/>
    <p:sldId id="269" r:id="rId5"/>
    <p:sldId id="270" r:id="rId6"/>
    <p:sldId id="272" r:id="rId7"/>
    <p:sldId id="263" r:id="rId8"/>
    <p:sldId id="276" r:id="rId9"/>
    <p:sldId id="262" r:id="rId10"/>
    <p:sldId id="274" r:id="rId11"/>
    <p:sldId id="275" r:id="rId12"/>
    <p:sldId id="277" r:id="rId13"/>
    <p:sldId id="278" r:id="rId14"/>
    <p:sldId id="266" r:id="rId15"/>
    <p:sldId id="265" r:id="rId16"/>
    <p:sldId id="267" r:id="rId17"/>
    <p:sldId id="279" r:id="rId18"/>
    <p:sldId id="280" r:id="rId19"/>
    <p:sldId id="268" r:id="rId20"/>
    <p:sldId id="264" r:id="rId21"/>
    <p:sldId id="281" r:id="rId22"/>
    <p:sldId id="273" r:id="rId23"/>
  </p:sldIdLst>
  <p:sldSz cx="9756775" cy="7451725"/>
  <p:notesSz cx="6708775" cy="9774238"/>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1pPr>
    <a:lvl2pPr marL="4572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2pPr>
    <a:lvl3pPr marL="9144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3pPr>
    <a:lvl4pPr marL="13716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4pPr>
    <a:lvl5pPr marL="18288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5pPr>
    <a:lvl6pPr marL="22860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6pPr>
    <a:lvl7pPr marL="27432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7pPr>
    <a:lvl8pPr marL="32004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8pPr>
    <a:lvl9pPr marL="36576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912">
          <p15:clr>
            <a:srgbClr val="A4A3A4"/>
          </p15:clr>
        </p15:guide>
        <p15:guide id="2" pos="3072">
          <p15:clr>
            <a:srgbClr val="A4A3A4"/>
          </p15:clr>
        </p15:guide>
      </p15:sldGuideLst>
    </p:ext>
    <p:ext uri="{2D200454-40CA-4A62-9FC3-DE9A4176ACB9}">
      <p15:notesGuideLst xmlns:p15="http://schemas.microsoft.com/office/powerpoint/2012/main">
        <p15:guide id="1" orient="horz" pos="3078">
          <p15:clr>
            <a:srgbClr val="A4A3A4"/>
          </p15:clr>
        </p15:guide>
        <p15:guide id="2" pos="21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CC0099"/>
    <a:srgbClr val="FFFF66"/>
    <a:srgbClr val="CC0066"/>
    <a:srgbClr val="FF0066"/>
    <a:srgbClr val="990099"/>
    <a:srgbClr val="003399"/>
    <a:srgbClr val="9966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autoAdjust="0"/>
  </p:normalViewPr>
  <p:slideViewPr>
    <p:cSldViewPr snapToObjects="1">
      <p:cViewPr varScale="1">
        <p:scale>
          <a:sx n="65" d="100"/>
          <a:sy n="65" d="100"/>
        </p:scale>
        <p:origin x="1326" y="72"/>
      </p:cViewPr>
      <p:guideLst>
        <p:guide orient="horz" pos="912"/>
        <p:guide pos="307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272"/>
    </p:cViewPr>
  </p:sorterViewPr>
  <p:notesViewPr>
    <p:cSldViewPr snapToObjects="1">
      <p:cViewPr varScale="1">
        <p:scale>
          <a:sx n="38" d="100"/>
          <a:sy n="38" d="100"/>
        </p:scale>
        <p:origin x="-1560" y="-96"/>
      </p:cViewPr>
      <p:guideLst>
        <p:guide orient="horz" pos="3078"/>
        <p:guide pos="211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A6C9D7-B45A-4CF4-BFA1-EED53EF379C8}" type="doc">
      <dgm:prSet loTypeId="urn:microsoft.com/office/officeart/2005/8/layout/chevron1" loCatId="process" qsTypeId="urn:microsoft.com/office/officeart/2005/8/quickstyle/3d1" qsCatId="3D" csTypeId="urn:microsoft.com/office/officeart/2005/8/colors/colorful5" csCatId="colorful" phldr="1"/>
      <dgm:spPr/>
    </dgm:pt>
    <dgm:pt modelId="{54500825-B44E-4376-B34B-97302D00385D}">
      <dgm:prSet phldrT="[文本]"/>
      <dgm:spPr/>
      <dgm:t>
        <a:bodyPr/>
        <a:lstStyle/>
        <a:p>
          <a:r>
            <a:rPr lang="en-US" altLang="zh-CN" dirty="0" smtClean="0"/>
            <a:t>VQ1</a:t>
          </a:r>
        </a:p>
        <a:p>
          <a:r>
            <a:rPr lang="zh-CN" altLang="en-US" dirty="0" smtClean="0"/>
            <a:t>静态检验</a:t>
          </a:r>
          <a:endParaRPr lang="zh-CN" altLang="en-US" dirty="0"/>
        </a:p>
      </dgm:t>
    </dgm:pt>
    <dgm:pt modelId="{21D7392C-56BB-48B6-BB6C-EFF325B0DA34}" type="parTrans" cxnId="{DB014AA1-3FED-40EC-BB8E-18D8D0C875E2}">
      <dgm:prSet/>
      <dgm:spPr/>
      <dgm:t>
        <a:bodyPr/>
        <a:lstStyle/>
        <a:p>
          <a:endParaRPr lang="zh-CN" altLang="en-US"/>
        </a:p>
      </dgm:t>
    </dgm:pt>
    <dgm:pt modelId="{9FF6A920-69E0-4261-A76E-7D3696F1D780}" type="sibTrans" cxnId="{DB014AA1-3FED-40EC-BB8E-18D8D0C875E2}">
      <dgm:prSet/>
      <dgm:spPr/>
      <dgm:t>
        <a:bodyPr/>
        <a:lstStyle/>
        <a:p>
          <a:endParaRPr lang="zh-CN" altLang="en-US"/>
        </a:p>
      </dgm:t>
    </dgm:pt>
    <dgm:pt modelId="{63329E9C-1701-4DE7-9785-6AE61C5DAB55}">
      <dgm:prSet phldrT="[文本]" custT="1"/>
      <dgm:spPr>
        <a:solidFill>
          <a:srgbClr val="0070C0"/>
        </a:solidFill>
      </dgm:spPr>
      <dgm:t>
        <a:bodyPr lIns="0" tIns="0" rIns="0" bIns="0"/>
        <a:lstStyle/>
        <a:p>
          <a:r>
            <a:rPr lang="en-US" altLang="zh-CN" sz="2000" dirty="0" smtClean="0"/>
            <a:t>VQ2</a:t>
          </a:r>
        </a:p>
        <a:p>
          <a:r>
            <a:rPr lang="zh-CN" altLang="en-US" sz="1400" dirty="0" smtClean="0"/>
            <a:t>检测线</a:t>
          </a:r>
          <a:r>
            <a:rPr lang="en-US" altLang="zh-CN" sz="1400" dirty="0" smtClean="0"/>
            <a:t>·</a:t>
          </a:r>
          <a:r>
            <a:rPr lang="zh-CN" altLang="en-US" sz="1400" dirty="0" smtClean="0"/>
            <a:t>路试</a:t>
          </a:r>
          <a:r>
            <a:rPr lang="en-US" altLang="zh-CN" sz="1400" dirty="0" smtClean="0"/>
            <a:t>·</a:t>
          </a:r>
          <a:r>
            <a:rPr lang="zh-CN" altLang="en-US" sz="1400" dirty="0" smtClean="0"/>
            <a:t>淋雨</a:t>
          </a:r>
          <a:endParaRPr lang="zh-CN" altLang="en-US" sz="1400" dirty="0"/>
        </a:p>
      </dgm:t>
    </dgm:pt>
    <dgm:pt modelId="{D2777FB5-9056-415F-80ED-842FB33ECDCE}" type="parTrans" cxnId="{02192DFC-C670-4727-825C-BC55CE083C3A}">
      <dgm:prSet/>
      <dgm:spPr/>
      <dgm:t>
        <a:bodyPr/>
        <a:lstStyle/>
        <a:p>
          <a:endParaRPr lang="zh-CN" altLang="en-US"/>
        </a:p>
      </dgm:t>
    </dgm:pt>
    <dgm:pt modelId="{E2AAF039-E1AD-4873-84D0-7F7E92B72C43}" type="sibTrans" cxnId="{02192DFC-C670-4727-825C-BC55CE083C3A}">
      <dgm:prSet/>
      <dgm:spPr/>
      <dgm:t>
        <a:bodyPr/>
        <a:lstStyle/>
        <a:p>
          <a:endParaRPr lang="zh-CN" altLang="en-US"/>
        </a:p>
      </dgm:t>
    </dgm:pt>
    <dgm:pt modelId="{CC5219DE-8EDB-4490-97B8-CCF03BBB1619}">
      <dgm:prSet phldrT="[文本]"/>
      <dgm:spPr>
        <a:solidFill>
          <a:srgbClr val="CC0099"/>
        </a:solidFill>
      </dgm:spPr>
      <dgm:t>
        <a:bodyPr/>
        <a:lstStyle/>
        <a:p>
          <a:r>
            <a:rPr lang="en-US" altLang="zh-CN" dirty="0" smtClean="0"/>
            <a:t>VQ3</a:t>
          </a:r>
        </a:p>
        <a:p>
          <a:r>
            <a:rPr lang="zh-CN" altLang="en-US" dirty="0" smtClean="0"/>
            <a:t>漆面外观</a:t>
          </a:r>
          <a:endParaRPr lang="zh-CN" altLang="en-US" dirty="0"/>
        </a:p>
      </dgm:t>
    </dgm:pt>
    <dgm:pt modelId="{C3BFA353-86DF-4813-97D4-307E3136C78E}" type="parTrans" cxnId="{8D40CEB8-6E28-4455-B4BE-73881EB870D5}">
      <dgm:prSet/>
      <dgm:spPr/>
      <dgm:t>
        <a:bodyPr/>
        <a:lstStyle/>
        <a:p>
          <a:endParaRPr lang="zh-CN" altLang="en-US"/>
        </a:p>
      </dgm:t>
    </dgm:pt>
    <dgm:pt modelId="{EFA1505F-37AF-4528-B556-7614F29CB5A8}" type="sibTrans" cxnId="{8D40CEB8-6E28-4455-B4BE-73881EB870D5}">
      <dgm:prSet/>
      <dgm:spPr/>
      <dgm:t>
        <a:bodyPr/>
        <a:lstStyle/>
        <a:p>
          <a:endParaRPr lang="zh-CN" altLang="en-US"/>
        </a:p>
      </dgm:t>
    </dgm:pt>
    <dgm:pt modelId="{0A5D8600-12EC-44F6-A319-65E59562C771}">
      <dgm:prSet/>
      <dgm:spPr>
        <a:solidFill>
          <a:srgbClr val="FFC000"/>
        </a:solidFill>
      </dgm:spPr>
      <dgm:t>
        <a:bodyPr/>
        <a:lstStyle/>
        <a:p>
          <a:r>
            <a:rPr lang="en-US" altLang="zh-CN" dirty="0" smtClean="0"/>
            <a:t>WDI</a:t>
          </a:r>
        </a:p>
        <a:p>
          <a:r>
            <a:rPr lang="zh-CN" altLang="en-US" dirty="0" smtClean="0"/>
            <a:t>出库检验</a:t>
          </a:r>
          <a:endParaRPr lang="zh-CN" altLang="en-US" dirty="0"/>
        </a:p>
      </dgm:t>
    </dgm:pt>
    <dgm:pt modelId="{BE54F66F-0998-44FB-8118-82CF3CAD060A}" type="parTrans" cxnId="{B5EEAD4C-F9DD-4587-A3F8-0DE24B910728}">
      <dgm:prSet/>
      <dgm:spPr/>
      <dgm:t>
        <a:bodyPr/>
        <a:lstStyle/>
        <a:p>
          <a:endParaRPr lang="zh-CN" altLang="en-US"/>
        </a:p>
      </dgm:t>
    </dgm:pt>
    <dgm:pt modelId="{32162325-15F8-4664-96F4-7FB2F2FE4BA0}" type="sibTrans" cxnId="{B5EEAD4C-F9DD-4587-A3F8-0DE24B910728}">
      <dgm:prSet/>
      <dgm:spPr/>
      <dgm:t>
        <a:bodyPr/>
        <a:lstStyle/>
        <a:p>
          <a:endParaRPr lang="zh-CN" altLang="en-US"/>
        </a:p>
      </dgm:t>
    </dgm:pt>
    <dgm:pt modelId="{8A484CE9-A17E-4137-8B19-7414AF30CB3E}" type="pres">
      <dgm:prSet presAssocID="{35A6C9D7-B45A-4CF4-BFA1-EED53EF379C8}" presName="Name0" presStyleCnt="0">
        <dgm:presLayoutVars>
          <dgm:dir/>
          <dgm:animLvl val="lvl"/>
          <dgm:resizeHandles val="exact"/>
        </dgm:presLayoutVars>
      </dgm:prSet>
      <dgm:spPr/>
    </dgm:pt>
    <dgm:pt modelId="{CCBC34AA-A9BC-451B-9198-78537D6712FC}" type="pres">
      <dgm:prSet presAssocID="{54500825-B44E-4376-B34B-97302D00385D}" presName="parTxOnly" presStyleLbl="node1" presStyleIdx="0" presStyleCnt="4">
        <dgm:presLayoutVars>
          <dgm:chMax val="0"/>
          <dgm:chPref val="0"/>
          <dgm:bulletEnabled val="1"/>
        </dgm:presLayoutVars>
      </dgm:prSet>
      <dgm:spPr/>
      <dgm:t>
        <a:bodyPr/>
        <a:lstStyle/>
        <a:p>
          <a:endParaRPr lang="zh-CN" altLang="en-US"/>
        </a:p>
      </dgm:t>
    </dgm:pt>
    <dgm:pt modelId="{D983D8C6-D60A-4B32-A54F-D3A8921A845E}" type="pres">
      <dgm:prSet presAssocID="{9FF6A920-69E0-4261-A76E-7D3696F1D780}" presName="parTxOnlySpace" presStyleCnt="0"/>
      <dgm:spPr/>
    </dgm:pt>
    <dgm:pt modelId="{F22A5803-5EC9-4CA9-B1C7-56BE0409B8A6}" type="pres">
      <dgm:prSet presAssocID="{63329E9C-1701-4DE7-9785-6AE61C5DAB55}" presName="parTxOnly" presStyleLbl="node1" presStyleIdx="1" presStyleCnt="4">
        <dgm:presLayoutVars>
          <dgm:chMax val="0"/>
          <dgm:chPref val="0"/>
          <dgm:bulletEnabled val="1"/>
        </dgm:presLayoutVars>
      </dgm:prSet>
      <dgm:spPr/>
      <dgm:t>
        <a:bodyPr/>
        <a:lstStyle/>
        <a:p>
          <a:endParaRPr lang="zh-CN" altLang="en-US"/>
        </a:p>
      </dgm:t>
    </dgm:pt>
    <dgm:pt modelId="{CBD60EF0-22BD-4E8D-877A-DB51CCF833FB}" type="pres">
      <dgm:prSet presAssocID="{E2AAF039-E1AD-4873-84D0-7F7E92B72C43}" presName="parTxOnlySpace" presStyleCnt="0"/>
      <dgm:spPr/>
    </dgm:pt>
    <dgm:pt modelId="{F381BA1F-1B1C-4866-9B39-E30450B986C7}" type="pres">
      <dgm:prSet presAssocID="{CC5219DE-8EDB-4490-97B8-CCF03BBB1619}" presName="parTxOnly" presStyleLbl="node1" presStyleIdx="2" presStyleCnt="4">
        <dgm:presLayoutVars>
          <dgm:chMax val="0"/>
          <dgm:chPref val="0"/>
          <dgm:bulletEnabled val="1"/>
        </dgm:presLayoutVars>
      </dgm:prSet>
      <dgm:spPr/>
      <dgm:t>
        <a:bodyPr/>
        <a:lstStyle/>
        <a:p>
          <a:endParaRPr lang="zh-CN" altLang="en-US"/>
        </a:p>
      </dgm:t>
    </dgm:pt>
    <dgm:pt modelId="{A57A7AB4-B249-4B6E-9396-F8286E8644A0}" type="pres">
      <dgm:prSet presAssocID="{EFA1505F-37AF-4528-B556-7614F29CB5A8}" presName="parTxOnlySpace" presStyleCnt="0"/>
      <dgm:spPr/>
    </dgm:pt>
    <dgm:pt modelId="{F97706BF-E3CD-4370-94D0-B7566E1A47FA}" type="pres">
      <dgm:prSet presAssocID="{0A5D8600-12EC-44F6-A319-65E59562C771}" presName="parTxOnly" presStyleLbl="node1" presStyleIdx="3" presStyleCnt="4">
        <dgm:presLayoutVars>
          <dgm:chMax val="0"/>
          <dgm:chPref val="0"/>
          <dgm:bulletEnabled val="1"/>
        </dgm:presLayoutVars>
      </dgm:prSet>
      <dgm:spPr/>
      <dgm:t>
        <a:bodyPr/>
        <a:lstStyle/>
        <a:p>
          <a:endParaRPr lang="zh-CN" altLang="en-US"/>
        </a:p>
      </dgm:t>
    </dgm:pt>
  </dgm:ptLst>
  <dgm:cxnLst>
    <dgm:cxn modelId="{DF952DD3-E370-41B2-9D9A-A1D471692B11}" type="presOf" srcId="{CC5219DE-8EDB-4490-97B8-CCF03BBB1619}" destId="{F381BA1F-1B1C-4866-9B39-E30450B986C7}" srcOrd="0" destOrd="0" presId="urn:microsoft.com/office/officeart/2005/8/layout/chevron1"/>
    <dgm:cxn modelId="{B5EEAD4C-F9DD-4587-A3F8-0DE24B910728}" srcId="{35A6C9D7-B45A-4CF4-BFA1-EED53EF379C8}" destId="{0A5D8600-12EC-44F6-A319-65E59562C771}" srcOrd="3" destOrd="0" parTransId="{BE54F66F-0998-44FB-8118-82CF3CAD060A}" sibTransId="{32162325-15F8-4664-96F4-7FB2F2FE4BA0}"/>
    <dgm:cxn modelId="{D17B3562-A9F6-4153-AFD7-950A57A0351F}" type="presOf" srcId="{54500825-B44E-4376-B34B-97302D00385D}" destId="{CCBC34AA-A9BC-451B-9198-78537D6712FC}" srcOrd="0" destOrd="0" presId="urn:microsoft.com/office/officeart/2005/8/layout/chevron1"/>
    <dgm:cxn modelId="{8D40CEB8-6E28-4455-B4BE-73881EB870D5}" srcId="{35A6C9D7-B45A-4CF4-BFA1-EED53EF379C8}" destId="{CC5219DE-8EDB-4490-97B8-CCF03BBB1619}" srcOrd="2" destOrd="0" parTransId="{C3BFA353-86DF-4813-97D4-307E3136C78E}" sibTransId="{EFA1505F-37AF-4528-B556-7614F29CB5A8}"/>
    <dgm:cxn modelId="{E29D28FA-C4F3-46D1-9DCF-1A753AAE8016}" type="presOf" srcId="{63329E9C-1701-4DE7-9785-6AE61C5DAB55}" destId="{F22A5803-5EC9-4CA9-B1C7-56BE0409B8A6}" srcOrd="0" destOrd="0" presId="urn:microsoft.com/office/officeart/2005/8/layout/chevron1"/>
    <dgm:cxn modelId="{DB014AA1-3FED-40EC-BB8E-18D8D0C875E2}" srcId="{35A6C9D7-B45A-4CF4-BFA1-EED53EF379C8}" destId="{54500825-B44E-4376-B34B-97302D00385D}" srcOrd="0" destOrd="0" parTransId="{21D7392C-56BB-48B6-BB6C-EFF325B0DA34}" sibTransId="{9FF6A920-69E0-4261-A76E-7D3696F1D780}"/>
    <dgm:cxn modelId="{02192DFC-C670-4727-825C-BC55CE083C3A}" srcId="{35A6C9D7-B45A-4CF4-BFA1-EED53EF379C8}" destId="{63329E9C-1701-4DE7-9785-6AE61C5DAB55}" srcOrd="1" destOrd="0" parTransId="{D2777FB5-9056-415F-80ED-842FB33ECDCE}" sibTransId="{E2AAF039-E1AD-4873-84D0-7F7E92B72C43}"/>
    <dgm:cxn modelId="{11625626-33F7-4612-9EA3-F86F713D96B9}" type="presOf" srcId="{35A6C9D7-B45A-4CF4-BFA1-EED53EF379C8}" destId="{8A484CE9-A17E-4137-8B19-7414AF30CB3E}" srcOrd="0" destOrd="0" presId="urn:microsoft.com/office/officeart/2005/8/layout/chevron1"/>
    <dgm:cxn modelId="{E1271DEA-1C92-4061-BAB6-C819F3A6179A}" type="presOf" srcId="{0A5D8600-12EC-44F6-A319-65E59562C771}" destId="{F97706BF-E3CD-4370-94D0-B7566E1A47FA}" srcOrd="0" destOrd="0" presId="urn:microsoft.com/office/officeart/2005/8/layout/chevron1"/>
    <dgm:cxn modelId="{7F27E642-E5D7-4025-ABDA-BF791E601111}" type="presParOf" srcId="{8A484CE9-A17E-4137-8B19-7414AF30CB3E}" destId="{CCBC34AA-A9BC-451B-9198-78537D6712FC}" srcOrd="0" destOrd="0" presId="urn:microsoft.com/office/officeart/2005/8/layout/chevron1"/>
    <dgm:cxn modelId="{EDC4046F-7249-4B8B-88EC-C14D556FC2F3}" type="presParOf" srcId="{8A484CE9-A17E-4137-8B19-7414AF30CB3E}" destId="{D983D8C6-D60A-4B32-A54F-D3A8921A845E}" srcOrd="1" destOrd="0" presId="urn:microsoft.com/office/officeart/2005/8/layout/chevron1"/>
    <dgm:cxn modelId="{B7AA4AD3-7376-4009-9BD1-F5C42A4879DE}" type="presParOf" srcId="{8A484CE9-A17E-4137-8B19-7414AF30CB3E}" destId="{F22A5803-5EC9-4CA9-B1C7-56BE0409B8A6}" srcOrd="2" destOrd="0" presId="urn:microsoft.com/office/officeart/2005/8/layout/chevron1"/>
    <dgm:cxn modelId="{E83744D7-9DEC-46CF-B457-9FACB7D06F29}" type="presParOf" srcId="{8A484CE9-A17E-4137-8B19-7414AF30CB3E}" destId="{CBD60EF0-22BD-4E8D-877A-DB51CCF833FB}" srcOrd="3" destOrd="0" presId="urn:microsoft.com/office/officeart/2005/8/layout/chevron1"/>
    <dgm:cxn modelId="{AEC103FA-09CB-44EC-9F80-36C8CB022029}" type="presParOf" srcId="{8A484CE9-A17E-4137-8B19-7414AF30CB3E}" destId="{F381BA1F-1B1C-4866-9B39-E30450B986C7}" srcOrd="4" destOrd="0" presId="urn:microsoft.com/office/officeart/2005/8/layout/chevron1"/>
    <dgm:cxn modelId="{6391649E-298D-4039-B8D7-9D2579B3E7E3}" type="presParOf" srcId="{8A484CE9-A17E-4137-8B19-7414AF30CB3E}" destId="{A57A7AB4-B249-4B6E-9396-F8286E8644A0}" srcOrd="5" destOrd="0" presId="urn:microsoft.com/office/officeart/2005/8/layout/chevron1"/>
    <dgm:cxn modelId="{C2204A38-1D9A-40A8-983C-F9FD3A608A5A}" type="presParOf" srcId="{8A484CE9-A17E-4137-8B19-7414AF30CB3E}" destId="{F97706BF-E3CD-4370-94D0-B7566E1A47F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C34AA-A9BC-451B-9198-78537D6712FC}">
      <dsp:nvSpPr>
        <dsp:cNvPr id="0" name=""/>
        <dsp:cNvSpPr/>
      </dsp:nvSpPr>
      <dsp:spPr>
        <a:xfrm>
          <a:off x="3902" y="421924"/>
          <a:ext cx="2271876" cy="90875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altLang="zh-CN" sz="2200" kern="1200" dirty="0" smtClean="0"/>
            <a:t>VQ1</a:t>
          </a:r>
        </a:p>
        <a:p>
          <a:pPr lvl="0" algn="ctr" defTabSz="977900">
            <a:lnSpc>
              <a:spcPct val="90000"/>
            </a:lnSpc>
            <a:spcBef>
              <a:spcPct val="0"/>
            </a:spcBef>
            <a:spcAft>
              <a:spcPct val="35000"/>
            </a:spcAft>
          </a:pPr>
          <a:r>
            <a:rPr lang="zh-CN" altLang="en-US" sz="2200" kern="1200" dirty="0" smtClean="0"/>
            <a:t>静态检验</a:t>
          </a:r>
          <a:endParaRPr lang="zh-CN" altLang="en-US" sz="2200" kern="1200" dirty="0"/>
        </a:p>
      </dsp:txBody>
      <dsp:txXfrm>
        <a:off x="458277" y="421924"/>
        <a:ext cx="1363126" cy="908750"/>
      </dsp:txXfrm>
    </dsp:sp>
    <dsp:sp modelId="{F22A5803-5EC9-4CA9-B1C7-56BE0409B8A6}">
      <dsp:nvSpPr>
        <dsp:cNvPr id="0" name=""/>
        <dsp:cNvSpPr/>
      </dsp:nvSpPr>
      <dsp:spPr>
        <a:xfrm>
          <a:off x="2048592" y="421924"/>
          <a:ext cx="2271876" cy="908750"/>
        </a:xfrm>
        <a:prstGeom prst="chevron">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CN" sz="2000" kern="1200" dirty="0" smtClean="0"/>
            <a:t>VQ2</a:t>
          </a:r>
        </a:p>
        <a:p>
          <a:pPr lvl="0" algn="ctr" defTabSz="889000">
            <a:lnSpc>
              <a:spcPct val="90000"/>
            </a:lnSpc>
            <a:spcBef>
              <a:spcPct val="0"/>
            </a:spcBef>
            <a:spcAft>
              <a:spcPct val="35000"/>
            </a:spcAft>
          </a:pPr>
          <a:r>
            <a:rPr lang="zh-CN" altLang="en-US" sz="1400" kern="1200" dirty="0" smtClean="0"/>
            <a:t>检测线</a:t>
          </a:r>
          <a:r>
            <a:rPr lang="en-US" altLang="zh-CN" sz="1400" kern="1200" dirty="0" smtClean="0"/>
            <a:t>·</a:t>
          </a:r>
          <a:r>
            <a:rPr lang="zh-CN" altLang="en-US" sz="1400" kern="1200" dirty="0" smtClean="0"/>
            <a:t>路试</a:t>
          </a:r>
          <a:r>
            <a:rPr lang="en-US" altLang="zh-CN" sz="1400" kern="1200" dirty="0" smtClean="0"/>
            <a:t>·</a:t>
          </a:r>
          <a:r>
            <a:rPr lang="zh-CN" altLang="en-US" sz="1400" kern="1200" dirty="0" smtClean="0"/>
            <a:t>淋雨</a:t>
          </a:r>
          <a:endParaRPr lang="zh-CN" altLang="en-US" sz="1400" kern="1200" dirty="0"/>
        </a:p>
      </dsp:txBody>
      <dsp:txXfrm>
        <a:off x="2502967" y="421924"/>
        <a:ext cx="1363126" cy="908750"/>
      </dsp:txXfrm>
    </dsp:sp>
    <dsp:sp modelId="{F381BA1F-1B1C-4866-9B39-E30450B986C7}">
      <dsp:nvSpPr>
        <dsp:cNvPr id="0" name=""/>
        <dsp:cNvSpPr/>
      </dsp:nvSpPr>
      <dsp:spPr>
        <a:xfrm>
          <a:off x="4093281" y="421924"/>
          <a:ext cx="2271876" cy="908750"/>
        </a:xfrm>
        <a:prstGeom prst="chevron">
          <a:avLst/>
        </a:prstGeom>
        <a:solidFill>
          <a:srgbClr val="CC0099"/>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altLang="zh-CN" sz="2200" kern="1200" dirty="0" smtClean="0"/>
            <a:t>VQ3</a:t>
          </a:r>
        </a:p>
        <a:p>
          <a:pPr lvl="0" algn="ctr" defTabSz="977900">
            <a:lnSpc>
              <a:spcPct val="90000"/>
            </a:lnSpc>
            <a:spcBef>
              <a:spcPct val="0"/>
            </a:spcBef>
            <a:spcAft>
              <a:spcPct val="35000"/>
            </a:spcAft>
          </a:pPr>
          <a:r>
            <a:rPr lang="zh-CN" altLang="en-US" sz="2200" kern="1200" dirty="0" smtClean="0"/>
            <a:t>漆面外观</a:t>
          </a:r>
          <a:endParaRPr lang="zh-CN" altLang="en-US" sz="2200" kern="1200" dirty="0"/>
        </a:p>
      </dsp:txBody>
      <dsp:txXfrm>
        <a:off x="4547656" y="421924"/>
        <a:ext cx="1363126" cy="908750"/>
      </dsp:txXfrm>
    </dsp:sp>
    <dsp:sp modelId="{F97706BF-E3CD-4370-94D0-B7566E1A47FA}">
      <dsp:nvSpPr>
        <dsp:cNvPr id="0" name=""/>
        <dsp:cNvSpPr/>
      </dsp:nvSpPr>
      <dsp:spPr>
        <a:xfrm>
          <a:off x="6137970" y="421924"/>
          <a:ext cx="2271876" cy="908750"/>
        </a:xfrm>
        <a:prstGeom prst="chevron">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altLang="zh-CN" sz="2200" kern="1200" dirty="0" smtClean="0"/>
            <a:t>WDI</a:t>
          </a:r>
        </a:p>
        <a:p>
          <a:pPr lvl="0" algn="ctr" defTabSz="977900">
            <a:lnSpc>
              <a:spcPct val="90000"/>
            </a:lnSpc>
            <a:spcBef>
              <a:spcPct val="0"/>
            </a:spcBef>
            <a:spcAft>
              <a:spcPct val="35000"/>
            </a:spcAft>
          </a:pPr>
          <a:r>
            <a:rPr lang="zh-CN" altLang="en-US" sz="2200" kern="1200" dirty="0" smtClean="0"/>
            <a:t>出库检验</a:t>
          </a:r>
          <a:endParaRPr lang="zh-CN" altLang="en-US" sz="2200" kern="1200" dirty="0"/>
        </a:p>
      </dsp:txBody>
      <dsp:txXfrm>
        <a:off x="6592345" y="421924"/>
        <a:ext cx="1363126" cy="9087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541838" y="735013"/>
            <a:ext cx="5683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502" tIns="45621" rIns="94502" bIns="45621">
            <a:spAutoFit/>
          </a:bodyPr>
          <a:lstStyle>
            <a:lvl1pPr algn="l" defTabSz="947738">
              <a:defRPr sz="2400">
                <a:solidFill>
                  <a:schemeClr val="tx1"/>
                </a:solidFill>
                <a:latin typeface="Times New Roman" panose="02020603050405020304" pitchFamily="18" charset="0"/>
                <a:ea typeface="굴림" panose="020B0600000101010101" pitchFamily="34" charset="-127"/>
              </a:defRPr>
            </a:lvl1pPr>
            <a:lvl2pPr marL="474663" algn="l" defTabSz="947738">
              <a:defRPr sz="2400">
                <a:solidFill>
                  <a:schemeClr val="tx1"/>
                </a:solidFill>
                <a:latin typeface="Times New Roman" panose="02020603050405020304" pitchFamily="18" charset="0"/>
                <a:ea typeface="굴림" panose="020B0600000101010101" pitchFamily="34" charset="-127"/>
              </a:defRPr>
            </a:lvl2pPr>
            <a:lvl3pPr marL="947738" algn="l" defTabSz="947738">
              <a:defRPr sz="2400">
                <a:solidFill>
                  <a:schemeClr val="tx1"/>
                </a:solidFill>
                <a:latin typeface="Times New Roman" panose="02020603050405020304" pitchFamily="18" charset="0"/>
                <a:ea typeface="굴림" panose="020B0600000101010101" pitchFamily="34" charset="-127"/>
              </a:defRPr>
            </a:lvl3pPr>
            <a:lvl4pPr marL="1420813" algn="l" defTabSz="947738">
              <a:defRPr sz="2400">
                <a:solidFill>
                  <a:schemeClr val="tx1"/>
                </a:solidFill>
                <a:latin typeface="Times New Roman" panose="02020603050405020304" pitchFamily="18" charset="0"/>
                <a:ea typeface="굴림" panose="020B0600000101010101" pitchFamily="34" charset="-127"/>
              </a:defRPr>
            </a:lvl4pPr>
            <a:lvl5pPr marL="1895475" algn="l" defTabSz="947738">
              <a:defRPr sz="2400">
                <a:solidFill>
                  <a:schemeClr val="tx1"/>
                </a:solidFill>
                <a:latin typeface="Times New Roman" panose="02020603050405020304" pitchFamily="18" charset="0"/>
                <a:ea typeface="굴림" panose="020B0600000101010101" pitchFamily="34" charset="-127"/>
              </a:defRPr>
            </a:lvl5pPr>
            <a:lvl6pPr marL="23526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098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2670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242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lang="en-US" altLang="ko-KR" sz="1300">
                <a:latin typeface="Arial" panose="020B0604020202020204" pitchFamily="34" charset="0"/>
              </a:rPr>
              <a:t>Notes</a:t>
            </a:r>
          </a:p>
        </p:txBody>
      </p:sp>
      <p:sp>
        <p:nvSpPr>
          <p:cNvPr id="3075" name="Line 3"/>
          <p:cNvSpPr>
            <a:spLocks noChangeShapeType="1"/>
          </p:cNvSpPr>
          <p:nvPr/>
        </p:nvSpPr>
        <p:spPr bwMode="auto">
          <a:xfrm>
            <a:off x="3717925" y="12271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 name="Line 4"/>
          <p:cNvSpPr>
            <a:spLocks noChangeShapeType="1"/>
          </p:cNvSpPr>
          <p:nvPr/>
        </p:nvSpPr>
        <p:spPr bwMode="auto">
          <a:xfrm>
            <a:off x="3717925" y="14239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 name="Line 5"/>
          <p:cNvSpPr>
            <a:spLocks noChangeShapeType="1"/>
          </p:cNvSpPr>
          <p:nvPr/>
        </p:nvSpPr>
        <p:spPr bwMode="auto">
          <a:xfrm>
            <a:off x="3717925" y="16176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 name="Line 6"/>
          <p:cNvSpPr>
            <a:spLocks noChangeShapeType="1"/>
          </p:cNvSpPr>
          <p:nvPr/>
        </p:nvSpPr>
        <p:spPr bwMode="auto">
          <a:xfrm>
            <a:off x="3717925" y="18081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 name="Line 7"/>
          <p:cNvSpPr>
            <a:spLocks noChangeShapeType="1"/>
          </p:cNvSpPr>
          <p:nvPr/>
        </p:nvSpPr>
        <p:spPr bwMode="auto">
          <a:xfrm>
            <a:off x="3717925" y="200342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 name="Line 8"/>
          <p:cNvSpPr>
            <a:spLocks noChangeShapeType="1"/>
          </p:cNvSpPr>
          <p:nvPr/>
        </p:nvSpPr>
        <p:spPr bwMode="auto">
          <a:xfrm>
            <a:off x="3717925" y="21955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1" name="Line 9"/>
          <p:cNvSpPr>
            <a:spLocks noChangeShapeType="1"/>
          </p:cNvSpPr>
          <p:nvPr/>
        </p:nvSpPr>
        <p:spPr bwMode="auto">
          <a:xfrm>
            <a:off x="3717925" y="239077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 name="Line 10"/>
          <p:cNvSpPr>
            <a:spLocks noChangeShapeType="1"/>
          </p:cNvSpPr>
          <p:nvPr/>
        </p:nvSpPr>
        <p:spPr bwMode="auto">
          <a:xfrm>
            <a:off x="3717925" y="258445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 name="Line 11"/>
          <p:cNvSpPr>
            <a:spLocks noChangeShapeType="1"/>
          </p:cNvSpPr>
          <p:nvPr/>
        </p:nvSpPr>
        <p:spPr bwMode="auto">
          <a:xfrm>
            <a:off x="3717925" y="27765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 name="Line 12"/>
          <p:cNvSpPr>
            <a:spLocks noChangeShapeType="1"/>
          </p:cNvSpPr>
          <p:nvPr/>
        </p:nvSpPr>
        <p:spPr bwMode="auto">
          <a:xfrm>
            <a:off x="3717925" y="29702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Line 13"/>
          <p:cNvSpPr>
            <a:spLocks noChangeShapeType="1"/>
          </p:cNvSpPr>
          <p:nvPr/>
        </p:nvSpPr>
        <p:spPr bwMode="auto">
          <a:xfrm>
            <a:off x="3717925" y="31638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Line 14"/>
          <p:cNvSpPr>
            <a:spLocks noChangeShapeType="1"/>
          </p:cNvSpPr>
          <p:nvPr/>
        </p:nvSpPr>
        <p:spPr bwMode="auto">
          <a:xfrm>
            <a:off x="3717925" y="335597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7" name="Line 15"/>
          <p:cNvSpPr>
            <a:spLocks noChangeShapeType="1"/>
          </p:cNvSpPr>
          <p:nvPr/>
        </p:nvSpPr>
        <p:spPr bwMode="auto">
          <a:xfrm>
            <a:off x="3717925" y="35512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8" name="Line 16"/>
          <p:cNvSpPr>
            <a:spLocks noChangeShapeType="1"/>
          </p:cNvSpPr>
          <p:nvPr/>
        </p:nvSpPr>
        <p:spPr bwMode="auto">
          <a:xfrm>
            <a:off x="3717925" y="37417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9" name="Line 17"/>
          <p:cNvSpPr>
            <a:spLocks noChangeShapeType="1"/>
          </p:cNvSpPr>
          <p:nvPr/>
        </p:nvSpPr>
        <p:spPr bwMode="auto">
          <a:xfrm>
            <a:off x="3717925" y="39354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Line 18"/>
          <p:cNvSpPr>
            <a:spLocks noChangeShapeType="1"/>
          </p:cNvSpPr>
          <p:nvPr/>
        </p:nvSpPr>
        <p:spPr bwMode="auto">
          <a:xfrm>
            <a:off x="3717925" y="41290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1" name="Line 19"/>
          <p:cNvSpPr>
            <a:spLocks noChangeShapeType="1"/>
          </p:cNvSpPr>
          <p:nvPr/>
        </p:nvSpPr>
        <p:spPr bwMode="auto">
          <a:xfrm>
            <a:off x="3717925" y="43227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 name="Line 20"/>
          <p:cNvSpPr>
            <a:spLocks noChangeShapeType="1"/>
          </p:cNvSpPr>
          <p:nvPr/>
        </p:nvSpPr>
        <p:spPr bwMode="auto">
          <a:xfrm>
            <a:off x="3717925" y="451485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3" name="Line 21"/>
          <p:cNvSpPr>
            <a:spLocks noChangeShapeType="1"/>
          </p:cNvSpPr>
          <p:nvPr/>
        </p:nvSpPr>
        <p:spPr bwMode="auto">
          <a:xfrm>
            <a:off x="3717925" y="47101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4" name="Line 22"/>
          <p:cNvSpPr>
            <a:spLocks noChangeShapeType="1"/>
          </p:cNvSpPr>
          <p:nvPr/>
        </p:nvSpPr>
        <p:spPr bwMode="auto">
          <a:xfrm>
            <a:off x="3717925" y="49037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5" name="Line 23"/>
          <p:cNvSpPr>
            <a:spLocks noChangeShapeType="1"/>
          </p:cNvSpPr>
          <p:nvPr/>
        </p:nvSpPr>
        <p:spPr bwMode="auto">
          <a:xfrm>
            <a:off x="3717925" y="509587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 name="Line 24"/>
          <p:cNvSpPr>
            <a:spLocks noChangeShapeType="1"/>
          </p:cNvSpPr>
          <p:nvPr/>
        </p:nvSpPr>
        <p:spPr bwMode="auto">
          <a:xfrm>
            <a:off x="3717925" y="529272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 name="Line 25"/>
          <p:cNvSpPr>
            <a:spLocks noChangeShapeType="1"/>
          </p:cNvSpPr>
          <p:nvPr/>
        </p:nvSpPr>
        <p:spPr bwMode="auto">
          <a:xfrm>
            <a:off x="3717925" y="54848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8" name="Line 26"/>
          <p:cNvSpPr>
            <a:spLocks noChangeShapeType="1"/>
          </p:cNvSpPr>
          <p:nvPr/>
        </p:nvSpPr>
        <p:spPr bwMode="auto">
          <a:xfrm>
            <a:off x="3717925" y="567690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9" name="Line 27"/>
          <p:cNvSpPr>
            <a:spLocks noChangeShapeType="1"/>
          </p:cNvSpPr>
          <p:nvPr/>
        </p:nvSpPr>
        <p:spPr bwMode="auto">
          <a:xfrm>
            <a:off x="3717925" y="58721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0" name="Line 28"/>
          <p:cNvSpPr>
            <a:spLocks noChangeShapeType="1"/>
          </p:cNvSpPr>
          <p:nvPr/>
        </p:nvSpPr>
        <p:spPr bwMode="auto">
          <a:xfrm>
            <a:off x="3717925" y="606742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1" name="Line 29"/>
          <p:cNvSpPr>
            <a:spLocks noChangeShapeType="1"/>
          </p:cNvSpPr>
          <p:nvPr/>
        </p:nvSpPr>
        <p:spPr bwMode="auto">
          <a:xfrm>
            <a:off x="3717925" y="62595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2" name="Line 30"/>
          <p:cNvSpPr>
            <a:spLocks noChangeShapeType="1"/>
          </p:cNvSpPr>
          <p:nvPr/>
        </p:nvSpPr>
        <p:spPr bwMode="auto">
          <a:xfrm>
            <a:off x="3717925" y="645160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3" name="Line 31"/>
          <p:cNvSpPr>
            <a:spLocks noChangeShapeType="1"/>
          </p:cNvSpPr>
          <p:nvPr/>
        </p:nvSpPr>
        <p:spPr bwMode="auto">
          <a:xfrm>
            <a:off x="3717925" y="664686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 name="Line 32"/>
          <p:cNvSpPr>
            <a:spLocks noChangeShapeType="1"/>
          </p:cNvSpPr>
          <p:nvPr/>
        </p:nvSpPr>
        <p:spPr bwMode="auto">
          <a:xfrm>
            <a:off x="3717925" y="683895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5" name="Line 33"/>
          <p:cNvSpPr>
            <a:spLocks noChangeShapeType="1"/>
          </p:cNvSpPr>
          <p:nvPr/>
        </p:nvSpPr>
        <p:spPr bwMode="auto">
          <a:xfrm>
            <a:off x="3717925" y="703262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6" name="Line 34"/>
          <p:cNvSpPr>
            <a:spLocks noChangeShapeType="1"/>
          </p:cNvSpPr>
          <p:nvPr/>
        </p:nvSpPr>
        <p:spPr bwMode="auto">
          <a:xfrm>
            <a:off x="3717925" y="7224713"/>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7" name="Line 35"/>
          <p:cNvSpPr>
            <a:spLocks noChangeShapeType="1"/>
          </p:cNvSpPr>
          <p:nvPr/>
        </p:nvSpPr>
        <p:spPr bwMode="auto">
          <a:xfrm>
            <a:off x="3717925" y="74183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8" name="Line 36"/>
          <p:cNvSpPr>
            <a:spLocks noChangeShapeType="1"/>
          </p:cNvSpPr>
          <p:nvPr/>
        </p:nvSpPr>
        <p:spPr bwMode="auto">
          <a:xfrm>
            <a:off x="3717925" y="7610475"/>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9" name="Line 37"/>
          <p:cNvSpPr>
            <a:spLocks noChangeShapeType="1"/>
          </p:cNvSpPr>
          <p:nvPr/>
        </p:nvSpPr>
        <p:spPr bwMode="auto">
          <a:xfrm>
            <a:off x="3717925" y="780415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0" name="Line 38"/>
          <p:cNvSpPr>
            <a:spLocks noChangeShapeType="1"/>
          </p:cNvSpPr>
          <p:nvPr/>
        </p:nvSpPr>
        <p:spPr bwMode="auto">
          <a:xfrm>
            <a:off x="3717925" y="800100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1" name="Line 39"/>
          <p:cNvSpPr>
            <a:spLocks noChangeShapeType="1"/>
          </p:cNvSpPr>
          <p:nvPr/>
        </p:nvSpPr>
        <p:spPr bwMode="auto">
          <a:xfrm>
            <a:off x="3717925" y="8191500"/>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2" name="Line 40"/>
          <p:cNvSpPr>
            <a:spLocks noChangeShapeType="1"/>
          </p:cNvSpPr>
          <p:nvPr/>
        </p:nvSpPr>
        <p:spPr bwMode="auto">
          <a:xfrm>
            <a:off x="3717925" y="838358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 name="Line 41"/>
          <p:cNvSpPr>
            <a:spLocks noChangeShapeType="1"/>
          </p:cNvSpPr>
          <p:nvPr/>
        </p:nvSpPr>
        <p:spPr bwMode="auto">
          <a:xfrm>
            <a:off x="3717925" y="85804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 name="Line 42"/>
          <p:cNvSpPr>
            <a:spLocks noChangeShapeType="1"/>
          </p:cNvSpPr>
          <p:nvPr/>
        </p:nvSpPr>
        <p:spPr bwMode="auto">
          <a:xfrm>
            <a:off x="3717925" y="8770938"/>
            <a:ext cx="2322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5" name="Rectangle 43"/>
          <p:cNvSpPr>
            <a:spLocks noChangeArrowheads="1"/>
          </p:cNvSpPr>
          <p:nvPr/>
        </p:nvSpPr>
        <p:spPr bwMode="auto">
          <a:xfrm>
            <a:off x="515938" y="962025"/>
            <a:ext cx="2647950" cy="21812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6" name="Rectangle 44"/>
          <p:cNvSpPr>
            <a:spLocks noChangeArrowheads="1"/>
          </p:cNvSpPr>
          <p:nvPr/>
        </p:nvSpPr>
        <p:spPr bwMode="auto">
          <a:xfrm>
            <a:off x="520700" y="3794125"/>
            <a:ext cx="2643188" cy="21796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7" name="Rectangle 45"/>
          <p:cNvSpPr>
            <a:spLocks noChangeArrowheads="1"/>
          </p:cNvSpPr>
          <p:nvPr/>
        </p:nvSpPr>
        <p:spPr bwMode="auto">
          <a:xfrm>
            <a:off x="520700" y="6618288"/>
            <a:ext cx="2643188" cy="219233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8" name="Line 46"/>
          <p:cNvSpPr>
            <a:spLocks noChangeShapeType="1"/>
          </p:cNvSpPr>
          <p:nvPr/>
        </p:nvSpPr>
        <p:spPr bwMode="auto">
          <a:xfrm>
            <a:off x="962025" y="9077325"/>
            <a:ext cx="4818063"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9" name="Rectangle 47"/>
          <p:cNvSpPr>
            <a:spLocks noChangeArrowheads="1"/>
          </p:cNvSpPr>
          <p:nvPr/>
        </p:nvSpPr>
        <p:spPr bwMode="auto">
          <a:xfrm>
            <a:off x="5013325" y="9471025"/>
            <a:ext cx="13620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02" tIns="45621" rIns="94502" bIns="45621">
            <a:spAutoFit/>
          </a:bodyPr>
          <a:lstStyle>
            <a:lvl1pPr algn="l" defTabSz="947738">
              <a:defRPr sz="2400">
                <a:solidFill>
                  <a:schemeClr val="tx1"/>
                </a:solidFill>
                <a:latin typeface="Times New Roman" panose="02020603050405020304" pitchFamily="18" charset="0"/>
                <a:ea typeface="굴림" panose="020B0600000101010101" pitchFamily="34" charset="-127"/>
              </a:defRPr>
            </a:lvl1pPr>
            <a:lvl2pPr marL="474663" algn="l" defTabSz="947738">
              <a:defRPr sz="2400">
                <a:solidFill>
                  <a:schemeClr val="tx1"/>
                </a:solidFill>
                <a:latin typeface="Times New Roman" panose="02020603050405020304" pitchFamily="18" charset="0"/>
                <a:ea typeface="굴림" panose="020B0600000101010101" pitchFamily="34" charset="-127"/>
              </a:defRPr>
            </a:lvl2pPr>
            <a:lvl3pPr marL="947738" algn="l" defTabSz="947738">
              <a:defRPr sz="2400">
                <a:solidFill>
                  <a:schemeClr val="tx1"/>
                </a:solidFill>
                <a:latin typeface="Times New Roman" panose="02020603050405020304" pitchFamily="18" charset="0"/>
                <a:ea typeface="굴림" panose="020B0600000101010101" pitchFamily="34" charset="-127"/>
              </a:defRPr>
            </a:lvl3pPr>
            <a:lvl4pPr marL="1420813" algn="l" defTabSz="947738">
              <a:defRPr sz="2400">
                <a:solidFill>
                  <a:schemeClr val="tx1"/>
                </a:solidFill>
                <a:latin typeface="Times New Roman" panose="02020603050405020304" pitchFamily="18" charset="0"/>
                <a:ea typeface="굴림" panose="020B0600000101010101" pitchFamily="34" charset="-127"/>
              </a:defRPr>
            </a:lvl4pPr>
            <a:lvl5pPr marL="1895475" algn="l" defTabSz="947738">
              <a:defRPr sz="2400">
                <a:solidFill>
                  <a:schemeClr val="tx1"/>
                </a:solidFill>
                <a:latin typeface="Times New Roman" panose="02020603050405020304" pitchFamily="18" charset="0"/>
                <a:ea typeface="굴림" panose="020B0600000101010101" pitchFamily="34" charset="-127"/>
              </a:defRPr>
            </a:lvl5pPr>
            <a:lvl6pPr marL="23526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098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2670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242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r"/>
            <a:r>
              <a:rPr lang="en-US" altLang="ko-KR" sz="1300">
                <a:latin typeface="Arial" panose="020B0604020202020204" pitchFamily="34" charset="0"/>
              </a:rPr>
              <a:t>July 28, 1997</a:t>
            </a:r>
          </a:p>
        </p:txBody>
      </p:sp>
      <p:pic>
        <p:nvPicPr>
          <p:cNvPr id="3120" name="Picture 48"/>
          <p:cNvPicPr>
            <a:picLocks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90538" y="9410700"/>
            <a:ext cx="4349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21" name="Line 49"/>
          <p:cNvSpPr>
            <a:spLocks noChangeShapeType="1"/>
          </p:cNvSpPr>
          <p:nvPr/>
        </p:nvSpPr>
        <p:spPr bwMode="auto">
          <a:xfrm>
            <a:off x="962025" y="647700"/>
            <a:ext cx="4818063"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2" name="Rectangle 50"/>
          <p:cNvSpPr>
            <a:spLocks noChangeArrowheads="1"/>
          </p:cNvSpPr>
          <p:nvPr/>
        </p:nvSpPr>
        <p:spPr bwMode="auto">
          <a:xfrm>
            <a:off x="431800" y="333375"/>
            <a:ext cx="3106738"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502" tIns="45621" rIns="94502" bIns="45621">
            <a:spAutoFit/>
          </a:bodyPr>
          <a:lstStyle>
            <a:lvl1pPr algn="l" defTabSz="947738">
              <a:defRPr sz="2400">
                <a:solidFill>
                  <a:schemeClr val="tx1"/>
                </a:solidFill>
                <a:latin typeface="Times New Roman" panose="02020603050405020304" pitchFamily="18" charset="0"/>
                <a:ea typeface="굴림" panose="020B0600000101010101" pitchFamily="34" charset="-127"/>
              </a:defRPr>
            </a:lvl1pPr>
            <a:lvl2pPr marL="474663" algn="l" defTabSz="947738">
              <a:defRPr sz="2400">
                <a:solidFill>
                  <a:schemeClr val="tx1"/>
                </a:solidFill>
                <a:latin typeface="Times New Roman" panose="02020603050405020304" pitchFamily="18" charset="0"/>
                <a:ea typeface="굴림" panose="020B0600000101010101" pitchFamily="34" charset="-127"/>
              </a:defRPr>
            </a:lvl2pPr>
            <a:lvl3pPr marL="947738" algn="l" defTabSz="947738">
              <a:defRPr sz="2400">
                <a:solidFill>
                  <a:schemeClr val="tx1"/>
                </a:solidFill>
                <a:latin typeface="Times New Roman" panose="02020603050405020304" pitchFamily="18" charset="0"/>
                <a:ea typeface="굴림" panose="020B0600000101010101" pitchFamily="34" charset="-127"/>
              </a:defRPr>
            </a:lvl3pPr>
            <a:lvl4pPr marL="1420813" algn="l" defTabSz="947738">
              <a:defRPr sz="2400">
                <a:solidFill>
                  <a:schemeClr val="tx1"/>
                </a:solidFill>
                <a:latin typeface="Times New Roman" panose="02020603050405020304" pitchFamily="18" charset="0"/>
                <a:ea typeface="굴림" panose="020B0600000101010101" pitchFamily="34" charset="-127"/>
              </a:defRPr>
            </a:lvl4pPr>
            <a:lvl5pPr marL="1895475" algn="l" defTabSz="947738">
              <a:defRPr sz="2400">
                <a:solidFill>
                  <a:schemeClr val="tx1"/>
                </a:solidFill>
                <a:latin typeface="Times New Roman" panose="02020603050405020304" pitchFamily="18" charset="0"/>
                <a:ea typeface="굴림" panose="020B0600000101010101" pitchFamily="34" charset="-127"/>
              </a:defRPr>
            </a:lvl5pPr>
            <a:lvl6pPr marL="23526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098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2670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242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r"/>
            <a:r>
              <a:rPr lang="en-US" altLang="ko-KR" sz="1300" b="1">
                <a:latin typeface="Arial" panose="020B0604020202020204" pitchFamily="34" charset="0"/>
              </a:rPr>
              <a:t>NAO Competitive Manufacturing Training</a:t>
            </a:r>
          </a:p>
        </p:txBody>
      </p:sp>
      <p:sp>
        <p:nvSpPr>
          <p:cNvPr id="3123" name="Rectangle 51"/>
          <p:cNvSpPr>
            <a:spLocks noChangeArrowheads="1"/>
          </p:cNvSpPr>
          <p:nvPr/>
        </p:nvSpPr>
        <p:spPr bwMode="auto">
          <a:xfrm>
            <a:off x="5872163" y="333375"/>
            <a:ext cx="360362"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502" tIns="45621" rIns="94502" bIns="45621">
            <a:spAutoFit/>
          </a:bodyPr>
          <a:lstStyle>
            <a:lvl1pPr algn="l" defTabSz="947738">
              <a:defRPr sz="2400">
                <a:solidFill>
                  <a:schemeClr val="tx1"/>
                </a:solidFill>
                <a:latin typeface="Times New Roman" panose="02020603050405020304" pitchFamily="18" charset="0"/>
                <a:ea typeface="굴림" panose="020B0600000101010101" pitchFamily="34" charset="-127"/>
              </a:defRPr>
            </a:lvl1pPr>
            <a:lvl2pPr marL="474663" algn="l" defTabSz="947738">
              <a:defRPr sz="2400">
                <a:solidFill>
                  <a:schemeClr val="tx1"/>
                </a:solidFill>
                <a:latin typeface="Times New Roman" panose="02020603050405020304" pitchFamily="18" charset="0"/>
                <a:ea typeface="굴림" panose="020B0600000101010101" pitchFamily="34" charset="-127"/>
              </a:defRPr>
            </a:lvl2pPr>
            <a:lvl3pPr marL="947738" algn="l" defTabSz="947738">
              <a:defRPr sz="2400">
                <a:solidFill>
                  <a:schemeClr val="tx1"/>
                </a:solidFill>
                <a:latin typeface="Times New Roman" panose="02020603050405020304" pitchFamily="18" charset="0"/>
                <a:ea typeface="굴림" panose="020B0600000101010101" pitchFamily="34" charset="-127"/>
              </a:defRPr>
            </a:lvl3pPr>
            <a:lvl4pPr marL="1420813" algn="l" defTabSz="947738">
              <a:defRPr sz="2400">
                <a:solidFill>
                  <a:schemeClr val="tx1"/>
                </a:solidFill>
                <a:latin typeface="Times New Roman" panose="02020603050405020304" pitchFamily="18" charset="0"/>
                <a:ea typeface="굴림" panose="020B0600000101010101" pitchFamily="34" charset="-127"/>
              </a:defRPr>
            </a:lvl4pPr>
            <a:lvl5pPr marL="1895475" algn="l" defTabSz="947738">
              <a:defRPr sz="2400">
                <a:solidFill>
                  <a:schemeClr val="tx1"/>
                </a:solidFill>
                <a:latin typeface="Times New Roman" panose="02020603050405020304" pitchFamily="18" charset="0"/>
                <a:ea typeface="굴림" panose="020B0600000101010101" pitchFamily="34" charset="-127"/>
              </a:defRPr>
            </a:lvl5pPr>
            <a:lvl6pPr marL="23526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8098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2670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724275" defTabSz="947738"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r"/>
            <a:fld id="{71DAB6C4-63A8-4606-85DA-E6BCB85B0991}" type="slidenum">
              <a:rPr lang="ko-KR" altLang="en-US" sz="1300">
                <a:latin typeface="Arial" panose="020B0604020202020204" pitchFamily="34" charset="0"/>
              </a:rPr>
              <a:pPr algn="r"/>
              <a:t>‹#›</a:t>
            </a:fld>
            <a:endParaRPr lang="en-US" altLang="ko-KR" sz="1300">
              <a:latin typeface="Arial" panose="020B0604020202020204" pitchFamily="34" charset="0"/>
            </a:endParaRPr>
          </a:p>
        </p:txBody>
      </p:sp>
    </p:spTree>
    <p:extLst>
      <p:ext uri="{BB962C8B-B14F-4D97-AF65-F5344CB8AC3E}">
        <p14:creationId xmlns:p14="http://schemas.microsoft.com/office/powerpoint/2010/main" val="1505261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92175" y="4643438"/>
            <a:ext cx="4922838"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02" tIns="45621" rIns="94502" bIns="45621"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2051" name="Rectangle 3"/>
          <p:cNvSpPr>
            <a:spLocks noGrp="1" noRot="1" noChangeAspect="1" noChangeArrowheads="1" noTextEdit="1"/>
          </p:cNvSpPr>
          <p:nvPr>
            <p:ph type="sldImg" idx="2"/>
          </p:nvPr>
        </p:nvSpPr>
        <p:spPr bwMode="auto">
          <a:xfrm>
            <a:off x="758825" y="577850"/>
            <a:ext cx="5192713" cy="39655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327634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굴림" panose="020B0600000101010101"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19200" y="1219200"/>
            <a:ext cx="7318375" cy="2593975"/>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19200" y="3913188"/>
            <a:ext cx="7318375" cy="18002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896599138"/>
      </p:ext>
    </p:extLst>
  </p:cSld>
  <p:clrMapOvr>
    <a:masterClrMapping/>
  </p:clrMapOvr>
  <p:transition spd="med">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671513" y="1984375"/>
            <a:ext cx="8413750" cy="47275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标题 1"/>
          <p:cNvSpPr>
            <a:spLocks noGrp="1"/>
          </p:cNvSpPr>
          <p:nvPr>
            <p:ph type="title"/>
          </p:nvPr>
        </p:nvSpPr>
        <p:spPr>
          <a:xfrm>
            <a:off x="671513" y="68262"/>
            <a:ext cx="8413750" cy="762000"/>
          </a:xfrm>
          <a:prstGeom prst="rect">
            <a:avLst/>
          </a:prstGeom>
        </p:spPr>
        <p:txBody>
          <a:bodyPr/>
          <a:lstStyle>
            <a:lvl1pPr>
              <a:defRPr sz="36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90363921"/>
      </p:ext>
    </p:extLst>
  </p:cSld>
  <p:clrMapOvr>
    <a:masterClrMapping/>
  </p:clrMapOvr>
  <p:transition spd="med">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396875"/>
            <a:ext cx="2103438" cy="63150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71513" y="396875"/>
            <a:ext cx="6157912" cy="6315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93197900"/>
      </p:ext>
    </p:extLst>
  </p:cSld>
  <p:clrMapOvr>
    <a:masterClrMapping/>
  </p:clrMapOvr>
  <p:transition spd="med">
    <p:rand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文本与剪贴画">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671513" y="1984375"/>
            <a:ext cx="4130675" cy="472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联机映像占位符 3"/>
          <p:cNvSpPr>
            <a:spLocks noGrp="1"/>
          </p:cNvSpPr>
          <p:nvPr>
            <p:ph type="clipArt" sz="half" idx="2"/>
          </p:nvPr>
        </p:nvSpPr>
        <p:spPr>
          <a:xfrm>
            <a:off x="4954588" y="1984375"/>
            <a:ext cx="4130675" cy="4727575"/>
          </a:xfrm>
          <a:prstGeom prst="rect">
            <a:avLst/>
          </a:prstGeom>
        </p:spPr>
        <p:txBody>
          <a:bodyPr/>
          <a:lstStyle/>
          <a:p>
            <a:endParaRPr lang="zh-CN" altLang="en-US"/>
          </a:p>
        </p:txBody>
      </p:sp>
      <p:sp>
        <p:nvSpPr>
          <p:cNvPr id="5" name="标题 1"/>
          <p:cNvSpPr>
            <a:spLocks noGrp="1"/>
          </p:cNvSpPr>
          <p:nvPr>
            <p:ph type="title"/>
          </p:nvPr>
        </p:nvSpPr>
        <p:spPr>
          <a:xfrm>
            <a:off x="671513" y="68262"/>
            <a:ext cx="8413750" cy="762000"/>
          </a:xfrm>
          <a:prstGeom prst="rect">
            <a:avLst/>
          </a:prstGeom>
        </p:spPr>
        <p:txBody>
          <a:bodyPr/>
          <a:lstStyle>
            <a:lvl1pPr>
              <a:defRPr sz="36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953800587"/>
      </p:ext>
    </p:extLst>
  </p:cSld>
  <p:clrMapOvr>
    <a:masterClrMapping/>
  </p:clrMapOvr>
  <p:transition spd="med">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71513" y="396875"/>
            <a:ext cx="8413750" cy="6315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0872761"/>
      </p:ext>
    </p:extLst>
  </p:cSld>
  <p:clrMapOvr>
    <a:masterClrMapping/>
  </p:clrMapOvr>
  <p:transition spd="med">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71513" y="1984375"/>
            <a:ext cx="4130675" cy="472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4588" y="1984375"/>
            <a:ext cx="4130675" cy="472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标题 1"/>
          <p:cNvSpPr>
            <a:spLocks noGrp="1"/>
          </p:cNvSpPr>
          <p:nvPr>
            <p:ph type="title"/>
          </p:nvPr>
        </p:nvSpPr>
        <p:spPr>
          <a:xfrm>
            <a:off x="671513" y="68262"/>
            <a:ext cx="8413750" cy="762000"/>
          </a:xfrm>
          <a:prstGeom prst="rect">
            <a:avLst/>
          </a:prstGeom>
        </p:spPr>
        <p:txBody>
          <a:bodyPr/>
          <a:lstStyle>
            <a:lvl1pPr>
              <a:defRPr sz="36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731786389"/>
      </p:ext>
    </p:extLst>
  </p:cSld>
  <p:clrMapOvr>
    <a:masterClrMapping/>
  </p:clrMapOvr>
  <p:transition spd="med">
    <p:rand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71513" y="1827213"/>
            <a:ext cx="4127500" cy="895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71513" y="2722563"/>
            <a:ext cx="4127500" cy="40036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938713" y="1827213"/>
            <a:ext cx="4148137" cy="895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938713" y="2722563"/>
            <a:ext cx="4148137" cy="40036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1"/>
          <p:cNvSpPr>
            <a:spLocks noGrp="1"/>
          </p:cNvSpPr>
          <p:nvPr>
            <p:ph type="title"/>
          </p:nvPr>
        </p:nvSpPr>
        <p:spPr>
          <a:xfrm>
            <a:off x="671513" y="68262"/>
            <a:ext cx="8413750" cy="762000"/>
          </a:xfrm>
          <a:prstGeom prst="rect">
            <a:avLst/>
          </a:prstGeom>
        </p:spPr>
        <p:txBody>
          <a:bodyPr/>
          <a:lstStyle>
            <a:lvl1pPr>
              <a:defRPr sz="36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957656656"/>
      </p:ext>
    </p:extLst>
  </p:cSld>
  <p:clrMapOvr>
    <a:masterClrMapping/>
  </p:clrMapOvr>
  <p:transition spd="med">
    <p:random/>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3" name="标题 1"/>
          <p:cNvSpPr>
            <a:spLocks noGrp="1"/>
          </p:cNvSpPr>
          <p:nvPr>
            <p:ph type="title"/>
          </p:nvPr>
        </p:nvSpPr>
        <p:spPr>
          <a:xfrm>
            <a:off x="671513" y="68262"/>
            <a:ext cx="8413750" cy="762000"/>
          </a:xfrm>
          <a:prstGeom prst="rect">
            <a:avLst/>
          </a:prstGeom>
        </p:spPr>
        <p:txBody>
          <a:bodyPr/>
          <a:lstStyle>
            <a:lvl1pPr>
              <a:defRPr sz="36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592547846"/>
      </p:ext>
    </p:extLst>
  </p:cSld>
  <p:clrMapOvr>
    <a:masterClrMapping/>
  </p:clrMapOvr>
  <p:transition spd="med">
    <p:random/>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671513" y="1984375"/>
            <a:ext cx="8413750" cy="47275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标题 1"/>
          <p:cNvSpPr>
            <a:spLocks noGrp="1"/>
          </p:cNvSpPr>
          <p:nvPr>
            <p:ph type="title"/>
          </p:nvPr>
        </p:nvSpPr>
        <p:spPr>
          <a:xfrm>
            <a:off x="671513" y="68262"/>
            <a:ext cx="8413750" cy="762000"/>
          </a:xfrm>
          <a:prstGeom prst="rect">
            <a:avLst/>
          </a:prstGeom>
        </p:spPr>
        <p:txBody>
          <a:bodyPr/>
          <a:lstStyle>
            <a:lvl1pPr>
              <a:defRPr sz="36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298659831"/>
      </p:ext>
    </p:extLst>
  </p:cSld>
  <p:clrMapOvr>
    <a:masterClrMapping/>
  </p:clrMapOvr>
  <p:transition spd="med">
    <p:random/>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题，文本与剪贴画">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671513" y="1984375"/>
            <a:ext cx="4130675" cy="472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联机映像占位符 3"/>
          <p:cNvSpPr>
            <a:spLocks noGrp="1"/>
          </p:cNvSpPr>
          <p:nvPr>
            <p:ph type="clipArt" sz="half" idx="2"/>
          </p:nvPr>
        </p:nvSpPr>
        <p:spPr>
          <a:xfrm>
            <a:off x="4954588" y="1984375"/>
            <a:ext cx="4130675" cy="4727575"/>
          </a:xfrm>
          <a:prstGeom prst="rect">
            <a:avLst/>
          </a:prstGeom>
        </p:spPr>
        <p:txBody>
          <a:bodyPr/>
          <a:lstStyle/>
          <a:p>
            <a:endParaRPr lang="zh-CN" altLang="en-US"/>
          </a:p>
        </p:txBody>
      </p:sp>
      <p:sp>
        <p:nvSpPr>
          <p:cNvPr id="5" name="标题 1"/>
          <p:cNvSpPr>
            <a:spLocks noGrp="1"/>
          </p:cNvSpPr>
          <p:nvPr>
            <p:ph type="title"/>
          </p:nvPr>
        </p:nvSpPr>
        <p:spPr>
          <a:xfrm>
            <a:off x="671513" y="68262"/>
            <a:ext cx="8413750" cy="762000"/>
          </a:xfrm>
          <a:prstGeom prst="rect">
            <a:avLst/>
          </a:prstGeom>
        </p:spPr>
        <p:txBody>
          <a:bodyPr/>
          <a:lstStyle>
            <a:lvl1pPr>
              <a:defRPr sz="36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774104624"/>
      </p:ext>
    </p:extLst>
  </p:cSld>
  <p:clrMapOvr>
    <a:masterClrMapping/>
  </p:clrMapOvr>
  <p:transition spd="med">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1513" y="68262"/>
            <a:ext cx="8413750" cy="762000"/>
          </a:xfrm>
          <a:prstGeom prst="rect">
            <a:avLst/>
          </a:prstGeom>
        </p:spPr>
        <p:txBody>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71513" y="1211262"/>
            <a:ext cx="8413750" cy="5001462"/>
          </a:xfrm>
          <a:prstGeom prst="rect">
            <a:avLst/>
          </a:prstGeom>
        </p:spPr>
        <p:txBody>
          <a:bodyPr/>
          <a:lstStyle>
            <a:lvl1pPr marL="0" indent="0">
              <a:buFontTx/>
              <a:buNone/>
              <a:defRPr/>
            </a:lvl1pPr>
            <a:lvl2pPr marL="488950" indent="0">
              <a:buFontTx/>
              <a:buNone/>
              <a:defRPr/>
            </a:lvl2pPr>
            <a:lvl3pPr marL="977900" indent="0">
              <a:buFontTx/>
              <a:buNone/>
              <a:defRPr/>
            </a:lvl3pPr>
            <a:lvl4pPr marL="1466850" indent="0">
              <a:buFontTx/>
              <a:buNone/>
              <a:defRPr/>
            </a:lvl4pPr>
            <a:lvl5pPr marL="1957388" indent="0">
              <a:buFontTx/>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838320640"/>
      </p:ext>
    </p:extLst>
  </p:cSld>
  <p:clrMapOvr>
    <a:masterClrMapping/>
  </p:clrMapOvr>
  <p:transition spd="med">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65163" y="1857375"/>
            <a:ext cx="8415337" cy="3100388"/>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65163" y="4986338"/>
            <a:ext cx="8415337" cy="1630362"/>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标题 1"/>
          <p:cNvSpPr txBox="1">
            <a:spLocks/>
          </p:cNvSpPr>
          <p:nvPr userDrawn="1"/>
        </p:nvSpPr>
        <p:spPr>
          <a:xfrm>
            <a:off x="671513" y="68262"/>
            <a:ext cx="8413750" cy="762000"/>
          </a:xfrm>
          <a:prstGeom prst="rect">
            <a:avLst/>
          </a:prstGeom>
        </p:spPr>
        <p:txBody>
          <a:bodyPr/>
          <a:lstStyle>
            <a:lvl1pPr algn="ctr" defTabSz="977900" rtl="0" eaLnBrk="0" fontAlgn="base" hangingPunct="0">
              <a:spcBef>
                <a:spcPct val="0"/>
              </a:spcBef>
              <a:spcAft>
                <a:spcPct val="0"/>
              </a:spcAft>
              <a:defRPr sz="3600" kern="1200">
                <a:solidFill>
                  <a:schemeClr val="tx2"/>
                </a:solidFill>
                <a:latin typeface="+mj-lt"/>
                <a:ea typeface="+mj-ea"/>
                <a:cs typeface="+mj-cs"/>
              </a:defRPr>
            </a:lvl1pPr>
            <a:lvl2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2pPr>
            <a:lvl3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3pPr>
            <a:lvl4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4pPr>
            <a:lvl5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5pPr>
            <a:lvl6pPr marL="4572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540400125"/>
      </p:ext>
    </p:extLst>
  </p:cSld>
  <p:clrMapOvr>
    <a:masterClrMapping/>
  </p:clrMapOvr>
  <p:transition spd="med">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71513" y="1984375"/>
            <a:ext cx="4130675" cy="472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4588" y="1984375"/>
            <a:ext cx="4130675" cy="472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标题 1"/>
          <p:cNvSpPr>
            <a:spLocks noGrp="1"/>
          </p:cNvSpPr>
          <p:nvPr>
            <p:ph type="title"/>
          </p:nvPr>
        </p:nvSpPr>
        <p:spPr>
          <a:xfrm>
            <a:off x="671513" y="68262"/>
            <a:ext cx="8413750" cy="762000"/>
          </a:xfrm>
          <a:prstGeom prst="rect">
            <a:avLst/>
          </a:prstGeom>
        </p:spPr>
        <p:txBody>
          <a:bodyPr/>
          <a:lstStyle>
            <a:lvl1pPr>
              <a:defRPr sz="36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664538232"/>
      </p:ext>
    </p:extLst>
  </p:cSld>
  <p:clrMapOvr>
    <a:masterClrMapping/>
  </p:clrMapOvr>
  <p:transition spd="med">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71513" y="1827213"/>
            <a:ext cx="4127500" cy="895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71513" y="2722563"/>
            <a:ext cx="4127500" cy="40036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938713" y="1827213"/>
            <a:ext cx="4148137" cy="895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938713" y="2722563"/>
            <a:ext cx="4148137" cy="40036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1"/>
          <p:cNvSpPr>
            <a:spLocks noGrp="1"/>
          </p:cNvSpPr>
          <p:nvPr>
            <p:ph type="title"/>
          </p:nvPr>
        </p:nvSpPr>
        <p:spPr>
          <a:xfrm>
            <a:off x="671513" y="68262"/>
            <a:ext cx="8413750" cy="762000"/>
          </a:xfrm>
          <a:prstGeom prst="rect">
            <a:avLst/>
          </a:prstGeom>
        </p:spPr>
        <p:txBody>
          <a:bodyPr/>
          <a:lstStyle>
            <a:lvl1pPr>
              <a:defRPr sz="36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751396151"/>
      </p:ext>
    </p:extLst>
  </p:cSld>
  <p:clrMapOvr>
    <a:masterClrMapping/>
  </p:clrMapOvr>
  <p:transition spd="med">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标题 1"/>
          <p:cNvSpPr>
            <a:spLocks noGrp="1"/>
          </p:cNvSpPr>
          <p:nvPr>
            <p:ph type="title"/>
          </p:nvPr>
        </p:nvSpPr>
        <p:spPr>
          <a:xfrm>
            <a:off x="671513" y="68262"/>
            <a:ext cx="8413750" cy="762000"/>
          </a:xfrm>
          <a:prstGeom prst="rect">
            <a:avLst/>
          </a:prstGeom>
        </p:spPr>
        <p:txBody>
          <a:bodyPr/>
          <a:lstStyle>
            <a:lvl1pPr>
              <a:defRPr sz="36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150834100"/>
      </p:ext>
    </p:extLst>
  </p:cSld>
  <p:clrMapOvr>
    <a:masterClrMapping/>
  </p:clrMapOvr>
  <p:transition spd="med">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137883"/>
      </p:ext>
    </p:extLst>
  </p:cSld>
  <p:clrMapOvr>
    <a:masterClrMapping/>
  </p:clrMapOvr>
  <p:transition spd="med">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71513" y="496888"/>
            <a:ext cx="3148012" cy="1738312"/>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48138" y="1073150"/>
            <a:ext cx="4938712" cy="52959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71513" y="2235200"/>
            <a:ext cx="3148012" cy="41417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213760823"/>
      </p:ext>
    </p:extLst>
  </p:cSld>
  <p:clrMapOvr>
    <a:masterClrMapping/>
  </p:clrMapOvr>
  <p:transition spd="med">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71513" y="496888"/>
            <a:ext cx="3148012" cy="1738312"/>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148138" y="1073150"/>
            <a:ext cx="4938712" cy="52959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71513" y="2235200"/>
            <a:ext cx="3148012" cy="41417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939877686"/>
      </p:ext>
    </p:extLst>
  </p:cSld>
  <p:clrMapOvr>
    <a:masterClrMapping/>
  </p:clrMapOvr>
  <p:transition spd="med">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11" name="Rectangle 87"/>
          <p:cNvSpPr>
            <a:spLocks noChangeArrowheads="1"/>
          </p:cNvSpPr>
          <p:nvPr userDrawn="1"/>
        </p:nvSpPr>
        <p:spPr bwMode="auto">
          <a:xfrm>
            <a:off x="3657600" y="7045324"/>
            <a:ext cx="2895600" cy="40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900" dirty="0" smtClean="0">
                <a:solidFill>
                  <a:schemeClr val="tx1"/>
                </a:solidFill>
                <a:latin typeface="Arial" panose="020B0604020202020204" pitchFamily="34" charset="0"/>
              </a:rPr>
              <a:t>第十一事业部</a:t>
            </a:r>
            <a:r>
              <a:rPr lang="zh-CN" altLang="en-US" sz="900" baseline="0" dirty="0" smtClean="0">
                <a:solidFill>
                  <a:schemeClr val="tx1"/>
                </a:solidFill>
                <a:latin typeface="Arial" panose="020B0604020202020204" pitchFamily="34" charset="0"/>
              </a:rPr>
              <a:t> 总装长沙工厂</a:t>
            </a:r>
            <a:endParaRPr lang="en-US" altLang="ko-KR" sz="900" dirty="0">
              <a:solidFill>
                <a:schemeClr val="tx1"/>
              </a:solidFill>
              <a:latin typeface="Arial" panose="020B0604020202020204" pitchFamily="34" charset="0"/>
            </a:endParaRPr>
          </a:p>
        </p:txBody>
      </p:sp>
      <p:sp>
        <p:nvSpPr>
          <p:cNvPr id="1112" name="Line 88"/>
          <p:cNvSpPr>
            <a:spLocks noChangeShapeType="1"/>
          </p:cNvSpPr>
          <p:nvPr userDrawn="1"/>
        </p:nvSpPr>
        <p:spPr bwMode="auto">
          <a:xfrm>
            <a:off x="1587" y="7010400"/>
            <a:ext cx="9720000" cy="6350"/>
          </a:xfrm>
          <a:prstGeom prst="line">
            <a:avLst/>
          </a:prstGeom>
          <a:noFill/>
          <a:ln w="127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3" name="Rectangle 89"/>
          <p:cNvSpPr>
            <a:spLocks noChangeArrowheads="1"/>
          </p:cNvSpPr>
          <p:nvPr userDrawn="1"/>
        </p:nvSpPr>
        <p:spPr bwMode="auto">
          <a:xfrm>
            <a:off x="9245332" y="7035452"/>
            <a:ext cx="35586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ko-KR" sz="900" dirty="0" smtClean="0">
                <a:solidFill>
                  <a:schemeClr val="tx1"/>
                </a:solidFill>
                <a:latin typeface="Arial" panose="020B0604020202020204" pitchFamily="34" charset="0"/>
              </a:rPr>
              <a:t> </a:t>
            </a:r>
            <a:fld id="{1D861D28-5DB2-4BE2-8796-4DE6BD98C63F}" type="slidenum">
              <a:rPr lang="en-US" altLang="ko-KR" sz="900" smtClean="0">
                <a:solidFill>
                  <a:schemeClr val="tx1"/>
                </a:solidFill>
                <a:latin typeface="Arial" panose="020B0604020202020204" pitchFamily="34" charset="0"/>
              </a:rPr>
              <a:pPr algn="r"/>
              <a:t>‹#›</a:t>
            </a:fld>
            <a:endParaRPr lang="en-US" altLang="ko-KR" sz="900" dirty="0">
              <a:solidFill>
                <a:schemeClr val="tx1"/>
              </a:solidFill>
              <a:latin typeface="Arial" panose="020B0604020202020204" pitchFamily="34" charset="0"/>
            </a:endParaRPr>
          </a:p>
        </p:txBody>
      </p:sp>
      <p:sp>
        <p:nvSpPr>
          <p:cNvPr id="1135" name="Rectangle 111"/>
          <p:cNvSpPr>
            <a:spLocks noChangeArrowheads="1"/>
          </p:cNvSpPr>
          <p:nvPr userDrawn="1"/>
        </p:nvSpPr>
        <p:spPr bwMode="auto">
          <a:xfrm>
            <a:off x="7543800" y="69977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altLang="ko-KR" sz="1000" b="1" dirty="0">
              <a:solidFill>
                <a:schemeClr val="tx1"/>
              </a:solidFill>
              <a:latin typeface="Arial" panose="020B0604020202020204" pitchFamily="34" charset="0"/>
            </a:endParaRPr>
          </a:p>
        </p:txBody>
      </p:sp>
      <p:pic>
        <p:nvPicPr>
          <p:cNvPr id="1136" name="Picture 112" descr="GMGMSNAPCnew"/>
          <p:cNvPicPr>
            <a:picLocks noChangeAspect="1" noChangeArrowheads="1"/>
          </p:cNvPicPr>
          <p:nvPr userDrawn="1"/>
        </p:nvPicPr>
        <p:blipFill>
          <a:blip r:embed="rId20" cstate="email">
            <a:extLst>
              <a:ext uri="{28A0092B-C50C-407E-A947-70E740481C1C}">
                <a14:useLocalDpi xmlns:a14="http://schemas.microsoft.com/office/drawing/2010/main"/>
              </a:ext>
            </a:extLst>
          </a:blip>
          <a:srcRect/>
          <a:stretch>
            <a:fillRect/>
          </a:stretch>
        </p:blipFill>
        <p:spPr bwMode="auto">
          <a:xfrm>
            <a:off x="8610600" y="0"/>
            <a:ext cx="1143000" cy="781050"/>
          </a:xfrm>
          <a:prstGeom prst="rect">
            <a:avLst/>
          </a:prstGeom>
          <a:noFill/>
          <a:extLst>
            <a:ext uri="{909E8E84-426E-40DD-AFC4-6F175D3DCCD1}">
              <a14:hiddenFill xmlns:a14="http://schemas.microsoft.com/office/drawing/2010/main">
                <a:solidFill>
                  <a:srgbClr val="FFFFFF"/>
                </a:solidFill>
              </a14:hiddenFill>
            </a:ext>
          </a:extLst>
        </p:spPr>
      </p:pic>
      <p:sp>
        <p:nvSpPr>
          <p:cNvPr id="1137" name="Text Box 113"/>
          <p:cNvSpPr txBox="1">
            <a:spLocks noChangeArrowheads="1"/>
          </p:cNvSpPr>
          <p:nvPr userDrawn="1"/>
        </p:nvSpPr>
        <p:spPr bwMode="auto">
          <a:xfrm>
            <a:off x="8839200" y="319088"/>
            <a:ext cx="6096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ko-KR" altLang="ko-KR" sz="800" b="1" dirty="0">
                <a:solidFill>
                  <a:schemeClr val="tx1"/>
                </a:solidFill>
                <a:effectLst>
                  <a:outerShdw blurRad="38100" dist="38100" dir="2700000" algn="tl">
                    <a:srgbClr val="C0C0C0"/>
                  </a:outerShdw>
                </a:effectLst>
                <a:latin typeface="Arial" panose="020B0604020202020204" pitchFamily="34" charset="0"/>
              </a:rPr>
              <a:t>     </a:t>
            </a:r>
            <a:r>
              <a:rPr lang="en-US" altLang="zh-CN" sz="800" b="1" dirty="0" smtClean="0">
                <a:solidFill>
                  <a:schemeClr val="tx1"/>
                </a:solidFill>
                <a:effectLst>
                  <a:outerShdw blurRad="38100" dist="38100" dir="2700000" algn="tl">
                    <a:srgbClr val="C0C0C0"/>
                  </a:outerShdw>
                </a:effectLst>
                <a:latin typeface="Arial" panose="020B0604020202020204" pitchFamily="34" charset="0"/>
              </a:rPr>
              <a:t>A</a:t>
            </a:r>
            <a:r>
              <a:rPr lang="en-US" altLang="ko-KR" sz="800" b="1" dirty="0" smtClean="0">
                <a:solidFill>
                  <a:schemeClr val="tx1"/>
                </a:solidFill>
                <a:effectLst>
                  <a:outerShdw blurRad="38100" dist="38100" dir="2700000" algn="tl">
                    <a:srgbClr val="C0C0C0"/>
                  </a:outerShdw>
                </a:effectLst>
                <a:latin typeface="Arial" panose="020B0604020202020204" pitchFamily="34" charset="0"/>
              </a:rPr>
              <a:t>MS</a:t>
            </a:r>
            <a:endParaRPr lang="en-US" altLang="ko-KR" sz="800" b="1" dirty="0">
              <a:solidFill>
                <a:schemeClr val="tx1"/>
              </a:solidFill>
              <a:effectLst>
                <a:outerShdw blurRad="38100" dist="38100" dir="2700000" algn="tl">
                  <a:srgbClr val="C0C0C0"/>
                </a:outerShdw>
              </a:effectLst>
              <a:latin typeface="Arial" panose="020B0604020202020204" pitchFamily="34" charset="0"/>
            </a:endParaRPr>
          </a:p>
        </p:txBody>
      </p:sp>
      <p:pic>
        <p:nvPicPr>
          <p:cNvPr id="2" name="图片 1"/>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153987" y="66675"/>
            <a:ext cx="1057275" cy="647700"/>
          </a:xfrm>
          <a:prstGeom prst="rect">
            <a:avLst/>
          </a:prstGeom>
        </p:spPr>
      </p:pic>
      <p:cxnSp>
        <p:nvCxnSpPr>
          <p:cNvPr id="4" name="直接连接符 3"/>
          <p:cNvCxnSpPr/>
          <p:nvPr userDrawn="1"/>
        </p:nvCxnSpPr>
        <p:spPr bwMode="auto">
          <a:xfrm>
            <a:off x="20673" y="830262"/>
            <a:ext cx="9720000" cy="0"/>
          </a:xfrm>
          <a:prstGeom prst="line">
            <a:avLst/>
          </a:pr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 name="Rectangle 87"/>
          <p:cNvSpPr>
            <a:spLocks noChangeArrowheads="1"/>
          </p:cNvSpPr>
          <p:nvPr userDrawn="1"/>
        </p:nvSpPr>
        <p:spPr bwMode="auto">
          <a:xfrm>
            <a:off x="153987" y="7045325"/>
            <a:ext cx="1601787"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en-US" sz="1000" b="1" dirty="0" smtClean="0">
                <a:solidFill>
                  <a:schemeClr val="tx1"/>
                </a:solidFill>
                <a:latin typeface="Arial" panose="020B0604020202020204" pitchFamily="34" charset="0"/>
              </a:rPr>
              <a:t>质量控制</a:t>
            </a:r>
            <a:r>
              <a:rPr lang="zh-CN" altLang="en-US" sz="1000" b="1" dirty="0" smtClean="0">
                <a:solidFill>
                  <a:schemeClr val="tx1"/>
                </a:solidFill>
                <a:latin typeface="Arial" panose="020B0604020202020204" pitchFamily="34" charset="0"/>
              </a:rPr>
              <a:t>环</a:t>
            </a:r>
            <a:r>
              <a:rPr lang="en-US" altLang="zh-CN" sz="1000" b="1" dirty="0" smtClean="0">
                <a:solidFill>
                  <a:schemeClr val="tx1"/>
                </a:solidFill>
                <a:latin typeface="Arial" panose="020B0604020202020204" pitchFamily="34" charset="0"/>
              </a:rPr>
              <a:t>2</a:t>
            </a:r>
            <a:endParaRPr lang="en-US" altLang="ko-KR" sz="10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300772825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52" r:id="rId14"/>
    <p:sldLayoutId id="2147483653" r:id="rId15"/>
    <p:sldLayoutId id="2147483654" r:id="rId16"/>
    <p:sldLayoutId id="2147483658" r:id="rId17"/>
    <p:sldLayoutId id="2147483660" r:id="rId18"/>
  </p:sldLayoutIdLst>
  <p:transition spd="med">
    <p:random/>
  </p:transition>
  <p:timing>
    <p:tnLst>
      <p:par>
        <p:cTn id="1" dur="indefinite" restart="never" nodeType="tmRoot"/>
      </p:par>
    </p:tnLst>
  </p:timing>
  <p:txStyles>
    <p:titleStyle>
      <a:lvl1pPr algn="ctr" defTabSz="977900" rtl="0" eaLnBrk="0" fontAlgn="base" hangingPunct="0">
        <a:spcBef>
          <a:spcPct val="0"/>
        </a:spcBef>
        <a:spcAft>
          <a:spcPct val="0"/>
        </a:spcAft>
        <a:defRPr sz="4400" kern="1200">
          <a:solidFill>
            <a:schemeClr val="tx2"/>
          </a:solidFill>
          <a:latin typeface="+mj-lt"/>
          <a:ea typeface="+mj-ea"/>
          <a:cs typeface="+mj-cs"/>
        </a:defRPr>
      </a:lvl1pPr>
      <a:lvl2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2pPr>
      <a:lvl3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3pPr>
      <a:lvl4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4pPr>
      <a:lvl5pPr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5pPr>
      <a:lvl6pPr marL="4572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6pPr>
      <a:lvl7pPr marL="9144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7pPr>
      <a:lvl8pPr marL="13716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8pPr>
      <a:lvl9pPr marL="1828800" algn="ctr" defTabSz="977900"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34" charset="-127"/>
        </a:defRPr>
      </a:lvl9pPr>
    </p:titleStyle>
    <p:bodyStyle>
      <a:lvl1pPr marL="288925" indent="-288925" algn="l" defTabSz="977900" rtl="0" eaLnBrk="0" fontAlgn="base" hangingPunct="0">
        <a:spcBef>
          <a:spcPct val="20000"/>
        </a:spcBef>
        <a:spcAft>
          <a:spcPct val="0"/>
        </a:spcAft>
        <a:buClr>
          <a:srgbClr val="FE9B03"/>
        </a:buClr>
        <a:buSzPct val="68000"/>
        <a:buFont typeface="Monotype Sorts" charset="2"/>
        <a:buChar char="u"/>
        <a:defRPr sz="2400" b="1" kern="1200">
          <a:solidFill>
            <a:schemeClr val="tx1"/>
          </a:solidFill>
          <a:latin typeface="+mn-lt"/>
          <a:ea typeface="+mn-ea"/>
          <a:cs typeface="+mn-cs"/>
        </a:defRPr>
      </a:lvl1pPr>
      <a:lvl2pPr marL="795338" indent="-306388" algn="l" defTabSz="977900" rtl="0" eaLnBrk="0" fontAlgn="base" hangingPunct="0">
        <a:spcBef>
          <a:spcPct val="20000"/>
        </a:spcBef>
        <a:spcAft>
          <a:spcPct val="0"/>
        </a:spcAft>
        <a:buClr>
          <a:srgbClr val="FE9B03"/>
        </a:buClr>
        <a:buSzPct val="100000"/>
        <a:buChar char="–"/>
        <a:defRPr sz="2400" b="1" kern="1200">
          <a:solidFill>
            <a:schemeClr val="tx1"/>
          </a:solidFill>
          <a:latin typeface="+mn-lt"/>
          <a:ea typeface="+mn-ea"/>
          <a:cs typeface="+mn-cs"/>
        </a:defRPr>
      </a:lvl2pPr>
      <a:lvl3pPr marL="1222375" indent="-244475" algn="l" defTabSz="977900" rtl="0" eaLnBrk="0" fontAlgn="base" hangingPunct="0">
        <a:spcBef>
          <a:spcPct val="20000"/>
        </a:spcBef>
        <a:spcAft>
          <a:spcPct val="0"/>
        </a:spcAft>
        <a:buClr>
          <a:srgbClr val="FE9B03"/>
        </a:buClr>
        <a:buSzPct val="100000"/>
        <a:buChar char="•"/>
        <a:defRPr sz="2400" kern="1200">
          <a:solidFill>
            <a:schemeClr val="tx1"/>
          </a:solidFill>
          <a:latin typeface="+mn-lt"/>
          <a:ea typeface="+mn-ea"/>
          <a:cs typeface="+mn-cs"/>
        </a:defRPr>
      </a:lvl3pPr>
      <a:lvl4pPr marL="1712913" indent="-246063" algn="l" defTabSz="977900" rtl="0" eaLnBrk="0" fontAlgn="base" hangingPunct="0">
        <a:spcBef>
          <a:spcPct val="20000"/>
        </a:spcBef>
        <a:spcAft>
          <a:spcPct val="0"/>
        </a:spcAft>
        <a:buSzPct val="100000"/>
        <a:buChar char="–"/>
        <a:defRPr sz="2000" kern="1200">
          <a:solidFill>
            <a:schemeClr val="tx1"/>
          </a:solidFill>
          <a:latin typeface="+mj-lt"/>
          <a:ea typeface="+mn-ea"/>
          <a:cs typeface="+mn-cs"/>
        </a:defRPr>
      </a:lvl4pPr>
      <a:lvl5pPr marL="2201863" indent="-244475" algn="l" defTabSz="977900" rtl="0" eaLnBrk="0" fontAlgn="base" hangingPunct="0">
        <a:spcBef>
          <a:spcPct val="20000"/>
        </a:spcBef>
        <a:spcAft>
          <a:spcPct val="0"/>
        </a:spcAft>
        <a:buSzPct val="100000"/>
        <a:buChar char="»"/>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质量控制环</a:t>
            </a:r>
            <a:r>
              <a:rPr lang="en-US" altLang="zh-CN" dirty="0" smtClean="0"/>
              <a:t>2</a:t>
            </a:r>
            <a:endParaRPr lang="zh-CN" altLang="en-US" dirty="0"/>
          </a:p>
        </p:txBody>
      </p:sp>
      <p:sp>
        <p:nvSpPr>
          <p:cNvPr id="3" name="副标题 2"/>
          <p:cNvSpPr>
            <a:spLocks noGrp="1"/>
          </p:cNvSpPr>
          <p:nvPr>
            <p:ph type="subTitle" idx="1"/>
          </p:nvPr>
        </p:nvSpPr>
        <p:spPr/>
        <p:txBody>
          <a:bodyPr/>
          <a:lstStyle/>
          <a:p>
            <a:r>
              <a:rPr lang="en-US" altLang="zh-CN" dirty="0" smtClean="0"/>
              <a:t>AMS-Q-P3.2</a:t>
            </a:r>
            <a:endParaRPr lang="zh-CN" altLang="en-US" dirty="0"/>
          </a:p>
        </p:txBody>
      </p:sp>
      <p:sp>
        <p:nvSpPr>
          <p:cNvPr id="4" name="流程图: 过程 3"/>
          <p:cNvSpPr/>
          <p:nvPr/>
        </p:nvSpPr>
        <p:spPr bwMode="auto">
          <a:xfrm>
            <a:off x="153987" y="966787"/>
            <a:ext cx="1371600" cy="549275"/>
          </a:xfrm>
          <a:prstGeom prst="flowChartProcess">
            <a:avLst/>
          </a:prstGeom>
          <a:solidFill>
            <a:schemeClr val="bg1"/>
          </a:solidFill>
          <a:ln w="9525" cap="flat" cmpd="sng" algn="ctr">
            <a:solidFill>
              <a:schemeClr val="accent6"/>
            </a:solidFill>
            <a:prstDash val="solid"/>
            <a:round/>
            <a:headEnd type="none" w="med" len="med"/>
            <a:tailEnd type="none" w="med" len="med"/>
          </a:ln>
          <a:effectLst/>
          <a:extLst/>
        </p:spPr>
        <p:txBody>
          <a:bodyPr vert="horz" wrap="square" lIns="98325" tIns="49163" rIns="98325" bIns="49163" numCol="1" rtlCol="0" anchor="ctr"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3600" b="0" i="0" u="none" strike="noStrike" cap="none" normalizeH="0" baseline="0" dirty="0" smtClean="0">
                <a:ln>
                  <a:noFill/>
                </a:ln>
                <a:solidFill>
                  <a:schemeClr val="accent6"/>
                </a:solidFill>
                <a:effectLst/>
                <a:latin typeface="Times New Roman" panose="02020603050405020304" pitchFamily="18" charset="0"/>
                <a:ea typeface="굴림" panose="020B0600000101010101" pitchFamily="34" charset="-127"/>
              </a:rPr>
              <a:t>正文</a:t>
            </a:r>
          </a:p>
        </p:txBody>
      </p:sp>
    </p:spTree>
    <p:extLst>
      <p:ext uri="{BB962C8B-B14F-4D97-AF65-F5344CB8AC3E}">
        <p14:creationId xmlns:p14="http://schemas.microsoft.com/office/powerpoint/2010/main" val="13144315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bwMode="auto">
          <a:xfrm>
            <a:off x="7125028" y="2043810"/>
            <a:ext cx="1800000" cy="648000"/>
          </a:xfrm>
          <a:prstGeom prst="rect">
            <a:avLst/>
          </a:prstGeom>
          <a:solidFill>
            <a:srgbClr val="FF0000">
              <a:alpha val="43922"/>
            </a:srgb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b"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zh-CN" altLang="en-US" sz="1600" dirty="0" smtClean="0"/>
              <a:t>静态</a:t>
            </a:r>
            <a:r>
              <a:rPr lang="zh-CN" altLang="en-US" sz="1600" dirty="0"/>
              <a:t>检查</a:t>
            </a:r>
            <a:r>
              <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线</a:t>
            </a:r>
          </a:p>
        </p:txBody>
      </p:sp>
      <p:sp>
        <p:nvSpPr>
          <p:cNvPr id="2" name="标题 1"/>
          <p:cNvSpPr>
            <a:spLocks noGrp="1"/>
          </p:cNvSpPr>
          <p:nvPr>
            <p:ph type="title"/>
          </p:nvPr>
        </p:nvSpPr>
        <p:spPr/>
        <p:txBody>
          <a:bodyPr/>
          <a:lstStyle/>
          <a:p>
            <a:r>
              <a:rPr lang="en-US" altLang="zh-CN" dirty="0" smtClean="0"/>
              <a:t>4.3</a:t>
            </a:r>
            <a:r>
              <a:rPr lang="zh-CN" altLang="en-US" dirty="0" smtClean="0"/>
              <a:t>、建立</a:t>
            </a:r>
            <a:r>
              <a:rPr lang="en-US" altLang="zh-CN" dirty="0" smtClean="0"/>
              <a:t>CL2</a:t>
            </a:r>
            <a:r>
              <a:rPr lang="zh-CN" altLang="en-US" dirty="0" smtClean="0"/>
              <a:t>的运行组织</a:t>
            </a:r>
            <a:endParaRPr lang="zh-CN" altLang="en-US" dirty="0"/>
          </a:p>
        </p:txBody>
      </p:sp>
      <p:sp>
        <p:nvSpPr>
          <p:cNvPr id="4" name="矩形 3"/>
          <p:cNvSpPr/>
          <p:nvPr/>
        </p:nvSpPr>
        <p:spPr bwMode="auto">
          <a:xfrm>
            <a:off x="568556" y="2053603"/>
            <a:ext cx="2160000" cy="648000"/>
          </a:xfrm>
          <a:prstGeom prst="rect">
            <a:avLst/>
          </a:prstGeom>
          <a:solidFill>
            <a:schemeClr val="accent2">
              <a:lumMod val="40000"/>
              <a:lumOff val="60000"/>
            </a:scheme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b"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内饰装配线</a:t>
            </a:r>
          </a:p>
        </p:txBody>
      </p:sp>
      <p:sp>
        <p:nvSpPr>
          <p:cNvPr id="5" name="矩形 4"/>
          <p:cNvSpPr/>
          <p:nvPr/>
        </p:nvSpPr>
        <p:spPr bwMode="auto">
          <a:xfrm>
            <a:off x="3100032" y="2040049"/>
            <a:ext cx="1662698" cy="648000"/>
          </a:xfrm>
          <a:prstGeom prst="rect">
            <a:avLst/>
          </a:prstGeom>
          <a:solidFill>
            <a:srgbClr val="FFC000"/>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b"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底盘装配线</a:t>
            </a:r>
          </a:p>
        </p:txBody>
      </p:sp>
      <p:sp>
        <p:nvSpPr>
          <p:cNvPr id="6" name="矩形 5"/>
          <p:cNvSpPr/>
          <p:nvPr/>
        </p:nvSpPr>
        <p:spPr bwMode="auto">
          <a:xfrm>
            <a:off x="5093156" y="2043810"/>
            <a:ext cx="1800000" cy="648000"/>
          </a:xfrm>
          <a:prstGeom prst="rect">
            <a:avLst/>
          </a:prstGeom>
          <a:solidFill>
            <a:schemeClr val="accent5">
              <a:lumMod val="75000"/>
            </a:scheme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b"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最终装配线</a:t>
            </a:r>
          </a:p>
        </p:txBody>
      </p:sp>
      <p:sp>
        <p:nvSpPr>
          <p:cNvPr id="7" name="十边形 6"/>
          <p:cNvSpPr/>
          <p:nvPr/>
        </p:nvSpPr>
        <p:spPr bwMode="auto">
          <a:xfrm>
            <a:off x="4385577" y="2130548"/>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a:solidFill>
                  <a:schemeClr val="bg1"/>
                </a:solidFill>
              </a:rPr>
              <a:t>QS</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3" name="十边形 12"/>
          <p:cNvSpPr/>
          <p:nvPr/>
        </p:nvSpPr>
        <p:spPr bwMode="auto">
          <a:xfrm>
            <a:off x="1546120" y="2125623"/>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a:solidFill>
                  <a:schemeClr val="bg1"/>
                </a:solidFill>
              </a:rPr>
              <a:t>QS</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cxnSp>
        <p:nvCxnSpPr>
          <p:cNvPr id="14" name="直接箭头连接符 13"/>
          <p:cNvCxnSpPr>
            <a:stCxn id="5" idx="3"/>
            <a:endCxn id="6" idx="1"/>
          </p:cNvCxnSpPr>
          <p:nvPr/>
        </p:nvCxnSpPr>
        <p:spPr bwMode="auto">
          <a:xfrm>
            <a:off x="4762730" y="2364049"/>
            <a:ext cx="330426" cy="3761"/>
          </a:xfrm>
          <a:prstGeom prst="straightConnector1">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直接箭头连接符 14"/>
          <p:cNvCxnSpPr>
            <a:stCxn id="4" idx="3"/>
            <a:endCxn id="5" idx="1"/>
          </p:cNvCxnSpPr>
          <p:nvPr/>
        </p:nvCxnSpPr>
        <p:spPr bwMode="auto">
          <a:xfrm flipV="1">
            <a:off x="2728556" y="2364049"/>
            <a:ext cx="371476" cy="13554"/>
          </a:xfrm>
          <a:prstGeom prst="straightConnector1">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十边形 16"/>
          <p:cNvSpPr/>
          <p:nvPr/>
        </p:nvSpPr>
        <p:spPr bwMode="auto">
          <a:xfrm>
            <a:off x="7164015" y="2080933"/>
            <a:ext cx="432000" cy="432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rPr>
              <a:t>QG</a:t>
            </a:r>
            <a:endParaRPr kumimoji="0" lang="zh-CN" altLang="en-US" sz="12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pic>
        <p:nvPicPr>
          <p:cNvPr id="19" name="Picture 143" descr="Tiger4"/>
          <p:cNvPicPr>
            <a:picLocks noChangeAspect="1" noChangeArrowheads="1"/>
          </p:cNvPicPr>
          <p:nvPr/>
        </p:nvPicPr>
        <p:blipFill>
          <a:blip r:embed="rId2" cstate="email">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758984" y="1935162"/>
            <a:ext cx="914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37"/>
          <p:cNvGrpSpPr>
            <a:grpSpLocks/>
          </p:cNvGrpSpPr>
          <p:nvPr/>
        </p:nvGrpSpPr>
        <p:grpSpPr bwMode="auto">
          <a:xfrm>
            <a:off x="5625994" y="2049462"/>
            <a:ext cx="830262" cy="293688"/>
            <a:chOff x="1633" y="2001"/>
            <a:chExt cx="2880" cy="1072"/>
          </a:xfrm>
        </p:grpSpPr>
        <p:pic>
          <p:nvPicPr>
            <p:cNvPr id="21" name="Picture 138" descr="Tiger1"/>
            <p:cNvPicPr>
              <a:picLocks noChangeAspect="1" noChangeArrowheads="1"/>
            </p:cNvPicPr>
            <p:nvPr/>
          </p:nvPicPr>
          <p:blipFill>
            <a:blip r:embed="rId3" cstate="email">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flipH="1">
              <a:off x="1633" y="2001"/>
              <a:ext cx="2880"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139"/>
            <p:cNvSpPr>
              <a:spLocks noChangeArrowheads="1"/>
            </p:cNvSpPr>
            <p:nvPr/>
          </p:nvSpPr>
          <p:spPr bwMode="auto">
            <a:xfrm>
              <a:off x="3606" y="2620"/>
              <a:ext cx="453" cy="453"/>
            </a:xfrm>
            <a:prstGeom prst="ellipse">
              <a:avLst/>
            </a:prstGeom>
            <a:solidFill>
              <a:srgbClr val="777777"/>
            </a:solidFill>
            <a:ln w="9525">
              <a:solidFill>
                <a:schemeClr val="hlink"/>
              </a:solidFill>
              <a:round/>
              <a:headEnd/>
              <a:tailEnd/>
            </a:ln>
          </p:spPr>
          <p:txBody>
            <a:bodyPr wrap="none" anchor="ctr"/>
            <a:lstStyle/>
            <a:p>
              <a:pPr algn="ctr" eaLnBrk="0" hangingPunct="0"/>
              <a:endParaRPr lang="zh-CN" altLang="en-US" sz="2000">
                <a:ea typeface="宋体" pitchFamily="2" charset="-122"/>
                <a:cs typeface="Arial" charset="0"/>
              </a:endParaRPr>
            </a:p>
          </p:txBody>
        </p:sp>
        <p:sp>
          <p:nvSpPr>
            <p:cNvPr id="23" name="Oval 140"/>
            <p:cNvSpPr>
              <a:spLocks noChangeArrowheads="1"/>
            </p:cNvSpPr>
            <p:nvPr/>
          </p:nvSpPr>
          <p:spPr bwMode="auto">
            <a:xfrm>
              <a:off x="3725" y="2739"/>
              <a:ext cx="215" cy="215"/>
            </a:xfrm>
            <a:prstGeom prst="ellipse">
              <a:avLst/>
            </a:prstGeom>
            <a:solidFill>
              <a:srgbClr val="9999FF"/>
            </a:solidFill>
            <a:ln w="9525">
              <a:solidFill>
                <a:schemeClr val="hlink"/>
              </a:solidFill>
              <a:round/>
              <a:headEnd/>
              <a:tailEnd/>
            </a:ln>
          </p:spPr>
          <p:txBody>
            <a:bodyPr wrap="none" anchor="ctr"/>
            <a:lstStyle/>
            <a:p>
              <a:pPr algn="ctr" eaLnBrk="0" hangingPunct="0"/>
              <a:endParaRPr lang="zh-CN" altLang="en-US" sz="2000">
                <a:ea typeface="宋体" pitchFamily="2" charset="-122"/>
                <a:cs typeface="Arial" charset="0"/>
              </a:endParaRPr>
            </a:p>
          </p:txBody>
        </p:sp>
        <p:sp>
          <p:nvSpPr>
            <p:cNvPr id="24" name="Oval 141"/>
            <p:cNvSpPr>
              <a:spLocks noChangeArrowheads="1"/>
            </p:cNvSpPr>
            <p:nvPr/>
          </p:nvSpPr>
          <p:spPr bwMode="auto">
            <a:xfrm>
              <a:off x="1907" y="2620"/>
              <a:ext cx="453" cy="453"/>
            </a:xfrm>
            <a:prstGeom prst="ellipse">
              <a:avLst/>
            </a:prstGeom>
            <a:solidFill>
              <a:srgbClr val="777777"/>
            </a:solidFill>
            <a:ln w="9525">
              <a:solidFill>
                <a:schemeClr val="hlink"/>
              </a:solidFill>
              <a:round/>
              <a:headEnd/>
              <a:tailEnd/>
            </a:ln>
          </p:spPr>
          <p:txBody>
            <a:bodyPr wrap="none" anchor="ctr"/>
            <a:lstStyle/>
            <a:p>
              <a:pPr algn="ctr" eaLnBrk="0" hangingPunct="0"/>
              <a:endParaRPr lang="zh-CN" altLang="en-US" sz="2000">
                <a:ea typeface="宋体" pitchFamily="2" charset="-122"/>
                <a:cs typeface="Arial" charset="0"/>
              </a:endParaRPr>
            </a:p>
          </p:txBody>
        </p:sp>
        <p:sp>
          <p:nvSpPr>
            <p:cNvPr id="25" name="Oval 142"/>
            <p:cNvSpPr>
              <a:spLocks noChangeArrowheads="1"/>
            </p:cNvSpPr>
            <p:nvPr/>
          </p:nvSpPr>
          <p:spPr bwMode="auto">
            <a:xfrm>
              <a:off x="2026" y="2739"/>
              <a:ext cx="215" cy="215"/>
            </a:xfrm>
            <a:prstGeom prst="ellipse">
              <a:avLst/>
            </a:prstGeom>
            <a:solidFill>
              <a:srgbClr val="9999FF"/>
            </a:solidFill>
            <a:ln w="9525">
              <a:solidFill>
                <a:schemeClr val="hlink"/>
              </a:solidFill>
              <a:round/>
              <a:headEnd/>
              <a:tailEnd/>
            </a:ln>
          </p:spPr>
          <p:txBody>
            <a:bodyPr wrap="none" anchor="ctr"/>
            <a:lstStyle/>
            <a:p>
              <a:pPr algn="ctr" eaLnBrk="0" hangingPunct="0"/>
              <a:endParaRPr lang="zh-CN" altLang="en-US" sz="2000">
                <a:ea typeface="宋体" pitchFamily="2" charset="-122"/>
                <a:cs typeface="Arial" charset="0"/>
              </a:endParaRPr>
            </a:p>
          </p:txBody>
        </p:sp>
      </p:grpSp>
      <p:pic>
        <p:nvPicPr>
          <p:cNvPr id="26" name="Picture 135" descr="Tiger1"/>
          <p:cNvPicPr>
            <a:picLocks noChangeAspect="1" noChangeArrowheads="1"/>
          </p:cNvPicPr>
          <p:nvPr/>
        </p:nvPicPr>
        <p:blipFill>
          <a:blip r:embed="rId4" cstate="email">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3538464" y="1945873"/>
            <a:ext cx="9032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组合 153"/>
          <p:cNvGrpSpPr>
            <a:grpSpLocks/>
          </p:cNvGrpSpPr>
          <p:nvPr/>
        </p:nvGrpSpPr>
        <p:grpSpPr bwMode="auto">
          <a:xfrm>
            <a:off x="1087596" y="4919662"/>
            <a:ext cx="1476375" cy="1244600"/>
            <a:chOff x="7655423" y="3510027"/>
            <a:chExt cx="1201240" cy="1114361"/>
          </a:xfrm>
        </p:grpSpPr>
        <p:sp>
          <p:nvSpPr>
            <p:cNvPr id="36" name="矩形 104"/>
            <p:cNvSpPr>
              <a:spLocks noChangeArrowheads="1"/>
            </p:cNvSpPr>
            <p:nvPr/>
          </p:nvSpPr>
          <p:spPr bwMode="auto">
            <a:xfrm>
              <a:off x="7884494" y="4437095"/>
              <a:ext cx="756324" cy="18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0" hangingPunct="0"/>
              <a:r>
                <a:rPr lang="zh-CN" altLang="en-US" sz="1200" b="1" dirty="0" smtClean="0">
                  <a:ea typeface="宋体" pitchFamily="2" charset="-122"/>
                  <a:cs typeface="Arial" charset="0"/>
                </a:rPr>
                <a:t>顾客</a:t>
              </a:r>
              <a:endParaRPr lang="zh-CN" altLang="en-US" sz="1200" b="1" dirty="0">
                <a:ea typeface="宋体" pitchFamily="2" charset="-122"/>
                <a:cs typeface="Arial" charset="0"/>
              </a:endParaRPr>
            </a:p>
          </p:txBody>
        </p:sp>
        <p:pic>
          <p:nvPicPr>
            <p:cNvPr id="37" name="Picture 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flipH="1">
              <a:off x="7655423" y="3510027"/>
              <a:ext cx="1201240" cy="97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 name="Picture 143" descr="Tiger4"/>
          <p:cNvPicPr>
            <a:picLocks noChangeAspect="1" noChangeArrowheads="1"/>
          </p:cNvPicPr>
          <p:nvPr/>
        </p:nvPicPr>
        <p:blipFill>
          <a:blip r:embed="rId2" cstate="email">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1825784" y="1973262"/>
            <a:ext cx="914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十边形 11"/>
          <p:cNvSpPr/>
          <p:nvPr/>
        </p:nvSpPr>
        <p:spPr bwMode="auto">
          <a:xfrm>
            <a:off x="2495820" y="2125623"/>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a:solidFill>
                  <a:schemeClr val="bg1"/>
                </a:solidFill>
              </a:rPr>
              <a:t>QS</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pic>
        <p:nvPicPr>
          <p:cNvPr id="41" name="Picture 134" descr="DE-ADD_Chinacar_Ansicht_Seite_zivil_100322"/>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632699" y="2041886"/>
            <a:ext cx="8286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矩形 41"/>
          <p:cNvSpPr/>
          <p:nvPr/>
        </p:nvSpPr>
        <p:spPr bwMode="auto">
          <a:xfrm>
            <a:off x="7125028" y="5275143"/>
            <a:ext cx="1800000" cy="648000"/>
          </a:xfrm>
          <a:prstGeom prst="rect">
            <a:avLst/>
          </a:prstGeom>
          <a:solidFill>
            <a:srgbClr val="FF0000">
              <a:alpha val="43922"/>
            </a:srgb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b"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zh-CN" altLang="en-US" sz="1600" dirty="0"/>
              <a:t>检测</a:t>
            </a:r>
            <a:r>
              <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线</a:t>
            </a:r>
            <a:endPar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endParaRPr>
          </a:p>
        </p:txBody>
      </p:sp>
      <p:pic>
        <p:nvPicPr>
          <p:cNvPr id="43" name="Picture 134" descr="DE-ADD_Chinacar_Ansicht_Seite_zivil_100322"/>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630397" y="5254655"/>
            <a:ext cx="8286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矩形 43"/>
          <p:cNvSpPr/>
          <p:nvPr/>
        </p:nvSpPr>
        <p:spPr bwMode="auto">
          <a:xfrm>
            <a:off x="3811587" y="5278257"/>
            <a:ext cx="1800000" cy="648000"/>
          </a:xfrm>
          <a:prstGeom prst="rect">
            <a:avLst/>
          </a:prstGeom>
          <a:solidFill>
            <a:srgbClr val="FF0000">
              <a:alpha val="43922"/>
            </a:srgb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b"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zh-CN" altLang="en-US" sz="1600" dirty="0" smtClean="0"/>
              <a:t>外观检查</a:t>
            </a:r>
            <a:r>
              <a:rPr lang="zh-CN" altLang="en-US" sz="1600" dirty="0"/>
              <a:t>线</a:t>
            </a:r>
            <a:endPar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endParaRPr>
          </a:p>
        </p:txBody>
      </p:sp>
      <p:pic>
        <p:nvPicPr>
          <p:cNvPr id="45" name="Picture 134" descr="DE-ADD_Chinacar_Ansicht_Seite_zivil_100322"/>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316956" y="5257769"/>
            <a:ext cx="8286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十边形 45"/>
          <p:cNvSpPr/>
          <p:nvPr/>
        </p:nvSpPr>
        <p:spPr bwMode="auto">
          <a:xfrm>
            <a:off x="3840329" y="5280734"/>
            <a:ext cx="432000" cy="432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rPr>
              <a:t>QG</a:t>
            </a:r>
            <a:endParaRPr kumimoji="0" lang="zh-CN" altLang="en-US" sz="12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cxnSp>
        <p:nvCxnSpPr>
          <p:cNvPr id="48" name="直接箭头连接符 47"/>
          <p:cNvCxnSpPr>
            <a:stCxn id="6" idx="3"/>
            <a:endCxn id="40" idx="1"/>
          </p:cNvCxnSpPr>
          <p:nvPr/>
        </p:nvCxnSpPr>
        <p:spPr bwMode="auto">
          <a:xfrm>
            <a:off x="6893156" y="2367810"/>
            <a:ext cx="231872" cy="0"/>
          </a:xfrm>
          <a:prstGeom prst="straightConnector1">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肘形连接符 50"/>
          <p:cNvCxnSpPr>
            <a:stCxn id="40" idx="3"/>
            <a:endCxn id="42" idx="3"/>
          </p:cNvCxnSpPr>
          <p:nvPr/>
        </p:nvCxnSpPr>
        <p:spPr bwMode="auto">
          <a:xfrm>
            <a:off x="8925028" y="2367810"/>
            <a:ext cx="12700" cy="3231333"/>
          </a:xfrm>
          <a:prstGeom prst="bentConnector3">
            <a:avLst>
              <a:gd name="adj1" fmla="val 1800000"/>
            </a:avLst>
          </a:prstGeom>
          <a:solidFill>
            <a:srgbClr val="FFFFFF"/>
          </a:solidFill>
          <a:ln w="28575" cap="flat" cmpd="sng" algn="ctr">
            <a:solidFill>
              <a:srgbClr val="000000"/>
            </a:solidFill>
            <a:prstDash val="dashDot"/>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直接箭头连接符 52"/>
          <p:cNvCxnSpPr>
            <a:stCxn id="42" idx="1"/>
            <a:endCxn id="44" idx="3"/>
          </p:cNvCxnSpPr>
          <p:nvPr/>
        </p:nvCxnSpPr>
        <p:spPr bwMode="auto">
          <a:xfrm flipH="1">
            <a:off x="5611587" y="5599143"/>
            <a:ext cx="1513441" cy="3114"/>
          </a:xfrm>
          <a:prstGeom prst="straightConnector1">
            <a:avLst/>
          </a:prstGeom>
          <a:solidFill>
            <a:srgbClr val="FFFFFF"/>
          </a:solidFill>
          <a:ln w="28575" cap="flat" cmpd="sng" algn="ctr">
            <a:solidFill>
              <a:srgbClr val="000000"/>
            </a:solidFill>
            <a:prstDash val="dashDot"/>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直接箭头连接符 54"/>
          <p:cNvCxnSpPr>
            <a:stCxn id="44" idx="1"/>
          </p:cNvCxnSpPr>
          <p:nvPr/>
        </p:nvCxnSpPr>
        <p:spPr bwMode="auto">
          <a:xfrm flipH="1">
            <a:off x="2608599" y="5602257"/>
            <a:ext cx="1202988" cy="0"/>
          </a:xfrm>
          <a:prstGeom prst="straightConnector1">
            <a:avLst/>
          </a:prstGeom>
          <a:solidFill>
            <a:srgbClr val="FFFFFF"/>
          </a:solidFill>
          <a:ln w="28575" cap="flat" cmpd="sng" algn="ctr">
            <a:solidFill>
              <a:srgbClr val="000000"/>
            </a:solidFill>
            <a:prstDash val="dashDot"/>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57" name="图片 56"/>
          <p:cNvPicPr>
            <a:picLocks noChangeAspect="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685717" y="1764150"/>
            <a:ext cx="360000" cy="432000"/>
          </a:xfrm>
          <a:prstGeom prst="rect">
            <a:avLst/>
          </a:prstGeom>
        </p:spPr>
      </p:pic>
      <p:sp>
        <p:nvSpPr>
          <p:cNvPr id="59" name="文本框 58"/>
          <p:cNvSpPr txBox="1"/>
          <p:nvPr/>
        </p:nvSpPr>
        <p:spPr>
          <a:xfrm>
            <a:off x="565251" y="3192462"/>
            <a:ext cx="3321128" cy="1453846"/>
          </a:xfrm>
          <a:prstGeom prst="rect">
            <a:avLst/>
          </a:prstGeom>
          <a:noFill/>
          <a:ln>
            <a:solidFill>
              <a:srgbClr val="0070C0"/>
            </a:solidFill>
          </a:ln>
        </p:spPr>
        <p:txBody>
          <a:bodyPr wrap="square" rtlCol="0">
            <a:noAutofit/>
          </a:bodyPr>
          <a:lstStyle/>
          <a:p>
            <a:pPr algn="l"/>
            <a:r>
              <a:rPr lang="en-US" altLang="zh-CN" sz="1600" dirty="0" smtClean="0"/>
              <a:t>QS</a:t>
            </a:r>
            <a:r>
              <a:rPr lang="zh-CN" altLang="en-US" sz="1600" dirty="0" smtClean="0"/>
              <a:t>：工段检验，设置于生产线的某一个工位，用于对后续会被覆盖的关重特性的检查，由工段检验员（</a:t>
            </a:r>
            <a:r>
              <a:rPr lang="en-US" altLang="zh-CN" sz="1600" dirty="0" smtClean="0"/>
              <a:t>QG-</a:t>
            </a:r>
            <a:r>
              <a:rPr lang="en-US" altLang="zh-CN" sz="1600" dirty="0"/>
              <a:t>L</a:t>
            </a:r>
            <a:r>
              <a:rPr lang="en-US" altLang="zh-CN" sz="1600" dirty="0" smtClean="0"/>
              <a:t>ine inspector</a:t>
            </a:r>
            <a:r>
              <a:rPr lang="zh-CN" altLang="en-US" sz="1600" dirty="0" smtClean="0"/>
              <a:t>）负责执行。</a:t>
            </a:r>
            <a:endParaRPr lang="zh-CN" altLang="en-US" sz="1600" dirty="0"/>
          </a:p>
        </p:txBody>
      </p:sp>
      <p:sp>
        <p:nvSpPr>
          <p:cNvPr id="60" name="文本框 59"/>
          <p:cNvSpPr txBox="1"/>
          <p:nvPr/>
        </p:nvSpPr>
        <p:spPr>
          <a:xfrm>
            <a:off x="5704984" y="3192462"/>
            <a:ext cx="3236262" cy="1453845"/>
          </a:xfrm>
          <a:prstGeom prst="rect">
            <a:avLst/>
          </a:prstGeom>
          <a:noFill/>
          <a:ln>
            <a:solidFill>
              <a:srgbClr val="0070C0"/>
            </a:solidFill>
          </a:ln>
        </p:spPr>
        <p:txBody>
          <a:bodyPr wrap="square" rtlCol="0">
            <a:noAutofit/>
          </a:bodyPr>
          <a:lstStyle/>
          <a:p>
            <a:pPr algn="l"/>
            <a:r>
              <a:rPr lang="en-US" altLang="zh-CN" sz="1600" dirty="0" smtClean="0"/>
              <a:t>QG</a:t>
            </a:r>
            <a:r>
              <a:rPr lang="zh-CN" altLang="en-US" sz="1600" dirty="0" smtClean="0"/>
              <a:t>：质量关卡，设置于生产线的末端或独立的作业线</a:t>
            </a:r>
            <a:r>
              <a:rPr lang="en-US" altLang="zh-CN" sz="1600" dirty="0" smtClean="0"/>
              <a:t>/</a:t>
            </a:r>
            <a:r>
              <a:rPr lang="zh-CN" altLang="en-US" sz="1600" dirty="0" smtClean="0"/>
              <a:t>区域，用于对过程</a:t>
            </a:r>
            <a:r>
              <a:rPr lang="en-US" altLang="zh-CN" sz="1600" dirty="0" smtClean="0"/>
              <a:t>/</a:t>
            </a:r>
            <a:r>
              <a:rPr lang="zh-CN" altLang="en-US" sz="1600" dirty="0" smtClean="0"/>
              <a:t>产品的所有特殊特性（在控制计划中详细规定）的检查，由质量解析员负责执行。</a:t>
            </a:r>
            <a:endParaRPr lang="zh-CN" altLang="en-US" sz="1600" dirty="0"/>
          </a:p>
        </p:txBody>
      </p:sp>
      <p:sp>
        <p:nvSpPr>
          <p:cNvPr id="65" name="文本框 64"/>
          <p:cNvSpPr txBox="1"/>
          <p:nvPr/>
        </p:nvSpPr>
        <p:spPr>
          <a:xfrm>
            <a:off x="2930081" y="1707913"/>
            <a:ext cx="956297" cy="276999"/>
          </a:xfrm>
          <a:prstGeom prst="rect">
            <a:avLst/>
          </a:prstGeom>
          <a:noFill/>
        </p:spPr>
        <p:txBody>
          <a:bodyPr wrap="square" rtlCol="0">
            <a:spAutoFit/>
          </a:bodyPr>
          <a:lstStyle/>
          <a:p>
            <a:r>
              <a:rPr lang="zh-CN" altLang="en-US" sz="1200" dirty="0" smtClean="0"/>
              <a:t>工段检验员</a:t>
            </a:r>
            <a:endParaRPr lang="zh-CN" altLang="en-US" sz="1200" dirty="0"/>
          </a:p>
        </p:txBody>
      </p:sp>
      <p:sp>
        <p:nvSpPr>
          <p:cNvPr id="69" name="十边形 68"/>
          <p:cNvSpPr/>
          <p:nvPr/>
        </p:nvSpPr>
        <p:spPr bwMode="auto">
          <a:xfrm>
            <a:off x="7179442" y="5280734"/>
            <a:ext cx="432000" cy="432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rPr>
              <a:t>QG</a:t>
            </a:r>
            <a:endParaRPr kumimoji="0" lang="zh-CN" altLang="en-US" sz="12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pic>
        <p:nvPicPr>
          <p:cNvPr id="70" name="图片 69"/>
          <p:cNvPicPr>
            <a:picLocks noChangeAspect="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611442" y="4996417"/>
            <a:ext cx="360000" cy="432000"/>
          </a:xfrm>
          <a:prstGeom prst="rect">
            <a:avLst/>
          </a:prstGeom>
        </p:spPr>
      </p:pic>
      <p:sp>
        <p:nvSpPr>
          <p:cNvPr id="71" name="文本框 70"/>
          <p:cNvSpPr txBox="1"/>
          <p:nvPr/>
        </p:nvSpPr>
        <p:spPr>
          <a:xfrm>
            <a:off x="6804485" y="4973169"/>
            <a:ext cx="956297" cy="276999"/>
          </a:xfrm>
          <a:prstGeom prst="rect">
            <a:avLst/>
          </a:prstGeom>
          <a:noFill/>
        </p:spPr>
        <p:txBody>
          <a:bodyPr wrap="square" rtlCol="0">
            <a:spAutoFit/>
          </a:bodyPr>
          <a:lstStyle/>
          <a:p>
            <a:r>
              <a:rPr lang="zh-CN" altLang="en-US" sz="1200" dirty="0" smtClean="0"/>
              <a:t>质量解析员</a:t>
            </a:r>
            <a:endParaRPr lang="zh-CN" altLang="en-US" sz="1200" dirty="0"/>
          </a:p>
        </p:txBody>
      </p:sp>
      <p:sp>
        <p:nvSpPr>
          <p:cNvPr id="74" name="左大括号 73"/>
          <p:cNvSpPr/>
          <p:nvPr/>
        </p:nvSpPr>
        <p:spPr bwMode="auto">
          <a:xfrm rot="16200000">
            <a:off x="2833141" y="1395750"/>
            <a:ext cx="588398" cy="2802437"/>
          </a:xfrm>
          <a:prstGeom prst="leftBrace">
            <a:avLst>
              <a:gd name="adj1" fmla="val 8333"/>
              <a:gd name="adj2" fmla="val 33686"/>
            </a:avLst>
          </a:prstGeom>
          <a:noFill/>
          <a:ln w="9525" cap="flat" cmpd="sng" algn="ctr">
            <a:solidFill>
              <a:srgbClr val="000000"/>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endParaRPr>
          </a:p>
        </p:txBody>
      </p:sp>
      <p:pic>
        <p:nvPicPr>
          <p:cNvPr id="75" name="图片 74"/>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3953105" y="3120977"/>
            <a:ext cx="1619250" cy="1619250"/>
          </a:xfrm>
          <a:prstGeom prst="rect">
            <a:avLst/>
          </a:prstGeom>
        </p:spPr>
      </p:pic>
      <p:sp>
        <p:nvSpPr>
          <p:cNvPr id="76" name="文本框 75"/>
          <p:cNvSpPr txBox="1"/>
          <p:nvPr/>
        </p:nvSpPr>
        <p:spPr>
          <a:xfrm>
            <a:off x="4084180" y="3192462"/>
            <a:ext cx="1488175" cy="276999"/>
          </a:xfrm>
          <a:prstGeom prst="rect">
            <a:avLst/>
          </a:prstGeom>
          <a:noFill/>
        </p:spPr>
        <p:txBody>
          <a:bodyPr wrap="square" rtlCol="0">
            <a:spAutoFit/>
          </a:bodyPr>
          <a:lstStyle/>
          <a:p>
            <a:r>
              <a:rPr lang="en-US" altLang="zh-CN" sz="1200" dirty="0" smtClean="0"/>
              <a:t>CL2</a:t>
            </a:r>
            <a:r>
              <a:rPr lang="zh-CN" altLang="en-US" sz="1200" dirty="0" smtClean="0"/>
              <a:t>质量负责人</a:t>
            </a:r>
            <a:endParaRPr lang="zh-CN" altLang="en-US" sz="1200" dirty="0"/>
          </a:p>
        </p:txBody>
      </p:sp>
      <p:sp>
        <p:nvSpPr>
          <p:cNvPr id="77" name="左大括号 76"/>
          <p:cNvSpPr/>
          <p:nvPr/>
        </p:nvSpPr>
        <p:spPr bwMode="auto">
          <a:xfrm rot="5400000">
            <a:off x="6077746" y="2652742"/>
            <a:ext cx="541054" cy="4528186"/>
          </a:xfrm>
          <a:prstGeom prst="leftBrace">
            <a:avLst>
              <a:gd name="adj1" fmla="val 8333"/>
              <a:gd name="adj2" fmla="val 33686"/>
            </a:avLst>
          </a:prstGeom>
          <a:noFill/>
          <a:ln w="9525" cap="flat" cmpd="sng" algn="ctr">
            <a:solidFill>
              <a:srgbClr val="000000"/>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endParaRPr>
          </a:p>
        </p:txBody>
      </p:sp>
      <p:pic>
        <p:nvPicPr>
          <p:cNvPr id="78" name="图片 77"/>
          <p:cNvPicPr>
            <a:picLocks noChangeAspect="1"/>
          </p:cNvPicPr>
          <p:nvPr/>
        </p:nvPicPr>
        <p:blipFill rotWithShape="1">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2287587" y="906462"/>
            <a:ext cx="432000" cy="521053"/>
          </a:xfrm>
          <a:prstGeom prst="rect">
            <a:avLst/>
          </a:prstGeom>
        </p:spPr>
      </p:pic>
      <p:pic>
        <p:nvPicPr>
          <p:cNvPr id="87" name="图片 8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131946" y="1782186"/>
            <a:ext cx="324000" cy="382152"/>
          </a:xfrm>
          <a:prstGeom prst="rect">
            <a:avLst/>
          </a:prstGeom>
        </p:spPr>
      </p:pic>
      <p:sp>
        <p:nvSpPr>
          <p:cNvPr id="88" name="文本框 87"/>
          <p:cNvSpPr txBox="1"/>
          <p:nvPr/>
        </p:nvSpPr>
        <p:spPr>
          <a:xfrm>
            <a:off x="1170407" y="1707913"/>
            <a:ext cx="956297" cy="276999"/>
          </a:xfrm>
          <a:prstGeom prst="rect">
            <a:avLst/>
          </a:prstGeom>
          <a:noFill/>
        </p:spPr>
        <p:txBody>
          <a:bodyPr wrap="square" rtlCol="0">
            <a:spAutoFit/>
          </a:bodyPr>
          <a:lstStyle/>
          <a:p>
            <a:pPr algn="r"/>
            <a:r>
              <a:rPr lang="zh-CN" altLang="en-US" sz="1200" dirty="0" smtClean="0"/>
              <a:t>装配工</a:t>
            </a:r>
            <a:endParaRPr lang="zh-CN" altLang="en-US" sz="1200" dirty="0"/>
          </a:p>
        </p:txBody>
      </p:sp>
      <p:sp>
        <p:nvSpPr>
          <p:cNvPr id="89" name="文本框 88"/>
          <p:cNvSpPr txBox="1"/>
          <p:nvPr/>
        </p:nvSpPr>
        <p:spPr>
          <a:xfrm>
            <a:off x="2728556" y="931113"/>
            <a:ext cx="1342476" cy="461665"/>
          </a:xfrm>
          <a:prstGeom prst="rect">
            <a:avLst/>
          </a:prstGeom>
          <a:noFill/>
        </p:spPr>
        <p:txBody>
          <a:bodyPr wrap="square" rtlCol="0">
            <a:spAutoFit/>
          </a:bodyPr>
          <a:lstStyle/>
          <a:p>
            <a:pPr algn="l"/>
            <a:r>
              <a:rPr lang="zh-CN" altLang="en-US" sz="1200" dirty="0" smtClean="0"/>
              <a:t>生产班组</a:t>
            </a:r>
            <a:endParaRPr lang="en-US" altLang="zh-CN" sz="1200" dirty="0" smtClean="0"/>
          </a:p>
          <a:p>
            <a:pPr algn="l"/>
            <a:r>
              <a:rPr lang="zh-CN" altLang="en-US" sz="1200" dirty="0" smtClean="0"/>
              <a:t>班长</a:t>
            </a:r>
            <a:r>
              <a:rPr lang="en-US" altLang="zh-CN" sz="1200" dirty="0" smtClean="0"/>
              <a:t>/</a:t>
            </a:r>
            <a:r>
              <a:rPr lang="zh-CN" altLang="en-US" sz="1200" dirty="0" smtClean="0"/>
              <a:t>领班</a:t>
            </a:r>
            <a:endParaRPr lang="en-US" altLang="zh-CN" sz="1200" dirty="0" smtClean="0"/>
          </a:p>
        </p:txBody>
      </p:sp>
      <p:cxnSp>
        <p:nvCxnSpPr>
          <p:cNvPr id="91" name="肘形连接符 90"/>
          <p:cNvCxnSpPr>
            <a:stCxn id="88" idx="0"/>
            <a:endCxn id="65" idx="0"/>
          </p:cNvCxnSpPr>
          <p:nvPr/>
        </p:nvCxnSpPr>
        <p:spPr bwMode="auto">
          <a:xfrm rot="5400000" flipH="1" flipV="1">
            <a:off x="2528393" y="828076"/>
            <a:ext cx="12700" cy="1759674"/>
          </a:xfrm>
          <a:prstGeom prst="bentConnector3">
            <a:avLst>
              <a:gd name="adj1" fmla="val 700000"/>
            </a:avLst>
          </a:pr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4" name="直接连接符 93"/>
          <p:cNvCxnSpPr/>
          <p:nvPr/>
        </p:nvCxnSpPr>
        <p:spPr bwMode="auto">
          <a:xfrm flipV="1">
            <a:off x="2516187" y="1444012"/>
            <a:ext cx="0" cy="180000"/>
          </a:xfrm>
          <a:prstGeom prst="line">
            <a:avLst/>
          </a:pr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96" name="图片 95"/>
          <p:cNvPicPr>
            <a:picLocks noChangeAspect="1"/>
          </p:cNvPicPr>
          <p:nvPr/>
        </p:nvPicPr>
        <p:blipFill rotWithShape="1">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326187" y="6033620"/>
            <a:ext cx="432000" cy="521053"/>
          </a:xfrm>
          <a:prstGeom prst="rect">
            <a:avLst/>
          </a:prstGeom>
        </p:spPr>
      </p:pic>
      <p:sp>
        <p:nvSpPr>
          <p:cNvPr id="97" name="文本框 96"/>
          <p:cNvSpPr txBox="1"/>
          <p:nvPr/>
        </p:nvSpPr>
        <p:spPr>
          <a:xfrm>
            <a:off x="5018087" y="6049962"/>
            <a:ext cx="1342476" cy="461665"/>
          </a:xfrm>
          <a:prstGeom prst="rect">
            <a:avLst/>
          </a:prstGeom>
          <a:noFill/>
        </p:spPr>
        <p:txBody>
          <a:bodyPr wrap="square" rtlCol="0">
            <a:spAutoFit/>
          </a:bodyPr>
          <a:lstStyle/>
          <a:p>
            <a:pPr algn="r"/>
            <a:r>
              <a:rPr lang="zh-CN" altLang="en-US" sz="1200" dirty="0" smtClean="0"/>
              <a:t>质量班组</a:t>
            </a:r>
            <a:endParaRPr lang="en-US" altLang="zh-CN" sz="1200" dirty="0" smtClean="0"/>
          </a:p>
          <a:p>
            <a:pPr algn="r"/>
            <a:r>
              <a:rPr lang="zh-CN" altLang="en-US" sz="1200" dirty="0" smtClean="0"/>
              <a:t>班长</a:t>
            </a:r>
            <a:r>
              <a:rPr lang="en-US" altLang="zh-CN" sz="1200" dirty="0" smtClean="0"/>
              <a:t>/</a:t>
            </a:r>
            <a:r>
              <a:rPr lang="zh-CN" altLang="en-US" sz="1200" dirty="0" smtClean="0"/>
              <a:t>领班</a:t>
            </a:r>
            <a:endParaRPr lang="en-US" altLang="zh-CN" sz="1200" dirty="0" smtClean="0"/>
          </a:p>
        </p:txBody>
      </p:sp>
      <p:cxnSp>
        <p:nvCxnSpPr>
          <p:cNvPr id="99" name="肘形连接符 98"/>
          <p:cNvCxnSpPr>
            <a:endCxn id="96" idx="0"/>
          </p:cNvCxnSpPr>
          <p:nvPr/>
        </p:nvCxnSpPr>
        <p:spPr bwMode="auto">
          <a:xfrm rot="16200000" flipH="1">
            <a:off x="6258671" y="5750104"/>
            <a:ext cx="550508" cy="16524"/>
          </a:xfrm>
          <a:prstGeom prst="bentConnector3">
            <a:avLst>
              <a:gd name="adj1" fmla="val 50000"/>
            </a:avLst>
          </a:prstGeom>
          <a:solidFill>
            <a:srgbClr val="FFFFFF"/>
          </a:solidFill>
          <a:ln w="9525"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104" name="图片 103"/>
          <p:cNvPicPr>
            <a:picLocks noChangeAspect="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145630" y="5009138"/>
            <a:ext cx="360000" cy="432000"/>
          </a:xfrm>
          <a:prstGeom prst="rect">
            <a:avLst/>
          </a:prstGeom>
        </p:spPr>
      </p:pic>
      <p:sp>
        <p:nvSpPr>
          <p:cNvPr id="105" name="文本框 104"/>
          <p:cNvSpPr txBox="1"/>
          <p:nvPr/>
        </p:nvSpPr>
        <p:spPr>
          <a:xfrm>
            <a:off x="5406257" y="4973170"/>
            <a:ext cx="956297" cy="276999"/>
          </a:xfrm>
          <a:prstGeom prst="rect">
            <a:avLst/>
          </a:prstGeom>
          <a:noFill/>
        </p:spPr>
        <p:txBody>
          <a:bodyPr wrap="square" rtlCol="0">
            <a:spAutoFit/>
          </a:bodyPr>
          <a:lstStyle/>
          <a:p>
            <a:r>
              <a:rPr lang="zh-CN" altLang="en-US" sz="1200" dirty="0" smtClean="0"/>
              <a:t>质量解析员</a:t>
            </a:r>
            <a:endParaRPr lang="zh-CN" altLang="en-US" sz="1200" dirty="0"/>
          </a:p>
        </p:txBody>
      </p:sp>
      <p:cxnSp>
        <p:nvCxnSpPr>
          <p:cNvPr id="107" name="肘形连接符 106"/>
          <p:cNvCxnSpPr>
            <a:stCxn id="105" idx="2"/>
            <a:endCxn id="71" idx="2"/>
          </p:cNvCxnSpPr>
          <p:nvPr/>
        </p:nvCxnSpPr>
        <p:spPr bwMode="auto">
          <a:xfrm rot="5400000" flipH="1" flipV="1">
            <a:off x="6583519" y="4551055"/>
            <a:ext cx="1" cy="1398228"/>
          </a:xfrm>
          <a:prstGeom prst="bentConnector3">
            <a:avLst>
              <a:gd name="adj1" fmla="val -22860000000"/>
            </a:avLst>
          </a:pr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5" name="文本框 114"/>
          <p:cNvSpPr txBox="1"/>
          <p:nvPr/>
        </p:nvSpPr>
        <p:spPr>
          <a:xfrm>
            <a:off x="671513" y="6621462"/>
            <a:ext cx="8778874" cy="307777"/>
          </a:xfrm>
          <a:prstGeom prst="rect">
            <a:avLst/>
          </a:prstGeom>
          <a:noFill/>
        </p:spPr>
        <p:txBody>
          <a:bodyPr wrap="square" rtlCol="0">
            <a:spAutoFit/>
          </a:bodyPr>
          <a:lstStyle/>
          <a:p>
            <a:pPr algn="l"/>
            <a:r>
              <a:rPr lang="en-US" altLang="zh-CN" sz="1400" dirty="0" smtClean="0"/>
              <a:t>*</a:t>
            </a:r>
            <a:r>
              <a:rPr lang="zh-CN" altLang="en-US" sz="1400" dirty="0" smtClean="0"/>
              <a:t>在人事关系上，</a:t>
            </a:r>
            <a:r>
              <a:rPr lang="en-US" altLang="zh-CN" sz="1400" dirty="0" smtClean="0"/>
              <a:t>CL2</a:t>
            </a:r>
            <a:r>
              <a:rPr lang="zh-CN" altLang="en-US" sz="1400" dirty="0" smtClean="0"/>
              <a:t>质量负责人有可能不对检验员负责，但其有权利安排</a:t>
            </a:r>
            <a:r>
              <a:rPr lang="en-US" altLang="zh-CN" sz="1400" dirty="0" smtClean="0"/>
              <a:t>CL2</a:t>
            </a:r>
            <a:r>
              <a:rPr lang="zh-CN" altLang="en-US" sz="1400" dirty="0" smtClean="0"/>
              <a:t>所有的质量活动，包括</a:t>
            </a:r>
            <a:r>
              <a:rPr lang="en-US" altLang="zh-CN" sz="1400" dirty="0" smtClean="0"/>
              <a:t>QS/QG</a:t>
            </a:r>
            <a:r>
              <a:rPr lang="zh-CN" altLang="en-US" sz="1400" dirty="0" smtClean="0"/>
              <a:t>。</a:t>
            </a:r>
            <a:endParaRPr lang="zh-CN" altLang="en-US" sz="1400" dirty="0"/>
          </a:p>
        </p:txBody>
      </p:sp>
    </p:spTree>
    <p:extLst>
      <p:ext uri="{BB962C8B-B14F-4D97-AF65-F5344CB8AC3E}">
        <p14:creationId xmlns:p14="http://schemas.microsoft.com/office/powerpoint/2010/main" val="2275365728"/>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a:t>
            </a:r>
            <a:r>
              <a:rPr lang="zh-CN" altLang="en-US" dirty="0" smtClean="0"/>
              <a:t>、</a:t>
            </a:r>
            <a:r>
              <a:rPr lang="en-US" altLang="zh-CN" dirty="0" smtClean="0"/>
              <a:t>CL2</a:t>
            </a:r>
            <a:r>
              <a:rPr lang="zh-CN" altLang="en-US" dirty="0" smtClean="0"/>
              <a:t>的信息反馈与交流</a:t>
            </a:r>
            <a:endParaRPr lang="zh-CN" altLang="en-US" dirty="0"/>
          </a:p>
        </p:txBody>
      </p:sp>
      <p:pic>
        <p:nvPicPr>
          <p:cNvPr id="4" name="图片 3"/>
          <p:cNvPicPr>
            <a:picLocks noChangeAspect="1"/>
          </p:cNvPicPr>
          <p:nvPr/>
        </p:nvPicPr>
        <p:blipFill>
          <a:blip r:embed="rId2"/>
          <a:stretch>
            <a:fillRect/>
          </a:stretch>
        </p:blipFill>
        <p:spPr>
          <a:xfrm>
            <a:off x="1112388" y="1042594"/>
            <a:ext cx="7531999" cy="5876517"/>
          </a:xfrm>
          <a:prstGeom prst="rect">
            <a:avLst/>
          </a:prstGeom>
        </p:spPr>
      </p:pic>
    </p:spTree>
    <p:extLst>
      <p:ext uri="{BB962C8B-B14F-4D97-AF65-F5344CB8AC3E}">
        <p14:creationId xmlns:p14="http://schemas.microsoft.com/office/powerpoint/2010/main" val="3626346905"/>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a:t>
            </a:r>
            <a:r>
              <a:rPr lang="zh-CN" altLang="en-US" dirty="0" smtClean="0"/>
              <a:t>、检验员的资格认证</a:t>
            </a:r>
            <a:endParaRPr lang="zh-CN" altLang="en-US" dirty="0"/>
          </a:p>
        </p:txBody>
      </p:sp>
      <p:sp>
        <p:nvSpPr>
          <p:cNvPr id="3" name="内容占位符 2"/>
          <p:cNvSpPr>
            <a:spLocks noGrp="1"/>
          </p:cNvSpPr>
          <p:nvPr>
            <p:ph idx="1"/>
          </p:nvPr>
        </p:nvSpPr>
        <p:spPr/>
        <p:txBody>
          <a:bodyPr/>
          <a:lstStyle/>
          <a:p>
            <a:r>
              <a:rPr lang="en-US" altLang="zh-CN" b="0" dirty="0" smtClean="0"/>
              <a:t>QS/QG</a:t>
            </a:r>
            <a:r>
              <a:rPr lang="zh-CN" altLang="en-US" b="0" dirty="0" smtClean="0"/>
              <a:t>的有效执行需要检验员具备良好的生理素质和对产品</a:t>
            </a:r>
            <a:r>
              <a:rPr lang="en-US" altLang="zh-CN" b="0" dirty="0" smtClean="0"/>
              <a:t>/</a:t>
            </a:r>
            <a:r>
              <a:rPr lang="zh-CN" altLang="en-US" b="0" dirty="0" smtClean="0"/>
              <a:t>过程知识的专业了解。检验活动的技能部分需要合适和特定的培训计划支持。</a:t>
            </a:r>
            <a:r>
              <a:rPr lang="en-US" altLang="zh-CN" b="0" dirty="0" smtClean="0"/>
              <a:t>CL2</a:t>
            </a:r>
            <a:r>
              <a:rPr lang="zh-CN" altLang="en-US" b="0" dirty="0" smtClean="0"/>
              <a:t>质量负责人负责组织检验员资格认证的策划、协调和实施工作。</a:t>
            </a:r>
            <a:endParaRPr lang="en-US" altLang="zh-CN" b="0" dirty="0" smtClean="0"/>
          </a:p>
          <a:p>
            <a:endParaRPr lang="en-US" altLang="zh-CN" b="0" dirty="0" smtClean="0"/>
          </a:p>
          <a:p>
            <a:r>
              <a:rPr lang="zh-CN" altLang="en-US" b="0" dirty="0" smtClean="0"/>
              <a:t>所有的</a:t>
            </a:r>
            <a:r>
              <a:rPr lang="en-US" altLang="zh-CN" b="0" dirty="0" smtClean="0"/>
              <a:t>QG</a:t>
            </a:r>
            <a:r>
              <a:rPr lang="zh-CN" altLang="en-US" b="0" dirty="0" smtClean="0"/>
              <a:t>检验员需具备以下条件：</a:t>
            </a:r>
            <a:endParaRPr lang="en-US" altLang="zh-CN" b="0" dirty="0" smtClean="0"/>
          </a:p>
          <a:p>
            <a:pPr marL="285750" indent="-285750">
              <a:buFont typeface="Arial" panose="020B0604020202020204" pitchFamily="34" charset="0"/>
              <a:buChar char="•"/>
            </a:pPr>
            <a:r>
              <a:rPr lang="en-US" altLang="zh-CN" sz="2000" b="0" dirty="0"/>
              <a:t>1</a:t>
            </a:r>
            <a:r>
              <a:rPr lang="zh-CN" altLang="en-US" sz="2000" b="0" dirty="0" smtClean="0"/>
              <a:t>年以上生产相关工作经验</a:t>
            </a:r>
            <a:r>
              <a:rPr lang="zh-CN" altLang="en-US" sz="2000" b="0" dirty="0" smtClean="0">
                <a:solidFill>
                  <a:srgbClr val="FF0000"/>
                </a:solidFill>
              </a:rPr>
              <a:t>（岗位等级中级技工以上）</a:t>
            </a:r>
            <a:endParaRPr lang="en-US" altLang="zh-CN" sz="2000" b="0" dirty="0" smtClean="0">
              <a:solidFill>
                <a:srgbClr val="FF0000"/>
              </a:solidFill>
            </a:endParaRPr>
          </a:p>
          <a:p>
            <a:pPr marL="285750" indent="-285750">
              <a:buFont typeface="Arial" panose="020B0604020202020204" pitchFamily="34" charset="0"/>
              <a:buChar char="•"/>
            </a:pPr>
            <a:r>
              <a:rPr lang="zh-CN" altLang="en-US" sz="2000" b="0" dirty="0" smtClean="0"/>
              <a:t>具备工作相关的产品专业知识</a:t>
            </a:r>
            <a:endParaRPr lang="en-US" altLang="zh-CN" sz="2000" b="0" dirty="0" smtClean="0"/>
          </a:p>
          <a:p>
            <a:pPr marL="285750" indent="-285750">
              <a:buFont typeface="Arial" panose="020B0604020202020204" pitchFamily="34" charset="0"/>
              <a:buChar char="•"/>
            </a:pPr>
            <a:r>
              <a:rPr lang="zh-CN" altLang="en-US" sz="2000" b="0" dirty="0" smtClean="0"/>
              <a:t>良好的身体条件，如无色盲</a:t>
            </a:r>
            <a:endParaRPr lang="en-US" altLang="zh-CN" sz="2000" b="0" dirty="0" smtClean="0"/>
          </a:p>
          <a:p>
            <a:pPr marL="285750" indent="-285750">
              <a:buFont typeface="Arial" panose="020B0604020202020204" pitchFamily="34" charset="0"/>
              <a:buChar char="•"/>
            </a:pPr>
            <a:r>
              <a:rPr lang="zh-CN" altLang="en-US" sz="2000" b="0" dirty="0" smtClean="0"/>
              <a:t>通过了内部质量管理的基础培训，如质量标准、故障定义和判断</a:t>
            </a:r>
            <a:endParaRPr lang="en-US" altLang="zh-CN" sz="2000" b="0" dirty="0" smtClean="0"/>
          </a:p>
          <a:p>
            <a:pPr marL="285750" indent="-285750">
              <a:buFont typeface="Arial" panose="020B0604020202020204" pitchFamily="34" charset="0"/>
              <a:buChar char="•"/>
            </a:pPr>
            <a:r>
              <a:rPr lang="zh-CN" altLang="en-US" sz="2000" b="0" dirty="0" smtClean="0"/>
              <a:t>熟练掌握检验工具</a:t>
            </a:r>
            <a:r>
              <a:rPr lang="en-US" altLang="zh-CN" sz="2000" b="0" dirty="0" smtClean="0"/>
              <a:t>/</a:t>
            </a:r>
            <a:r>
              <a:rPr lang="zh-CN" altLang="en-US" sz="2000" b="0" dirty="0" smtClean="0"/>
              <a:t>设备的使用</a:t>
            </a:r>
            <a:endParaRPr lang="en-US" altLang="zh-CN" sz="2000" b="0" dirty="0" smtClean="0"/>
          </a:p>
          <a:p>
            <a:pPr marL="285750" indent="-285750">
              <a:buFont typeface="Arial" panose="020B0604020202020204" pitchFamily="34" charset="0"/>
              <a:buChar char="•"/>
            </a:pPr>
            <a:r>
              <a:rPr lang="zh-CN" altLang="en-US" sz="2000" b="0" dirty="0" smtClean="0"/>
              <a:t>具备一定的分析和数据处理能力</a:t>
            </a:r>
            <a:endParaRPr lang="en-US" altLang="zh-CN" sz="2000" b="0" dirty="0" smtClean="0"/>
          </a:p>
          <a:p>
            <a:pPr marL="285750" indent="-285750">
              <a:buFont typeface="Arial" panose="020B0604020202020204" pitchFamily="34" charset="0"/>
              <a:buChar char="•"/>
            </a:pPr>
            <a:r>
              <a:rPr lang="zh-CN" altLang="en-US" sz="2000" b="0" dirty="0" smtClean="0"/>
              <a:t>良好的团队合作意识</a:t>
            </a:r>
            <a:endParaRPr lang="zh-CN" altLang="en-US" sz="2000" dirty="0"/>
          </a:p>
        </p:txBody>
      </p:sp>
    </p:spTree>
    <p:extLst>
      <p:ext uri="{BB962C8B-B14F-4D97-AF65-F5344CB8AC3E}">
        <p14:creationId xmlns:p14="http://schemas.microsoft.com/office/powerpoint/2010/main" val="1308243288"/>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a:t>
            </a:r>
            <a:r>
              <a:rPr lang="zh-CN" altLang="en-US" dirty="0" smtClean="0"/>
              <a:t>、</a:t>
            </a:r>
            <a:r>
              <a:rPr lang="zh-CN" altLang="en-US" dirty="0"/>
              <a:t>检验员的资格认证</a:t>
            </a:r>
          </a:p>
        </p:txBody>
      </p:sp>
      <p:sp>
        <p:nvSpPr>
          <p:cNvPr id="5" name="内容占位符 2"/>
          <p:cNvSpPr>
            <a:spLocks noGrp="1"/>
          </p:cNvSpPr>
          <p:nvPr>
            <p:ph idx="1"/>
          </p:nvPr>
        </p:nvSpPr>
        <p:spPr/>
        <p:txBody>
          <a:bodyPr/>
          <a:lstStyle/>
          <a:p>
            <a:r>
              <a:rPr lang="zh-CN" altLang="en-US" sz="2000" b="0" dirty="0" smtClean="0"/>
              <a:t>每一位检验员的技能水平需在岗位技能矩阵表（</a:t>
            </a:r>
            <a:r>
              <a:rPr lang="en-US" altLang="zh-CN" sz="2000" b="0" dirty="0" smtClean="0"/>
              <a:t>Q Matrix</a:t>
            </a:r>
            <a:r>
              <a:rPr lang="zh-CN" altLang="en-US" sz="2000" b="0" dirty="0" smtClean="0"/>
              <a:t>）中进行记录。</a:t>
            </a:r>
            <a:endParaRPr lang="zh-CN" altLang="en-US" sz="1800" dirty="0"/>
          </a:p>
        </p:txBody>
      </p:sp>
      <p:pic>
        <p:nvPicPr>
          <p:cNvPr id="4" name="图片 3"/>
          <p:cNvPicPr>
            <a:picLocks noChangeAspect="1"/>
          </p:cNvPicPr>
          <p:nvPr/>
        </p:nvPicPr>
        <p:blipFill>
          <a:blip r:embed="rId2"/>
          <a:stretch>
            <a:fillRect/>
          </a:stretch>
        </p:blipFill>
        <p:spPr>
          <a:xfrm>
            <a:off x="1386705" y="1832538"/>
            <a:ext cx="7011937" cy="4585829"/>
          </a:xfrm>
          <a:prstGeom prst="rect">
            <a:avLst/>
          </a:prstGeom>
        </p:spPr>
      </p:pic>
    </p:spTree>
    <p:extLst>
      <p:ext uri="{BB962C8B-B14F-4D97-AF65-F5344CB8AC3E}">
        <p14:creationId xmlns:p14="http://schemas.microsoft.com/office/powerpoint/2010/main" val="1265639912"/>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a:t>
            </a:r>
            <a:r>
              <a:rPr lang="zh-CN" altLang="en-US" dirty="0" smtClean="0"/>
              <a:t>、质量记录</a:t>
            </a:r>
            <a:endParaRPr lang="zh-CN" altLang="en-US" dirty="0"/>
          </a:p>
        </p:txBody>
      </p:sp>
      <p:sp>
        <p:nvSpPr>
          <p:cNvPr id="3" name="内容占位符 2"/>
          <p:cNvSpPr>
            <a:spLocks noGrp="1"/>
          </p:cNvSpPr>
          <p:nvPr>
            <p:ph idx="1"/>
          </p:nvPr>
        </p:nvSpPr>
        <p:spPr/>
        <p:txBody>
          <a:bodyPr/>
          <a:lstStyle/>
          <a:p>
            <a:r>
              <a:rPr lang="zh-CN" altLang="en-US" b="0" dirty="0" smtClean="0"/>
              <a:t>所有被检查出的故障都应该进行记录，尤其是</a:t>
            </a:r>
            <a:r>
              <a:rPr lang="en-US" altLang="zh-CN" b="0" dirty="0" smtClean="0"/>
              <a:t>S/A</a:t>
            </a:r>
            <a:r>
              <a:rPr lang="zh-CN" altLang="en-US" b="0" dirty="0" smtClean="0"/>
              <a:t>类问题。</a:t>
            </a:r>
            <a:endParaRPr lang="en-US" altLang="zh-CN" b="0" dirty="0"/>
          </a:p>
          <a:p>
            <a:r>
              <a:rPr lang="en-US" altLang="zh-CN" b="0" dirty="0" smtClean="0"/>
              <a:t>QS/QG</a:t>
            </a:r>
            <a:r>
              <a:rPr lang="zh-CN" altLang="en-US" b="0" dirty="0" smtClean="0"/>
              <a:t>的质量记录包括：</a:t>
            </a:r>
            <a:endParaRPr lang="en-US" altLang="zh-CN" b="0" dirty="0" smtClean="0"/>
          </a:p>
          <a:p>
            <a:pPr marL="342900" indent="-342900">
              <a:buFont typeface="Arial" panose="020B0604020202020204" pitchFamily="34" charset="0"/>
              <a:buChar char="•"/>
            </a:pPr>
            <a:r>
              <a:rPr lang="en-US" altLang="zh-CN" b="0" dirty="0" smtClean="0"/>
              <a:t>QG-</a:t>
            </a:r>
            <a:r>
              <a:rPr lang="zh-CN" altLang="en-US" b="0" dirty="0" smtClean="0"/>
              <a:t>检验单，所有检出的故障</a:t>
            </a:r>
            <a:endParaRPr lang="en-US" altLang="zh-CN" b="0" dirty="0"/>
          </a:p>
          <a:p>
            <a:pPr marL="342900" indent="-342900">
              <a:buFont typeface="Arial" panose="020B0604020202020204" pitchFamily="34" charset="0"/>
              <a:buChar char="•"/>
            </a:pPr>
            <a:r>
              <a:rPr lang="zh-CN" altLang="en-US" b="0" dirty="0" smtClean="0"/>
              <a:t>装配单，所有故障，检验员在装配单上记录</a:t>
            </a:r>
            <a:endParaRPr lang="en-US" altLang="zh-CN" b="0" dirty="0"/>
          </a:p>
          <a:p>
            <a:pPr marL="342900" indent="-342900">
              <a:buFont typeface="Arial" panose="020B0604020202020204" pitchFamily="34" charset="0"/>
              <a:buChar char="•"/>
            </a:pPr>
            <a:r>
              <a:rPr lang="zh-CN" altLang="en-US" b="0" dirty="0" smtClean="0"/>
              <a:t>装配单，所有返修的确认，检验员在装配单上盖章确认</a:t>
            </a:r>
            <a:endParaRPr lang="en-US" altLang="zh-CN" b="0" dirty="0"/>
          </a:p>
          <a:p>
            <a:pPr marL="342900" indent="-342900">
              <a:buFont typeface="Arial" panose="020B0604020202020204" pitchFamily="34" charset="0"/>
              <a:buChar char="•"/>
            </a:pPr>
            <a:r>
              <a:rPr lang="en-US" altLang="zh-CN" b="0" dirty="0" smtClean="0"/>
              <a:t>QG-</a:t>
            </a:r>
            <a:r>
              <a:rPr lang="zh-CN" altLang="en-US" b="0" dirty="0" smtClean="0"/>
              <a:t>信息板，</a:t>
            </a:r>
            <a:r>
              <a:rPr lang="en-US" altLang="zh-CN" b="0" dirty="0" smtClean="0"/>
              <a:t>S/A</a:t>
            </a:r>
            <a:r>
              <a:rPr lang="zh-CN" altLang="en-US" b="0" dirty="0" smtClean="0"/>
              <a:t>类问题及重复出现的故障需要跟踪</a:t>
            </a:r>
            <a:endParaRPr lang="zh-CN" altLang="en-US" dirty="0"/>
          </a:p>
        </p:txBody>
      </p:sp>
    </p:spTree>
    <p:extLst>
      <p:ext uri="{BB962C8B-B14F-4D97-AF65-F5344CB8AC3E}">
        <p14:creationId xmlns:p14="http://schemas.microsoft.com/office/powerpoint/2010/main" val="2041912821"/>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BEBA8EAE-BF5A-486C-A8C5-ECC9F3942E4B}">
                <a14:imgProps xmlns:a14="http://schemas.microsoft.com/office/drawing/2010/main">
                  <a14:imgLayer r:embed="rId3">
                    <a14:imgEffect>
                      <a14:artisticGlowDiffused intensity="2"/>
                    </a14:imgEffect>
                  </a14:imgLayer>
                </a14:imgProps>
              </a:ext>
              <a:ext uri="{28A0092B-C50C-407E-A947-70E740481C1C}">
                <a14:useLocalDpi xmlns:a14="http://schemas.microsoft.com/office/drawing/2010/main"/>
              </a:ext>
            </a:extLst>
          </a:blip>
          <a:srcRect/>
          <a:stretch>
            <a:fillRect l="-4000" r="-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.7</a:t>
            </a:r>
            <a:r>
              <a:rPr lang="zh-CN" altLang="en-US" dirty="0" smtClean="0"/>
              <a:t>、</a:t>
            </a:r>
            <a:r>
              <a:rPr lang="en-US" altLang="zh-CN" dirty="0" smtClean="0"/>
              <a:t>CL2</a:t>
            </a:r>
            <a:r>
              <a:rPr lang="zh-CN" altLang="en-US" dirty="0" smtClean="0"/>
              <a:t>质量例会</a:t>
            </a:r>
            <a:endParaRPr lang="zh-CN" altLang="en-US" dirty="0"/>
          </a:p>
        </p:txBody>
      </p:sp>
      <p:sp>
        <p:nvSpPr>
          <p:cNvPr id="3" name="内容占位符 2"/>
          <p:cNvSpPr>
            <a:spLocks noGrp="1"/>
          </p:cNvSpPr>
          <p:nvPr>
            <p:ph idx="1"/>
          </p:nvPr>
        </p:nvSpPr>
        <p:spPr/>
        <p:txBody>
          <a:bodyPr/>
          <a:lstStyle/>
          <a:p>
            <a:r>
              <a:rPr lang="en-US" altLang="zh-CN" b="0" dirty="0" smtClean="0"/>
              <a:t>CL2</a:t>
            </a:r>
            <a:r>
              <a:rPr lang="zh-CN" altLang="en-US" b="0" dirty="0" smtClean="0"/>
              <a:t>质量例会一般在</a:t>
            </a:r>
            <a:r>
              <a:rPr lang="en-US" altLang="zh-CN" b="0" dirty="0" smtClean="0"/>
              <a:t>QG</a:t>
            </a:r>
            <a:r>
              <a:rPr lang="zh-CN" altLang="en-US" b="0" dirty="0" smtClean="0"/>
              <a:t>区域召开，由</a:t>
            </a:r>
            <a:r>
              <a:rPr lang="en-US" altLang="zh-CN" b="0" dirty="0" smtClean="0"/>
              <a:t>CL2</a:t>
            </a:r>
            <a:r>
              <a:rPr lang="zh-CN" altLang="en-US" b="0" dirty="0" smtClean="0"/>
              <a:t>质量负责人主持，以下内容将会讨论：</a:t>
            </a:r>
            <a:endParaRPr lang="en-US" altLang="zh-CN" b="0" dirty="0"/>
          </a:p>
          <a:p>
            <a:pPr marL="342900" indent="-342900">
              <a:buFont typeface="Arial" panose="020B0604020202020204" pitchFamily="34" charset="0"/>
              <a:buChar char="•"/>
            </a:pPr>
            <a:r>
              <a:rPr lang="zh-CN" altLang="en-US" b="0" dirty="0" smtClean="0"/>
              <a:t>前一天例行检验中发生的主要故障（产品</a:t>
            </a:r>
            <a:r>
              <a:rPr lang="en-US" altLang="zh-CN" b="0" dirty="0" smtClean="0"/>
              <a:t>/</a:t>
            </a:r>
            <a:r>
              <a:rPr lang="zh-CN" altLang="en-US" b="0" dirty="0" smtClean="0"/>
              <a:t>过程相关）</a:t>
            </a:r>
            <a:endParaRPr lang="en-US" altLang="zh-CN" b="0" dirty="0"/>
          </a:p>
          <a:p>
            <a:pPr marL="342900" indent="-342900">
              <a:buFont typeface="Arial" panose="020B0604020202020204" pitchFamily="34" charset="0"/>
              <a:buChar char="•"/>
            </a:pPr>
            <a:r>
              <a:rPr lang="zh-CN" altLang="en-US" b="0" dirty="0" smtClean="0"/>
              <a:t>跟踪主要问题改善进度</a:t>
            </a:r>
            <a:endParaRPr lang="en-US" altLang="zh-CN" b="0" dirty="0"/>
          </a:p>
          <a:p>
            <a:pPr marL="342900" indent="-342900">
              <a:buFont typeface="Arial" panose="020B0604020202020204" pitchFamily="34" charset="0"/>
              <a:buChar char="•"/>
            </a:pPr>
            <a:r>
              <a:rPr lang="zh-CN" altLang="en-US" b="0" dirty="0" smtClean="0"/>
              <a:t>更新</a:t>
            </a:r>
            <a:r>
              <a:rPr lang="en-US" altLang="zh-CN" b="0" dirty="0" smtClean="0"/>
              <a:t>/</a:t>
            </a:r>
            <a:r>
              <a:rPr lang="zh-CN" altLang="en-US" b="0" dirty="0" smtClean="0"/>
              <a:t>制作动态检查清单</a:t>
            </a:r>
            <a:endParaRPr lang="en-US" altLang="zh-CN" b="0" dirty="0"/>
          </a:p>
          <a:p>
            <a:pPr marL="342900" indent="-342900">
              <a:buFont typeface="Arial" panose="020B0604020202020204" pitchFamily="34" charset="0"/>
              <a:buChar char="•"/>
            </a:pPr>
            <a:r>
              <a:rPr lang="zh-CN" altLang="en-US" b="0" dirty="0" smtClean="0"/>
              <a:t>了解来自其它环的反馈，如</a:t>
            </a:r>
            <a:r>
              <a:rPr lang="en-US" altLang="zh-CN" b="0" dirty="0" smtClean="0"/>
              <a:t> CL3/PA</a:t>
            </a:r>
            <a:r>
              <a:rPr lang="zh-CN" altLang="en-US" b="0" dirty="0" smtClean="0"/>
              <a:t>，</a:t>
            </a:r>
            <a:r>
              <a:rPr lang="en-US" altLang="zh-CN" b="0" dirty="0" smtClean="0"/>
              <a:t>CL4/CPA</a:t>
            </a:r>
            <a:endParaRPr lang="en-US" altLang="zh-CN" b="0" dirty="0"/>
          </a:p>
          <a:p>
            <a:pPr marL="342900" indent="-342900">
              <a:buFont typeface="Arial" panose="020B0604020202020204" pitchFamily="34" charset="0"/>
              <a:buChar char="•"/>
            </a:pPr>
            <a:r>
              <a:rPr lang="zh-CN" altLang="en-US" b="0" dirty="0" smtClean="0"/>
              <a:t>检讨并更新</a:t>
            </a:r>
            <a:r>
              <a:rPr lang="en-US" altLang="zh-CN" b="0" dirty="0" smtClean="0"/>
              <a:t>QG</a:t>
            </a:r>
            <a:r>
              <a:rPr lang="zh-CN" altLang="en-US" b="0" dirty="0" smtClean="0"/>
              <a:t>信息板内容</a:t>
            </a:r>
            <a:endParaRPr lang="en-US" altLang="zh-CN" b="0" dirty="0"/>
          </a:p>
          <a:p>
            <a:pPr marL="342900" indent="-342900">
              <a:buFont typeface="Arial" panose="020B0604020202020204" pitchFamily="34" charset="0"/>
              <a:buChar char="•"/>
            </a:pPr>
            <a:r>
              <a:rPr lang="zh-CN" altLang="en-US" b="0" dirty="0" smtClean="0"/>
              <a:t>必要时，筹备和生产班组的会议</a:t>
            </a:r>
            <a:endParaRPr lang="zh-CN" altLang="en-US" b="0" dirty="0"/>
          </a:p>
        </p:txBody>
      </p:sp>
    </p:spTree>
    <p:extLst>
      <p:ext uri="{BB962C8B-B14F-4D97-AF65-F5344CB8AC3E}">
        <p14:creationId xmlns:p14="http://schemas.microsoft.com/office/powerpoint/2010/main" val="271846880"/>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a:t>
            </a:r>
            <a:r>
              <a:rPr lang="zh-CN" altLang="en-US" dirty="0" smtClean="0"/>
              <a:t>、</a:t>
            </a:r>
            <a:r>
              <a:rPr lang="en-US" altLang="zh-CN" dirty="0" smtClean="0"/>
              <a:t>CL2</a:t>
            </a:r>
            <a:r>
              <a:rPr lang="zh-CN" altLang="en-US" dirty="0" smtClean="0"/>
              <a:t>质量报告</a:t>
            </a:r>
            <a:endParaRPr lang="zh-CN" altLang="en-US" dirty="0"/>
          </a:p>
        </p:txBody>
      </p:sp>
      <p:sp>
        <p:nvSpPr>
          <p:cNvPr id="3" name="内容占位符 2"/>
          <p:cNvSpPr>
            <a:spLocks noGrp="1"/>
          </p:cNvSpPr>
          <p:nvPr>
            <p:ph idx="1"/>
          </p:nvPr>
        </p:nvSpPr>
        <p:spPr/>
        <p:txBody>
          <a:bodyPr/>
          <a:lstStyle/>
          <a:p>
            <a:r>
              <a:rPr lang="en-US" altLang="zh-CN" b="0" dirty="0" smtClean="0"/>
              <a:t>CL2</a:t>
            </a:r>
            <a:r>
              <a:rPr lang="zh-CN" altLang="en-US" b="0" dirty="0" smtClean="0"/>
              <a:t>质量报告以</a:t>
            </a:r>
            <a:r>
              <a:rPr lang="en-US" altLang="zh-CN" b="0" dirty="0" smtClean="0"/>
              <a:t>QG</a:t>
            </a:r>
            <a:r>
              <a:rPr lang="zh-CN" altLang="en-US" b="0" dirty="0" smtClean="0"/>
              <a:t>为划分单元，主要包括两部分内容：</a:t>
            </a:r>
            <a:endParaRPr lang="en-US" altLang="zh-CN" b="0" dirty="0" smtClean="0"/>
          </a:p>
          <a:p>
            <a:pPr marL="342900" indent="-342900">
              <a:buFont typeface="Arial" panose="020B0604020202020204" pitchFamily="34" charset="0"/>
              <a:buChar char="•"/>
            </a:pPr>
            <a:r>
              <a:rPr lang="en-US" altLang="zh-CN" b="0" dirty="0" smtClean="0"/>
              <a:t>QG</a:t>
            </a:r>
            <a:r>
              <a:rPr lang="zh-CN" altLang="en-US" b="0" dirty="0" smtClean="0"/>
              <a:t>质量情报</a:t>
            </a:r>
            <a:endParaRPr lang="en-US" altLang="zh-CN" b="0" dirty="0" smtClean="0"/>
          </a:p>
          <a:p>
            <a:pPr marL="342900" indent="-342900">
              <a:buFont typeface="Arial" panose="020B0604020202020204" pitchFamily="34" charset="0"/>
              <a:buChar char="•"/>
            </a:pPr>
            <a:r>
              <a:rPr lang="en-US" altLang="zh-CN" b="0" dirty="0" smtClean="0"/>
              <a:t>DRR</a:t>
            </a:r>
            <a:r>
              <a:rPr lang="zh-CN" altLang="en-US" b="0" dirty="0" smtClean="0"/>
              <a:t>情报</a:t>
            </a:r>
            <a:endParaRPr lang="zh-CN" altLang="en-US" b="0" dirty="0"/>
          </a:p>
        </p:txBody>
      </p:sp>
      <p:sp>
        <p:nvSpPr>
          <p:cNvPr id="4" name="矩形 3"/>
          <p:cNvSpPr/>
          <p:nvPr/>
        </p:nvSpPr>
        <p:spPr>
          <a:xfrm>
            <a:off x="5487987" y="3268662"/>
            <a:ext cx="3810000" cy="2308324"/>
          </a:xfrm>
          <a:prstGeom prst="rect">
            <a:avLst/>
          </a:prstGeom>
        </p:spPr>
        <p:txBody>
          <a:bodyPr wrap="square">
            <a:spAutoFit/>
          </a:bodyPr>
          <a:lstStyle/>
          <a:p>
            <a:pPr algn="l"/>
            <a:r>
              <a:rPr lang="en-US" altLang="zh-CN" sz="1600" dirty="0" smtClean="0">
                <a:latin typeface="CorpoS"/>
              </a:rPr>
              <a:t>QG</a:t>
            </a:r>
            <a:r>
              <a:rPr lang="zh-CN" altLang="en-US" sz="1600" dirty="0" smtClean="0">
                <a:latin typeface="CorpoS"/>
              </a:rPr>
              <a:t>质量负责人需发布以下不同周期的</a:t>
            </a:r>
            <a:r>
              <a:rPr lang="en-US" altLang="zh-CN" sz="1600" dirty="0" smtClean="0">
                <a:latin typeface="CorpoS"/>
              </a:rPr>
              <a:t>QG</a:t>
            </a:r>
            <a:r>
              <a:rPr lang="zh-CN" altLang="en-US" sz="1600" dirty="0" smtClean="0">
                <a:latin typeface="CorpoS"/>
              </a:rPr>
              <a:t>质量报告：</a:t>
            </a:r>
            <a:endParaRPr lang="en-US" altLang="zh-CN" sz="1600" dirty="0" smtClean="0">
              <a:latin typeface="CorpoS"/>
            </a:endParaRPr>
          </a:p>
          <a:p>
            <a:pPr marL="285750" indent="-285750" algn="l">
              <a:buFont typeface="Arial" panose="020B0604020202020204" pitchFamily="34" charset="0"/>
              <a:buChar char="•"/>
            </a:pPr>
            <a:r>
              <a:rPr lang="zh-CN" altLang="en-US" sz="1600" dirty="0" smtClean="0">
                <a:latin typeface="CorpoS"/>
              </a:rPr>
              <a:t>日报</a:t>
            </a:r>
            <a:r>
              <a:rPr lang="zh-CN" altLang="en-US" sz="1600" dirty="0">
                <a:latin typeface="CorpoS"/>
              </a:rPr>
              <a:t>：</a:t>
            </a:r>
            <a:r>
              <a:rPr lang="en-US" altLang="zh-CN" sz="1600" dirty="0" smtClean="0">
                <a:latin typeface="CorpoS"/>
              </a:rPr>
              <a:t>DPU/PP100</a:t>
            </a:r>
            <a:r>
              <a:rPr lang="zh-CN" altLang="en-US" sz="1600" dirty="0">
                <a:latin typeface="CorpoS"/>
              </a:rPr>
              <a:t>及前</a:t>
            </a:r>
            <a:r>
              <a:rPr lang="en-US" altLang="zh-CN" sz="1600" dirty="0">
                <a:latin typeface="CorpoS"/>
              </a:rPr>
              <a:t>5</a:t>
            </a:r>
            <a:r>
              <a:rPr lang="zh-CN" altLang="en-US" sz="1600" dirty="0">
                <a:latin typeface="CorpoS"/>
              </a:rPr>
              <a:t>项问题的跟踪</a:t>
            </a:r>
            <a:r>
              <a:rPr lang="zh-CN" altLang="en-US" sz="1600" dirty="0" smtClean="0">
                <a:latin typeface="CorpoS"/>
              </a:rPr>
              <a:t>（邮件发送生产领班</a:t>
            </a:r>
            <a:r>
              <a:rPr lang="en-US" altLang="zh-CN" sz="1600" dirty="0" smtClean="0">
                <a:latin typeface="CorpoS"/>
              </a:rPr>
              <a:t>/</a:t>
            </a:r>
            <a:r>
              <a:rPr lang="zh-CN" altLang="en-US" sz="1600" dirty="0" smtClean="0">
                <a:latin typeface="CorpoS"/>
              </a:rPr>
              <a:t>粘贴于质量看板</a:t>
            </a:r>
            <a:r>
              <a:rPr lang="zh-CN" altLang="en-US" sz="1600" dirty="0">
                <a:latin typeface="CorpoS"/>
              </a:rPr>
              <a:t>给</a:t>
            </a:r>
            <a:r>
              <a:rPr lang="zh-CN" altLang="en-US" sz="1600" dirty="0" smtClean="0">
                <a:latin typeface="CorpoS"/>
              </a:rPr>
              <a:t>操作者）</a:t>
            </a:r>
            <a:endParaRPr lang="en-US" altLang="zh-CN" sz="1600" dirty="0">
              <a:latin typeface="CorpoS"/>
            </a:endParaRPr>
          </a:p>
          <a:p>
            <a:pPr marL="285750" indent="-285750" algn="l">
              <a:buFont typeface="Arial" panose="020B0604020202020204" pitchFamily="34" charset="0"/>
              <a:buChar char="•"/>
            </a:pPr>
            <a:r>
              <a:rPr lang="zh-CN" altLang="en-US" sz="1600" dirty="0" smtClean="0">
                <a:latin typeface="CorpoS"/>
              </a:rPr>
              <a:t>月报：</a:t>
            </a:r>
            <a:r>
              <a:rPr lang="en-US" altLang="zh-CN" sz="1600" dirty="0" smtClean="0">
                <a:latin typeface="CorpoS"/>
              </a:rPr>
              <a:t>DPU/PP100</a:t>
            </a:r>
            <a:r>
              <a:rPr lang="zh-CN" altLang="en-US" sz="1600" dirty="0" smtClean="0">
                <a:latin typeface="CorpoS"/>
              </a:rPr>
              <a:t>，包括故障趋势，目标达成情况，发送至生产领班及最高管理者</a:t>
            </a:r>
            <a:r>
              <a:rPr lang="zh-CN" altLang="en-US" sz="1600" dirty="0">
                <a:latin typeface="CorpoS"/>
              </a:rPr>
              <a:t>（纸版</a:t>
            </a:r>
            <a:r>
              <a:rPr lang="en-US" altLang="zh-CN" sz="1600" dirty="0">
                <a:latin typeface="CorpoS"/>
              </a:rPr>
              <a:t>/</a:t>
            </a:r>
            <a:r>
              <a:rPr lang="zh-CN" altLang="en-US" sz="1600" dirty="0">
                <a:latin typeface="CorpoS"/>
              </a:rPr>
              <a:t>邮件</a:t>
            </a:r>
            <a:r>
              <a:rPr lang="zh-CN" altLang="en-US" sz="1600" dirty="0" smtClean="0">
                <a:latin typeface="CorpoS"/>
              </a:rPr>
              <a:t>）</a:t>
            </a:r>
            <a:endParaRPr lang="en-US" altLang="zh-CN" sz="1600" dirty="0">
              <a:latin typeface="CorpoS"/>
            </a:endParaRPr>
          </a:p>
          <a:p>
            <a:pPr marL="285750" indent="-285750" algn="l">
              <a:buFont typeface="Arial" panose="020B0604020202020204" pitchFamily="34" charset="0"/>
              <a:buChar char="•"/>
            </a:pPr>
            <a:r>
              <a:rPr lang="zh-CN" altLang="en-US" sz="1600" dirty="0" smtClean="0">
                <a:latin typeface="CorpoS"/>
              </a:rPr>
              <a:t>其它特殊报告，如</a:t>
            </a:r>
            <a:r>
              <a:rPr lang="en-US" altLang="zh-CN" sz="1600" dirty="0" smtClean="0">
                <a:latin typeface="CorpoS"/>
              </a:rPr>
              <a:t>QG</a:t>
            </a:r>
            <a:r>
              <a:rPr lang="zh-CN" altLang="en-US" sz="1600" dirty="0" smtClean="0">
                <a:latin typeface="CorpoS"/>
              </a:rPr>
              <a:t>的返修时间分析</a:t>
            </a:r>
            <a:endParaRPr lang="zh-CN" altLang="en-US" sz="1600" dirty="0"/>
          </a:p>
        </p:txBody>
      </p:sp>
      <p:pic>
        <p:nvPicPr>
          <p:cNvPr id="5" name="图片 4"/>
          <p:cNvPicPr>
            <a:picLocks noChangeAspect="1"/>
          </p:cNvPicPr>
          <p:nvPr/>
        </p:nvPicPr>
        <p:blipFill>
          <a:blip r:embed="rId2"/>
          <a:stretch>
            <a:fillRect/>
          </a:stretch>
        </p:blipFill>
        <p:spPr>
          <a:xfrm>
            <a:off x="671513" y="3165418"/>
            <a:ext cx="4539235" cy="2514812"/>
          </a:xfrm>
          <a:prstGeom prst="rect">
            <a:avLst/>
          </a:prstGeom>
        </p:spPr>
      </p:pic>
    </p:spTree>
    <p:extLst>
      <p:ext uri="{BB962C8B-B14F-4D97-AF65-F5344CB8AC3E}">
        <p14:creationId xmlns:p14="http://schemas.microsoft.com/office/powerpoint/2010/main" val="3917714161"/>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4.9</a:t>
            </a:r>
            <a:r>
              <a:rPr lang="zh-CN" altLang="en-US" dirty="0" smtClean="0"/>
              <a:t>、关于质量问题的返修</a:t>
            </a:r>
            <a:endParaRPr lang="zh-CN" altLang="en-US" dirty="0"/>
          </a:p>
        </p:txBody>
      </p:sp>
      <p:sp>
        <p:nvSpPr>
          <p:cNvPr id="4" name="矩形 3"/>
          <p:cNvSpPr/>
          <p:nvPr/>
        </p:nvSpPr>
        <p:spPr>
          <a:xfrm>
            <a:off x="839787" y="1211262"/>
            <a:ext cx="8245476" cy="1938992"/>
          </a:xfrm>
          <a:prstGeom prst="rect">
            <a:avLst/>
          </a:prstGeom>
        </p:spPr>
        <p:txBody>
          <a:bodyPr wrap="square">
            <a:spAutoFit/>
          </a:bodyPr>
          <a:lstStyle/>
          <a:p>
            <a:pPr marL="342900" indent="-342900" algn="l">
              <a:buFont typeface="Arial" panose="020B0604020202020204" pitchFamily="34" charset="0"/>
              <a:buChar char="•"/>
            </a:pPr>
            <a:r>
              <a:rPr lang="zh-CN" altLang="en-US" sz="2400" dirty="0" smtClean="0"/>
              <a:t>为避免影响正常的作业流程，在</a:t>
            </a:r>
            <a:r>
              <a:rPr lang="en-US" altLang="zh-CN" sz="2400" dirty="0" smtClean="0"/>
              <a:t>QG</a:t>
            </a:r>
            <a:r>
              <a:rPr lang="zh-CN" altLang="en-US" sz="2400" dirty="0" smtClean="0"/>
              <a:t>区域的返修工作必须进行时间限制（例如每辆车的返修时间不超过</a:t>
            </a:r>
            <a:r>
              <a:rPr lang="en-US" altLang="zh-CN" sz="2400" dirty="0" smtClean="0"/>
              <a:t>15min</a:t>
            </a:r>
            <a:r>
              <a:rPr lang="zh-CN" altLang="en-US" sz="2400" dirty="0" smtClean="0"/>
              <a:t>）。超出这个限制的返修工作必须在特定</a:t>
            </a:r>
            <a:r>
              <a:rPr lang="en-US" altLang="zh-CN" sz="2400" dirty="0" smtClean="0"/>
              <a:t>/</a:t>
            </a:r>
            <a:r>
              <a:rPr lang="zh-CN" altLang="en-US" sz="2400" dirty="0" smtClean="0"/>
              <a:t>指定的返修区域进行。</a:t>
            </a:r>
            <a:endParaRPr lang="en-US" altLang="zh-CN" sz="2400" dirty="0" smtClean="0"/>
          </a:p>
          <a:p>
            <a:pPr marL="342900" indent="-342900" algn="l">
              <a:buFont typeface="Arial" panose="020B0604020202020204" pitchFamily="34" charset="0"/>
              <a:buChar char="•"/>
            </a:pPr>
            <a:r>
              <a:rPr lang="zh-CN" altLang="en-US" sz="2400" dirty="0" smtClean="0"/>
              <a:t>所有的返修作业都必须符合返修作业标准和质量标准。</a:t>
            </a:r>
            <a:endParaRPr lang="zh-CN" altLang="en-US" sz="2400" dirty="0"/>
          </a:p>
        </p:txBody>
      </p:sp>
    </p:spTree>
    <p:extLst>
      <p:ext uri="{BB962C8B-B14F-4D97-AF65-F5344CB8AC3E}">
        <p14:creationId xmlns:p14="http://schemas.microsoft.com/office/powerpoint/2010/main" val="4259869290"/>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4.10</a:t>
            </a:r>
            <a:r>
              <a:rPr lang="zh-CN" altLang="en-US" dirty="0" smtClean="0"/>
              <a:t>、问题升级流程</a:t>
            </a:r>
            <a:endParaRPr lang="zh-CN" altLang="en-US" dirty="0"/>
          </a:p>
        </p:txBody>
      </p:sp>
      <p:sp>
        <p:nvSpPr>
          <p:cNvPr id="4" name="文本框 3"/>
          <p:cNvSpPr txBox="1"/>
          <p:nvPr/>
        </p:nvSpPr>
        <p:spPr>
          <a:xfrm>
            <a:off x="1449387" y="1192896"/>
            <a:ext cx="1905000" cy="461665"/>
          </a:xfrm>
          <a:prstGeom prst="rect">
            <a:avLst/>
          </a:prstGeom>
          <a:solidFill>
            <a:srgbClr val="FF0000"/>
          </a:solidFill>
          <a:ln>
            <a:solidFill>
              <a:schemeClr val="tx2"/>
            </a:solidFill>
          </a:ln>
        </p:spPr>
        <p:txBody>
          <a:bodyPr wrap="square" rtlCol="0">
            <a:spAutoFit/>
          </a:bodyPr>
          <a:lstStyle/>
          <a:p>
            <a:r>
              <a:rPr lang="en-US" altLang="zh-CN" sz="2400" dirty="0" smtClean="0">
                <a:solidFill>
                  <a:schemeClr val="bg1"/>
                </a:solidFill>
              </a:rPr>
              <a:t>FC S/A</a:t>
            </a:r>
            <a:endParaRPr lang="zh-CN" altLang="en-US" sz="2400" dirty="0">
              <a:solidFill>
                <a:schemeClr val="bg1"/>
              </a:solidFill>
            </a:endParaRPr>
          </a:p>
        </p:txBody>
      </p:sp>
      <p:sp>
        <p:nvSpPr>
          <p:cNvPr id="5" name="文本框 4"/>
          <p:cNvSpPr txBox="1"/>
          <p:nvPr/>
        </p:nvSpPr>
        <p:spPr>
          <a:xfrm>
            <a:off x="1449387" y="2234551"/>
            <a:ext cx="1905000" cy="461665"/>
          </a:xfrm>
          <a:prstGeom prst="rect">
            <a:avLst/>
          </a:prstGeom>
          <a:solidFill>
            <a:srgbClr val="FFFF00"/>
          </a:solidFill>
          <a:ln>
            <a:solidFill>
              <a:schemeClr val="tx2"/>
            </a:solidFill>
          </a:ln>
        </p:spPr>
        <p:txBody>
          <a:bodyPr wrap="square" rtlCol="0">
            <a:spAutoFit/>
          </a:bodyPr>
          <a:lstStyle/>
          <a:p>
            <a:r>
              <a:rPr lang="en-US" altLang="zh-CN" sz="2400" dirty="0" smtClean="0"/>
              <a:t>FC B</a:t>
            </a:r>
            <a:endParaRPr lang="zh-CN" altLang="en-US" sz="2400" dirty="0"/>
          </a:p>
        </p:txBody>
      </p:sp>
      <p:sp>
        <p:nvSpPr>
          <p:cNvPr id="6" name="文本框 3"/>
          <p:cNvSpPr txBox="1"/>
          <p:nvPr/>
        </p:nvSpPr>
        <p:spPr>
          <a:xfrm>
            <a:off x="1455890" y="3242529"/>
            <a:ext cx="1905000" cy="461665"/>
          </a:xfrm>
          <a:prstGeom prst="rect">
            <a:avLst/>
          </a:prstGeom>
          <a:solidFill>
            <a:srgbClr val="92D050"/>
          </a:solidFill>
          <a:ln>
            <a:solidFill>
              <a:schemeClr val="tx2"/>
            </a:solidFill>
          </a:ln>
        </p:spPr>
        <p:txBody>
          <a:bodyPr wrap="square" rtlCol="0">
            <a:spAutoFit/>
          </a:bodyPr>
          <a:lstStyle>
            <a:defPPr>
              <a:defRPr lang="en-US"/>
            </a:defPPr>
            <a:lvl1pPr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1pPr>
            <a:lvl2pPr marL="4572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2pPr>
            <a:lvl3pPr marL="9144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3pPr>
            <a:lvl4pPr marL="13716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4pPr>
            <a:lvl5pPr marL="18288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5pPr>
            <a:lvl6pPr marL="22860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6pPr>
            <a:lvl7pPr marL="27432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7pPr>
            <a:lvl8pPr marL="32004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8pPr>
            <a:lvl9pPr marL="36576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9pPr>
          </a:lstStyle>
          <a:p>
            <a:r>
              <a:rPr lang="en-US" altLang="zh-CN" sz="2400" dirty="0" smtClean="0"/>
              <a:t>FC C</a:t>
            </a:r>
            <a:endParaRPr lang="zh-CN" altLang="en-US" sz="2400" dirty="0"/>
          </a:p>
        </p:txBody>
      </p:sp>
      <p:sp>
        <p:nvSpPr>
          <p:cNvPr id="7" name="矩形 6"/>
          <p:cNvSpPr/>
          <p:nvPr/>
        </p:nvSpPr>
        <p:spPr>
          <a:xfrm>
            <a:off x="3963987" y="1192896"/>
            <a:ext cx="4876800" cy="461665"/>
          </a:xfrm>
          <a:prstGeom prst="rect">
            <a:avLst/>
          </a:prstGeom>
        </p:spPr>
        <p:txBody>
          <a:bodyPr>
            <a:spAutoFit/>
          </a:bodyPr>
          <a:lstStyle/>
          <a:p>
            <a:r>
              <a:rPr lang="en-US" altLang="zh-CN" sz="2400" dirty="0" smtClean="0"/>
              <a:t>QG</a:t>
            </a:r>
            <a:r>
              <a:rPr lang="zh-CN" altLang="en-US" sz="2400" dirty="0" smtClean="0"/>
              <a:t>例会上跟进（</a:t>
            </a:r>
            <a:r>
              <a:rPr lang="en-US" altLang="zh-CN" sz="2400" dirty="0" smtClean="0"/>
              <a:t>8D</a:t>
            </a:r>
            <a:r>
              <a:rPr lang="zh-CN" altLang="en-US" sz="2400" dirty="0" smtClean="0"/>
              <a:t>形式）</a:t>
            </a:r>
            <a:endParaRPr lang="zh-CN" altLang="en-US" sz="2400" dirty="0"/>
          </a:p>
        </p:txBody>
      </p:sp>
      <p:sp>
        <p:nvSpPr>
          <p:cNvPr id="8" name="矩形 7"/>
          <p:cNvSpPr/>
          <p:nvPr/>
        </p:nvSpPr>
        <p:spPr>
          <a:xfrm>
            <a:off x="3963987" y="2276407"/>
            <a:ext cx="4876800" cy="400110"/>
          </a:xfrm>
          <a:prstGeom prst="rect">
            <a:avLst/>
          </a:prstGeom>
        </p:spPr>
        <p:txBody>
          <a:bodyPr>
            <a:spAutoFit/>
          </a:bodyPr>
          <a:lstStyle/>
          <a:p>
            <a:r>
              <a:rPr lang="zh-CN" altLang="en-US" sz="2000" dirty="0" smtClean="0"/>
              <a:t>连续出现</a:t>
            </a:r>
            <a:r>
              <a:rPr lang="en-US" altLang="zh-CN" sz="2000" dirty="0" smtClean="0"/>
              <a:t>5</a:t>
            </a:r>
            <a:r>
              <a:rPr lang="zh-CN" altLang="en-US" sz="2000" dirty="0" smtClean="0"/>
              <a:t>次，</a:t>
            </a:r>
            <a:r>
              <a:rPr lang="en-US" altLang="zh-CN" sz="2000" dirty="0" smtClean="0"/>
              <a:t>QG</a:t>
            </a:r>
            <a:r>
              <a:rPr lang="zh-CN" altLang="en-US" sz="2000" dirty="0" smtClean="0"/>
              <a:t>例会上跟进（</a:t>
            </a:r>
            <a:r>
              <a:rPr lang="en-US" altLang="zh-CN" sz="2000" dirty="0" smtClean="0"/>
              <a:t>8D</a:t>
            </a:r>
            <a:r>
              <a:rPr lang="zh-CN" altLang="en-US" sz="2000" dirty="0" smtClean="0"/>
              <a:t>形式）</a:t>
            </a:r>
            <a:endParaRPr lang="zh-CN" altLang="en-US" sz="2000" dirty="0"/>
          </a:p>
        </p:txBody>
      </p:sp>
      <p:sp>
        <p:nvSpPr>
          <p:cNvPr id="9" name="矩形 8"/>
          <p:cNvSpPr/>
          <p:nvPr/>
        </p:nvSpPr>
        <p:spPr>
          <a:xfrm>
            <a:off x="3963987" y="3273306"/>
            <a:ext cx="5121276" cy="400110"/>
          </a:xfrm>
          <a:prstGeom prst="rect">
            <a:avLst/>
          </a:prstGeom>
        </p:spPr>
        <p:txBody>
          <a:bodyPr wrap="square">
            <a:spAutoFit/>
          </a:bodyPr>
          <a:lstStyle>
            <a:defPPr>
              <a:defRPr lang="en-US"/>
            </a:defPPr>
            <a:lvl1pPr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1pPr>
            <a:lvl2pPr marL="4572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2pPr>
            <a:lvl3pPr marL="9144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3pPr>
            <a:lvl4pPr marL="13716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4pPr>
            <a:lvl5pPr marL="18288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5pPr>
            <a:lvl6pPr marL="22860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6pPr>
            <a:lvl7pPr marL="27432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7pPr>
            <a:lvl8pPr marL="32004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8pPr>
            <a:lvl9pPr marL="36576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9pPr>
          </a:lstStyle>
          <a:p>
            <a:r>
              <a:rPr lang="zh-CN" altLang="en-US" sz="2000" dirty="0" smtClean="0"/>
              <a:t>连续出现</a:t>
            </a:r>
            <a:r>
              <a:rPr lang="en-US" altLang="zh-CN" sz="2000" dirty="0" smtClean="0"/>
              <a:t>10</a:t>
            </a:r>
            <a:r>
              <a:rPr lang="zh-CN" altLang="en-US" sz="2000" dirty="0" smtClean="0"/>
              <a:t>次，</a:t>
            </a:r>
            <a:r>
              <a:rPr lang="en-US" altLang="zh-CN" sz="2000" dirty="0" smtClean="0"/>
              <a:t>QG</a:t>
            </a:r>
            <a:r>
              <a:rPr lang="zh-CN" altLang="en-US" sz="2000" dirty="0" smtClean="0"/>
              <a:t>例会上跟进（</a:t>
            </a:r>
            <a:r>
              <a:rPr lang="en-US" altLang="zh-CN" sz="2000" dirty="0" smtClean="0"/>
              <a:t>8D</a:t>
            </a:r>
            <a:r>
              <a:rPr lang="zh-CN" altLang="en-US" sz="2000" dirty="0" smtClean="0"/>
              <a:t>形式）</a:t>
            </a:r>
            <a:endParaRPr lang="zh-CN" altLang="en-US" sz="2000" dirty="0"/>
          </a:p>
        </p:txBody>
      </p:sp>
      <p:cxnSp>
        <p:nvCxnSpPr>
          <p:cNvPr id="11" name="直接箭头连接符 10"/>
          <p:cNvCxnSpPr>
            <a:stCxn id="4" idx="3"/>
            <a:endCxn id="7" idx="1"/>
          </p:cNvCxnSpPr>
          <p:nvPr/>
        </p:nvCxnSpPr>
        <p:spPr bwMode="auto">
          <a:xfrm>
            <a:off x="3354387" y="1423729"/>
            <a:ext cx="609600" cy="0"/>
          </a:xfrm>
          <a:prstGeom prst="straightConnector1">
            <a:avLst/>
          </a:prstGeom>
          <a:solidFill>
            <a:srgbClr val="FFFFFF"/>
          </a:solidFill>
          <a:ln w="381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直接箭头连接符 12"/>
          <p:cNvCxnSpPr>
            <a:stCxn id="5" idx="3"/>
            <a:endCxn id="8" idx="1"/>
          </p:cNvCxnSpPr>
          <p:nvPr/>
        </p:nvCxnSpPr>
        <p:spPr bwMode="auto">
          <a:xfrm>
            <a:off x="3354387" y="2465384"/>
            <a:ext cx="609600" cy="11078"/>
          </a:xfrm>
          <a:prstGeom prst="straightConnector1">
            <a:avLst/>
          </a:prstGeom>
          <a:solidFill>
            <a:srgbClr val="FFFFFF"/>
          </a:solidFill>
          <a:ln w="381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直接箭头连接符 16"/>
          <p:cNvCxnSpPr>
            <a:stCxn id="6" idx="3"/>
            <a:endCxn id="9" idx="1"/>
          </p:cNvCxnSpPr>
          <p:nvPr/>
        </p:nvCxnSpPr>
        <p:spPr bwMode="auto">
          <a:xfrm flipV="1">
            <a:off x="3360890" y="3473361"/>
            <a:ext cx="603097" cy="1"/>
          </a:xfrm>
          <a:prstGeom prst="straightConnector1">
            <a:avLst/>
          </a:prstGeom>
          <a:solidFill>
            <a:srgbClr val="FFFFFF"/>
          </a:solidFill>
          <a:ln w="381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矩形 22"/>
          <p:cNvSpPr/>
          <p:nvPr/>
        </p:nvSpPr>
        <p:spPr>
          <a:xfrm>
            <a:off x="671513" y="4155721"/>
            <a:ext cx="4892674" cy="1015663"/>
          </a:xfrm>
          <a:prstGeom prst="rect">
            <a:avLst/>
          </a:prstGeom>
          <a:ln>
            <a:solidFill>
              <a:schemeClr val="tx1"/>
            </a:solidFill>
          </a:ln>
        </p:spPr>
        <p:txBody>
          <a:bodyPr wrap="square">
            <a:spAutoFit/>
          </a:bodyPr>
          <a:lstStyle/>
          <a:p>
            <a:pPr algn="l"/>
            <a:r>
              <a:rPr lang="zh-CN" altLang="en-US" sz="2000" dirty="0" smtClean="0"/>
              <a:t>根据问题的严重程度和频次，生产主管和品质主管应采取合适的纠正</a:t>
            </a:r>
            <a:r>
              <a:rPr lang="en-US" altLang="zh-CN" sz="2000" dirty="0" smtClean="0"/>
              <a:t>/</a:t>
            </a:r>
            <a:r>
              <a:rPr lang="zh-CN" altLang="en-US" sz="2000" dirty="0" smtClean="0"/>
              <a:t>预防措施，例如产品</a:t>
            </a:r>
            <a:r>
              <a:rPr lang="en-US" altLang="zh-CN" sz="2000" dirty="0" smtClean="0"/>
              <a:t>/</a:t>
            </a:r>
            <a:r>
              <a:rPr lang="zh-CN" altLang="en-US" sz="2000" dirty="0" smtClean="0"/>
              <a:t>过程审核。</a:t>
            </a:r>
            <a:endParaRPr lang="zh-CN" altLang="en-US" sz="2000" dirty="0"/>
          </a:p>
        </p:txBody>
      </p:sp>
      <p:cxnSp>
        <p:nvCxnSpPr>
          <p:cNvPr id="25" name="肘形连接符 24"/>
          <p:cNvCxnSpPr>
            <a:stCxn id="4" idx="1"/>
          </p:cNvCxnSpPr>
          <p:nvPr/>
        </p:nvCxnSpPr>
        <p:spPr bwMode="auto">
          <a:xfrm rot="10800000" flipV="1">
            <a:off x="763587" y="1423729"/>
            <a:ext cx="685800" cy="2731992"/>
          </a:xfrm>
          <a:prstGeom prst="bentConnector2">
            <a:avLst/>
          </a:prstGeom>
          <a:solidFill>
            <a:srgbClr val="FFFFFF"/>
          </a:solidFill>
          <a:ln w="38100" cap="flat" cmpd="sng" algn="ctr">
            <a:solidFill>
              <a:schemeClr val="accent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直接连接符 26"/>
          <p:cNvCxnSpPr>
            <a:stCxn id="5" idx="1"/>
          </p:cNvCxnSpPr>
          <p:nvPr/>
        </p:nvCxnSpPr>
        <p:spPr bwMode="auto">
          <a:xfrm flipH="1">
            <a:off x="763586" y="2465384"/>
            <a:ext cx="685801" cy="11078"/>
          </a:xfrm>
          <a:prstGeom prst="line">
            <a:avLst/>
          </a:pr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直接连接符 28"/>
          <p:cNvCxnSpPr>
            <a:stCxn id="6" idx="1"/>
          </p:cNvCxnSpPr>
          <p:nvPr/>
        </p:nvCxnSpPr>
        <p:spPr bwMode="auto">
          <a:xfrm flipH="1" flipV="1">
            <a:off x="763586" y="3473361"/>
            <a:ext cx="692304" cy="1"/>
          </a:xfrm>
          <a:prstGeom prst="line">
            <a:avLst/>
          </a:pr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925768564"/>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箭头连接符 8"/>
          <p:cNvCxnSpPr/>
          <p:nvPr/>
        </p:nvCxnSpPr>
        <p:spPr bwMode="auto">
          <a:xfrm>
            <a:off x="230187" y="2049462"/>
            <a:ext cx="9296400" cy="76200"/>
          </a:xfrm>
          <a:prstGeom prst="straightConnector1">
            <a:avLst/>
          </a:prstGeom>
          <a:solidFill>
            <a:srgbClr val="FFFFFF"/>
          </a:solidFill>
          <a:ln w="381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 name="标题 1"/>
          <p:cNvSpPr>
            <a:spLocks noGrp="1"/>
          </p:cNvSpPr>
          <p:nvPr>
            <p:ph type="title"/>
          </p:nvPr>
        </p:nvSpPr>
        <p:spPr/>
        <p:txBody>
          <a:bodyPr/>
          <a:lstStyle/>
          <a:p>
            <a:r>
              <a:rPr lang="en-US" altLang="zh-CN" dirty="0" smtClean="0"/>
              <a:t>4.11</a:t>
            </a:r>
            <a:r>
              <a:rPr lang="zh-CN" altLang="en-US" dirty="0" smtClean="0"/>
              <a:t>、</a:t>
            </a:r>
            <a:r>
              <a:rPr lang="en-US" altLang="zh-CN" dirty="0" smtClean="0"/>
              <a:t>DRR</a:t>
            </a:r>
            <a:r>
              <a:rPr lang="zh-CN" altLang="en-US" dirty="0" smtClean="0"/>
              <a:t>的计算</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528696354"/>
              </p:ext>
            </p:extLst>
          </p:nvPr>
        </p:nvGraphicFramePr>
        <p:xfrm>
          <a:off x="671513" y="1211263"/>
          <a:ext cx="8413750" cy="17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p:cNvSpPr txBox="1"/>
          <p:nvPr/>
        </p:nvSpPr>
        <p:spPr>
          <a:xfrm>
            <a:off x="1373187" y="2430462"/>
            <a:ext cx="1295400" cy="369332"/>
          </a:xfrm>
          <a:prstGeom prst="rect">
            <a:avLst/>
          </a:prstGeom>
          <a:solidFill>
            <a:schemeClr val="accent6">
              <a:lumMod val="60000"/>
              <a:lumOff val="40000"/>
            </a:schemeClr>
          </a:solidFill>
        </p:spPr>
        <p:txBody>
          <a:bodyPr wrap="square" rtlCol="0">
            <a:spAutoFit/>
          </a:bodyPr>
          <a:lstStyle/>
          <a:p>
            <a:r>
              <a:rPr lang="zh-CN" altLang="en-US" sz="1800" dirty="0" smtClean="0"/>
              <a:t>在线修复</a:t>
            </a:r>
            <a:endParaRPr lang="zh-CN" altLang="en-US" sz="1800" dirty="0"/>
          </a:p>
        </p:txBody>
      </p:sp>
      <p:sp>
        <p:nvSpPr>
          <p:cNvPr id="6" name="文本框 5"/>
          <p:cNvSpPr txBox="1"/>
          <p:nvPr/>
        </p:nvSpPr>
        <p:spPr>
          <a:xfrm>
            <a:off x="5564187" y="2430462"/>
            <a:ext cx="1295400" cy="369332"/>
          </a:xfrm>
          <a:prstGeom prst="rect">
            <a:avLst/>
          </a:prstGeom>
          <a:solidFill>
            <a:schemeClr val="accent6">
              <a:lumMod val="60000"/>
              <a:lumOff val="40000"/>
            </a:schemeClr>
          </a:solidFill>
        </p:spPr>
        <p:txBody>
          <a:bodyPr wrap="square" rtlCol="0">
            <a:spAutoFit/>
          </a:bodyPr>
          <a:lstStyle/>
          <a:p>
            <a:r>
              <a:rPr lang="zh-CN" altLang="en-US" sz="1800" dirty="0" smtClean="0"/>
              <a:t>在线修复</a:t>
            </a:r>
            <a:endParaRPr lang="zh-CN" altLang="en-US" sz="1800" dirty="0"/>
          </a:p>
        </p:txBody>
      </p:sp>
      <p:sp>
        <p:nvSpPr>
          <p:cNvPr id="7" name="文本框 6"/>
          <p:cNvSpPr txBox="1"/>
          <p:nvPr/>
        </p:nvSpPr>
        <p:spPr>
          <a:xfrm>
            <a:off x="7824107" y="2430462"/>
            <a:ext cx="1295400" cy="369332"/>
          </a:xfrm>
          <a:prstGeom prst="rect">
            <a:avLst/>
          </a:prstGeom>
          <a:solidFill>
            <a:schemeClr val="accent6">
              <a:lumMod val="60000"/>
              <a:lumOff val="40000"/>
            </a:schemeClr>
          </a:solidFill>
        </p:spPr>
        <p:txBody>
          <a:bodyPr wrap="square" rtlCol="0">
            <a:spAutoFit/>
          </a:bodyPr>
          <a:lstStyle/>
          <a:p>
            <a:r>
              <a:rPr lang="zh-CN" altLang="en-US" sz="1800" dirty="0" smtClean="0"/>
              <a:t>在线修复</a:t>
            </a:r>
            <a:endParaRPr lang="zh-CN" altLang="en-US" sz="1800" dirty="0"/>
          </a:p>
        </p:txBody>
      </p:sp>
      <p:sp>
        <p:nvSpPr>
          <p:cNvPr id="10" name="十边形 9"/>
          <p:cNvSpPr/>
          <p:nvPr/>
        </p:nvSpPr>
        <p:spPr bwMode="auto">
          <a:xfrm>
            <a:off x="2799987" y="1907562"/>
            <a:ext cx="360000" cy="360000"/>
          </a:xfrm>
          <a:prstGeom prst="decagon">
            <a:avLst/>
          </a:prstGeom>
          <a:solidFill>
            <a:schemeClr val="accent2"/>
          </a:solidFill>
          <a:ln w="9525" cap="flat" cmpd="sng" algn="ctr">
            <a:solidFill>
              <a:schemeClr val="accent2"/>
            </a:solid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rPr>
              <a:t>OK</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1" name="十边形 10"/>
          <p:cNvSpPr/>
          <p:nvPr/>
        </p:nvSpPr>
        <p:spPr bwMode="auto">
          <a:xfrm>
            <a:off x="4878387" y="1919581"/>
            <a:ext cx="360000" cy="360000"/>
          </a:xfrm>
          <a:prstGeom prst="decagon">
            <a:avLst/>
          </a:prstGeom>
          <a:solidFill>
            <a:schemeClr val="accent2"/>
          </a:solidFill>
          <a:ln w="9525" cap="flat" cmpd="sng" algn="ctr">
            <a:solidFill>
              <a:schemeClr val="accent2"/>
            </a:solid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rPr>
              <a:t>OK</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2" name="十边形 11"/>
          <p:cNvSpPr/>
          <p:nvPr/>
        </p:nvSpPr>
        <p:spPr bwMode="auto">
          <a:xfrm>
            <a:off x="6925060" y="1919581"/>
            <a:ext cx="360000" cy="360000"/>
          </a:xfrm>
          <a:prstGeom prst="decagon">
            <a:avLst/>
          </a:prstGeom>
          <a:solidFill>
            <a:schemeClr val="accent2"/>
          </a:solidFill>
          <a:ln w="9525" cap="flat" cmpd="sng" algn="ctr">
            <a:solidFill>
              <a:schemeClr val="accent2"/>
            </a:solidFill>
            <a:prstDash val="solid"/>
            <a:round/>
            <a:headEnd type="none" w="med" len="med"/>
            <a:tailEnd type="none" w="med" len="med"/>
          </a:ln>
          <a:effectLst/>
          <a:extLst/>
        </p:spPr>
        <p:txBody>
          <a:bodyPr rot="0" spcFirstLastPara="0" vert="horz" wrap="square" lIns="0" tIns="0" rIns="0" bIns="0" numCol="1" spcCol="0" rtlCol="0" fromWordArt="0" anchor="ctr" anchorCtr="1" forceAA="0" compatLnSpc="1">
            <a:prstTxWarp prst="textNoShape">
              <a:avLst/>
            </a:prstTxWarp>
            <a:noAutofit/>
          </a:bodyPr>
          <a:lstStyle>
            <a:defPPr>
              <a:defRPr lang="en-US"/>
            </a:defPPr>
            <a:lvl1pPr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1pPr>
            <a:lvl2pPr marL="4572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2pPr>
            <a:lvl3pPr marL="9144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3pPr>
            <a:lvl4pPr marL="13716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4pPr>
            <a:lvl5pPr marL="18288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5pPr>
            <a:lvl6pPr marL="22860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6pPr>
            <a:lvl7pPr marL="27432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7pPr>
            <a:lvl8pPr marL="32004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8pPr>
            <a:lvl9pPr marL="36576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9p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a:solidFill>
                  <a:schemeClr val="bg1"/>
                </a:solidFill>
              </a:rPr>
              <a:t>OK</a:t>
            </a:r>
            <a:endParaRPr kumimoji="0" lang="zh-CN" altLang="en-US" sz="1400" b="0" i="0" u="none" strike="noStrike" cap="none" normalizeH="0" baseline="0" dirty="0" smtClean="0">
              <a:ln>
                <a:noFill/>
              </a:ln>
              <a:solidFill>
                <a:schemeClr val="bg1"/>
              </a:solidFill>
              <a:effectLst/>
            </a:endParaRPr>
          </a:p>
        </p:txBody>
      </p:sp>
      <p:sp>
        <p:nvSpPr>
          <p:cNvPr id="13" name="十边形 12"/>
          <p:cNvSpPr/>
          <p:nvPr/>
        </p:nvSpPr>
        <p:spPr bwMode="auto">
          <a:xfrm>
            <a:off x="8939507" y="1907562"/>
            <a:ext cx="360000" cy="360000"/>
          </a:xfrm>
          <a:prstGeom prst="decagon">
            <a:avLst/>
          </a:prstGeom>
          <a:solidFill>
            <a:schemeClr val="accent2"/>
          </a:solidFill>
          <a:ln w="9525" cap="flat" cmpd="sng" algn="ctr">
            <a:solidFill>
              <a:schemeClr val="accent2"/>
            </a:solidFill>
            <a:prstDash val="solid"/>
            <a:round/>
            <a:headEnd type="none" w="med" len="med"/>
            <a:tailEnd type="none" w="med" len="med"/>
          </a:ln>
          <a:effectLst/>
          <a:extLst/>
        </p:spPr>
        <p:txBody>
          <a:bodyPr rot="0" spcFirstLastPara="0" vert="horz" wrap="square" lIns="0" tIns="0" rIns="0" bIns="0" numCol="1" spcCol="0" rtlCol="0" fromWordArt="0" anchor="ctr" anchorCtr="1" forceAA="0" compatLnSpc="1">
            <a:prstTxWarp prst="textNoShape">
              <a:avLst/>
            </a:prstTxWarp>
            <a:noAutofit/>
          </a:bodyPr>
          <a:lstStyle>
            <a:defPPr>
              <a:defRPr lang="en-US"/>
            </a:defPPr>
            <a:lvl1pPr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1pPr>
            <a:lvl2pPr marL="4572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2pPr>
            <a:lvl3pPr marL="9144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3pPr>
            <a:lvl4pPr marL="13716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4pPr>
            <a:lvl5pPr marL="1828800" algn="ctr" rtl="0" eaLnBrk="0" fontAlgn="base" hangingPunct="0">
              <a:spcBef>
                <a:spcPct val="0"/>
              </a:spcBef>
              <a:spcAft>
                <a:spcPct val="0"/>
              </a:spcAft>
              <a:defRPr sz="3600" kern="1200">
                <a:solidFill>
                  <a:schemeClr val="tx2"/>
                </a:solidFill>
                <a:latin typeface="Times New Roman" panose="02020603050405020304" pitchFamily="18" charset="0"/>
                <a:ea typeface="굴림" panose="020B0600000101010101" pitchFamily="34" charset="-127"/>
                <a:cs typeface="+mn-cs"/>
              </a:defRPr>
            </a:lvl5pPr>
            <a:lvl6pPr marL="22860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6pPr>
            <a:lvl7pPr marL="27432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7pPr>
            <a:lvl8pPr marL="32004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8pPr>
            <a:lvl9pPr marL="3657600" algn="l" defTabSz="914400" rtl="0" eaLnBrk="1" latinLnBrk="0" hangingPunct="1">
              <a:defRPr sz="3600" kern="1200">
                <a:solidFill>
                  <a:schemeClr val="tx2"/>
                </a:solidFill>
                <a:latin typeface="Times New Roman" panose="02020603050405020304" pitchFamily="18" charset="0"/>
                <a:ea typeface="굴림" panose="020B0600000101010101" pitchFamily="34" charset="-127"/>
                <a:cs typeface="+mn-cs"/>
              </a:defRPr>
            </a:lvl9p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a:solidFill>
                  <a:schemeClr val="bg1"/>
                </a:solidFill>
              </a:rPr>
              <a:t>OK</a:t>
            </a:r>
            <a:endParaRPr kumimoji="0" lang="zh-CN" altLang="en-US" sz="1400" b="0" i="0" u="none" strike="noStrike" cap="none" normalizeH="0" baseline="0" dirty="0" smtClean="0">
              <a:ln>
                <a:noFill/>
              </a:ln>
              <a:solidFill>
                <a:schemeClr val="bg1"/>
              </a:solidFill>
              <a:effectLst/>
            </a:endParaRPr>
          </a:p>
        </p:txBody>
      </p:sp>
      <p:sp>
        <p:nvSpPr>
          <p:cNvPr id="14" name="等腰三角形 13"/>
          <p:cNvSpPr/>
          <p:nvPr/>
        </p:nvSpPr>
        <p:spPr bwMode="auto">
          <a:xfrm flipV="1">
            <a:off x="671513" y="3052081"/>
            <a:ext cx="8627994" cy="446700"/>
          </a:xfrm>
          <a:prstGeom prst="triangle">
            <a:avLst/>
          </a:pr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endParaRPr>
          </a:p>
        </p:txBody>
      </p:sp>
      <p:cxnSp>
        <p:nvCxnSpPr>
          <p:cNvPr id="16" name="直接箭头连接符 15"/>
          <p:cNvCxnSpPr/>
          <p:nvPr/>
        </p:nvCxnSpPr>
        <p:spPr bwMode="auto">
          <a:xfrm>
            <a:off x="2973387" y="2279581"/>
            <a:ext cx="0" cy="772500"/>
          </a:xfrm>
          <a:prstGeom prst="straightConnector1">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直接箭头连接符 18"/>
          <p:cNvCxnSpPr/>
          <p:nvPr/>
        </p:nvCxnSpPr>
        <p:spPr bwMode="auto">
          <a:xfrm>
            <a:off x="5030787" y="2279581"/>
            <a:ext cx="0" cy="772500"/>
          </a:xfrm>
          <a:prstGeom prst="straightConnector1">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直接箭头连接符 19"/>
          <p:cNvCxnSpPr/>
          <p:nvPr/>
        </p:nvCxnSpPr>
        <p:spPr bwMode="auto">
          <a:xfrm>
            <a:off x="7088187" y="2279581"/>
            <a:ext cx="0" cy="772500"/>
          </a:xfrm>
          <a:prstGeom prst="straightConnector1">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直接箭头连接符 20"/>
          <p:cNvCxnSpPr/>
          <p:nvPr/>
        </p:nvCxnSpPr>
        <p:spPr bwMode="auto">
          <a:xfrm>
            <a:off x="9119507" y="2279581"/>
            <a:ext cx="0" cy="772500"/>
          </a:xfrm>
          <a:prstGeom prst="straightConnector1">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 name="文本框 21"/>
          <p:cNvSpPr txBox="1"/>
          <p:nvPr/>
        </p:nvSpPr>
        <p:spPr>
          <a:xfrm>
            <a:off x="458787" y="3802062"/>
            <a:ext cx="9067800" cy="1692771"/>
          </a:xfrm>
          <a:prstGeom prst="rect">
            <a:avLst/>
          </a:prstGeom>
          <a:noFill/>
          <a:ln>
            <a:solidFill>
              <a:srgbClr val="002060"/>
            </a:solidFill>
          </a:ln>
        </p:spPr>
        <p:txBody>
          <a:bodyPr wrap="square" rtlCol="0">
            <a:spAutoFit/>
          </a:bodyPr>
          <a:lstStyle/>
          <a:p>
            <a:pPr algn="l"/>
            <a:r>
              <a:rPr lang="zh-CN" altLang="en-US" sz="2400" dirty="0" smtClean="0"/>
              <a:t>算法一：</a:t>
            </a:r>
            <a:endParaRPr lang="en-US" altLang="zh-CN" sz="2400" dirty="0" smtClean="0"/>
          </a:p>
          <a:p>
            <a:pPr algn="l"/>
            <a:r>
              <a:rPr lang="en-US" altLang="zh-CN" sz="2000" dirty="0" smtClean="0"/>
              <a:t>DRR=DRR【VQ1】×DRR【VQ2】×DRR【VQ3】×DRR【WDI】</a:t>
            </a:r>
          </a:p>
          <a:p>
            <a:pPr algn="l"/>
            <a:endParaRPr lang="en-US" altLang="zh-CN" sz="2000" dirty="0"/>
          </a:p>
          <a:p>
            <a:pPr algn="l"/>
            <a:r>
              <a:rPr lang="zh-CN" altLang="en-US" sz="2000" dirty="0" smtClean="0"/>
              <a:t>算法二：</a:t>
            </a:r>
            <a:endParaRPr lang="en-US" altLang="zh-CN" sz="2000" dirty="0" smtClean="0"/>
          </a:p>
          <a:p>
            <a:pPr algn="l"/>
            <a:r>
              <a:rPr lang="en-US" altLang="zh-CN" sz="2000" dirty="0" smtClean="0"/>
              <a:t>DRR=</a:t>
            </a:r>
            <a:r>
              <a:rPr lang="zh-CN" altLang="en-US" sz="2000" dirty="0" smtClean="0"/>
              <a:t>合格车辆数</a:t>
            </a:r>
            <a:r>
              <a:rPr lang="en-US" altLang="zh-CN" sz="2000" dirty="0" smtClean="0"/>
              <a:t>【VQ1&amp;VQ2&amp;VQ3</a:t>
            </a:r>
            <a:r>
              <a:rPr lang="en-US" altLang="zh-CN" sz="2000" dirty="0"/>
              <a:t>&amp;</a:t>
            </a:r>
            <a:r>
              <a:rPr lang="en-US" altLang="zh-CN" sz="2000" dirty="0" smtClean="0"/>
              <a:t>WDI</a:t>
            </a:r>
            <a:r>
              <a:rPr lang="zh-CN" altLang="en-US" sz="2000" dirty="0" smtClean="0"/>
              <a:t>合格车辆数</a:t>
            </a:r>
            <a:r>
              <a:rPr lang="en-US" altLang="zh-CN" sz="2000" dirty="0" smtClean="0"/>
              <a:t>】/</a:t>
            </a:r>
            <a:r>
              <a:rPr lang="zh-CN" altLang="en-US" sz="2000" dirty="0" smtClean="0"/>
              <a:t>检验总数</a:t>
            </a:r>
            <a:endParaRPr lang="en-US" altLang="zh-CN" sz="2000" dirty="0" smtClean="0"/>
          </a:p>
        </p:txBody>
      </p:sp>
      <p:sp>
        <p:nvSpPr>
          <p:cNvPr id="23" name="文本框 22"/>
          <p:cNvSpPr txBox="1"/>
          <p:nvPr/>
        </p:nvSpPr>
        <p:spPr>
          <a:xfrm>
            <a:off x="458787" y="6316662"/>
            <a:ext cx="9067800" cy="307777"/>
          </a:xfrm>
          <a:prstGeom prst="rect">
            <a:avLst/>
          </a:prstGeom>
          <a:noFill/>
        </p:spPr>
        <p:txBody>
          <a:bodyPr wrap="square" rtlCol="0">
            <a:spAutoFit/>
          </a:bodyPr>
          <a:lstStyle/>
          <a:p>
            <a:pPr algn="l"/>
            <a:r>
              <a:rPr lang="zh-CN" altLang="en-US" sz="1400" dirty="0" smtClean="0"/>
              <a:t>备注：在线修复合格（一般修复时间小于</a:t>
            </a:r>
            <a:r>
              <a:rPr lang="en-US" altLang="zh-CN" sz="1400" dirty="0" smtClean="0"/>
              <a:t>10min</a:t>
            </a:r>
            <a:r>
              <a:rPr lang="zh-CN" altLang="en-US" sz="1400" dirty="0" smtClean="0"/>
              <a:t>）车辆按一次合格计算。</a:t>
            </a:r>
            <a:endParaRPr lang="zh-CN" altLang="en-US" sz="1400" dirty="0"/>
          </a:p>
        </p:txBody>
      </p:sp>
    </p:spTree>
    <p:extLst>
      <p:ext uri="{BB962C8B-B14F-4D97-AF65-F5344CB8AC3E}">
        <p14:creationId xmlns:p14="http://schemas.microsoft.com/office/powerpoint/2010/main" val="4256817186"/>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文件更改记录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474628950"/>
              </p:ext>
            </p:extLst>
          </p:nvPr>
        </p:nvGraphicFramePr>
        <p:xfrm>
          <a:off x="671513" y="1211262"/>
          <a:ext cx="8413751" cy="5410196"/>
        </p:xfrm>
        <a:graphic>
          <a:graphicData uri="http://schemas.openxmlformats.org/drawingml/2006/table">
            <a:tbl>
              <a:tblPr firstRow="1" bandRow="1">
                <a:tableStyleId>{5C22544A-7EE6-4342-B048-85BDC9FD1C3A}</a:tableStyleId>
              </a:tblPr>
              <a:tblGrid>
                <a:gridCol w="1630821"/>
                <a:gridCol w="5293451"/>
                <a:gridCol w="1489479"/>
              </a:tblGrid>
              <a:tr h="491836">
                <a:tc>
                  <a:txBody>
                    <a:bodyPr/>
                    <a:lstStyle/>
                    <a:p>
                      <a:pPr algn="ctr"/>
                      <a:r>
                        <a:rPr lang="zh-CN" altLang="en-US" dirty="0" smtClean="0"/>
                        <a:t>更改日期</a:t>
                      </a:r>
                      <a:endParaRPr lang="zh-CN" altLang="en-US" dirty="0"/>
                    </a:p>
                  </a:txBody>
                  <a:tcPr anchor="ctr"/>
                </a:tc>
                <a:tc>
                  <a:txBody>
                    <a:bodyPr/>
                    <a:lstStyle/>
                    <a:p>
                      <a:pPr algn="ctr"/>
                      <a:r>
                        <a:rPr lang="zh-CN" altLang="en-US" dirty="0" smtClean="0"/>
                        <a:t>更改记录</a:t>
                      </a:r>
                      <a:endParaRPr lang="zh-CN" altLang="en-US" dirty="0"/>
                    </a:p>
                  </a:txBody>
                  <a:tcPr anchor="ctr"/>
                </a:tc>
                <a:tc>
                  <a:txBody>
                    <a:bodyPr/>
                    <a:lstStyle/>
                    <a:p>
                      <a:pPr algn="ctr"/>
                      <a:r>
                        <a:rPr lang="zh-CN" altLang="en-US" dirty="0" smtClean="0"/>
                        <a:t>更改人</a:t>
                      </a:r>
                      <a:endParaRPr lang="zh-CN" altLang="en-US" dirty="0"/>
                    </a:p>
                  </a:txBody>
                  <a:tcPr anchor="ctr"/>
                </a:tc>
              </a:tr>
              <a:tr h="491836">
                <a:tc>
                  <a:txBody>
                    <a:bodyPr/>
                    <a:lstStyle/>
                    <a:p>
                      <a:pPr algn="ctr"/>
                      <a:r>
                        <a:rPr lang="en-US" altLang="zh-CN" dirty="0" smtClean="0"/>
                        <a:t>2013/11/26</a:t>
                      </a:r>
                      <a:endParaRPr lang="zh-CN" altLang="en-US" dirty="0"/>
                    </a:p>
                  </a:txBody>
                  <a:tcPr anchor="ctr"/>
                </a:tc>
                <a:tc>
                  <a:txBody>
                    <a:bodyPr/>
                    <a:lstStyle/>
                    <a:p>
                      <a:pPr algn="ctr"/>
                      <a:r>
                        <a:rPr lang="zh-CN" altLang="en-US" dirty="0" smtClean="0"/>
                        <a:t>文件创建</a:t>
                      </a:r>
                      <a:endParaRPr lang="zh-CN" altLang="en-US" dirty="0"/>
                    </a:p>
                  </a:txBody>
                  <a:tcPr anchor="ctr"/>
                </a:tc>
                <a:tc>
                  <a:txBody>
                    <a:bodyPr/>
                    <a:lstStyle/>
                    <a:p>
                      <a:pPr algn="ctr"/>
                      <a:r>
                        <a:rPr lang="zh-CN" altLang="en-US" dirty="0" smtClean="0"/>
                        <a:t>李贝</a:t>
                      </a:r>
                      <a:endParaRPr lang="zh-CN" altLang="en-US" dirty="0"/>
                    </a:p>
                  </a:txBody>
                  <a:tcPr anchor="ctr"/>
                </a:tc>
              </a:tr>
              <a:tr h="491836">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r>
              <a:tr h="491836">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r>
              <a:tr h="491836">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r>
              <a:tr h="491836">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r>
              <a:tr h="491836">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r>
              <a:tr h="491836">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r>
              <a:tr h="491836">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r>
              <a:tr h="491836">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r>
              <a:tr h="491836">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r>
            </a:tbl>
          </a:graphicData>
        </a:graphic>
      </p:graphicFrame>
    </p:spTree>
    <p:extLst>
      <p:ext uri="{BB962C8B-B14F-4D97-AF65-F5344CB8AC3E}">
        <p14:creationId xmlns:p14="http://schemas.microsoft.com/office/powerpoint/2010/main" val="33804381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4.12</a:t>
            </a:r>
            <a:r>
              <a:rPr lang="zh-CN" altLang="en-US" dirty="0" smtClean="0"/>
              <a:t>、争议处理</a:t>
            </a:r>
            <a:endParaRPr lang="zh-CN" altLang="en-US" dirty="0"/>
          </a:p>
        </p:txBody>
      </p:sp>
      <p:sp>
        <p:nvSpPr>
          <p:cNvPr id="3" name="内容占位符 2"/>
          <p:cNvSpPr>
            <a:spLocks noGrp="1"/>
          </p:cNvSpPr>
          <p:nvPr>
            <p:ph idx="1"/>
          </p:nvPr>
        </p:nvSpPr>
        <p:spPr/>
        <p:txBody>
          <a:bodyPr/>
          <a:lstStyle/>
          <a:p>
            <a:r>
              <a:rPr lang="zh-CN" altLang="en-US" b="0" dirty="0" smtClean="0"/>
              <a:t>当</a:t>
            </a:r>
            <a:r>
              <a:rPr lang="en-US" altLang="zh-CN" b="0" dirty="0" smtClean="0"/>
              <a:t>QS/QG</a:t>
            </a:r>
            <a:r>
              <a:rPr lang="zh-CN" altLang="en-US" b="0" dirty="0" smtClean="0"/>
              <a:t>检验员和生产线就某个故障是否能够接受存在争议时，生产线管理人员（包括领班）无权干预判定结果，需按以下的升级流程处理：</a:t>
            </a:r>
            <a:endParaRPr lang="en-US" altLang="zh-CN" b="0" dirty="0" smtClean="0"/>
          </a:p>
          <a:p>
            <a:endParaRPr lang="en-US" altLang="zh-CN" b="0" dirty="0"/>
          </a:p>
          <a:p>
            <a:r>
              <a:rPr lang="zh-CN" altLang="en-US" b="0" dirty="0" smtClean="0"/>
              <a:t>第一步：争议发生时，</a:t>
            </a:r>
            <a:r>
              <a:rPr lang="en-US" altLang="zh-CN" b="0" dirty="0" smtClean="0"/>
              <a:t>CL2</a:t>
            </a:r>
            <a:r>
              <a:rPr lang="zh-CN" altLang="en-US" b="0" dirty="0" smtClean="0"/>
              <a:t>质量负责人负责对此故障的等级</a:t>
            </a:r>
            <a:r>
              <a:rPr lang="en-US" altLang="zh-CN" b="0" dirty="0" smtClean="0"/>
              <a:t>/</a:t>
            </a:r>
            <a:r>
              <a:rPr lang="zh-CN" altLang="en-US" b="0" dirty="0" smtClean="0"/>
              <a:t>频次进行判定以决定是否放行。</a:t>
            </a:r>
            <a:endParaRPr lang="en-US" altLang="zh-CN" b="0" dirty="0" smtClean="0"/>
          </a:p>
          <a:p>
            <a:r>
              <a:rPr lang="zh-CN" altLang="en-US" b="0" dirty="0" smtClean="0"/>
              <a:t>第二步：如果生产领班仍不接受此判定，故障车辆暂时保存在</a:t>
            </a:r>
            <a:r>
              <a:rPr lang="en-US" altLang="zh-CN" b="0" dirty="0" smtClean="0"/>
              <a:t>QG</a:t>
            </a:r>
            <a:r>
              <a:rPr lang="zh-CN" altLang="en-US" b="0" dirty="0" smtClean="0"/>
              <a:t>，由生产经理和品质经理做出判定结果。</a:t>
            </a:r>
            <a:endParaRPr lang="zh-CN" altLang="en-US" b="0" dirty="0"/>
          </a:p>
        </p:txBody>
      </p:sp>
    </p:spTree>
    <p:extLst>
      <p:ext uri="{BB962C8B-B14F-4D97-AF65-F5344CB8AC3E}">
        <p14:creationId xmlns:p14="http://schemas.microsoft.com/office/powerpoint/2010/main" val="2944724556"/>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、相关的文件和记录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95095503"/>
              </p:ext>
            </p:extLst>
          </p:nvPr>
        </p:nvGraphicFramePr>
        <p:xfrm>
          <a:off x="671513" y="1211262"/>
          <a:ext cx="8413752" cy="4211320"/>
        </p:xfrm>
        <a:graphic>
          <a:graphicData uri="http://schemas.openxmlformats.org/drawingml/2006/table">
            <a:tbl>
              <a:tblPr firstRow="1" bandRow="1">
                <a:tableStyleId>{5C22544A-7EE6-4342-B048-85BDC9FD1C3A}</a:tableStyleId>
              </a:tblPr>
              <a:tblGrid>
                <a:gridCol w="3216274"/>
                <a:gridCol w="990602"/>
                <a:gridCol w="2103438"/>
                <a:gridCol w="2103438"/>
              </a:tblGrid>
              <a:tr h="370840">
                <a:tc>
                  <a:txBody>
                    <a:bodyPr/>
                    <a:lstStyle/>
                    <a:p>
                      <a:pPr algn="ctr"/>
                      <a:r>
                        <a:rPr lang="zh-CN" altLang="en-US" dirty="0" smtClean="0"/>
                        <a:t>文件</a:t>
                      </a:r>
                      <a:r>
                        <a:rPr lang="en-US" altLang="zh-CN" dirty="0" smtClean="0"/>
                        <a:t>/</a:t>
                      </a:r>
                      <a:r>
                        <a:rPr lang="zh-CN" altLang="en-US" dirty="0" smtClean="0"/>
                        <a:t>记录名称</a:t>
                      </a:r>
                      <a:endParaRPr lang="zh-CN" altLang="en-US" dirty="0"/>
                    </a:p>
                  </a:txBody>
                  <a:tcPr/>
                </a:tc>
                <a:tc>
                  <a:txBody>
                    <a:bodyPr/>
                    <a:lstStyle/>
                    <a:p>
                      <a:pPr algn="ctr"/>
                      <a:r>
                        <a:rPr lang="zh-CN" altLang="en-US" dirty="0" smtClean="0"/>
                        <a:t>类别</a:t>
                      </a:r>
                      <a:endParaRPr lang="zh-CN" altLang="en-US" dirty="0"/>
                    </a:p>
                  </a:txBody>
                  <a:tcPr/>
                </a:tc>
                <a:tc>
                  <a:txBody>
                    <a:bodyPr/>
                    <a:lstStyle/>
                    <a:p>
                      <a:pPr algn="ctr"/>
                      <a:r>
                        <a:rPr lang="zh-CN" altLang="en-US" dirty="0" smtClean="0"/>
                        <a:t>文件编号</a:t>
                      </a:r>
                      <a:endParaRPr lang="zh-CN" altLang="en-US" dirty="0"/>
                    </a:p>
                  </a:txBody>
                  <a:tcPr/>
                </a:tc>
                <a:tc>
                  <a:txBody>
                    <a:bodyPr/>
                    <a:lstStyle/>
                    <a:p>
                      <a:pPr algn="ctr"/>
                      <a:r>
                        <a:rPr lang="zh-CN" altLang="en-US" dirty="0" smtClean="0"/>
                        <a:t>保持期限</a:t>
                      </a:r>
                      <a:endParaRPr lang="zh-CN" altLang="en-US" dirty="0"/>
                    </a:p>
                  </a:txBody>
                  <a:tcPr/>
                </a:tc>
              </a:tr>
              <a:tr h="370840">
                <a:tc>
                  <a:txBody>
                    <a:bodyPr/>
                    <a:lstStyle/>
                    <a:p>
                      <a:r>
                        <a:rPr lang="en-US" altLang="zh-CN" dirty="0" smtClean="0"/>
                        <a:t>Control Plan</a:t>
                      </a:r>
                    </a:p>
                    <a:p>
                      <a:r>
                        <a:rPr lang="zh-CN" altLang="en-US" dirty="0" smtClean="0"/>
                        <a:t>控制计划</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SIP</a:t>
                      </a:r>
                    </a:p>
                    <a:p>
                      <a:r>
                        <a:rPr lang="zh-CN" altLang="en-US" dirty="0" smtClean="0"/>
                        <a:t>检验作业指导书</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Checklist</a:t>
                      </a:r>
                    </a:p>
                    <a:p>
                      <a:r>
                        <a:rPr lang="zh-CN" altLang="en-US" dirty="0" smtClean="0"/>
                        <a:t>检验清单</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Job Card/Quality Records</a:t>
                      </a:r>
                    </a:p>
                    <a:p>
                      <a:r>
                        <a:rPr lang="zh-CN" altLang="en-US" dirty="0" smtClean="0"/>
                        <a:t>装配跟单</a:t>
                      </a:r>
                      <a:r>
                        <a:rPr lang="en-US" altLang="zh-CN" dirty="0" smtClean="0"/>
                        <a:t>/</a:t>
                      </a:r>
                      <a:r>
                        <a:rPr lang="zh-CN" altLang="en-US" dirty="0" smtClean="0"/>
                        <a:t>检验跟单</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8D Report</a:t>
                      </a:r>
                    </a:p>
                    <a:p>
                      <a:r>
                        <a:rPr lang="en-US" altLang="zh-CN" dirty="0" smtClean="0"/>
                        <a:t>8D</a:t>
                      </a:r>
                      <a:r>
                        <a:rPr lang="zh-CN" altLang="en-US" dirty="0" smtClean="0"/>
                        <a:t>报告</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70840">
                <a:tc>
                  <a:txBody>
                    <a:bodyPr/>
                    <a:lstStyle/>
                    <a:p>
                      <a:r>
                        <a:rPr lang="en-US" altLang="zh-CN" dirty="0" smtClean="0"/>
                        <a:t>Daily/Monthly Quality Report</a:t>
                      </a:r>
                    </a:p>
                    <a:p>
                      <a:r>
                        <a:rPr lang="zh-CN" altLang="en-US" dirty="0" smtClean="0"/>
                        <a:t>质量日报</a:t>
                      </a:r>
                      <a:r>
                        <a:rPr lang="en-US" altLang="zh-CN" dirty="0" smtClean="0"/>
                        <a:t>/</a:t>
                      </a:r>
                      <a:r>
                        <a:rPr lang="zh-CN" altLang="en-US" dirty="0" smtClean="0"/>
                        <a:t>月报</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1643741307"/>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smtClean="0"/>
              <a:t>、相关的信息系统</a:t>
            </a:r>
            <a:endParaRPr lang="zh-CN" altLang="en-US" dirty="0"/>
          </a:p>
        </p:txBody>
      </p:sp>
      <p:pic>
        <p:nvPicPr>
          <p:cNvPr id="4" name="图片 3"/>
          <p:cNvPicPr>
            <a:picLocks noChangeAspect="1"/>
          </p:cNvPicPr>
          <p:nvPr/>
        </p:nvPicPr>
        <p:blipFill rotWithShape="1">
          <a:blip r:embed="rId2"/>
          <a:srcRect l="9004" t="9375" r="9590" b="10417"/>
          <a:stretch/>
        </p:blipFill>
        <p:spPr>
          <a:xfrm>
            <a:off x="643603" y="1363662"/>
            <a:ext cx="8803574" cy="4876800"/>
          </a:xfrm>
          <a:prstGeom prst="rect">
            <a:avLst/>
          </a:prstGeom>
        </p:spPr>
      </p:pic>
    </p:spTree>
    <p:extLst>
      <p:ext uri="{BB962C8B-B14F-4D97-AF65-F5344CB8AC3E}">
        <p14:creationId xmlns:p14="http://schemas.microsoft.com/office/powerpoint/2010/main" val="3025080387"/>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a:xfrm>
            <a:off x="671513" y="906462"/>
            <a:ext cx="8413750" cy="5001462"/>
          </a:xfrm>
        </p:spPr>
        <p:txBody>
          <a:bodyPr/>
          <a:lstStyle/>
          <a:p>
            <a:pPr marL="342900" indent="-342900">
              <a:buClr>
                <a:schemeClr val="tx1"/>
              </a:buClr>
              <a:buSzPct val="100000"/>
              <a:buFont typeface="+mj-lt"/>
              <a:buAutoNum type="arabicPeriod"/>
            </a:pPr>
            <a:r>
              <a:rPr lang="zh-CN" altLang="en-US" sz="1800" b="0" dirty="0" smtClean="0"/>
              <a:t>目的</a:t>
            </a:r>
            <a:r>
              <a:rPr lang="zh-CN" altLang="en-US" sz="1800" dirty="0" smtClean="0"/>
              <a:t>和</a:t>
            </a:r>
            <a:r>
              <a:rPr lang="zh-CN" altLang="en-US" sz="1800" b="0" dirty="0" smtClean="0"/>
              <a:t>范围</a:t>
            </a:r>
            <a:endParaRPr lang="en-US" altLang="zh-CN" sz="1800" dirty="0"/>
          </a:p>
          <a:p>
            <a:pPr marL="342900" indent="-342900">
              <a:buClr>
                <a:schemeClr val="tx1"/>
              </a:buClr>
              <a:buSzPct val="100000"/>
              <a:buFont typeface="+mj-lt"/>
              <a:buAutoNum type="arabicPeriod"/>
            </a:pPr>
            <a:r>
              <a:rPr lang="zh-CN" altLang="en-US" sz="1800" b="0" dirty="0"/>
              <a:t>术语</a:t>
            </a:r>
            <a:endParaRPr lang="en-US" altLang="zh-CN" sz="1800" dirty="0"/>
          </a:p>
          <a:p>
            <a:pPr marL="342900" indent="-342900">
              <a:buClr>
                <a:schemeClr val="tx1"/>
              </a:buClr>
              <a:buSzPct val="100000"/>
              <a:buFont typeface="+mj-lt"/>
              <a:buAutoNum type="arabicPeriod"/>
            </a:pPr>
            <a:r>
              <a:rPr lang="zh-CN" altLang="en-US" sz="1800" b="0" dirty="0" smtClean="0"/>
              <a:t>职责</a:t>
            </a:r>
            <a:endParaRPr lang="en-US" altLang="zh-CN" sz="1800" b="0" dirty="0"/>
          </a:p>
          <a:p>
            <a:pPr marL="342900" indent="-342900">
              <a:buClr>
                <a:schemeClr val="tx1"/>
              </a:buClr>
              <a:buSzPct val="100000"/>
              <a:buFont typeface="+mj-lt"/>
              <a:buAutoNum type="arabicPeriod"/>
            </a:pPr>
            <a:r>
              <a:rPr lang="zh-CN" altLang="en-US" sz="1800" b="0" dirty="0"/>
              <a:t>流程</a:t>
            </a:r>
            <a:endParaRPr lang="en-US" altLang="zh-CN" sz="1800" b="0" dirty="0"/>
          </a:p>
          <a:p>
            <a:pPr marL="342900" indent="-342900">
              <a:buClr>
                <a:schemeClr val="tx1"/>
              </a:buClr>
              <a:buSzPct val="100000"/>
              <a:buFont typeface="+mj-lt"/>
              <a:buAutoNum type="arabicPeriod"/>
            </a:pPr>
            <a:r>
              <a:rPr lang="zh-CN" altLang="en-US" sz="1800" b="0" dirty="0" smtClean="0"/>
              <a:t>相关的记录和文件</a:t>
            </a:r>
            <a:endParaRPr lang="en-US" altLang="zh-CN" sz="1800" dirty="0"/>
          </a:p>
          <a:p>
            <a:pPr marL="342900" indent="-342900">
              <a:buClr>
                <a:schemeClr val="tx1"/>
              </a:buClr>
              <a:buSzPct val="100000"/>
              <a:buFont typeface="+mj-lt"/>
              <a:buAutoNum type="arabicPeriod"/>
            </a:pPr>
            <a:r>
              <a:rPr lang="zh-CN" altLang="en-US" sz="1800" b="0" dirty="0" smtClean="0"/>
              <a:t>相关的信息系统</a:t>
            </a:r>
            <a:endParaRPr lang="zh-CN" altLang="en-US" sz="1800" b="0" dirty="0"/>
          </a:p>
        </p:txBody>
      </p:sp>
    </p:spTree>
    <p:extLst>
      <p:ext uri="{BB962C8B-B14F-4D97-AF65-F5344CB8AC3E}">
        <p14:creationId xmlns:p14="http://schemas.microsoft.com/office/powerpoint/2010/main" val="351537791"/>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、目的和范围</a:t>
            </a:r>
            <a:endParaRPr lang="zh-CN" altLang="en-US" dirty="0"/>
          </a:p>
        </p:txBody>
      </p:sp>
      <p:sp>
        <p:nvSpPr>
          <p:cNvPr id="3" name="内容占位符 2"/>
          <p:cNvSpPr>
            <a:spLocks noGrp="1"/>
          </p:cNvSpPr>
          <p:nvPr>
            <p:ph idx="1"/>
          </p:nvPr>
        </p:nvSpPr>
        <p:spPr>
          <a:xfrm>
            <a:off x="671513" y="1058862"/>
            <a:ext cx="8413750" cy="5001462"/>
          </a:xfrm>
        </p:spPr>
        <p:txBody>
          <a:bodyPr/>
          <a:lstStyle/>
          <a:p>
            <a:r>
              <a:rPr lang="zh-CN" altLang="en-US" sz="2000" b="0" dirty="0" smtClean="0"/>
              <a:t>质量控制环</a:t>
            </a:r>
            <a:r>
              <a:rPr lang="en-US" altLang="zh-CN" sz="2000" b="0" dirty="0" smtClean="0"/>
              <a:t>2</a:t>
            </a:r>
            <a:r>
              <a:rPr lang="zh-CN" altLang="en-US" sz="2000" b="0" dirty="0" smtClean="0"/>
              <a:t>（</a:t>
            </a:r>
            <a:r>
              <a:rPr lang="en-US" altLang="zh-CN" sz="2000" b="0" dirty="0" smtClean="0"/>
              <a:t>CL2</a:t>
            </a:r>
            <a:r>
              <a:rPr lang="zh-CN" altLang="en-US" sz="2000" b="0" dirty="0" smtClean="0"/>
              <a:t>）定义了检查</a:t>
            </a:r>
            <a:r>
              <a:rPr lang="en-US" altLang="zh-CN" sz="2000" b="0" dirty="0" smtClean="0"/>
              <a:t>/</a:t>
            </a:r>
            <a:r>
              <a:rPr lang="zh-CN" altLang="en-US" sz="2000" b="0" dirty="0" smtClean="0"/>
              <a:t>评估零部件和装配质量特性的方法，通过在生产线末端设置质量关卡进行区域检验，以及在生产线中设置工段检验以检查那些在后工段被覆盖而无法检查的零部件和操作内容。</a:t>
            </a:r>
            <a:endParaRPr lang="en-US" altLang="zh-CN" sz="2000" b="0" dirty="0" smtClean="0"/>
          </a:p>
        </p:txBody>
      </p:sp>
      <p:pic>
        <p:nvPicPr>
          <p:cNvPr id="5" name="图片 4"/>
          <p:cNvPicPr>
            <a:picLocks noChangeAspect="1"/>
          </p:cNvPicPr>
          <p:nvPr/>
        </p:nvPicPr>
        <p:blipFill>
          <a:blip r:embed="rId2"/>
          <a:stretch>
            <a:fillRect/>
          </a:stretch>
        </p:blipFill>
        <p:spPr>
          <a:xfrm>
            <a:off x="1144587" y="2278062"/>
            <a:ext cx="7770977" cy="4320000"/>
          </a:xfrm>
          <a:prstGeom prst="rect">
            <a:avLst/>
          </a:prstGeom>
        </p:spPr>
      </p:pic>
      <p:sp>
        <p:nvSpPr>
          <p:cNvPr id="6" name="矩形 5"/>
          <p:cNvSpPr/>
          <p:nvPr/>
        </p:nvSpPr>
        <p:spPr bwMode="auto">
          <a:xfrm>
            <a:off x="3401091" y="2278062"/>
            <a:ext cx="1905000" cy="4320000"/>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endParaRPr>
          </a:p>
        </p:txBody>
      </p:sp>
    </p:spTree>
    <p:extLst>
      <p:ext uri="{BB962C8B-B14F-4D97-AF65-F5344CB8AC3E}">
        <p14:creationId xmlns:p14="http://schemas.microsoft.com/office/powerpoint/2010/main" val="1374154311"/>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smtClean="0"/>
              <a:t>、目的和范围</a:t>
            </a:r>
            <a:endParaRPr lang="zh-CN" altLang="en-US" dirty="0"/>
          </a:p>
        </p:txBody>
      </p:sp>
      <p:sp>
        <p:nvSpPr>
          <p:cNvPr id="3" name="矩形 2"/>
          <p:cNvSpPr/>
          <p:nvPr/>
        </p:nvSpPr>
        <p:spPr>
          <a:xfrm>
            <a:off x="671513" y="1363662"/>
            <a:ext cx="8413750" cy="2246769"/>
          </a:xfrm>
          <a:prstGeom prst="rect">
            <a:avLst/>
          </a:prstGeom>
        </p:spPr>
        <p:txBody>
          <a:bodyPr wrap="square">
            <a:spAutoFit/>
          </a:bodyPr>
          <a:lstStyle/>
          <a:p>
            <a:pPr algn="l"/>
            <a:r>
              <a:rPr lang="en-US" altLang="zh-CN" sz="2000" dirty="0" smtClean="0"/>
              <a:t>CL2</a:t>
            </a:r>
            <a:r>
              <a:rPr lang="zh-CN" altLang="en-US" sz="2000" dirty="0" smtClean="0"/>
              <a:t>质量控制环通过设置质量关卡和工段检验，实施以下作业：</a:t>
            </a:r>
            <a:endParaRPr lang="en-US" altLang="zh-CN" sz="2000" dirty="0"/>
          </a:p>
          <a:p>
            <a:pPr algn="l"/>
            <a:endParaRPr lang="en-US" altLang="zh-CN" sz="2000" dirty="0"/>
          </a:p>
          <a:p>
            <a:pPr marL="285750" indent="-285750" algn="l">
              <a:buFont typeface="Arial" panose="020B0604020202020204" pitchFamily="34" charset="0"/>
              <a:buChar char="•"/>
            </a:pPr>
            <a:r>
              <a:rPr lang="zh-CN" altLang="en-US" sz="2000" dirty="0" smtClean="0"/>
              <a:t>抽检一般定义的产品</a:t>
            </a:r>
            <a:r>
              <a:rPr lang="en-US" altLang="zh-CN" sz="2000" dirty="0" smtClean="0"/>
              <a:t>/</a:t>
            </a:r>
            <a:r>
              <a:rPr lang="zh-CN" altLang="en-US" sz="2000" dirty="0" smtClean="0"/>
              <a:t>过程特性（包括零部件自身质量特性、零部件</a:t>
            </a:r>
            <a:r>
              <a:rPr lang="zh-CN" altLang="en-US" sz="2000" dirty="0"/>
              <a:t>的</a:t>
            </a:r>
            <a:r>
              <a:rPr lang="zh-CN" altLang="en-US" sz="2000" dirty="0" smtClean="0"/>
              <a:t>装配状态和装配手法）</a:t>
            </a:r>
            <a:endParaRPr lang="en-US" altLang="zh-CN" sz="2000" dirty="0"/>
          </a:p>
          <a:p>
            <a:pPr marL="285750" indent="-285750" algn="l">
              <a:buFont typeface="Arial" panose="020B0604020202020204" pitchFamily="34" charset="0"/>
              <a:buChar char="•"/>
            </a:pPr>
            <a:r>
              <a:rPr lang="en-US" altLang="zh-CN" sz="2000" dirty="0" smtClean="0"/>
              <a:t>100%</a:t>
            </a:r>
            <a:r>
              <a:rPr lang="zh-CN" altLang="en-US" sz="2000" dirty="0" smtClean="0"/>
              <a:t>检查关键和重要的产品</a:t>
            </a:r>
            <a:r>
              <a:rPr lang="en-US" altLang="zh-CN" sz="2000" dirty="0" smtClean="0"/>
              <a:t>/</a:t>
            </a:r>
            <a:r>
              <a:rPr lang="zh-CN" altLang="en-US" sz="2000" dirty="0" smtClean="0"/>
              <a:t>过程特性（</a:t>
            </a:r>
            <a:r>
              <a:rPr lang="en-US" altLang="zh-CN" sz="2000" dirty="0" smtClean="0"/>
              <a:t>CC&amp;SC</a:t>
            </a:r>
            <a:r>
              <a:rPr lang="zh-CN" altLang="en-US" sz="2000" dirty="0" smtClean="0"/>
              <a:t>）</a:t>
            </a:r>
            <a:endParaRPr lang="en-US" altLang="zh-CN" sz="2000" dirty="0"/>
          </a:p>
          <a:p>
            <a:pPr marL="285750" indent="-285750" algn="l">
              <a:buFont typeface="Arial" panose="020B0604020202020204" pitchFamily="34" charset="0"/>
              <a:buChar char="•"/>
            </a:pPr>
            <a:r>
              <a:rPr lang="zh-CN" altLang="en-US" sz="2000" dirty="0" smtClean="0"/>
              <a:t>通过抽查验证</a:t>
            </a:r>
            <a:r>
              <a:rPr lang="en-US" altLang="zh-CN" sz="2000" dirty="0" smtClean="0"/>
              <a:t>CL1</a:t>
            </a:r>
            <a:r>
              <a:rPr lang="zh-CN" altLang="en-US" sz="2000" dirty="0" smtClean="0"/>
              <a:t>的有效性</a:t>
            </a:r>
            <a:endParaRPr lang="en-US" altLang="zh-CN" sz="2000" dirty="0"/>
          </a:p>
          <a:p>
            <a:pPr marL="285750" indent="-285750" algn="l">
              <a:buFont typeface="Arial" panose="020B0604020202020204" pitchFamily="34" charset="0"/>
              <a:buChar char="•"/>
            </a:pPr>
            <a:r>
              <a:rPr lang="zh-CN" altLang="en-US" sz="2000" dirty="0"/>
              <a:t>监视</a:t>
            </a:r>
            <a:r>
              <a:rPr lang="zh-CN" altLang="en-US" sz="2000" dirty="0" smtClean="0"/>
              <a:t>来自其它控制环的日常反馈，如</a:t>
            </a:r>
            <a:r>
              <a:rPr lang="en-US" altLang="zh-CN" sz="2000" dirty="0" smtClean="0"/>
              <a:t>CL3/PA</a:t>
            </a:r>
            <a:r>
              <a:rPr lang="zh-CN" altLang="en-US" sz="2000" dirty="0" smtClean="0"/>
              <a:t>，</a:t>
            </a:r>
            <a:r>
              <a:rPr lang="en-US" altLang="zh-CN" sz="2000" dirty="0" smtClean="0"/>
              <a:t>CL4/CPA</a:t>
            </a:r>
            <a:endParaRPr lang="en-US" altLang="zh-CN" sz="2000" dirty="0"/>
          </a:p>
        </p:txBody>
      </p:sp>
    </p:spTree>
    <p:extLst>
      <p:ext uri="{BB962C8B-B14F-4D97-AF65-F5344CB8AC3E}">
        <p14:creationId xmlns:p14="http://schemas.microsoft.com/office/powerpoint/2010/main" val="8731741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、术语</a:t>
            </a:r>
            <a:endParaRPr lang="zh-CN" altLang="en-US" dirty="0"/>
          </a:p>
        </p:txBody>
      </p:sp>
      <p:sp>
        <p:nvSpPr>
          <p:cNvPr id="3" name="内容占位符 2"/>
          <p:cNvSpPr>
            <a:spLocks noGrp="1"/>
          </p:cNvSpPr>
          <p:nvPr>
            <p:ph idx="1"/>
          </p:nvPr>
        </p:nvSpPr>
        <p:spPr/>
        <p:txBody>
          <a:bodyPr/>
          <a:lstStyle/>
          <a:p>
            <a:r>
              <a:rPr lang="en-US" altLang="zh-CN" b="0" dirty="0" smtClean="0"/>
              <a:t>CL2	</a:t>
            </a:r>
            <a:r>
              <a:rPr lang="zh-CN" altLang="en-US" b="0" dirty="0" smtClean="0"/>
              <a:t>质量控制环</a:t>
            </a:r>
            <a:r>
              <a:rPr lang="en-US" altLang="zh-CN" b="0" dirty="0" smtClean="0"/>
              <a:t>2	Control Loop 2</a:t>
            </a:r>
          </a:p>
          <a:p>
            <a:r>
              <a:rPr lang="en-US" altLang="zh-CN" b="0" dirty="0" smtClean="0"/>
              <a:t>QS	</a:t>
            </a:r>
            <a:r>
              <a:rPr lang="zh-CN" altLang="en-US" b="0" dirty="0" smtClean="0"/>
              <a:t>工段检验</a:t>
            </a:r>
            <a:r>
              <a:rPr lang="en-US" altLang="zh-CN" b="0" dirty="0" smtClean="0"/>
              <a:t>	Quality Station</a:t>
            </a:r>
          </a:p>
          <a:p>
            <a:r>
              <a:rPr lang="en-US" altLang="zh-CN" b="0" dirty="0" smtClean="0"/>
              <a:t>QG	</a:t>
            </a:r>
            <a:r>
              <a:rPr lang="zh-CN" altLang="en-US" b="0" dirty="0" smtClean="0"/>
              <a:t>质量关卡</a:t>
            </a:r>
            <a:r>
              <a:rPr lang="en-US" altLang="zh-CN" b="0" dirty="0" smtClean="0"/>
              <a:t>	Quality Gate</a:t>
            </a:r>
          </a:p>
          <a:p>
            <a:r>
              <a:rPr lang="en-US" altLang="zh-CN" b="0" dirty="0" smtClean="0"/>
              <a:t>CC	</a:t>
            </a:r>
            <a:r>
              <a:rPr lang="zh-CN" altLang="en-US" b="0" dirty="0" smtClean="0"/>
              <a:t>关键特殊特性</a:t>
            </a:r>
            <a:r>
              <a:rPr lang="en-US" altLang="zh-CN" b="0" dirty="0" smtClean="0"/>
              <a:t>	Critical Characteristic</a:t>
            </a:r>
          </a:p>
          <a:p>
            <a:r>
              <a:rPr lang="en-US" altLang="zh-CN" b="0" dirty="0" smtClean="0"/>
              <a:t>SC	</a:t>
            </a:r>
            <a:r>
              <a:rPr lang="zh-CN" altLang="en-US" b="0" dirty="0" smtClean="0"/>
              <a:t>重要特殊特性</a:t>
            </a:r>
            <a:r>
              <a:rPr lang="en-US" altLang="zh-CN" b="0" dirty="0" smtClean="0"/>
              <a:t>	Significant Characteristic</a:t>
            </a:r>
          </a:p>
          <a:p>
            <a:r>
              <a:rPr lang="en-US" altLang="zh-CN" b="0" dirty="0" smtClean="0"/>
              <a:t>CP	</a:t>
            </a:r>
            <a:r>
              <a:rPr lang="zh-CN" altLang="en-US" b="0" dirty="0" smtClean="0"/>
              <a:t>控制计划</a:t>
            </a:r>
            <a:r>
              <a:rPr lang="en-US" altLang="zh-CN" b="0" dirty="0" smtClean="0"/>
              <a:t>	Control Plan</a:t>
            </a:r>
          </a:p>
          <a:p>
            <a:r>
              <a:rPr lang="en-US" altLang="zh-CN" b="0" dirty="0" smtClean="0"/>
              <a:t>DRR	</a:t>
            </a:r>
            <a:r>
              <a:rPr lang="zh-CN" altLang="en-US" b="0" dirty="0" smtClean="0"/>
              <a:t>一次合格率</a:t>
            </a:r>
            <a:r>
              <a:rPr lang="en-US" altLang="zh-CN" b="0" dirty="0" smtClean="0"/>
              <a:t>	Directly Run Rate</a:t>
            </a:r>
          </a:p>
          <a:p>
            <a:endParaRPr lang="zh-CN" altLang="en-US" b="0" dirty="0"/>
          </a:p>
        </p:txBody>
      </p:sp>
    </p:spTree>
    <p:extLst>
      <p:ext uri="{BB962C8B-B14F-4D97-AF65-F5344CB8AC3E}">
        <p14:creationId xmlns:p14="http://schemas.microsoft.com/office/powerpoint/2010/main" val="37295788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smtClean="0"/>
              <a:t>、职责</a:t>
            </a:r>
            <a:endParaRPr lang="zh-CN" altLang="en-US" dirty="0"/>
          </a:p>
        </p:txBody>
      </p:sp>
      <p:pic>
        <p:nvPicPr>
          <p:cNvPr id="5" name="图片 4"/>
          <p:cNvPicPr>
            <a:picLocks noChangeAspect="1"/>
          </p:cNvPicPr>
          <p:nvPr/>
        </p:nvPicPr>
        <p:blipFill>
          <a:blip r:embed="rId2"/>
          <a:stretch>
            <a:fillRect/>
          </a:stretch>
        </p:blipFill>
        <p:spPr>
          <a:xfrm>
            <a:off x="90733" y="871536"/>
            <a:ext cx="9627942" cy="6162449"/>
          </a:xfrm>
          <a:prstGeom prst="rect">
            <a:avLst/>
          </a:prstGeom>
        </p:spPr>
      </p:pic>
    </p:spTree>
    <p:extLst>
      <p:ext uri="{BB962C8B-B14F-4D97-AF65-F5344CB8AC3E}">
        <p14:creationId xmlns:p14="http://schemas.microsoft.com/office/powerpoint/2010/main" val="7652102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a:t>
            </a:r>
            <a:r>
              <a:rPr lang="en-US" altLang="zh-CN" dirty="0" smtClean="0"/>
              <a:t>CL2</a:t>
            </a:r>
            <a:r>
              <a:rPr lang="zh-CN" altLang="en-US" dirty="0" smtClean="0"/>
              <a:t>的策划与控制计划</a:t>
            </a:r>
            <a:endParaRPr lang="zh-CN" altLang="en-US" dirty="0"/>
          </a:p>
        </p:txBody>
      </p:sp>
      <p:pic>
        <p:nvPicPr>
          <p:cNvPr id="4" name="图片 3"/>
          <p:cNvPicPr>
            <a:picLocks noChangeAspect="1"/>
          </p:cNvPicPr>
          <p:nvPr/>
        </p:nvPicPr>
        <p:blipFill>
          <a:blip r:embed="rId2"/>
          <a:stretch>
            <a:fillRect/>
          </a:stretch>
        </p:blipFill>
        <p:spPr>
          <a:xfrm>
            <a:off x="230187" y="2430462"/>
            <a:ext cx="9324000" cy="3862367"/>
          </a:xfrm>
          <a:prstGeom prst="rect">
            <a:avLst/>
          </a:prstGeom>
        </p:spPr>
      </p:pic>
      <p:sp>
        <p:nvSpPr>
          <p:cNvPr id="5" name="矩形 4"/>
          <p:cNvSpPr/>
          <p:nvPr/>
        </p:nvSpPr>
        <p:spPr>
          <a:xfrm>
            <a:off x="671513" y="1363662"/>
            <a:ext cx="8413750" cy="400110"/>
          </a:xfrm>
          <a:prstGeom prst="rect">
            <a:avLst/>
          </a:prstGeom>
        </p:spPr>
        <p:txBody>
          <a:bodyPr wrap="square">
            <a:spAutoFit/>
          </a:bodyPr>
          <a:lstStyle/>
          <a:p>
            <a:pPr algn="l"/>
            <a:r>
              <a:rPr lang="en-US" altLang="zh-CN" sz="2000" dirty="0" smtClean="0"/>
              <a:t>CL2</a:t>
            </a:r>
            <a:r>
              <a:rPr lang="zh-CN" altLang="en-US" sz="2000" dirty="0" smtClean="0"/>
              <a:t>质量控制环的内容在控制计划中进行详细定义：</a:t>
            </a:r>
            <a:endParaRPr lang="en-US" altLang="zh-CN" sz="2000" dirty="0"/>
          </a:p>
        </p:txBody>
      </p:sp>
    </p:spTree>
    <p:extLst>
      <p:ext uri="{BB962C8B-B14F-4D97-AF65-F5344CB8AC3E}">
        <p14:creationId xmlns:p14="http://schemas.microsoft.com/office/powerpoint/2010/main" val="2260161398"/>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8556" y="68262"/>
            <a:ext cx="8413750" cy="762000"/>
          </a:xfrm>
        </p:spPr>
        <p:txBody>
          <a:bodyPr/>
          <a:lstStyle/>
          <a:p>
            <a:r>
              <a:rPr lang="en-US" altLang="zh-CN" dirty="0" smtClean="0"/>
              <a:t>4.2</a:t>
            </a:r>
            <a:r>
              <a:rPr lang="zh-CN" altLang="en-US" dirty="0" smtClean="0"/>
              <a:t>、</a:t>
            </a:r>
            <a:r>
              <a:rPr lang="en-US" altLang="zh-CN" dirty="0" smtClean="0"/>
              <a:t>QS/QG</a:t>
            </a:r>
            <a:r>
              <a:rPr lang="zh-CN" altLang="en-US" dirty="0" smtClean="0"/>
              <a:t>布局</a:t>
            </a:r>
            <a:endParaRPr lang="zh-CN" altLang="en-US" dirty="0"/>
          </a:p>
        </p:txBody>
      </p:sp>
      <p:sp>
        <p:nvSpPr>
          <p:cNvPr id="3" name="圆角矩形 2"/>
          <p:cNvSpPr/>
          <p:nvPr/>
        </p:nvSpPr>
        <p:spPr bwMode="auto">
          <a:xfrm>
            <a:off x="355829" y="1211262"/>
            <a:ext cx="6845079" cy="2700000"/>
          </a:xfrm>
          <a:prstGeom prst="roundRect">
            <a:avLst/>
          </a:pr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endParaRPr kumimoji="0" lang="zh-CN" altLang="en-US" sz="3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endParaRPr>
          </a:p>
        </p:txBody>
      </p:sp>
      <p:sp>
        <p:nvSpPr>
          <p:cNvPr id="4" name="圆角矩形 3"/>
          <p:cNvSpPr/>
          <p:nvPr/>
        </p:nvSpPr>
        <p:spPr bwMode="auto">
          <a:xfrm>
            <a:off x="355830" y="4030662"/>
            <a:ext cx="6845078" cy="2700000"/>
          </a:xfrm>
          <a:prstGeom prst="roundRect">
            <a:avLst/>
          </a:pr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endParaRPr>
          </a:p>
        </p:txBody>
      </p:sp>
      <p:sp>
        <p:nvSpPr>
          <p:cNvPr id="5" name="圆角矩形 4"/>
          <p:cNvSpPr/>
          <p:nvPr/>
        </p:nvSpPr>
        <p:spPr bwMode="auto">
          <a:xfrm>
            <a:off x="7366008" y="3497262"/>
            <a:ext cx="1800000" cy="3233400"/>
          </a:xfrm>
          <a:prstGeom prst="roundRect">
            <a:avLst/>
          </a:pr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endParaRPr>
          </a:p>
        </p:txBody>
      </p:sp>
      <p:sp>
        <p:nvSpPr>
          <p:cNvPr id="6" name="矩形 5"/>
          <p:cNvSpPr/>
          <p:nvPr/>
        </p:nvSpPr>
        <p:spPr bwMode="auto">
          <a:xfrm>
            <a:off x="568556" y="3285857"/>
            <a:ext cx="2160000" cy="360000"/>
          </a:xfrm>
          <a:prstGeom prst="rect">
            <a:avLst/>
          </a:prstGeom>
          <a:solidFill>
            <a:schemeClr val="accent2">
              <a:lumMod val="40000"/>
              <a:lumOff val="60000"/>
            </a:scheme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内饰装配线</a:t>
            </a:r>
          </a:p>
        </p:txBody>
      </p:sp>
      <p:sp>
        <p:nvSpPr>
          <p:cNvPr id="7" name="矩形 6"/>
          <p:cNvSpPr/>
          <p:nvPr/>
        </p:nvSpPr>
        <p:spPr bwMode="auto">
          <a:xfrm>
            <a:off x="3100032" y="3272303"/>
            <a:ext cx="1662698" cy="360000"/>
          </a:xfrm>
          <a:prstGeom prst="rect">
            <a:avLst/>
          </a:prstGeom>
          <a:solidFill>
            <a:srgbClr val="FFC000"/>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底盘装配线</a:t>
            </a:r>
          </a:p>
        </p:txBody>
      </p:sp>
      <p:sp>
        <p:nvSpPr>
          <p:cNvPr id="8" name="矩形 7"/>
          <p:cNvSpPr/>
          <p:nvPr/>
        </p:nvSpPr>
        <p:spPr bwMode="auto">
          <a:xfrm>
            <a:off x="5093156" y="3276064"/>
            <a:ext cx="1800000" cy="360000"/>
          </a:xfrm>
          <a:prstGeom prst="rect">
            <a:avLst/>
          </a:prstGeom>
          <a:solidFill>
            <a:schemeClr val="accent5">
              <a:lumMod val="75000"/>
            </a:scheme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最终装配线</a:t>
            </a:r>
          </a:p>
        </p:txBody>
      </p:sp>
      <p:sp>
        <p:nvSpPr>
          <p:cNvPr id="10" name="十边形 9"/>
          <p:cNvSpPr/>
          <p:nvPr/>
        </p:nvSpPr>
        <p:spPr bwMode="auto">
          <a:xfrm>
            <a:off x="2357988" y="3285292"/>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a:solidFill>
                  <a:schemeClr val="bg1"/>
                </a:solidFill>
              </a:rPr>
              <a:t>4</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1" name="十边形 10"/>
          <p:cNvSpPr/>
          <p:nvPr/>
        </p:nvSpPr>
        <p:spPr bwMode="auto">
          <a:xfrm>
            <a:off x="3632430" y="3279869"/>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smtClean="0">
                <a:solidFill>
                  <a:schemeClr val="bg1"/>
                </a:solidFill>
              </a:rPr>
              <a:t>5</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2" name="十边形 11"/>
          <p:cNvSpPr/>
          <p:nvPr/>
        </p:nvSpPr>
        <p:spPr bwMode="auto">
          <a:xfrm>
            <a:off x="4394430" y="3279485"/>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smtClean="0">
                <a:solidFill>
                  <a:schemeClr val="bg1"/>
                </a:solidFill>
              </a:rPr>
              <a:t>6</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3" name="十边形 12"/>
          <p:cNvSpPr/>
          <p:nvPr/>
        </p:nvSpPr>
        <p:spPr bwMode="auto">
          <a:xfrm>
            <a:off x="5386728" y="3277960"/>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smtClean="0">
                <a:solidFill>
                  <a:schemeClr val="bg1"/>
                </a:solidFill>
              </a:rPr>
              <a:t>7</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4" name="十边形 13"/>
          <p:cNvSpPr/>
          <p:nvPr/>
        </p:nvSpPr>
        <p:spPr bwMode="auto">
          <a:xfrm>
            <a:off x="6009022" y="3277960"/>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smtClean="0">
                <a:solidFill>
                  <a:schemeClr val="bg1"/>
                </a:solidFill>
              </a:rPr>
              <a:t>8</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5" name="十边形 14"/>
          <p:cNvSpPr/>
          <p:nvPr/>
        </p:nvSpPr>
        <p:spPr bwMode="auto">
          <a:xfrm>
            <a:off x="1373187" y="3285292"/>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a:solidFill>
                  <a:schemeClr val="bg1"/>
                </a:solidFill>
              </a:rPr>
              <a:t>2</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6" name="十边形 15"/>
          <p:cNvSpPr/>
          <p:nvPr/>
        </p:nvSpPr>
        <p:spPr bwMode="auto">
          <a:xfrm>
            <a:off x="839787" y="3285292"/>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rPr>
              <a:t>1</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20" name="矩形 19"/>
          <p:cNvSpPr/>
          <p:nvPr/>
        </p:nvSpPr>
        <p:spPr bwMode="auto">
          <a:xfrm>
            <a:off x="1193144" y="4040860"/>
            <a:ext cx="1008000" cy="1807501"/>
          </a:xfrm>
          <a:prstGeom prst="rect">
            <a:avLst/>
          </a:pr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endParaRPr>
          </a:p>
        </p:txBody>
      </p:sp>
      <p:sp>
        <p:nvSpPr>
          <p:cNvPr id="21" name="矩形 20"/>
          <p:cNvSpPr/>
          <p:nvPr/>
        </p:nvSpPr>
        <p:spPr bwMode="auto">
          <a:xfrm>
            <a:off x="3100032" y="4030662"/>
            <a:ext cx="1662698" cy="2700000"/>
          </a:xfrm>
          <a:prstGeom prst="rect">
            <a:avLst/>
          </a:pr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endParaRPr>
          </a:p>
        </p:txBody>
      </p:sp>
      <p:sp>
        <p:nvSpPr>
          <p:cNvPr id="22" name="文本框 21"/>
          <p:cNvSpPr txBox="1"/>
          <p:nvPr/>
        </p:nvSpPr>
        <p:spPr>
          <a:xfrm>
            <a:off x="20508" y="2304438"/>
            <a:ext cx="362079" cy="584775"/>
          </a:xfrm>
          <a:prstGeom prst="rect">
            <a:avLst/>
          </a:prstGeom>
          <a:noFill/>
        </p:spPr>
        <p:txBody>
          <a:bodyPr wrap="square" rtlCol="0">
            <a:spAutoFit/>
          </a:bodyPr>
          <a:lstStyle/>
          <a:p>
            <a:r>
              <a:rPr lang="zh-CN" altLang="en-US" sz="1600" dirty="0" smtClean="0"/>
              <a:t>二楼</a:t>
            </a:r>
            <a:endParaRPr lang="zh-CN" altLang="en-US" sz="1600" dirty="0"/>
          </a:p>
        </p:txBody>
      </p:sp>
      <p:sp>
        <p:nvSpPr>
          <p:cNvPr id="24" name="文本框 23"/>
          <p:cNvSpPr txBox="1"/>
          <p:nvPr/>
        </p:nvSpPr>
        <p:spPr>
          <a:xfrm>
            <a:off x="16772" y="5053219"/>
            <a:ext cx="362079" cy="584775"/>
          </a:xfrm>
          <a:prstGeom prst="rect">
            <a:avLst/>
          </a:prstGeom>
          <a:noFill/>
        </p:spPr>
        <p:txBody>
          <a:bodyPr wrap="square" rtlCol="0">
            <a:spAutoFit/>
          </a:bodyPr>
          <a:lstStyle/>
          <a:p>
            <a:r>
              <a:rPr lang="zh-CN" altLang="en-US" sz="1600" dirty="0"/>
              <a:t>一</a:t>
            </a:r>
            <a:r>
              <a:rPr lang="zh-CN" altLang="en-US" sz="1600" dirty="0" smtClean="0"/>
              <a:t>楼</a:t>
            </a:r>
            <a:endParaRPr lang="zh-CN" altLang="en-US" sz="1600" dirty="0"/>
          </a:p>
        </p:txBody>
      </p:sp>
      <p:sp>
        <p:nvSpPr>
          <p:cNvPr id="25" name="矩形 24"/>
          <p:cNvSpPr/>
          <p:nvPr/>
        </p:nvSpPr>
        <p:spPr bwMode="auto">
          <a:xfrm>
            <a:off x="584430" y="1460862"/>
            <a:ext cx="2160000" cy="360000"/>
          </a:xfrm>
          <a:prstGeom prst="rect">
            <a:avLst/>
          </a:prstGeom>
          <a:solidFill>
            <a:schemeClr val="bg1">
              <a:lumMod val="85000"/>
            </a:schemeClr>
          </a:solidFill>
          <a:ln w="9525" cap="flat" cmpd="sng" algn="ctr">
            <a:solidFill>
              <a:schemeClr val="bg1">
                <a:lumMod val="75000"/>
              </a:schemeClr>
            </a:solidFill>
            <a:prstDash val="solid"/>
            <a:round/>
            <a:headEnd type="none" w="med" len="med"/>
            <a:tailEnd type="none" w="med" len="med"/>
          </a:ln>
          <a:effectLst/>
          <a:extLst/>
        </p:spPr>
        <p:txBody>
          <a:bodyPr rot="0" spcFirstLastPara="0" vertOverflow="overflow" horzOverflow="overflow" vert="horz" wrap="square" lIns="98325" tIns="49163" rIns="98325" bIns="49163" numCol="1" spcCol="0" rtlCol="0" fromWordArt="0" anchor="ctr" anchorCtr="0" forceAA="0" compatLnSpc="1">
            <a:prstTxWarp prst="textNoShape">
              <a:avLst/>
            </a:prstTxWarp>
            <a:noAutofit/>
          </a:bodyPr>
          <a:lstStyle/>
          <a:p>
            <a:pPr defTabSz="977900"/>
            <a:r>
              <a:rPr lang="zh-CN" altLang="en-US" sz="1400" dirty="0" smtClean="0">
                <a:solidFill>
                  <a:schemeClr val="bg1">
                    <a:lumMod val="65000"/>
                  </a:schemeClr>
                </a:solidFill>
              </a:rPr>
              <a:t>内饰装配三线</a:t>
            </a:r>
            <a:endParaRPr lang="zh-CN" altLang="en-US" sz="1400" dirty="0">
              <a:solidFill>
                <a:schemeClr val="bg1">
                  <a:lumMod val="65000"/>
                </a:schemeClr>
              </a:solidFill>
            </a:endParaRPr>
          </a:p>
        </p:txBody>
      </p:sp>
      <p:sp>
        <p:nvSpPr>
          <p:cNvPr id="26" name="矩形 25"/>
          <p:cNvSpPr/>
          <p:nvPr/>
        </p:nvSpPr>
        <p:spPr bwMode="auto">
          <a:xfrm>
            <a:off x="3096856" y="1457101"/>
            <a:ext cx="1665874" cy="360000"/>
          </a:xfrm>
          <a:prstGeom prst="rect">
            <a:avLst/>
          </a:prstGeom>
          <a:solidFill>
            <a:schemeClr val="bg1">
              <a:lumMod val="85000"/>
            </a:schemeClr>
          </a:solidFill>
          <a:ln w="9525" cap="flat" cmpd="sng" algn="ctr">
            <a:solidFill>
              <a:schemeClr val="bg1">
                <a:lumMod val="75000"/>
              </a:schemeClr>
            </a:solidFill>
            <a:prstDash val="solid"/>
            <a:round/>
            <a:headEnd type="none" w="med" len="med"/>
            <a:tailEnd type="none" w="med" len="med"/>
          </a:ln>
          <a:effectLst/>
          <a:extLst/>
        </p:spPr>
        <p:txBody>
          <a:bodyPr rot="0" spcFirstLastPara="0" vertOverflow="overflow" horzOverflow="overflow" vert="horz" wrap="square" lIns="98325" tIns="49163" rIns="98325" bIns="49163" numCol="1" spcCol="0" rtlCol="0" fromWordArt="0" anchor="ctr" anchorCtr="0" forceAA="0" compatLnSpc="1">
            <a:prstTxWarp prst="textNoShape">
              <a:avLst/>
            </a:prstTxWarp>
            <a:noAutofit/>
          </a:bodyPr>
          <a:lstStyle/>
          <a:p>
            <a:pPr defTabSz="977900"/>
            <a:r>
              <a:rPr lang="zh-CN" altLang="en-US" sz="1400" dirty="0">
                <a:solidFill>
                  <a:schemeClr val="bg1">
                    <a:lumMod val="65000"/>
                  </a:schemeClr>
                </a:solidFill>
              </a:rPr>
              <a:t>底盘装配三线</a:t>
            </a:r>
          </a:p>
        </p:txBody>
      </p:sp>
      <p:sp>
        <p:nvSpPr>
          <p:cNvPr id="27" name="矩形 26"/>
          <p:cNvSpPr/>
          <p:nvPr/>
        </p:nvSpPr>
        <p:spPr bwMode="auto">
          <a:xfrm>
            <a:off x="5109030" y="1460862"/>
            <a:ext cx="1800000" cy="360000"/>
          </a:xfrm>
          <a:prstGeom prst="rect">
            <a:avLst/>
          </a:prstGeom>
          <a:solidFill>
            <a:schemeClr val="bg1">
              <a:lumMod val="85000"/>
            </a:schemeClr>
          </a:solidFill>
          <a:ln w="9525" cap="flat" cmpd="sng" algn="ctr">
            <a:solidFill>
              <a:schemeClr val="bg1">
                <a:lumMod val="75000"/>
              </a:schemeClr>
            </a:solidFill>
            <a:prstDash val="solid"/>
            <a:round/>
            <a:headEnd type="none" w="med" len="med"/>
            <a:tailEnd type="none" w="med" len="med"/>
          </a:ln>
          <a:effectLst/>
          <a:extLst/>
        </p:spPr>
        <p:txBody>
          <a:bodyPr rot="0" spcFirstLastPara="0" vertOverflow="overflow" horzOverflow="overflow" vert="horz" wrap="square" lIns="98325" tIns="49163" rIns="98325" bIns="49163" numCol="1" spcCol="0" rtlCol="0" fromWordArt="0" anchor="ctr" anchorCtr="0" forceAA="0" compatLnSpc="1">
            <a:prstTxWarp prst="textNoShape">
              <a:avLst/>
            </a:prstTxWarp>
            <a:noAutofit/>
          </a:bodyPr>
          <a:lstStyle/>
          <a:p>
            <a:pPr defTabSz="977900"/>
            <a:r>
              <a:rPr lang="en-US" altLang="zh-CN" sz="1400" dirty="0" smtClean="0">
                <a:solidFill>
                  <a:schemeClr val="bg1">
                    <a:lumMod val="65000"/>
                  </a:schemeClr>
                </a:solidFill>
              </a:rPr>
              <a:t>VQ1</a:t>
            </a:r>
            <a:r>
              <a:rPr lang="zh-CN" altLang="en-US" sz="1400" dirty="0" smtClean="0">
                <a:solidFill>
                  <a:schemeClr val="bg1">
                    <a:lumMod val="65000"/>
                  </a:schemeClr>
                </a:solidFill>
              </a:rPr>
              <a:t>静态检查线</a:t>
            </a:r>
            <a:endParaRPr lang="zh-CN" altLang="en-US" sz="1400" dirty="0">
              <a:solidFill>
                <a:schemeClr val="bg1">
                  <a:lumMod val="65000"/>
                </a:schemeClr>
              </a:solidFill>
            </a:endParaRPr>
          </a:p>
        </p:txBody>
      </p:sp>
      <p:sp>
        <p:nvSpPr>
          <p:cNvPr id="28" name="矩形 27"/>
          <p:cNvSpPr/>
          <p:nvPr/>
        </p:nvSpPr>
        <p:spPr bwMode="auto">
          <a:xfrm>
            <a:off x="584430" y="1962292"/>
            <a:ext cx="2160000" cy="360000"/>
          </a:xfrm>
          <a:prstGeom prst="rect">
            <a:avLst/>
          </a:prstGeom>
          <a:solidFill>
            <a:schemeClr val="bg1">
              <a:lumMod val="85000"/>
            </a:schemeClr>
          </a:solidFill>
          <a:ln w="9525" cap="flat" cmpd="sng" algn="ctr">
            <a:solidFill>
              <a:schemeClr val="bg1">
                <a:lumMod val="75000"/>
              </a:schemeClr>
            </a:solidFill>
            <a:prstDash val="solid"/>
            <a:round/>
            <a:headEnd type="none" w="med" len="med"/>
            <a:tailEnd type="none" w="med" len="med"/>
          </a:ln>
          <a:effectLst/>
          <a:extLst/>
        </p:spPr>
        <p:txBody>
          <a:bodyPr vert="horz" wrap="square" lIns="98325" tIns="49163" rIns="98325" bIns="49163" numCol="1" rtlCol="0" anchor="ctr" anchorCtr="0" compatLnSpc="1">
            <a:prstTxWarp prst="textNoShape">
              <a:avLst/>
            </a:prstTxWarp>
          </a:bodyPr>
          <a:lstStyle/>
          <a:p>
            <a:pPr defTabSz="977900"/>
            <a:r>
              <a:rPr lang="zh-CN" altLang="en-US" sz="1400" dirty="0">
                <a:solidFill>
                  <a:schemeClr val="bg1">
                    <a:lumMod val="65000"/>
                  </a:schemeClr>
                </a:solidFill>
              </a:rPr>
              <a:t>内饰</a:t>
            </a:r>
            <a:r>
              <a:rPr lang="zh-CN" altLang="en-US" sz="1400" dirty="0" smtClean="0">
                <a:solidFill>
                  <a:schemeClr val="bg1">
                    <a:lumMod val="65000"/>
                  </a:schemeClr>
                </a:solidFill>
              </a:rPr>
              <a:t>装配</a:t>
            </a:r>
            <a:r>
              <a:rPr lang="zh-CN" altLang="en-US" sz="1400" dirty="0">
                <a:solidFill>
                  <a:schemeClr val="bg1">
                    <a:lumMod val="65000"/>
                  </a:schemeClr>
                </a:solidFill>
              </a:rPr>
              <a:t>二</a:t>
            </a:r>
            <a:r>
              <a:rPr lang="zh-CN" altLang="en-US" sz="1400" dirty="0" smtClean="0">
                <a:solidFill>
                  <a:schemeClr val="bg1">
                    <a:lumMod val="65000"/>
                  </a:schemeClr>
                </a:solidFill>
              </a:rPr>
              <a:t>线</a:t>
            </a:r>
            <a:endParaRPr lang="zh-CN" altLang="en-US" sz="1400" dirty="0">
              <a:solidFill>
                <a:schemeClr val="bg1">
                  <a:lumMod val="65000"/>
                </a:schemeClr>
              </a:solidFill>
            </a:endParaRPr>
          </a:p>
        </p:txBody>
      </p:sp>
      <p:sp>
        <p:nvSpPr>
          <p:cNvPr id="29" name="矩形 28"/>
          <p:cNvSpPr/>
          <p:nvPr/>
        </p:nvSpPr>
        <p:spPr bwMode="auto">
          <a:xfrm>
            <a:off x="3096856" y="1958531"/>
            <a:ext cx="1665874" cy="360000"/>
          </a:xfrm>
          <a:prstGeom prst="rect">
            <a:avLst/>
          </a:prstGeom>
          <a:solidFill>
            <a:schemeClr val="bg1">
              <a:lumMod val="85000"/>
            </a:schemeClr>
          </a:solidFill>
          <a:ln w="9525" cap="flat" cmpd="sng" algn="ctr">
            <a:solidFill>
              <a:schemeClr val="bg1">
                <a:lumMod val="75000"/>
              </a:schemeClr>
            </a:solidFill>
            <a:prstDash val="solid"/>
            <a:round/>
            <a:headEnd type="none" w="med" len="med"/>
            <a:tailEnd type="none" w="med" len="med"/>
          </a:ln>
          <a:effectLst/>
          <a:extLst/>
        </p:spPr>
        <p:txBody>
          <a:bodyPr rot="0" spcFirstLastPara="0" vertOverflow="overflow" horzOverflow="overflow" vert="horz" wrap="square" lIns="98325" tIns="49163" rIns="98325" bIns="49163" numCol="1" spcCol="0" rtlCol="0" fromWordArt="0" anchor="ctr" anchorCtr="0" forceAA="0" compatLnSpc="1">
            <a:prstTxWarp prst="textNoShape">
              <a:avLst/>
            </a:prstTxWarp>
            <a:noAutofit/>
          </a:bodyPr>
          <a:lstStyle/>
          <a:p>
            <a:pPr defTabSz="977900"/>
            <a:r>
              <a:rPr lang="zh-CN" altLang="en-US" sz="1400" dirty="0" smtClean="0">
                <a:solidFill>
                  <a:schemeClr val="bg1">
                    <a:lumMod val="65000"/>
                  </a:schemeClr>
                </a:solidFill>
              </a:rPr>
              <a:t>底盘装配二线</a:t>
            </a:r>
            <a:endParaRPr lang="zh-CN" altLang="en-US" sz="1400" dirty="0">
              <a:solidFill>
                <a:schemeClr val="bg1">
                  <a:lumMod val="65000"/>
                </a:schemeClr>
              </a:solidFill>
            </a:endParaRPr>
          </a:p>
        </p:txBody>
      </p:sp>
      <p:sp>
        <p:nvSpPr>
          <p:cNvPr id="30" name="矩形 29"/>
          <p:cNvSpPr/>
          <p:nvPr/>
        </p:nvSpPr>
        <p:spPr bwMode="auto">
          <a:xfrm>
            <a:off x="5109030" y="1962292"/>
            <a:ext cx="1800000" cy="360000"/>
          </a:xfrm>
          <a:prstGeom prst="rect">
            <a:avLst/>
          </a:prstGeom>
          <a:solidFill>
            <a:schemeClr val="bg1">
              <a:lumMod val="85000"/>
            </a:schemeClr>
          </a:solidFill>
          <a:ln w="9525" cap="flat" cmpd="sng" algn="ctr">
            <a:solidFill>
              <a:schemeClr val="bg1">
                <a:lumMod val="75000"/>
              </a:schemeClr>
            </a:solidFill>
            <a:prstDash val="solid"/>
            <a:round/>
            <a:headEnd type="none" w="med" len="med"/>
            <a:tailEnd type="none" w="med" len="med"/>
          </a:ln>
          <a:effectLst/>
          <a:extLst/>
        </p:spPr>
        <p:txBody>
          <a:bodyPr rot="0" spcFirstLastPara="0" vertOverflow="overflow" horzOverflow="overflow" vert="horz" wrap="square" lIns="98325" tIns="49163" rIns="98325" bIns="49163" numCol="1" spcCol="0" rtlCol="0" fromWordArt="0" anchor="ctr" anchorCtr="0" forceAA="0" compatLnSpc="1">
            <a:prstTxWarp prst="textNoShape">
              <a:avLst/>
            </a:prstTxWarp>
            <a:noAutofit/>
          </a:bodyPr>
          <a:lstStyle/>
          <a:p>
            <a:pPr defTabSz="977900"/>
            <a:r>
              <a:rPr lang="zh-CN" altLang="en-US" sz="1400" dirty="0" smtClean="0">
                <a:solidFill>
                  <a:schemeClr val="bg1">
                    <a:lumMod val="65000"/>
                  </a:schemeClr>
                </a:solidFill>
              </a:rPr>
              <a:t>最终装配二线</a:t>
            </a:r>
            <a:endParaRPr lang="zh-CN" altLang="en-US" sz="1400" dirty="0">
              <a:solidFill>
                <a:schemeClr val="bg1">
                  <a:lumMod val="65000"/>
                </a:schemeClr>
              </a:solidFill>
            </a:endParaRPr>
          </a:p>
        </p:txBody>
      </p:sp>
      <p:sp>
        <p:nvSpPr>
          <p:cNvPr id="31" name="矩形 30"/>
          <p:cNvSpPr/>
          <p:nvPr/>
        </p:nvSpPr>
        <p:spPr bwMode="auto">
          <a:xfrm>
            <a:off x="568556" y="2446061"/>
            <a:ext cx="2160000" cy="360000"/>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ctr"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lumMod val="65000"/>
                  </a:schemeClr>
                </a:solidFill>
                <a:effectLst/>
                <a:latin typeface="Times New Roman" panose="02020603050405020304" pitchFamily="18" charset="0"/>
                <a:ea typeface="굴림" panose="020B0600000101010101" pitchFamily="34" charset="-127"/>
              </a:rPr>
              <a:t>内饰装配一线</a:t>
            </a:r>
          </a:p>
        </p:txBody>
      </p:sp>
      <p:sp>
        <p:nvSpPr>
          <p:cNvPr id="32" name="矩形 31"/>
          <p:cNvSpPr/>
          <p:nvPr/>
        </p:nvSpPr>
        <p:spPr bwMode="auto">
          <a:xfrm>
            <a:off x="3096856" y="2442300"/>
            <a:ext cx="1665874" cy="360000"/>
          </a:xfrm>
          <a:prstGeom prst="rect">
            <a:avLst/>
          </a:prstGeom>
          <a:solidFill>
            <a:schemeClr val="bg1">
              <a:lumMod val="85000"/>
            </a:schemeClr>
          </a:solidFill>
          <a:ln w="9525" cap="flat" cmpd="sng" algn="ctr">
            <a:solidFill>
              <a:schemeClr val="bg1">
                <a:lumMod val="75000"/>
              </a:schemeClr>
            </a:solidFill>
            <a:prstDash val="solid"/>
            <a:round/>
            <a:headEnd type="none" w="med" len="med"/>
            <a:tailEnd type="none" w="med" len="med"/>
          </a:ln>
          <a:effectLst/>
          <a:extLst/>
        </p:spPr>
        <p:txBody>
          <a:bodyPr rot="0" spcFirstLastPara="0" vertOverflow="overflow" horzOverflow="overflow" vert="horz" wrap="square" lIns="98325" tIns="49163" rIns="98325" bIns="49163" numCol="1" spcCol="0" rtlCol="0" fromWordArt="0" anchor="ctr" anchorCtr="0" forceAA="0" compatLnSpc="1">
            <a:prstTxWarp prst="textNoShape">
              <a:avLst/>
            </a:prstTxWarp>
            <a:noAutofit/>
          </a:bodyPr>
          <a:lstStyle/>
          <a:p>
            <a:pPr defTabSz="977900"/>
            <a:r>
              <a:rPr lang="zh-CN" altLang="en-US" sz="1400" dirty="0" smtClean="0">
                <a:solidFill>
                  <a:schemeClr val="bg1">
                    <a:lumMod val="65000"/>
                  </a:schemeClr>
                </a:solidFill>
              </a:rPr>
              <a:t>底盘装配一线</a:t>
            </a:r>
            <a:endParaRPr lang="zh-CN" altLang="en-US" sz="1400" dirty="0">
              <a:solidFill>
                <a:schemeClr val="bg1">
                  <a:lumMod val="65000"/>
                </a:schemeClr>
              </a:solidFill>
            </a:endParaRPr>
          </a:p>
        </p:txBody>
      </p:sp>
      <p:sp>
        <p:nvSpPr>
          <p:cNvPr id="33" name="矩形 32"/>
          <p:cNvSpPr/>
          <p:nvPr/>
        </p:nvSpPr>
        <p:spPr bwMode="auto">
          <a:xfrm>
            <a:off x="5093156" y="2446061"/>
            <a:ext cx="1800000" cy="360000"/>
          </a:xfrm>
          <a:prstGeom prst="rect">
            <a:avLst/>
          </a:prstGeom>
          <a:solidFill>
            <a:schemeClr val="bg1">
              <a:lumMod val="85000"/>
            </a:schemeClr>
          </a:solidFill>
          <a:ln w="9525" cap="flat" cmpd="sng" algn="ctr">
            <a:solidFill>
              <a:schemeClr val="bg1">
                <a:lumMod val="75000"/>
              </a:schemeClr>
            </a:solidFill>
            <a:prstDash val="solid"/>
            <a:round/>
            <a:headEnd type="none" w="med" len="med"/>
            <a:tailEnd type="none" w="med" len="med"/>
          </a:ln>
          <a:effectLst/>
          <a:extLst/>
        </p:spPr>
        <p:txBody>
          <a:bodyPr rot="0" spcFirstLastPara="0" vertOverflow="overflow" horzOverflow="overflow" vert="horz" wrap="square" lIns="98325" tIns="49163" rIns="98325" bIns="49163" numCol="1" spcCol="0" rtlCol="0" fromWordArt="0" anchor="ctr" anchorCtr="0" forceAA="0" compatLnSpc="1">
            <a:prstTxWarp prst="textNoShape">
              <a:avLst/>
            </a:prstTxWarp>
            <a:noAutofit/>
          </a:bodyPr>
          <a:lstStyle/>
          <a:p>
            <a:pPr defTabSz="977900"/>
            <a:r>
              <a:rPr lang="zh-CN" altLang="en-US" sz="1400" dirty="0" smtClean="0">
                <a:solidFill>
                  <a:schemeClr val="bg1">
                    <a:lumMod val="65000"/>
                  </a:schemeClr>
                </a:solidFill>
              </a:rPr>
              <a:t>最终装配一线</a:t>
            </a:r>
            <a:endParaRPr lang="zh-CN" altLang="en-US" sz="1400" dirty="0">
              <a:solidFill>
                <a:schemeClr val="bg1">
                  <a:lumMod val="65000"/>
                </a:schemeClr>
              </a:solidFill>
            </a:endParaRPr>
          </a:p>
        </p:txBody>
      </p:sp>
      <p:cxnSp>
        <p:nvCxnSpPr>
          <p:cNvPr id="38" name="肘形连接符 37"/>
          <p:cNvCxnSpPr>
            <a:stCxn id="31" idx="3"/>
            <a:endCxn id="28" idx="3"/>
          </p:cNvCxnSpPr>
          <p:nvPr/>
        </p:nvCxnSpPr>
        <p:spPr bwMode="auto">
          <a:xfrm flipV="1">
            <a:off x="2728556" y="2142292"/>
            <a:ext cx="15874" cy="483769"/>
          </a:xfrm>
          <a:prstGeom prst="bentConnector3">
            <a:avLst>
              <a:gd name="adj1" fmla="val 796812"/>
            </a:avLst>
          </a:prstGeom>
          <a:solidFill>
            <a:srgbClr val="FFFFFF"/>
          </a:solidFill>
          <a:ln w="9525" cap="flat" cmpd="sng" algn="ctr">
            <a:solidFill>
              <a:schemeClr val="bg1">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肘形连接符 41"/>
          <p:cNvCxnSpPr>
            <a:stCxn id="28" idx="1"/>
            <a:endCxn id="25" idx="1"/>
          </p:cNvCxnSpPr>
          <p:nvPr/>
        </p:nvCxnSpPr>
        <p:spPr bwMode="auto">
          <a:xfrm rot="10800000">
            <a:off x="584430" y="1640862"/>
            <a:ext cx="12700" cy="501430"/>
          </a:xfrm>
          <a:prstGeom prst="bentConnector3">
            <a:avLst>
              <a:gd name="adj1" fmla="val 987102"/>
            </a:avLst>
          </a:prstGeom>
          <a:solidFill>
            <a:srgbClr val="FFFFFF"/>
          </a:solidFill>
          <a:ln w="9525" cap="flat" cmpd="sng" algn="ctr">
            <a:solidFill>
              <a:schemeClr val="bg1">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曲线连接符 44"/>
          <p:cNvCxnSpPr>
            <a:stCxn id="25" idx="3"/>
            <a:endCxn id="32" idx="1"/>
          </p:cNvCxnSpPr>
          <p:nvPr/>
        </p:nvCxnSpPr>
        <p:spPr bwMode="auto">
          <a:xfrm>
            <a:off x="2744430" y="1640862"/>
            <a:ext cx="352426" cy="981438"/>
          </a:xfrm>
          <a:prstGeom prst="bentConnector3">
            <a:avLst/>
          </a:prstGeom>
          <a:solidFill>
            <a:srgbClr val="FFFFFF"/>
          </a:solidFill>
          <a:ln w="9525" cap="flat" cmpd="sng" algn="ctr">
            <a:solidFill>
              <a:schemeClr val="bg1">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肘形连接符 49"/>
          <p:cNvCxnSpPr>
            <a:stCxn id="32" idx="3"/>
            <a:endCxn id="29" idx="3"/>
          </p:cNvCxnSpPr>
          <p:nvPr/>
        </p:nvCxnSpPr>
        <p:spPr bwMode="auto">
          <a:xfrm flipV="1">
            <a:off x="4762730" y="2138531"/>
            <a:ext cx="12700" cy="483769"/>
          </a:xfrm>
          <a:prstGeom prst="bentConnector3">
            <a:avLst>
              <a:gd name="adj1" fmla="val 870969"/>
            </a:avLst>
          </a:prstGeom>
          <a:solidFill>
            <a:srgbClr val="FFFFFF"/>
          </a:solidFill>
          <a:ln w="9525" cap="flat" cmpd="sng" algn="ctr">
            <a:solidFill>
              <a:schemeClr val="bg1">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肘形连接符 55"/>
          <p:cNvCxnSpPr/>
          <p:nvPr/>
        </p:nvCxnSpPr>
        <p:spPr bwMode="auto">
          <a:xfrm rot="10800000">
            <a:off x="3087332" y="1674753"/>
            <a:ext cx="12700" cy="501430"/>
          </a:xfrm>
          <a:prstGeom prst="bentConnector3">
            <a:avLst>
              <a:gd name="adj1" fmla="val 987102"/>
            </a:avLst>
          </a:prstGeom>
          <a:solidFill>
            <a:srgbClr val="FFFFFF"/>
          </a:solidFill>
          <a:ln w="9525" cap="flat" cmpd="sng" algn="ctr">
            <a:solidFill>
              <a:schemeClr val="bg1">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 name="曲线连接符 44"/>
          <p:cNvCxnSpPr>
            <a:stCxn id="26" idx="3"/>
            <a:endCxn id="33" idx="1"/>
          </p:cNvCxnSpPr>
          <p:nvPr/>
        </p:nvCxnSpPr>
        <p:spPr bwMode="auto">
          <a:xfrm>
            <a:off x="4762730" y="1637101"/>
            <a:ext cx="330426" cy="988960"/>
          </a:xfrm>
          <a:prstGeom prst="bentConnector3">
            <a:avLst>
              <a:gd name="adj1" fmla="val 50000"/>
            </a:avLst>
          </a:prstGeom>
          <a:solidFill>
            <a:srgbClr val="FFFFFF"/>
          </a:solidFill>
          <a:ln w="9525" cap="flat" cmpd="sng" algn="ctr">
            <a:solidFill>
              <a:schemeClr val="bg1">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 name="肘形连接符 57"/>
          <p:cNvCxnSpPr>
            <a:stCxn id="30" idx="1"/>
            <a:endCxn id="27" idx="1"/>
          </p:cNvCxnSpPr>
          <p:nvPr/>
        </p:nvCxnSpPr>
        <p:spPr bwMode="auto">
          <a:xfrm rot="10800000">
            <a:off x="5109030" y="1640862"/>
            <a:ext cx="12700" cy="501430"/>
          </a:xfrm>
          <a:prstGeom prst="bentConnector3">
            <a:avLst>
              <a:gd name="adj1" fmla="val 1068748"/>
            </a:avLst>
          </a:prstGeom>
          <a:solidFill>
            <a:srgbClr val="FFFFFF"/>
          </a:solidFill>
          <a:ln w="9525" cap="flat" cmpd="sng" algn="ctr">
            <a:solidFill>
              <a:schemeClr val="bg1">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肘形连接符 64"/>
          <p:cNvCxnSpPr>
            <a:stCxn id="33" idx="3"/>
            <a:endCxn id="30" idx="3"/>
          </p:cNvCxnSpPr>
          <p:nvPr/>
        </p:nvCxnSpPr>
        <p:spPr bwMode="auto">
          <a:xfrm flipV="1">
            <a:off x="6893156" y="2142292"/>
            <a:ext cx="15874" cy="483769"/>
          </a:xfrm>
          <a:prstGeom prst="bentConnector3">
            <a:avLst>
              <a:gd name="adj1" fmla="val 772042"/>
            </a:avLst>
          </a:prstGeom>
          <a:solidFill>
            <a:srgbClr val="FFFFFF"/>
          </a:solidFill>
          <a:ln w="9525" cap="flat" cmpd="sng" algn="ctr">
            <a:solidFill>
              <a:schemeClr val="bg1">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直接箭头连接符 70"/>
          <p:cNvCxnSpPr>
            <a:stCxn id="7" idx="3"/>
            <a:endCxn id="8" idx="1"/>
          </p:cNvCxnSpPr>
          <p:nvPr/>
        </p:nvCxnSpPr>
        <p:spPr bwMode="auto">
          <a:xfrm>
            <a:off x="4762730" y="3452303"/>
            <a:ext cx="330426" cy="3761"/>
          </a:xfrm>
          <a:prstGeom prst="straightConnector1">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 name="直接箭头连接符 72"/>
          <p:cNvCxnSpPr>
            <a:endCxn id="7" idx="1"/>
          </p:cNvCxnSpPr>
          <p:nvPr/>
        </p:nvCxnSpPr>
        <p:spPr bwMode="auto">
          <a:xfrm flipV="1">
            <a:off x="2728556" y="3452303"/>
            <a:ext cx="371476" cy="3761"/>
          </a:xfrm>
          <a:prstGeom prst="straightConnector1">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 name="肘形连接符 77"/>
          <p:cNvCxnSpPr/>
          <p:nvPr/>
        </p:nvCxnSpPr>
        <p:spPr bwMode="auto">
          <a:xfrm>
            <a:off x="287466" y="2354262"/>
            <a:ext cx="281090" cy="271799"/>
          </a:xfrm>
          <a:prstGeom prst="bentConnector3">
            <a:avLst/>
          </a:prstGeom>
          <a:solidFill>
            <a:srgbClr val="FFFFFF"/>
          </a:solidFill>
          <a:ln w="9525" cap="flat" cmpd="sng" algn="ctr">
            <a:solidFill>
              <a:schemeClr val="bg1">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 name="肘形连接符 78"/>
          <p:cNvCxnSpPr>
            <a:endCxn id="6" idx="1"/>
          </p:cNvCxnSpPr>
          <p:nvPr/>
        </p:nvCxnSpPr>
        <p:spPr bwMode="auto">
          <a:xfrm>
            <a:off x="272963" y="3192462"/>
            <a:ext cx="295593" cy="273395"/>
          </a:xfrm>
          <a:prstGeom prst="bentConnector3">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 name="肘形连接符 81"/>
          <p:cNvCxnSpPr/>
          <p:nvPr/>
        </p:nvCxnSpPr>
        <p:spPr bwMode="auto">
          <a:xfrm rot="16200000" flipH="1">
            <a:off x="6079507" y="2470382"/>
            <a:ext cx="1811444" cy="152401"/>
          </a:xfrm>
          <a:prstGeom prst="bentConnector3">
            <a:avLst>
              <a:gd name="adj1" fmla="val -216"/>
            </a:avLst>
          </a:prstGeom>
          <a:solidFill>
            <a:srgbClr val="FFFFFF"/>
          </a:solidFill>
          <a:ln w="9525" cap="flat" cmpd="sng" algn="ctr">
            <a:solidFill>
              <a:schemeClr val="bg1">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4" name="肘形连接符 83"/>
          <p:cNvCxnSpPr>
            <a:stCxn id="8" idx="3"/>
            <a:endCxn id="163" idx="6"/>
          </p:cNvCxnSpPr>
          <p:nvPr/>
        </p:nvCxnSpPr>
        <p:spPr bwMode="auto">
          <a:xfrm>
            <a:off x="6893156" y="3456064"/>
            <a:ext cx="608812" cy="1375350"/>
          </a:xfrm>
          <a:prstGeom prst="bentConnector3">
            <a:avLst>
              <a:gd name="adj1" fmla="val 61734"/>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十边形 18"/>
          <p:cNvSpPr/>
          <p:nvPr/>
        </p:nvSpPr>
        <p:spPr bwMode="auto">
          <a:xfrm>
            <a:off x="6589109" y="3236083"/>
            <a:ext cx="432000" cy="432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rPr>
              <a:t>VQ1</a:t>
            </a:r>
            <a:endParaRPr kumimoji="0" lang="zh-CN" altLang="en-US" sz="12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96" name="文本框 95"/>
          <p:cNvSpPr txBox="1"/>
          <p:nvPr/>
        </p:nvSpPr>
        <p:spPr>
          <a:xfrm>
            <a:off x="568557" y="1152742"/>
            <a:ext cx="2149431" cy="338554"/>
          </a:xfrm>
          <a:prstGeom prst="rect">
            <a:avLst/>
          </a:prstGeom>
          <a:noFill/>
        </p:spPr>
        <p:txBody>
          <a:bodyPr wrap="square" rtlCol="0">
            <a:spAutoFit/>
          </a:bodyPr>
          <a:lstStyle/>
          <a:p>
            <a:pPr algn="l"/>
            <a:r>
              <a:rPr lang="zh-CN" altLang="en-US" sz="1400" dirty="0" smtClean="0">
                <a:solidFill>
                  <a:schemeClr val="bg1">
                    <a:lumMod val="65000"/>
                  </a:schemeClr>
                </a:solidFill>
              </a:rPr>
              <a:t>总装二线（规划中</a:t>
            </a:r>
            <a:r>
              <a:rPr lang="zh-CN" altLang="en-US" sz="1600" dirty="0" smtClean="0">
                <a:solidFill>
                  <a:schemeClr val="bg1">
                    <a:lumMod val="65000"/>
                  </a:schemeClr>
                </a:solidFill>
              </a:rPr>
              <a:t>）</a:t>
            </a:r>
            <a:endParaRPr lang="zh-CN" altLang="en-US" dirty="0">
              <a:solidFill>
                <a:schemeClr val="bg1">
                  <a:lumMod val="65000"/>
                </a:schemeClr>
              </a:solidFill>
            </a:endParaRPr>
          </a:p>
        </p:txBody>
      </p:sp>
      <p:sp>
        <p:nvSpPr>
          <p:cNvPr id="97" name="文本框 96"/>
          <p:cNvSpPr txBox="1"/>
          <p:nvPr/>
        </p:nvSpPr>
        <p:spPr>
          <a:xfrm>
            <a:off x="597130" y="2976916"/>
            <a:ext cx="1967571" cy="307777"/>
          </a:xfrm>
          <a:prstGeom prst="rect">
            <a:avLst/>
          </a:prstGeom>
          <a:noFill/>
        </p:spPr>
        <p:txBody>
          <a:bodyPr wrap="square" rtlCol="0">
            <a:spAutoFit/>
          </a:bodyPr>
          <a:lstStyle/>
          <a:p>
            <a:pPr algn="l"/>
            <a:r>
              <a:rPr lang="zh-CN" altLang="en-US" sz="1400" dirty="0" smtClean="0"/>
              <a:t>总装一线</a:t>
            </a:r>
            <a:endParaRPr lang="zh-CN" altLang="en-US" dirty="0"/>
          </a:p>
        </p:txBody>
      </p:sp>
      <p:sp>
        <p:nvSpPr>
          <p:cNvPr id="98" name="矩形 97"/>
          <p:cNvSpPr/>
          <p:nvPr/>
        </p:nvSpPr>
        <p:spPr bwMode="auto">
          <a:xfrm>
            <a:off x="3807451" y="6304970"/>
            <a:ext cx="900000" cy="318955"/>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a:extLst/>
        </p:spPr>
        <p:txBody>
          <a:bodyPr vert="horz" wrap="square" lIns="0" tIns="49163" rIns="0"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发动机分装</a:t>
            </a:r>
          </a:p>
        </p:txBody>
      </p:sp>
      <p:sp>
        <p:nvSpPr>
          <p:cNvPr id="99" name="矩形 98"/>
          <p:cNvSpPr/>
          <p:nvPr/>
        </p:nvSpPr>
        <p:spPr bwMode="auto">
          <a:xfrm>
            <a:off x="1216651" y="4945062"/>
            <a:ext cx="967979" cy="318955"/>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zh-CN" altLang="en-US" sz="1200" dirty="0"/>
              <a:t>仪表</a:t>
            </a:r>
            <a:r>
              <a:rPr kumimoji="0" lang="zh-CN" altLang="en-US" sz="12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分装</a:t>
            </a:r>
          </a:p>
        </p:txBody>
      </p:sp>
      <p:sp>
        <p:nvSpPr>
          <p:cNvPr id="100" name="矩形 99"/>
          <p:cNvSpPr/>
          <p:nvPr/>
        </p:nvSpPr>
        <p:spPr bwMode="auto">
          <a:xfrm>
            <a:off x="1216651" y="5539604"/>
            <a:ext cx="967979" cy="318955"/>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zh-CN" altLang="en-US" sz="1200" dirty="0"/>
              <a:t>车门</a:t>
            </a:r>
            <a:r>
              <a:rPr kumimoji="0" lang="zh-CN" altLang="en-US" sz="12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分装</a:t>
            </a:r>
          </a:p>
        </p:txBody>
      </p:sp>
      <p:sp>
        <p:nvSpPr>
          <p:cNvPr id="101" name="矩形 100"/>
          <p:cNvSpPr/>
          <p:nvPr/>
        </p:nvSpPr>
        <p:spPr bwMode="auto">
          <a:xfrm>
            <a:off x="3134593" y="6217929"/>
            <a:ext cx="650237" cy="483786"/>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l" defTabSz="977900" rtl="0" eaLnBrk="0" fontAlgn="base" latinLnBrk="0" hangingPunct="0">
              <a:lnSpc>
                <a:spcPct val="100000"/>
              </a:lnSpc>
              <a:spcBef>
                <a:spcPct val="0"/>
              </a:spcBef>
              <a:spcAft>
                <a:spcPct val="0"/>
              </a:spcAft>
              <a:buClrTx/>
              <a:buSzTx/>
              <a:buFontTx/>
              <a:buNone/>
              <a:tabLst/>
            </a:pPr>
            <a:r>
              <a:rPr lang="zh-CN" altLang="en-US" sz="1200" dirty="0" smtClean="0"/>
              <a:t>后桥</a:t>
            </a:r>
            <a:r>
              <a:rPr lang="en-US" altLang="zh-CN" sz="1200" dirty="0" smtClean="0"/>
              <a:t>/</a:t>
            </a:r>
            <a:r>
              <a:rPr lang="zh-CN" altLang="en-US" sz="1200" dirty="0" smtClean="0"/>
              <a:t>前桥</a:t>
            </a:r>
            <a:endParaRPr kumimoji="0" lang="zh-CN" altLang="en-US" sz="12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endParaRPr>
          </a:p>
        </p:txBody>
      </p:sp>
      <p:sp>
        <p:nvSpPr>
          <p:cNvPr id="17" name="十边形 16"/>
          <p:cNvSpPr/>
          <p:nvPr/>
        </p:nvSpPr>
        <p:spPr bwMode="auto">
          <a:xfrm>
            <a:off x="3521535" y="6279822"/>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smtClean="0">
                <a:solidFill>
                  <a:schemeClr val="bg1"/>
                </a:solidFill>
              </a:rPr>
              <a:t>10</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02" name="矩形 101"/>
          <p:cNvSpPr/>
          <p:nvPr/>
        </p:nvSpPr>
        <p:spPr bwMode="auto">
          <a:xfrm rot="5400000">
            <a:off x="7035258" y="5739462"/>
            <a:ext cx="1620000" cy="144000"/>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endParaRPr>
          </a:p>
        </p:txBody>
      </p:sp>
      <p:sp>
        <p:nvSpPr>
          <p:cNvPr id="104" name="矩形 103"/>
          <p:cNvSpPr/>
          <p:nvPr/>
        </p:nvSpPr>
        <p:spPr bwMode="auto">
          <a:xfrm rot="5400000">
            <a:off x="6717130" y="5739462"/>
            <a:ext cx="1620000" cy="144000"/>
          </a:xfrm>
          <a:prstGeom prst="rect">
            <a:avLst/>
          </a:prstGeom>
          <a:solidFill>
            <a:srgbClr val="CC0099"/>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endParaRPr kumimoji="0" lang="zh-CN" altLang="en-US" sz="3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endParaRPr>
          </a:p>
        </p:txBody>
      </p:sp>
      <p:sp>
        <p:nvSpPr>
          <p:cNvPr id="106" name="矩形 105"/>
          <p:cNvSpPr/>
          <p:nvPr/>
        </p:nvSpPr>
        <p:spPr bwMode="auto">
          <a:xfrm rot="5400000">
            <a:off x="8121630" y="5541462"/>
            <a:ext cx="1296000" cy="216000"/>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endParaRPr>
          </a:p>
        </p:txBody>
      </p:sp>
      <p:sp>
        <p:nvSpPr>
          <p:cNvPr id="107" name="矩形 106"/>
          <p:cNvSpPr/>
          <p:nvPr/>
        </p:nvSpPr>
        <p:spPr bwMode="auto">
          <a:xfrm>
            <a:off x="8566380" y="4415862"/>
            <a:ext cx="576000" cy="360000"/>
          </a:xfrm>
          <a:prstGeom prst="rect">
            <a:avLst/>
          </a:prstGeom>
          <a:solidFill>
            <a:schemeClr val="accent6">
              <a:lumMod val="40000"/>
              <a:lumOff val="60000"/>
            </a:schemeClr>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灯光间</a:t>
            </a:r>
          </a:p>
        </p:txBody>
      </p:sp>
      <p:cxnSp>
        <p:nvCxnSpPr>
          <p:cNvPr id="109" name="直接连接符 108"/>
          <p:cNvCxnSpPr/>
          <p:nvPr/>
        </p:nvCxnSpPr>
        <p:spPr bwMode="auto">
          <a:xfrm>
            <a:off x="7950430" y="3495862"/>
            <a:ext cx="0" cy="3240000"/>
          </a:xfrm>
          <a:prstGeom prst="line">
            <a:avLst/>
          </a:prstGeom>
          <a:solidFill>
            <a:srgbClr val="FFFFFF"/>
          </a:solidFill>
          <a:ln w="9525" cap="flat" cmpd="sng" algn="ctr">
            <a:solidFill>
              <a:srgbClr val="00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0" name="直接连接符 109"/>
          <p:cNvCxnSpPr/>
          <p:nvPr/>
        </p:nvCxnSpPr>
        <p:spPr bwMode="auto">
          <a:xfrm>
            <a:off x="8547330" y="3495862"/>
            <a:ext cx="0" cy="3240000"/>
          </a:xfrm>
          <a:prstGeom prst="line">
            <a:avLst/>
          </a:prstGeom>
          <a:solidFill>
            <a:srgbClr val="FFFFFF"/>
          </a:solidFill>
          <a:ln w="9525" cap="flat" cmpd="sng" algn="ctr">
            <a:solidFill>
              <a:srgbClr val="00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3" name="矩形 102"/>
          <p:cNvSpPr/>
          <p:nvPr/>
        </p:nvSpPr>
        <p:spPr bwMode="auto">
          <a:xfrm rot="5400000">
            <a:off x="6870025" y="5739462"/>
            <a:ext cx="1620000" cy="144000"/>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defTabSz="9779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检测线</a:t>
            </a:r>
          </a:p>
        </p:txBody>
      </p:sp>
      <p:sp>
        <p:nvSpPr>
          <p:cNvPr id="105" name="矩形 104"/>
          <p:cNvSpPr/>
          <p:nvPr/>
        </p:nvSpPr>
        <p:spPr bwMode="auto">
          <a:xfrm rot="5400000">
            <a:off x="8299563" y="5541462"/>
            <a:ext cx="1296000" cy="216000"/>
          </a:xfrm>
          <a:prstGeom prst="rect">
            <a:avLst/>
          </a:prstGeom>
          <a:solidFill>
            <a:srgbClr val="CC0099"/>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淋雨线</a:t>
            </a:r>
          </a:p>
        </p:txBody>
      </p:sp>
      <p:cxnSp>
        <p:nvCxnSpPr>
          <p:cNvPr id="112" name="直接箭头连接符 111"/>
          <p:cNvCxnSpPr/>
          <p:nvPr/>
        </p:nvCxnSpPr>
        <p:spPr bwMode="auto">
          <a:xfrm flipV="1">
            <a:off x="1706755" y="3645857"/>
            <a:ext cx="0" cy="994405"/>
          </a:xfrm>
          <a:prstGeom prst="straightConnector1">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3" name="直接箭头连接符 112"/>
          <p:cNvCxnSpPr/>
          <p:nvPr/>
        </p:nvCxnSpPr>
        <p:spPr bwMode="auto">
          <a:xfrm flipH="1" flipV="1">
            <a:off x="3973342" y="3645858"/>
            <a:ext cx="19088" cy="2659112"/>
          </a:xfrm>
          <a:prstGeom prst="straightConnector1">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5" name="矩形 94"/>
          <p:cNvSpPr/>
          <p:nvPr/>
        </p:nvSpPr>
        <p:spPr bwMode="auto">
          <a:xfrm>
            <a:off x="355829" y="5848361"/>
            <a:ext cx="6832245" cy="360000"/>
          </a:xfrm>
          <a:prstGeom prst="rect">
            <a:avLst/>
          </a:prstGeom>
          <a:solidFill>
            <a:srgbClr val="FFFF00"/>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物流通道</a:t>
            </a:r>
          </a:p>
        </p:txBody>
      </p:sp>
      <p:cxnSp>
        <p:nvCxnSpPr>
          <p:cNvPr id="118" name="肘形连接符 117"/>
          <p:cNvCxnSpPr>
            <a:stCxn id="103" idx="3"/>
          </p:cNvCxnSpPr>
          <p:nvPr/>
        </p:nvCxnSpPr>
        <p:spPr bwMode="auto">
          <a:xfrm rot="16200000" flipH="1">
            <a:off x="7574241" y="6727245"/>
            <a:ext cx="304800" cy="93233"/>
          </a:xfrm>
          <a:prstGeom prst="bentConnector3">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9" name="文本框 118"/>
          <p:cNvSpPr txBox="1"/>
          <p:nvPr/>
        </p:nvSpPr>
        <p:spPr>
          <a:xfrm>
            <a:off x="7444380" y="6771860"/>
            <a:ext cx="671150" cy="338554"/>
          </a:xfrm>
          <a:prstGeom prst="rect">
            <a:avLst/>
          </a:prstGeom>
          <a:noFill/>
        </p:spPr>
        <p:txBody>
          <a:bodyPr wrap="square" rtlCol="0">
            <a:spAutoFit/>
          </a:bodyPr>
          <a:lstStyle/>
          <a:p>
            <a:r>
              <a:rPr lang="zh-CN" altLang="en-US" sz="1600" dirty="0" smtClean="0"/>
              <a:t>路试</a:t>
            </a:r>
            <a:endParaRPr lang="zh-CN" altLang="en-US" sz="1600" dirty="0"/>
          </a:p>
        </p:txBody>
      </p:sp>
      <p:cxnSp>
        <p:nvCxnSpPr>
          <p:cNvPr id="121" name="肘形连接符 120"/>
          <p:cNvCxnSpPr>
            <a:stCxn id="119" idx="3"/>
          </p:cNvCxnSpPr>
          <p:nvPr/>
        </p:nvCxnSpPr>
        <p:spPr bwMode="auto">
          <a:xfrm flipV="1">
            <a:off x="8115530" y="6221262"/>
            <a:ext cx="724035" cy="719875"/>
          </a:xfrm>
          <a:prstGeom prst="bentConnector3">
            <a:avLst>
              <a:gd name="adj1" fmla="val 100868"/>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7" name="肘形连接符 126"/>
          <p:cNvCxnSpPr>
            <a:stCxn id="105" idx="1"/>
            <a:endCxn id="107" idx="2"/>
          </p:cNvCxnSpPr>
          <p:nvPr/>
        </p:nvCxnSpPr>
        <p:spPr bwMode="auto">
          <a:xfrm rot="16200000" flipV="1">
            <a:off x="8788172" y="4842070"/>
            <a:ext cx="225600" cy="93183"/>
          </a:xfrm>
          <a:prstGeom prst="bentConnector3">
            <a:avLst>
              <a:gd name="adj1" fmla="val 50000"/>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5" name="矩形 134"/>
          <p:cNvSpPr/>
          <p:nvPr/>
        </p:nvSpPr>
        <p:spPr bwMode="auto">
          <a:xfrm>
            <a:off x="7979295" y="5010161"/>
            <a:ext cx="533141" cy="1611301"/>
          </a:xfrm>
          <a:prstGeom prst="rect">
            <a:avLst/>
          </a:prstGeom>
          <a:solidFill>
            <a:srgbClr val="FFFF66"/>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ctr"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返修区域</a:t>
            </a:r>
          </a:p>
        </p:txBody>
      </p:sp>
      <p:sp>
        <p:nvSpPr>
          <p:cNvPr id="136" name="矩形 135"/>
          <p:cNvSpPr/>
          <p:nvPr/>
        </p:nvSpPr>
        <p:spPr bwMode="auto">
          <a:xfrm>
            <a:off x="8565159" y="3509963"/>
            <a:ext cx="574769" cy="900700"/>
          </a:xfrm>
          <a:prstGeom prst="rect">
            <a:avLst/>
          </a:prstGeom>
          <a:solidFill>
            <a:srgbClr val="FFFF66"/>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ctr"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返修区域</a:t>
            </a:r>
          </a:p>
        </p:txBody>
      </p:sp>
      <p:cxnSp>
        <p:nvCxnSpPr>
          <p:cNvPr id="130" name="肘形连接符 129"/>
          <p:cNvCxnSpPr/>
          <p:nvPr/>
        </p:nvCxnSpPr>
        <p:spPr bwMode="auto">
          <a:xfrm rot="16200000" flipH="1">
            <a:off x="7500358" y="5150128"/>
            <a:ext cx="3069558" cy="388700"/>
          </a:xfrm>
          <a:prstGeom prst="bentConnector3">
            <a:avLst>
              <a:gd name="adj1" fmla="val -476"/>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0" name="矩形 139"/>
          <p:cNvSpPr/>
          <p:nvPr/>
        </p:nvSpPr>
        <p:spPr bwMode="auto">
          <a:xfrm rot="5400000">
            <a:off x="8891982" y="4783604"/>
            <a:ext cx="1296000" cy="216000"/>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rPr>
              <a:t>WDI</a:t>
            </a:r>
            <a:endParaRPr kumimoji="0" lang="zh-CN" altLang="en-US" sz="1600" b="0" i="0" u="none" strike="noStrike" cap="none" normalizeH="0" baseline="0" dirty="0" smtClean="0">
              <a:ln>
                <a:noFill/>
              </a:ln>
              <a:solidFill>
                <a:schemeClr val="tx2"/>
              </a:solidFill>
              <a:effectLst/>
              <a:latin typeface="Times New Roman" panose="02020603050405020304" pitchFamily="18" charset="0"/>
              <a:ea typeface="굴림" panose="020B0600000101010101" pitchFamily="34" charset="-127"/>
            </a:endParaRPr>
          </a:p>
        </p:txBody>
      </p:sp>
      <p:sp>
        <p:nvSpPr>
          <p:cNvPr id="145" name="文本框 144"/>
          <p:cNvSpPr txBox="1"/>
          <p:nvPr/>
        </p:nvSpPr>
        <p:spPr>
          <a:xfrm>
            <a:off x="8921398" y="6771860"/>
            <a:ext cx="671150" cy="307777"/>
          </a:xfrm>
          <a:prstGeom prst="rect">
            <a:avLst/>
          </a:prstGeom>
          <a:noFill/>
        </p:spPr>
        <p:txBody>
          <a:bodyPr wrap="square" lIns="0" tIns="0" rIns="0" bIns="0" rtlCol="0" anchor="ctr" anchorCtr="1">
            <a:noAutofit/>
          </a:bodyPr>
          <a:lstStyle/>
          <a:p>
            <a:r>
              <a:rPr lang="zh-CN" altLang="en-US" sz="1400" dirty="0" smtClean="0"/>
              <a:t>成品库</a:t>
            </a:r>
            <a:endParaRPr lang="zh-CN" altLang="en-US" sz="1400" dirty="0"/>
          </a:p>
        </p:txBody>
      </p:sp>
      <p:sp>
        <p:nvSpPr>
          <p:cNvPr id="18" name="十边形 17"/>
          <p:cNvSpPr/>
          <p:nvPr/>
        </p:nvSpPr>
        <p:spPr bwMode="auto">
          <a:xfrm>
            <a:off x="1526755" y="5209410"/>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a:solidFill>
                  <a:schemeClr val="bg1"/>
                </a:solidFill>
              </a:rPr>
              <a:t>9</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cxnSp>
        <p:nvCxnSpPr>
          <p:cNvPr id="147" name="肘形连接符 146"/>
          <p:cNvCxnSpPr>
            <a:stCxn id="140" idx="3"/>
          </p:cNvCxnSpPr>
          <p:nvPr/>
        </p:nvCxnSpPr>
        <p:spPr bwMode="auto">
          <a:xfrm rot="16200000" flipH="1">
            <a:off x="9259871" y="5819715"/>
            <a:ext cx="668222" cy="108000"/>
          </a:xfrm>
          <a:prstGeom prst="bentConnector3">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 name="肘形连接符 148"/>
          <p:cNvCxnSpPr>
            <a:endCxn id="140" idx="2"/>
          </p:cNvCxnSpPr>
          <p:nvPr/>
        </p:nvCxnSpPr>
        <p:spPr bwMode="auto">
          <a:xfrm rot="5400000" flipH="1" flipV="1">
            <a:off x="8462893" y="5802772"/>
            <a:ext cx="1880256" cy="57921"/>
          </a:xfrm>
          <a:prstGeom prst="bentConnector4">
            <a:avLst>
              <a:gd name="adj1" fmla="val 12680"/>
              <a:gd name="adj2" fmla="val -108733"/>
            </a:avLst>
          </a:prstGeom>
          <a:solidFill>
            <a:srgbClr val="FFFFFF"/>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2" name="文本框 161"/>
          <p:cNvSpPr txBox="1"/>
          <p:nvPr/>
        </p:nvSpPr>
        <p:spPr>
          <a:xfrm>
            <a:off x="9503894" y="6240462"/>
            <a:ext cx="277990" cy="307777"/>
          </a:xfrm>
          <a:prstGeom prst="rect">
            <a:avLst/>
          </a:prstGeom>
          <a:noFill/>
        </p:spPr>
        <p:txBody>
          <a:bodyPr wrap="square" lIns="0" tIns="0" rIns="0" bIns="0" rtlCol="0" anchor="ctr" anchorCtr="1">
            <a:noAutofit/>
          </a:bodyPr>
          <a:lstStyle/>
          <a:p>
            <a:r>
              <a:rPr lang="zh-CN" altLang="en-US" sz="1400" dirty="0" smtClean="0"/>
              <a:t>出库</a:t>
            </a:r>
            <a:endParaRPr lang="zh-CN" altLang="en-US" sz="1400" dirty="0"/>
          </a:p>
        </p:txBody>
      </p:sp>
      <p:sp>
        <p:nvSpPr>
          <p:cNvPr id="163" name="十边形 162"/>
          <p:cNvSpPr/>
          <p:nvPr/>
        </p:nvSpPr>
        <p:spPr bwMode="auto">
          <a:xfrm>
            <a:off x="7501968" y="4615414"/>
            <a:ext cx="432000" cy="432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rPr>
              <a:t>VQ2</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64" name="十边形 163"/>
          <p:cNvSpPr/>
          <p:nvPr/>
        </p:nvSpPr>
        <p:spPr bwMode="auto">
          <a:xfrm>
            <a:off x="8650287" y="4132062"/>
            <a:ext cx="432000" cy="432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rPr>
              <a:t>VQ3</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65" name="十边形 164"/>
          <p:cNvSpPr/>
          <p:nvPr/>
        </p:nvSpPr>
        <p:spPr bwMode="auto">
          <a:xfrm>
            <a:off x="9294907" y="5131845"/>
            <a:ext cx="468000" cy="468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a:solidFill>
                  <a:schemeClr val="bg1"/>
                </a:solidFill>
              </a:rPr>
              <a:t>WDI</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68" name="十边形 167"/>
          <p:cNvSpPr/>
          <p:nvPr/>
        </p:nvSpPr>
        <p:spPr bwMode="auto">
          <a:xfrm>
            <a:off x="7667987" y="1314813"/>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rPr>
              <a:t>1</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69" name="十边形 168"/>
          <p:cNvSpPr/>
          <p:nvPr/>
        </p:nvSpPr>
        <p:spPr bwMode="auto">
          <a:xfrm>
            <a:off x="7667987" y="1918062"/>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rPr>
              <a:t>VQ</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
        <p:nvSpPr>
          <p:cNvPr id="170" name="文本框 169"/>
          <p:cNvSpPr txBox="1"/>
          <p:nvPr/>
        </p:nvSpPr>
        <p:spPr>
          <a:xfrm>
            <a:off x="8115530" y="1246842"/>
            <a:ext cx="1388364" cy="523220"/>
          </a:xfrm>
          <a:prstGeom prst="rect">
            <a:avLst/>
          </a:prstGeom>
          <a:noFill/>
        </p:spPr>
        <p:txBody>
          <a:bodyPr wrap="square" rtlCol="0">
            <a:spAutoFit/>
          </a:bodyPr>
          <a:lstStyle/>
          <a:p>
            <a:pPr algn="l"/>
            <a:r>
              <a:rPr lang="zh-CN" altLang="en-US" sz="1400" dirty="0" smtClean="0"/>
              <a:t>工段检验</a:t>
            </a:r>
            <a:endParaRPr lang="en-US" altLang="zh-CN" sz="1400" dirty="0" smtClean="0"/>
          </a:p>
          <a:p>
            <a:pPr algn="l"/>
            <a:r>
              <a:rPr lang="en-US" altLang="zh-CN" sz="1400" dirty="0" smtClean="0"/>
              <a:t>Quality Station</a:t>
            </a:r>
            <a:endParaRPr lang="zh-CN" altLang="en-US" sz="1400" dirty="0"/>
          </a:p>
        </p:txBody>
      </p:sp>
      <p:sp>
        <p:nvSpPr>
          <p:cNvPr id="171" name="文本框 170"/>
          <p:cNvSpPr txBox="1"/>
          <p:nvPr/>
        </p:nvSpPr>
        <p:spPr>
          <a:xfrm>
            <a:off x="8115530" y="1841695"/>
            <a:ext cx="1477018" cy="523220"/>
          </a:xfrm>
          <a:prstGeom prst="rect">
            <a:avLst/>
          </a:prstGeom>
          <a:noFill/>
        </p:spPr>
        <p:txBody>
          <a:bodyPr wrap="square" rtlCol="0">
            <a:spAutoFit/>
          </a:bodyPr>
          <a:lstStyle/>
          <a:p>
            <a:pPr algn="l"/>
            <a:r>
              <a:rPr lang="zh-CN" altLang="en-US" sz="1400" dirty="0" smtClean="0"/>
              <a:t>质量关卡</a:t>
            </a:r>
            <a:endParaRPr lang="en-US" altLang="zh-CN" sz="1400" dirty="0" smtClean="0"/>
          </a:p>
          <a:p>
            <a:pPr algn="l"/>
            <a:r>
              <a:rPr lang="en-US" altLang="zh-CN" sz="1400" dirty="0" smtClean="0"/>
              <a:t>Quality Gate</a:t>
            </a:r>
            <a:endParaRPr lang="zh-CN" altLang="en-US" sz="1400" dirty="0"/>
          </a:p>
        </p:txBody>
      </p:sp>
      <p:sp>
        <p:nvSpPr>
          <p:cNvPr id="172" name="矩形 171"/>
          <p:cNvSpPr/>
          <p:nvPr/>
        </p:nvSpPr>
        <p:spPr bwMode="auto">
          <a:xfrm>
            <a:off x="7577547" y="2521311"/>
            <a:ext cx="537983" cy="360000"/>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endParaRPr>
          </a:p>
        </p:txBody>
      </p:sp>
      <p:sp>
        <p:nvSpPr>
          <p:cNvPr id="173" name="文本框 172"/>
          <p:cNvSpPr txBox="1"/>
          <p:nvPr/>
        </p:nvSpPr>
        <p:spPr>
          <a:xfrm>
            <a:off x="8115530" y="2413752"/>
            <a:ext cx="1477018" cy="523220"/>
          </a:xfrm>
          <a:prstGeom prst="rect">
            <a:avLst/>
          </a:prstGeom>
          <a:noFill/>
        </p:spPr>
        <p:txBody>
          <a:bodyPr wrap="square" rtlCol="0">
            <a:spAutoFit/>
          </a:bodyPr>
          <a:lstStyle/>
          <a:p>
            <a:pPr algn="l"/>
            <a:r>
              <a:rPr lang="zh-CN" altLang="en-US" sz="1400" dirty="0" smtClean="0"/>
              <a:t>生产线</a:t>
            </a:r>
            <a:r>
              <a:rPr lang="en-US" altLang="zh-CN" sz="1400" dirty="0" smtClean="0"/>
              <a:t>/</a:t>
            </a:r>
            <a:r>
              <a:rPr lang="zh-CN" altLang="en-US" sz="1400" dirty="0" smtClean="0"/>
              <a:t>区域</a:t>
            </a:r>
            <a:endParaRPr lang="en-US" altLang="zh-CN" sz="1400" dirty="0" smtClean="0"/>
          </a:p>
          <a:p>
            <a:pPr algn="l"/>
            <a:r>
              <a:rPr lang="en-US" altLang="zh-CN" sz="1400" dirty="0" smtClean="0"/>
              <a:t>Work Line/Area</a:t>
            </a:r>
            <a:endParaRPr lang="zh-CN" altLang="en-US" sz="1400" dirty="0"/>
          </a:p>
        </p:txBody>
      </p:sp>
      <p:sp>
        <p:nvSpPr>
          <p:cNvPr id="174" name="矩形 173"/>
          <p:cNvSpPr/>
          <p:nvPr/>
        </p:nvSpPr>
        <p:spPr bwMode="auto">
          <a:xfrm>
            <a:off x="7960837" y="3509962"/>
            <a:ext cx="576000" cy="1265899"/>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a:extLst/>
        </p:spPr>
        <p:txBody>
          <a:bodyPr vert="horz" wrap="square" lIns="98325" tIns="49163" rIns="98325" bIns="49163" numCol="1" rtlCol="0" anchor="ctr" anchorCtr="0" compatLnSpc="1">
            <a:prstTxWarp prst="textNoShape">
              <a:avLst/>
            </a:prstTxWarp>
          </a:bodyPr>
          <a:lstStyle/>
          <a:p>
            <a:pPr defTabSz="977900"/>
            <a:r>
              <a:rPr lang="en-US" altLang="zh-CN" sz="1200" dirty="0">
                <a:solidFill>
                  <a:schemeClr val="bg1">
                    <a:lumMod val="65000"/>
                  </a:schemeClr>
                </a:solidFill>
              </a:rPr>
              <a:t>CL3/CPA</a:t>
            </a:r>
            <a:endParaRPr lang="zh-CN" altLang="en-US" sz="1200" dirty="0">
              <a:solidFill>
                <a:schemeClr val="bg1">
                  <a:lumMod val="65000"/>
                </a:schemeClr>
              </a:solidFill>
            </a:endParaRPr>
          </a:p>
          <a:p>
            <a:pPr marL="0" marR="0" indent="0" algn="ctr" defTabSz="9779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1">
                    <a:lumMod val="65000"/>
                  </a:schemeClr>
                </a:solidFill>
                <a:effectLst/>
              </a:rPr>
              <a:t>产品审核</a:t>
            </a:r>
            <a:r>
              <a:rPr lang="zh-CN" altLang="en-US" sz="1200" dirty="0" smtClean="0">
                <a:solidFill>
                  <a:schemeClr val="bg1">
                    <a:lumMod val="65000"/>
                  </a:schemeClr>
                </a:solidFill>
              </a:rPr>
              <a:t>区域</a:t>
            </a:r>
            <a:endParaRPr kumimoji="0" lang="zh-CN" altLang="en-US" sz="1200" b="0" i="0" u="none" strike="noStrike" cap="none" normalizeH="0" baseline="0" dirty="0" smtClean="0">
              <a:ln>
                <a:noFill/>
              </a:ln>
              <a:solidFill>
                <a:schemeClr val="bg1">
                  <a:lumMod val="65000"/>
                </a:schemeClr>
              </a:solidFill>
              <a:effectLst/>
            </a:endParaRPr>
          </a:p>
        </p:txBody>
      </p:sp>
      <p:sp>
        <p:nvSpPr>
          <p:cNvPr id="85" name="十边形 84"/>
          <p:cNvSpPr/>
          <p:nvPr/>
        </p:nvSpPr>
        <p:spPr bwMode="auto">
          <a:xfrm>
            <a:off x="1876107" y="3277960"/>
            <a:ext cx="360000" cy="360000"/>
          </a:xfrm>
          <a:prstGeom prst="decagon">
            <a:avLst/>
          </a:prstGeom>
          <a:solidFill>
            <a:srgbClr val="FF0000"/>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77900" rtl="0" eaLnBrk="0" fontAlgn="base" latinLnBrk="0" hangingPunct="0">
              <a:lnSpc>
                <a:spcPct val="100000"/>
              </a:lnSpc>
              <a:spcBef>
                <a:spcPct val="0"/>
              </a:spcBef>
              <a:spcAft>
                <a:spcPct val="0"/>
              </a:spcAft>
              <a:buClrTx/>
              <a:buSzTx/>
              <a:buFontTx/>
              <a:buNone/>
              <a:tabLst/>
            </a:pPr>
            <a:r>
              <a:rPr lang="en-US" altLang="zh-CN" sz="1400" dirty="0">
                <a:solidFill>
                  <a:schemeClr val="bg1"/>
                </a:solidFill>
              </a:rPr>
              <a:t>3</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굴림" panose="020B0600000101010101" pitchFamily="34" charset="-127"/>
            </a:endParaRPr>
          </a:p>
        </p:txBody>
      </p:sp>
    </p:spTree>
    <p:extLst>
      <p:ext uri="{BB962C8B-B14F-4D97-AF65-F5344CB8AC3E}">
        <p14:creationId xmlns:p14="http://schemas.microsoft.com/office/powerpoint/2010/main" val="28990306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1_defaul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a:majorFont>
        <a:latin typeface="Times New Roman"/>
        <a:ea typeface="굴림"/>
        <a:cs typeface=""/>
      </a:majorFont>
      <a:minorFont>
        <a:latin typeface="Arial"/>
        <a:ea typeface="굴림"/>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8325" tIns="49163" rIns="98325" bIns="49163" numCol="1" anchor="t" anchorCtr="0" compatLnSpc="1">
        <a:prstTxWarp prst="textNoShape">
          <a:avLst/>
        </a:prstTxWarp>
      </a:bodyPr>
      <a:lstStyle>
        <a:defPPr marL="0" marR="0" indent="0" algn="ctr" defTabSz="9779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8325" tIns="49163" rIns="98325" bIns="49163" numCol="1" anchor="t" anchorCtr="0" compatLnSpc="1">
        <a:prstTxWarp prst="textNoShape">
          <a:avLst/>
        </a:prstTxWarp>
      </a:bodyPr>
      <a:lstStyle>
        <a:defPPr marL="0" marR="0" indent="0" algn="ctr" defTabSz="9779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2"/>
            </a:solidFill>
            <a:effectLst/>
            <a:latin typeface="Times New Roman" panose="02020603050405020304" pitchFamily="18" charset="0"/>
            <a:ea typeface="굴림" panose="020B0600000101010101" pitchFamily="34"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3461</TotalTime>
  <Pages>26</Pages>
  <Words>1256</Words>
  <Application>Microsoft Office PowerPoint</Application>
  <PresentationFormat>自定义</PresentationFormat>
  <Paragraphs>211</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CorpoS</vt:lpstr>
      <vt:lpstr>굴림</vt:lpstr>
      <vt:lpstr>Monotype Sorts</vt:lpstr>
      <vt:lpstr>宋体</vt:lpstr>
      <vt:lpstr>Arial</vt:lpstr>
      <vt:lpstr>Times New Roman</vt:lpstr>
      <vt:lpstr>1_default</vt:lpstr>
      <vt:lpstr>质量控制环2</vt:lpstr>
      <vt:lpstr>文件更改记录</vt:lpstr>
      <vt:lpstr>主要内容</vt:lpstr>
      <vt:lpstr>1、目的和范围</vt:lpstr>
      <vt:lpstr>1、目的和范围</vt:lpstr>
      <vt:lpstr>2、术语</vt:lpstr>
      <vt:lpstr>3、职责</vt:lpstr>
      <vt:lpstr>4.1、CL2的策划与控制计划</vt:lpstr>
      <vt:lpstr>4.2、QS/QG布局</vt:lpstr>
      <vt:lpstr>4.3、建立CL2的运行组织</vt:lpstr>
      <vt:lpstr>4.4、CL2的信息反馈与交流</vt:lpstr>
      <vt:lpstr>4.5、检验员的资格认证</vt:lpstr>
      <vt:lpstr>4.5、检验员的资格认证</vt:lpstr>
      <vt:lpstr>4.6、质量记录</vt:lpstr>
      <vt:lpstr>4.7、CL2质量例会</vt:lpstr>
      <vt:lpstr>4.8、CL2质量报告</vt:lpstr>
      <vt:lpstr>4.9、关于质量问题的返修</vt:lpstr>
      <vt:lpstr>4.10、问题升级流程</vt:lpstr>
      <vt:lpstr>4.11、DRR的计算</vt:lpstr>
      <vt:lpstr>4.12、争议处理</vt:lpstr>
      <vt:lpstr>5、相关的文件和记录</vt:lpstr>
      <vt:lpstr>6、相关的信息系统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Loop 2</dc:title>
  <dc:creator>libei</dc:creator>
  <cp:keywords/>
  <dc:description/>
  <cp:lastModifiedBy>libei</cp:lastModifiedBy>
  <cp:revision>376</cp:revision>
  <cp:lastPrinted>2012-12-26T12:01:14Z</cp:lastPrinted>
  <dcterms:created xsi:type="dcterms:W3CDTF">1997-07-22T15:22:08Z</dcterms:created>
  <dcterms:modified xsi:type="dcterms:W3CDTF">2013-12-11T07:19:59Z</dcterms:modified>
</cp:coreProperties>
</file>