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991" r:id="rId2"/>
    <p:sldId id="462" r:id="rId3"/>
    <p:sldId id="1032" r:id="rId4"/>
    <p:sldId id="463" r:id="rId5"/>
    <p:sldId id="465" r:id="rId6"/>
    <p:sldId id="988" r:id="rId7"/>
    <p:sldId id="1033" r:id="rId8"/>
    <p:sldId id="999" r:id="rId9"/>
    <p:sldId id="979" r:id="rId10"/>
    <p:sldId id="1054" r:id="rId11"/>
  </p:sldIdLst>
  <p:sldSz cx="9756775" cy="7451725"/>
  <p:notesSz cx="6708775" cy="97742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912">
          <p15:clr>
            <a:srgbClr val="A4A3A4"/>
          </p15:clr>
        </p15:guide>
        <p15:guide id="2" pos="3072">
          <p15:clr>
            <a:srgbClr val="A4A3A4"/>
          </p15:clr>
        </p15:guide>
      </p15:sldGuideLst>
    </p:ext>
    <p:ext uri="{2D200454-40CA-4A62-9FC3-DE9A4176ACB9}">
      <p15:notesGuideLst xmlns:p15="http://schemas.microsoft.com/office/powerpoint/2012/main">
        <p15:guide id="1" orient="horz" pos="3078">
          <p15:clr>
            <a:srgbClr val="A4A3A4"/>
          </p15:clr>
        </p15:guide>
        <p15:guide id="2" pos="2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FF0000"/>
    <a:srgbClr val="FF0066"/>
    <a:srgbClr val="990099"/>
    <a:srgbClr val="CC0099"/>
    <a:srgbClr val="003399"/>
    <a:srgbClr val="99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autoAdjust="0"/>
  </p:normalViewPr>
  <p:slideViewPr>
    <p:cSldViewPr snapToObjects="1">
      <p:cViewPr varScale="1">
        <p:scale>
          <a:sx n="69" d="100"/>
          <a:sy n="69" d="100"/>
        </p:scale>
        <p:origin x="984" y="72"/>
      </p:cViewPr>
      <p:guideLst>
        <p:guide orient="horz" pos="912"/>
        <p:guide pos="307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30" d="100"/>
        <a:sy n="130" d="100"/>
      </p:scale>
      <p:origin x="0" y="-3930"/>
    </p:cViewPr>
  </p:sorterViewPr>
  <p:notesViewPr>
    <p:cSldViewPr snapToObjects="1">
      <p:cViewPr varScale="1">
        <p:scale>
          <a:sx n="38" d="100"/>
          <a:sy n="38" d="100"/>
        </p:scale>
        <p:origin x="-1560" y="-96"/>
      </p:cViewPr>
      <p:guideLst>
        <p:guide orient="horz" pos="3078"/>
        <p:guide pos="21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41838" y="735013"/>
            <a:ext cx="5683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ko-KR" sz="1300">
                <a:latin typeface="Arial" panose="020B0604020202020204" pitchFamily="34" charset="0"/>
              </a:rPr>
              <a:t>Notes</a:t>
            </a:r>
          </a:p>
        </p:txBody>
      </p:sp>
      <p:sp>
        <p:nvSpPr>
          <p:cNvPr id="3075" name="Line 3"/>
          <p:cNvSpPr>
            <a:spLocks noChangeShapeType="1"/>
          </p:cNvSpPr>
          <p:nvPr/>
        </p:nvSpPr>
        <p:spPr bwMode="auto">
          <a:xfrm>
            <a:off x="3717925" y="12271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Line 4"/>
          <p:cNvSpPr>
            <a:spLocks noChangeShapeType="1"/>
          </p:cNvSpPr>
          <p:nvPr/>
        </p:nvSpPr>
        <p:spPr bwMode="auto">
          <a:xfrm>
            <a:off x="3717925" y="14239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3717925" y="16176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717925" y="1808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717925" y="2003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717925" y="2195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717925" y="23907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717925" y="25844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717925" y="27765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717925" y="29702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717925" y="31638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717925" y="33559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717925" y="35512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717925" y="37417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717925" y="39354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717925" y="41290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717925" y="43227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717925" y="45148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717925" y="47101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717925" y="49037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717925" y="50958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717925" y="52927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717925" y="54848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717925" y="56769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717925" y="5872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717925" y="6067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Line 29"/>
          <p:cNvSpPr>
            <a:spLocks noChangeShapeType="1"/>
          </p:cNvSpPr>
          <p:nvPr/>
        </p:nvSpPr>
        <p:spPr bwMode="auto">
          <a:xfrm>
            <a:off x="3717925" y="6259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Line 30"/>
          <p:cNvSpPr>
            <a:spLocks noChangeShapeType="1"/>
          </p:cNvSpPr>
          <p:nvPr/>
        </p:nvSpPr>
        <p:spPr bwMode="auto">
          <a:xfrm>
            <a:off x="3717925" y="64516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3717925" y="66468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Line 32"/>
          <p:cNvSpPr>
            <a:spLocks noChangeShapeType="1"/>
          </p:cNvSpPr>
          <p:nvPr/>
        </p:nvSpPr>
        <p:spPr bwMode="auto">
          <a:xfrm>
            <a:off x="3717925" y="68389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Line 33"/>
          <p:cNvSpPr>
            <a:spLocks noChangeShapeType="1"/>
          </p:cNvSpPr>
          <p:nvPr/>
        </p:nvSpPr>
        <p:spPr bwMode="auto">
          <a:xfrm>
            <a:off x="3717925" y="70326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Line 34"/>
          <p:cNvSpPr>
            <a:spLocks noChangeShapeType="1"/>
          </p:cNvSpPr>
          <p:nvPr/>
        </p:nvSpPr>
        <p:spPr bwMode="auto">
          <a:xfrm>
            <a:off x="3717925" y="72247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7" name="Line 35"/>
          <p:cNvSpPr>
            <a:spLocks noChangeShapeType="1"/>
          </p:cNvSpPr>
          <p:nvPr/>
        </p:nvSpPr>
        <p:spPr bwMode="auto">
          <a:xfrm>
            <a:off x="3717925" y="74183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8" name="Line 36"/>
          <p:cNvSpPr>
            <a:spLocks noChangeShapeType="1"/>
          </p:cNvSpPr>
          <p:nvPr/>
        </p:nvSpPr>
        <p:spPr bwMode="auto">
          <a:xfrm>
            <a:off x="3717925" y="76104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Line 37"/>
          <p:cNvSpPr>
            <a:spLocks noChangeShapeType="1"/>
          </p:cNvSpPr>
          <p:nvPr/>
        </p:nvSpPr>
        <p:spPr bwMode="auto">
          <a:xfrm>
            <a:off x="3717925" y="78041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Line 38"/>
          <p:cNvSpPr>
            <a:spLocks noChangeShapeType="1"/>
          </p:cNvSpPr>
          <p:nvPr/>
        </p:nvSpPr>
        <p:spPr bwMode="auto">
          <a:xfrm>
            <a:off x="3717925" y="80010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Line 39"/>
          <p:cNvSpPr>
            <a:spLocks noChangeShapeType="1"/>
          </p:cNvSpPr>
          <p:nvPr/>
        </p:nvSpPr>
        <p:spPr bwMode="auto">
          <a:xfrm>
            <a:off x="3717925" y="81915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Line 40"/>
          <p:cNvSpPr>
            <a:spLocks noChangeShapeType="1"/>
          </p:cNvSpPr>
          <p:nvPr/>
        </p:nvSpPr>
        <p:spPr bwMode="auto">
          <a:xfrm>
            <a:off x="3717925" y="83835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 name="Line 41"/>
          <p:cNvSpPr>
            <a:spLocks noChangeShapeType="1"/>
          </p:cNvSpPr>
          <p:nvPr/>
        </p:nvSpPr>
        <p:spPr bwMode="auto">
          <a:xfrm>
            <a:off x="3717925" y="85804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Line 42"/>
          <p:cNvSpPr>
            <a:spLocks noChangeShapeType="1"/>
          </p:cNvSpPr>
          <p:nvPr/>
        </p:nvSpPr>
        <p:spPr bwMode="auto">
          <a:xfrm>
            <a:off x="3717925" y="87709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Rectangle 43"/>
          <p:cNvSpPr>
            <a:spLocks noChangeArrowheads="1"/>
          </p:cNvSpPr>
          <p:nvPr/>
        </p:nvSpPr>
        <p:spPr bwMode="auto">
          <a:xfrm>
            <a:off x="515938" y="962025"/>
            <a:ext cx="2647950" cy="21812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p:nvSpPr>
        <p:spPr bwMode="auto">
          <a:xfrm>
            <a:off x="520700" y="3794125"/>
            <a:ext cx="2643188" cy="21796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7" name="Rectangle 45"/>
          <p:cNvSpPr>
            <a:spLocks noChangeArrowheads="1"/>
          </p:cNvSpPr>
          <p:nvPr/>
        </p:nvSpPr>
        <p:spPr bwMode="auto">
          <a:xfrm>
            <a:off x="520700" y="6618288"/>
            <a:ext cx="2643188" cy="21923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8" name="Line 46"/>
          <p:cNvSpPr>
            <a:spLocks noChangeShapeType="1"/>
          </p:cNvSpPr>
          <p:nvPr/>
        </p:nvSpPr>
        <p:spPr bwMode="auto">
          <a:xfrm>
            <a:off x="962025" y="9077325"/>
            <a:ext cx="4818063"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9" name="Rectangle 47"/>
          <p:cNvSpPr>
            <a:spLocks noChangeArrowheads="1"/>
          </p:cNvSpPr>
          <p:nvPr/>
        </p:nvSpPr>
        <p:spPr bwMode="auto">
          <a:xfrm>
            <a:off x="5013325" y="9471025"/>
            <a:ext cx="13620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a:latin typeface="Arial" panose="020B0604020202020204" pitchFamily="34" charset="0"/>
              </a:rPr>
              <a:t>July 28, 1997</a:t>
            </a:r>
          </a:p>
        </p:txBody>
      </p:sp>
      <p:pic>
        <p:nvPicPr>
          <p:cNvPr id="312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538" y="9410700"/>
            <a:ext cx="4349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1" name="Line 49"/>
          <p:cNvSpPr>
            <a:spLocks noChangeShapeType="1"/>
          </p:cNvSpPr>
          <p:nvPr/>
        </p:nvSpPr>
        <p:spPr bwMode="auto">
          <a:xfrm>
            <a:off x="962025" y="647700"/>
            <a:ext cx="4818063"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p:nvSpPr>
        <p:spPr bwMode="auto">
          <a:xfrm>
            <a:off x="431800" y="333375"/>
            <a:ext cx="31067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b="1">
                <a:latin typeface="Arial" panose="020B0604020202020204" pitchFamily="34" charset="0"/>
              </a:rPr>
              <a:t>NAO Competitive Manufacturing Training</a:t>
            </a:r>
          </a:p>
        </p:txBody>
      </p:sp>
      <p:sp>
        <p:nvSpPr>
          <p:cNvPr id="3123" name="Rectangle 51"/>
          <p:cNvSpPr>
            <a:spLocks noChangeArrowheads="1"/>
          </p:cNvSpPr>
          <p:nvPr/>
        </p:nvSpPr>
        <p:spPr bwMode="auto">
          <a:xfrm>
            <a:off x="5872163" y="333375"/>
            <a:ext cx="36036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fld id="{71DAB6C4-63A8-4606-85DA-E6BCB85B0991}" type="slidenum">
              <a:rPr lang="ko-KR" altLang="en-US" sz="1300">
                <a:latin typeface="Arial" panose="020B0604020202020204" pitchFamily="34" charset="0"/>
              </a:rPr>
              <a:pPr algn="r"/>
              <a:t>‹#›</a:t>
            </a:fld>
            <a:endParaRPr lang="en-US" altLang="ko-KR" sz="1300">
              <a:latin typeface="Arial" panose="020B0604020202020204" pitchFamily="34" charset="0"/>
            </a:endParaRPr>
          </a:p>
        </p:txBody>
      </p:sp>
    </p:spTree>
    <p:extLst>
      <p:ext uri="{BB962C8B-B14F-4D97-AF65-F5344CB8AC3E}">
        <p14:creationId xmlns:p14="http://schemas.microsoft.com/office/powerpoint/2010/main" val="1505261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92175" y="4643438"/>
            <a:ext cx="4922838"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02" tIns="45621" rIns="94502" bIns="45621"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051" name="Rectangle 3"/>
          <p:cNvSpPr>
            <a:spLocks noGrp="1" noRot="1" noChangeAspect="1" noChangeArrowheads="1" noTextEdit="1"/>
          </p:cNvSpPr>
          <p:nvPr>
            <p:ph type="sldImg" idx="2"/>
          </p:nvPr>
        </p:nvSpPr>
        <p:spPr bwMode="auto">
          <a:xfrm>
            <a:off x="758825" y="577850"/>
            <a:ext cx="5192713" cy="3965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2763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noChangeArrowheads="1"/>
          </p:cNvSpPr>
          <p:nvPr>
            <p:ph type="body" idx="1"/>
          </p:nvPr>
        </p:nvSpPr>
        <p:spPr>
          <a:xfrm>
            <a:off x="893763" y="4643438"/>
            <a:ext cx="4921250" cy="4397375"/>
          </a:xfrm>
          <a:noFill/>
          <a:ln/>
        </p:spPr>
        <p:txBody>
          <a:bodyPr lIns="90352" tIns="44384" rIns="90352" bIns="44384"/>
          <a:lstStyle/>
          <a:p>
            <a:pPr marL="228600" indent="-228600"/>
            <a:r>
              <a:rPr lang="en-US" altLang="ko-KR"/>
              <a:t>Speaker’s Notes</a:t>
            </a:r>
          </a:p>
          <a:p>
            <a:pPr marL="228600" indent="-228600"/>
            <a:r>
              <a:rPr lang="ko-KR" altLang="en-US"/>
              <a:t>순서 조정 필요</a:t>
            </a:r>
            <a:endParaRPr lang="en-US" altLang="ko-KR"/>
          </a:p>
          <a:p>
            <a:pPr marL="228600" indent="-228600"/>
            <a:endParaRPr lang="ko-KR" altLang="en-US"/>
          </a:p>
          <a:p>
            <a:pPr marL="228600" indent="-228600">
              <a:buFontTx/>
              <a:buAutoNum type="arabicParenR"/>
            </a:pPr>
            <a:r>
              <a:rPr lang="en-US" altLang="ko-KR"/>
              <a:t>     Vision   GMDAT / DIMC      ----------  Plant Manager</a:t>
            </a:r>
          </a:p>
          <a:p>
            <a:pPr marL="228600" indent="-228600"/>
            <a:r>
              <a:rPr lang="en-US" altLang="ko-KR"/>
              <a:t>        Strategy GMDAT / DIMC</a:t>
            </a:r>
          </a:p>
          <a:p>
            <a:pPr marL="228600" indent="-228600"/>
            <a:r>
              <a:rPr lang="ko-KR" altLang="en-US"/>
              <a:t>        </a:t>
            </a:r>
            <a:r>
              <a:rPr lang="en-US" altLang="ko-KR"/>
              <a:t>Value GMDAT / DIMC</a:t>
            </a:r>
          </a:p>
          <a:p>
            <a:pPr marL="228600" indent="-228600"/>
            <a:r>
              <a:rPr lang="en-US" altLang="ko-KR"/>
              <a:t>        Mission – M.O.</a:t>
            </a:r>
          </a:p>
          <a:p>
            <a:pPr marL="228600" indent="-228600"/>
            <a:endParaRPr lang="en-US" altLang="ko-KR"/>
          </a:p>
          <a:p>
            <a:pPr marL="228600" indent="-228600">
              <a:buFontTx/>
              <a:buAutoNum type="arabicParenR" startAt="2"/>
            </a:pPr>
            <a:r>
              <a:rPr lang="en-US" altLang="ko-KR"/>
              <a:t>     GMS Structure, History       -----------  Prod. Director</a:t>
            </a:r>
          </a:p>
          <a:p>
            <a:pPr marL="228600" indent="-228600">
              <a:buFontTx/>
              <a:buAutoNum type="arabicParenR" startAt="2"/>
            </a:pPr>
            <a:r>
              <a:rPr lang="en-US" altLang="ko-KR"/>
              <a:t>     Introduction to People Involvement  ---- Admin Director</a:t>
            </a:r>
          </a:p>
          <a:p>
            <a:pPr marL="228600" indent="-228600">
              <a:buFontTx/>
              <a:buAutoNum type="arabicParenR" startAt="2"/>
            </a:pPr>
            <a:r>
              <a:rPr lang="en-US" altLang="ko-KR"/>
              <a:t>     GMS Calibration &amp; Organization -------- GMS / COE</a:t>
            </a:r>
          </a:p>
          <a:p>
            <a:pPr marL="228600" indent="-228600">
              <a:buFontTx/>
              <a:buAutoNum type="arabicParenR" startAt="2"/>
            </a:pPr>
            <a:endParaRPr lang="en-US" altLang="ko-KR"/>
          </a:p>
          <a:p>
            <a:pPr marL="228600" indent="-228600"/>
            <a:r>
              <a:rPr lang="en-US" altLang="ko-KR"/>
              <a:t>       Need to agree between Y.K.Lee &amp; Nancy</a:t>
            </a:r>
          </a:p>
        </p:txBody>
      </p:sp>
      <p:sp>
        <p:nvSpPr>
          <p:cNvPr id="1662979" name="Rectangle 3"/>
          <p:cNvSpPr>
            <a:spLocks noGrp="1" noRot="1" noChangeAspect="1" noChangeArrowheads="1" noTextEdit="1"/>
          </p:cNvSpPr>
          <p:nvPr>
            <p:ph type="sldImg"/>
          </p:nvPr>
        </p:nvSpPr>
        <p:spPr>
          <a:xfrm>
            <a:off x="955675" y="730250"/>
            <a:ext cx="4794250" cy="3662363"/>
          </a:xfrm>
          <a:ln cap="flat"/>
        </p:spPr>
      </p:sp>
    </p:spTree>
    <p:extLst>
      <p:ext uri="{BB962C8B-B14F-4D97-AF65-F5344CB8AC3E}">
        <p14:creationId xmlns:p14="http://schemas.microsoft.com/office/powerpoint/2010/main" val="293186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body" idx="1"/>
          </p:nvPr>
        </p:nvSpPr>
        <p:spPr bwMode="auto">
          <a:xfrm>
            <a:off x="298450" y="4846638"/>
            <a:ext cx="6021388"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110000"/>
              </a:lnSpc>
            </a:pPr>
            <a:r>
              <a:rPr lang="en-US" altLang="zh-CN" sz="1000"/>
              <a:t>Speaker’s  Notes</a:t>
            </a:r>
            <a:endParaRPr lang="en-US" altLang="zh-CN" sz="1000" b="1"/>
          </a:p>
          <a:p>
            <a:pPr>
              <a:lnSpc>
                <a:spcPct val="110000"/>
              </a:lnSpc>
            </a:pPr>
            <a:r>
              <a:rPr lang="en-US" altLang="zh-CN" sz="1000" i="1"/>
              <a:t>Cover</a:t>
            </a:r>
            <a:r>
              <a:rPr lang="en-US" altLang="zh-CN" sz="1000" b="1" i="1"/>
              <a:t> the left side of the slide.</a:t>
            </a:r>
          </a:p>
          <a:p>
            <a:pPr>
              <a:lnSpc>
                <a:spcPct val="110000"/>
              </a:lnSpc>
            </a:pPr>
            <a:r>
              <a:rPr lang="en-US" altLang="zh-CN" sz="1000"/>
              <a:t>Say:</a:t>
            </a:r>
            <a:r>
              <a:rPr lang="en-US" altLang="zh-CN" sz="1000" b="1"/>
              <a:t>  A while ago we (GM) were talking about customer satisfaction.  We were pretty sure that customer satisfaction was the key to sales. That is what our competitors are aiming for.  However. . .</a:t>
            </a:r>
            <a:r>
              <a:rPr lang="en-US" altLang="zh-CN" sz="1000" i="1"/>
              <a:t>uncover</a:t>
            </a:r>
            <a:r>
              <a:rPr lang="en-US" altLang="zh-CN" sz="1000" b="1" i="1"/>
              <a:t> the right side of the  slide.</a:t>
            </a:r>
            <a:r>
              <a:rPr lang="en-US" altLang="zh-CN" sz="1000" b="1"/>
              <a:t>. . . .we now know that customer satisfaction is not enough.  Customer enthusiasm is what we need to strive for.</a:t>
            </a:r>
          </a:p>
          <a:p>
            <a:pPr>
              <a:lnSpc>
                <a:spcPct val="110000"/>
              </a:lnSpc>
            </a:pPr>
            <a:r>
              <a:rPr lang="en-US" altLang="zh-CN" sz="1000" b="1"/>
              <a:t>What is the difference?  </a:t>
            </a:r>
          </a:p>
          <a:p>
            <a:pPr>
              <a:lnSpc>
                <a:spcPct val="110000"/>
              </a:lnSpc>
            </a:pPr>
            <a:r>
              <a:rPr lang="en-US" altLang="zh-CN" sz="1000" b="1"/>
              <a:t>-When a customer is satisfied, it means we have met his/her expectations.</a:t>
            </a:r>
          </a:p>
          <a:p>
            <a:pPr>
              <a:lnSpc>
                <a:spcPct val="110000"/>
              </a:lnSpc>
            </a:pPr>
            <a:r>
              <a:rPr lang="en-US" altLang="zh-CN" sz="1000" b="1"/>
              <a:t>-When a customer is enthusiastic it means we have met and exceeded his/her expectations.</a:t>
            </a:r>
          </a:p>
          <a:p>
            <a:pPr>
              <a:lnSpc>
                <a:spcPct val="110000"/>
              </a:lnSpc>
            </a:pPr>
            <a:r>
              <a:rPr lang="en-US" altLang="zh-CN" sz="1000" b="1"/>
              <a:t>When a customer is </a:t>
            </a:r>
            <a:r>
              <a:rPr lang="en-US" altLang="zh-CN" sz="1000" b="1" i="1"/>
              <a:t>satisfied</a:t>
            </a:r>
            <a:r>
              <a:rPr lang="en-US" altLang="zh-CN" sz="1000" b="1"/>
              <a:t>, he is not necessarily full of praise, because we have delivered only what is expected.  But when he is </a:t>
            </a:r>
            <a:r>
              <a:rPr lang="en-US" altLang="zh-CN" sz="1000" b="1" i="1"/>
              <a:t>enthusiastic</a:t>
            </a:r>
            <a:r>
              <a:rPr lang="en-US" altLang="zh-CN" sz="1000" b="1"/>
              <a:t>, the feeling is more emotional, and he will be so pleased with the entire buying  and ownership experience that he will tell his friends.</a:t>
            </a:r>
          </a:p>
          <a:p>
            <a:pPr>
              <a:lnSpc>
                <a:spcPct val="110000"/>
              </a:lnSpc>
            </a:pPr>
            <a:r>
              <a:rPr lang="en-US" altLang="zh-CN" sz="1000" b="1"/>
              <a:t>It is like when you go to a restaurant.  If the food is hot, and tastes good.  You are satisfied.  You might go back, but you might not.  However, if when you walked in the door, the chef personally came out to greet you, they gave you a free appetizer and the food was fantastic.  You would be more than satisfied, you would be enthusiastic.  You will want to share the discovery with your friends, and convince them to try the restaurant.  That is the reaction we would like from our customers.  </a:t>
            </a:r>
          </a:p>
          <a:p>
            <a:pPr>
              <a:lnSpc>
                <a:spcPct val="110000"/>
              </a:lnSpc>
            </a:pPr>
            <a:r>
              <a:rPr lang="en-US" altLang="zh-CN" sz="1000" b="1"/>
              <a:t>If our customers are satisfied, they will become repeat buyers and loyal to our brand.  Moreover they will tell their friends about their experience, and that is the best form of advertisement for us.</a:t>
            </a:r>
          </a:p>
          <a:p>
            <a:pPr>
              <a:lnSpc>
                <a:spcPct val="110000"/>
              </a:lnSpc>
            </a:pPr>
            <a:r>
              <a:rPr lang="en-US" altLang="zh-CN" sz="1000" b="1"/>
              <a:t>The converse is also true, and the consequences more severe.  If there is a single defect, even a very minor one, such as a cosmetic defect, the customer will be dissatisfied, and will then tell his friends about his negative experience.  This is the worst kind of publicity!!</a:t>
            </a:r>
          </a:p>
        </p:txBody>
      </p:sp>
      <p:sp>
        <p:nvSpPr>
          <p:cNvPr id="516099" name="Rectangle 3"/>
          <p:cNvSpPr>
            <a:spLocks noGrp="1" noRot="1" noChangeAspect="1" noChangeArrowheads="1"/>
          </p:cNvSpPr>
          <p:nvPr>
            <p:ph type="sldImg"/>
          </p:nvPr>
        </p:nvSpPr>
        <p:spPr bwMode="auto">
          <a:xfrm>
            <a:off x="957263" y="736600"/>
            <a:ext cx="4794250" cy="36623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4976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body" idx="1"/>
          </p:nvPr>
        </p:nvSpPr>
        <p:spPr>
          <a:xfrm>
            <a:off x="298450" y="4846638"/>
            <a:ext cx="6021388" cy="4549775"/>
          </a:xfrm>
          <a:noFill/>
          <a:ln/>
        </p:spPr>
        <p:txBody>
          <a:bodyPr lIns="90488" tIns="44450" rIns="90488" bIns="44450"/>
          <a:lstStyle/>
          <a:p>
            <a:r>
              <a:rPr lang="en-US" altLang="zh-CN"/>
              <a:t>Speaker’s Notes</a:t>
            </a:r>
          </a:p>
          <a:p>
            <a:r>
              <a:rPr lang="en-US" altLang="zh-CN" b="1"/>
              <a:t>Before we go on to talk about how we, the plant, contributes to customer enthusiasm it is important to say that when we say customer enthusiasm, we are also talking about the internal customers!  You the team members of the plant, are the internal customers.  You also must have job enthusiasm, and you will learn about how we try to achieve this as well.</a:t>
            </a:r>
          </a:p>
        </p:txBody>
      </p:sp>
      <p:sp>
        <p:nvSpPr>
          <p:cNvPr id="1745923" name="Rectangle 3"/>
          <p:cNvSpPr>
            <a:spLocks noGrp="1" noRot="1" noChangeAspect="1" noChangeArrowheads="1" noTextEdit="1"/>
          </p:cNvSpPr>
          <p:nvPr>
            <p:ph type="sldImg"/>
          </p:nvPr>
        </p:nvSpPr>
        <p:spPr>
          <a:xfrm>
            <a:off x="957263" y="736600"/>
            <a:ext cx="4794250" cy="3662363"/>
          </a:xfrm>
          <a:ln cap="flat"/>
        </p:spPr>
      </p:sp>
    </p:spTree>
    <p:extLst>
      <p:ext uri="{BB962C8B-B14F-4D97-AF65-F5344CB8AC3E}">
        <p14:creationId xmlns:p14="http://schemas.microsoft.com/office/powerpoint/2010/main" val="319578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bwMode="auto">
          <a:xfrm>
            <a:off x="298450" y="4846638"/>
            <a:ext cx="6021388"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sz="1000"/>
              <a:t>Speaker’s Notes</a:t>
            </a:r>
          </a:p>
          <a:p>
            <a:r>
              <a:rPr lang="en-US" altLang="zh-CN" sz="1000" b="1"/>
              <a:t>If we look at what is actually required for customer enthusiasm, we see that it is a good buying experience followed by a good ownership experience.</a:t>
            </a:r>
          </a:p>
          <a:p>
            <a:r>
              <a:rPr lang="en-US" altLang="zh-CN" sz="1000"/>
              <a:t>Ask:</a:t>
            </a:r>
            <a:r>
              <a:rPr lang="en-US" altLang="zh-CN" sz="1000" b="1"/>
              <a:t> What is a good buying experience?</a:t>
            </a:r>
          </a:p>
          <a:p>
            <a:r>
              <a:rPr lang="en-US" altLang="zh-CN" sz="1000" b="1"/>
              <a:t>A good buying experience is when the customer goes into the dealer, and is greeted by friendly, helpful, honest people.  His car is ready, and is exactly what he has ordered, and the cost is equivalent to the value he is receiving. He is pleasantly surprised by how smoothly everything goes, and how good he feels.  (This part of the equation is primarily but not entirely, sales &amp; marketing driven)</a:t>
            </a:r>
          </a:p>
          <a:p>
            <a:endParaRPr lang="en-US" altLang="zh-CN" sz="1000" b="1"/>
          </a:p>
          <a:p>
            <a:r>
              <a:rPr lang="en-US" altLang="zh-CN" sz="1000" b="1"/>
              <a:t>A good ownership experience refers to the point from which he takes possession of the car.  First and foremost, it must be a safe product!  In addition, the quality of the product is very important to our customer.  Cost (over time for service, etc. and long-term value) is also a key factor in creating a good ownership experience, and of course the service relationship when he takes it in for a check-up etc. is important.  (This part of the equation is primarily, but not entirely manufacturing driven)</a:t>
            </a:r>
          </a:p>
          <a:p>
            <a:endParaRPr lang="en-US" altLang="zh-CN" sz="1000" b="1"/>
          </a:p>
          <a:p>
            <a:r>
              <a:rPr lang="en-US" altLang="zh-CN" sz="1000"/>
              <a:t>Show</a:t>
            </a:r>
            <a:r>
              <a:rPr lang="en-US" altLang="zh-CN" sz="1000" b="1"/>
              <a:t> the “Opel Difference” video:</a:t>
            </a:r>
          </a:p>
          <a:p>
            <a:r>
              <a:rPr lang="en-US" altLang="zh-CN" sz="1000" b="1"/>
              <a:t>This video compares a company that cares about customer enthusiasm to a company that doesn't care.  It starts by showing a man and his dog, who go into a dealer to pick up his car.  Nobody cares about him, and he stands there trying to find out why his car isn't there.  We then see footage of people making phone calls to the plant etc. to find out what happened to the guy's car, and nobody knows. This is all punctuated with shots of a soccer team, playing really badly in a game.   In contrast, we are shown the "right" way to achieve customer enthusiasm.  This time the man and his dog come in and are greeted by smiling faces.  The car comes immediately, and we see shots of the people who made it all possible (in the plant etc.)  This time we see shots of the same soccer team exhibiting good team work to deliver the car.</a:t>
            </a:r>
          </a:p>
        </p:txBody>
      </p:sp>
      <p:sp>
        <p:nvSpPr>
          <p:cNvPr id="518147" name="Rectangle 3"/>
          <p:cNvSpPr>
            <a:spLocks noGrp="1" noRot="1" noChangeAspect="1" noChangeArrowheads="1"/>
          </p:cNvSpPr>
          <p:nvPr>
            <p:ph type="sldImg"/>
          </p:nvPr>
        </p:nvSpPr>
        <p:spPr bwMode="auto">
          <a:xfrm>
            <a:off x="957263" y="736600"/>
            <a:ext cx="4794250" cy="36623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56128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body" idx="1"/>
          </p:nvPr>
        </p:nvSpPr>
        <p:spPr bwMode="auto">
          <a:xfrm>
            <a:off x="298450" y="4846638"/>
            <a:ext cx="6021388"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Speaker’s Notes</a:t>
            </a:r>
          </a:p>
          <a:p>
            <a:r>
              <a:rPr lang="en-US" altLang="zh-CN" b="1"/>
              <a:t>To summarize, here are our goals.  But the goals of our company and our competitors are the same!  We all strive for safe work, attractive products, competitive cost, good customer response, and people-oriented policies.</a:t>
            </a:r>
          </a:p>
          <a:p>
            <a:endParaRPr lang="en-US" altLang="zh-CN" b="1"/>
          </a:p>
          <a:p>
            <a:r>
              <a:rPr lang="en-US" altLang="zh-CN" i="1"/>
              <a:t>However</a:t>
            </a:r>
            <a:r>
              <a:rPr lang="en-US" altLang="zh-CN" b="1"/>
              <a:t>, the road we take will be different.  To set us apart from our competitors we have developed a system to reach our goals!  There are five principles which drive everything we do, in order to focus our activities to achieve our goals.</a:t>
            </a:r>
          </a:p>
        </p:txBody>
      </p:sp>
      <p:sp>
        <p:nvSpPr>
          <p:cNvPr id="522243" name="Rectangle 3"/>
          <p:cNvSpPr>
            <a:spLocks noGrp="1" noRot="1" noChangeAspect="1" noChangeArrowheads="1"/>
          </p:cNvSpPr>
          <p:nvPr>
            <p:ph type="sldImg"/>
          </p:nvPr>
        </p:nvSpPr>
        <p:spPr bwMode="auto">
          <a:xfrm>
            <a:off x="957263" y="736600"/>
            <a:ext cx="4794250" cy="36623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4856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body" idx="1"/>
          </p:nvPr>
        </p:nvSpPr>
        <p:spPr>
          <a:xfrm>
            <a:off x="893763" y="4643438"/>
            <a:ext cx="4922837" cy="4397375"/>
          </a:xfrm>
          <a:ln/>
        </p:spPr>
        <p:txBody>
          <a:bodyPr lIns="79256" tIns="39628" rIns="79256" bIns="39628"/>
          <a:lstStyle/>
          <a:p>
            <a:endParaRPr lang="en-US" altLang="ko-KR" sz="2300">
              <a:latin typeface="Arial" panose="020B0604020202020204" pitchFamily="34" charset="0"/>
            </a:endParaRPr>
          </a:p>
        </p:txBody>
      </p:sp>
      <p:sp>
        <p:nvSpPr>
          <p:cNvPr id="1656835" name="Rectangle 3"/>
          <p:cNvSpPr>
            <a:spLocks noGrp="1" noRot="1" noChangeAspect="1" noChangeArrowheads="1" noTextEdit="1"/>
          </p:cNvSpPr>
          <p:nvPr>
            <p:ph type="sldImg"/>
          </p:nvPr>
        </p:nvSpPr>
        <p:spPr>
          <a:xfrm>
            <a:off x="955675" y="733425"/>
            <a:ext cx="4800600" cy="3667125"/>
          </a:xfrm>
          <a:ln cap="flat"/>
        </p:spPr>
      </p:sp>
    </p:spTree>
    <p:extLst>
      <p:ext uri="{BB962C8B-B14F-4D97-AF65-F5344CB8AC3E}">
        <p14:creationId xmlns:p14="http://schemas.microsoft.com/office/powerpoint/2010/main" val="384471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body" idx="1"/>
          </p:nvPr>
        </p:nvSpPr>
        <p:spPr>
          <a:xfrm>
            <a:off x="893763" y="4649788"/>
            <a:ext cx="4921250" cy="4114800"/>
          </a:xfrm>
          <a:ln/>
        </p:spPr>
        <p:txBody>
          <a:bodyPr lIns="84472" tIns="42236" rIns="84472" bIns="42236"/>
          <a:lstStyle/>
          <a:p>
            <a:pPr marL="173038" indent="-173038" defTabSz="795338"/>
            <a:endParaRPr lang="ko-KR" altLang="en-US" sz="1700">
              <a:latin typeface="Arial" panose="020B0604020202020204" pitchFamily="34" charset="0"/>
            </a:endParaRPr>
          </a:p>
        </p:txBody>
      </p:sp>
      <p:sp>
        <p:nvSpPr>
          <p:cNvPr id="1747971" name="Rectangle 3"/>
          <p:cNvSpPr>
            <a:spLocks noGrp="1" noRot="1" noChangeAspect="1" noChangeArrowheads="1" noTextEdit="1"/>
          </p:cNvSpPr>
          <p:nvPr>
            <p:ph type="sldImg"/>
          </p:nvPr>
        </p:nvSpPr>
        <p:spPr>
          <a:xfrm>
            <a:off x="963613" y="736600"/>
            <a:ext cx="4786312" cy="3656013"/>
          </a:xfrm>
          <a:ln cap="flat"/>
        </p:spPr>
      </p:sp>
    </p:spTree>
    <p:extLst>
      <p:ext uri="{BB962C8B-B14F-4D97-AF65-F5344CB8AC3E}">
        <p14:creationId xmlns:p14="http://schemas.microsoft.com/office/powerpoint/2010/main" val="283797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Rot="1" noChangeAspect="1" noChangeArrowheads="1" noTextEdit="1"/>
          </p:cNvSpPr>
          <p:nvPr>
            <p:ph type="sldImg"/>
          </p:nvPr>
        </p:nvSpPr>
        <p:spPr>
          <a:xfrm>
            <a:off x="960438" y="733425"/>
            <a:ext cx="4797425" cy="3663950"/>
          </a:xfrm>
          <a:ln/>
        </p:spPr>
      </p:sp>
      <p:sp>
        <p:nvSpPr>
          <p:cNvPr id="1678339" name="Rectangle 3"/>
          <p:cNvSpPr>
            <a:spLocks noGrp="1" noChangeArrowheads="1"/>
          </p:cNvSpPr>
          <p:nvPr>
            <p:ph type="body" idx="1"/>
          </p:nvPr>
        </p:nvSpPr>
        <p:spPr>
          <a:xfrm>
            <a:off x="893763" y="4641850"/>
            <a:ext cx="4921250" cy="4398963"/>
          </a:xfrm>
        </p:spPr>
        <p:txBody>
          <a:bodyPr/>
          <a:lstStyle/>
          <a:p>
            <a:endParaRPr lang="zh-CN" altLang="en-US"/>
          </a:p>
        </p:txBody>
      </p:sp>
    </p:spTree>
    <p:extLst>
      <p:ext uri="{BB962C8B-B14F-4D97-AF65-F5344CB8AC3E}">
        <p14:creationId xmlns:p14="http://schemas.microsoft.com/office/powerpoint/2010/main" val="686791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Rot="1" noChangeAspect="1" noChangeArrowheads="1" noTextEdit="1"/>
          </p:cNvSpPr>
          <p:nvPr>
            <p:ph type="sldImg"/>
          </p:nvPr>
        </p:nvSpPr>
        <p:spPr>
          <a:xfrm>
            <a:off x="968375" y="741363"/>
            <a:ext cx="4775200" cy="3648075"/>
          </a:xfrm>
          <a:ln/>
        </p:spPr>
      </p:sp>
      <p:sp>
        <p:nvSpPr>
          <p:cNvPr id="1638403" name="Rectangle 3"/>
          <p:cNvSpPr>
            <a:spLocks noGrp="1" noChangeArrowheads="1"/>
          </p:cNvSpPr>
          <p:nvPr>
            <p:ph type="body" idx="1"/>
          </p:nvPr>
        </p:nvSpPr>
        <p:spPr>
          <a:xfrm>
            <a:off x="893763" y="4643438"/>
            <a:ext cx="4921250" cy="4397375"/>
          </a:xfrm>
        </p:spPr>
        <p:txBody>
          <a:bodyPr/>
          <a:lstStyle/>
          <a:p>
            <a:pPr marL="114300" indent="-114300"/>
            <a:endParaRPr lang="zh-CN" altLang="en-US"/>
          </a:p>
        </p:txBody>
      </p:sp>
    </p:spTree>
    <p:extLst>
      <p:ext uri="{BB962C8B-B14F-4D97-AF65-F5344CB8AC3E}">
        <p14:creationId xmlns:p14="http://schemas.microsoft.com/office/powerpoint/2010/main" val="241710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1219200"/>
            <a:ext cx="7318375" cy="2593975"/>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19200" y="3913188"/>
            <a:ext cx="7318375" cy="18002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6460458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513" y="1984375"/>
            <a:ext cx="8413750" cy="47275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8659831"/>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396875"/>
            <a:ext cx="2103438" cy="63150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513" y="396875"/>
            <a:ext cx="6157912" cy="6315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7571177"/>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4954588" y="1984375"/>
            <a:ext cx="4130675" cy="4727575"/>
          </a:xfrm>
          <a:prstGeom prst="rect">
            <a:avLst/>
          </a:prstGeom>
        </p:spPr>
        <p:txBody>
          <a:bodyPr/>
          <a:lstStyle/>
          <a:p>
            <a:endParaRPr lang="zh-CN" altLang="en-US"/>
          </a:p>
        </p:txBody>
      </p:sp>
    </p:spTree>
    <p:extLst>
      <p:ext uri="{BB962C8B-B14F-4D97-AF65-F5344CB8AC3E}">
        <p14:creationId xmlns:p14="http://schemas.microsoft.com/office/powerpoint/2010/main" val="1774104624"/>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1513" y="396875"/>
            <a:ext cx="8413750" cy="6315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05567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71513" y="1984375"/>
            <a:ext cx="8413750"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6772815"/>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5163" y="1857375"/>
            <a:ext cx="8415337" cy="3100388"/>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5163" y="4986338"/>
            <a:ext cx="8415337" cy="1630362"/>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86405240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4588"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1786389"/>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5337" cy="14398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1513" y="1827213"/>
            <a:ext cx="4127500"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71513" y="2722563"/>
            <a:ext cx="4127500"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38713" y="1827213"/>
            <a:ext cx="4148137"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38713" y="2722563"/>
            <a:ext cx="4148137"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7656656"/>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14398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2547846"/>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492739"/>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48138" y="1073150"/>
            <a:ext cx="4938712" cy="52959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672383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148138" y="1073150"/>
            <a:ext cx="4938712" cy="52959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23322933"/>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0" name="Rectangle 86"/>
          <p:cNvSpPr>
            <a:spLocks noChangeArrowheads="1"/>
          </p:cNvSpPr>
          <p:nvPr userDrawn="1"/>
        </p:nvSpPr>
        <p:spPr bwMode="auto">
          <a:xfrm>
            <a:off x="381000" y="7010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1000" b="1" dirty="0" smtClean="0">
                <a:solidFill>
                  <a:schemeClr val="tx1"/>
                </a:solidFill>
                <a:latin typeface="Arial" panose="020B0604020202020204" pitchFamily="34" charset="0"/>
              </a:rPr>
              <a:t>A</a:t>
            </a:r>
            <a:r>
              <a:rPr lang="en-US" altLang="ko-KR" sz="1000" b="1" dirty="0" smtClean="0">
                <a:solidFill>
                  <a:schemeClr val="tx1"/>
                </a:solidFill>
                <a:latin typeface="Arial" panose="020B0604020202020204" pitchFamily="34" charset="0"/>
              </a:rPr>
              <a:t>MS </a:t>
            </a:r>
            <a:r>
              <a:rPr lang="zh-CN" altLang="en-US" sz="900" b="1" dirty="0" smtClean="0">
                <a:solidFill>
                  <a:schemeClr val="tx1"/>
                </a:solidFill>
                <a:latin typeface="Arial" panose="020B0604020202020204" pitchFamily="34" charset="0"/>
              </a:rPr>
              <a:t>总装制造系统</a:t>
            </a:r>
            <a:r>
              <a:rPr lang="en-US" altLang="ko-KR" sz="1000" b="1" dirty="0" smtClean="0">
                <a:solidFill>
                  <a:schemeClr val="tx1"/>
                </a:solidFill>
                <a:latin typeface="Arial" panose="020B0604020202020204" pitchFamily="34" charset="0"/>
              </a:rPr>
              <a:t> </a:t>
            </a:r>
            <a:endParaRPr lang="en-US" altLang="ko-KR" sz="1000" b="1" dirty="0">
              <a:solidFill>
                <a:schemeClr val="tx1"/>
              </a:solidFill>
              <a:latin typeface="Arial" panose="020B0604020202020204" pitchFamily="34" charset="0"/>
            </a:endParaRPr>
          </a:p>
        </p:txBody>
      </p:sp>
      <p:sp>
        <p:nvSpPr>
          <p:cNvPr id="1111" name="Rectangle 87"/>
          <p:cNvSpPr>
            <a:spLocks noChangeArrowheads="1"/>
          </p:cNvSpPr>
          <p:nvPr userDrawn="1"/>
        </p:nvSpPr>
        <p:spPr bwMode="auto">
          <a:xfrm>
            <a:off x="3657600" y="7010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900" dirty="0" smtClean="0">
                <a:solidFill>
                  <a:schemeClr val="tx1"/>
                </a:solidFill>
                <a:latin typeface="Arial" panose="020B0604020202020204" pitchFamily="34" charset="0"/>
              </a:rPr>
              <a:t>第十一事业部</a:t>
            </a:r>
            <a:r>
              <a:rPr lang="zh-CN" altLang="en-US" sz="900" baseline="0" dirty="0" smtClean="0">
                <a:solidFill>
                  <a:schemeClr val="tx1"/>
                </a:solidFill>
                <a:latin typeface="Arial" panose="020B0604020202020204" pitchFamily="34" charset="0"/>
              </a:rPr>
              <a:t> 总装长沙工厂</a:t>
            </a:r>
            <a:endParaRPr lang="en-US" altLang="ko-KR" sz="900" dirty="0">
              <a:solidFill>
                <a:schemeClr val="tx1"/>
              </a:solidFill>
              <a:latin typeface="Arial" panose="020B0604020202020204" pitchFamily="34" charset="0"/>
            </a:endParaRPr>
          </a:p>
          <a:p>
            <a:r>
              <a:rPr lang="en-US" altLang="ko-KR" sz="900" dirty="0">
                <a:solidFill>
                  <a:schemeClr val="tx1"/>
                </a:solidFill>
                <a:latin typeface="Arial" panose="020B0604020202020204" pitchFamily="34" charset="0"/>
              </a:rPr>
              <a:t>Version Date </a:t>
            </a:r>
            <a:r>
              <a:rPr lang="en-US" altLang="ko-KR" sz="900" dirty="0" smtClean="0">
                <a:solidFill>
                  <a:schemeClr val="tx1"/>
                </a:solidFill>
                <a:latin typeface="Arial" panose="020B0604020202020204" pitchFamily="34" charset="0"/>
              </a:rPr>
              <a:t>20</a:t>
            </a:r>
            <a:r>
              <a:rPr lang="en-US" altLang="zh-CN" sz="900" dirty="0" smtClean="0">
                <a:solidFill>
                  <a:schemeClr val="tx1"/>
                </a:solidFill>
                <a:latin typeface="Arial" panose="020B0604020202020204" pitchFamily="34" charset="0"/>
              </a:rPr>
              <a:t>12</a:t>
            </a:r>
            <a:r>
              <a:rPr lang="en-US" altLang="ko-KR" sz="900" dirty="0" smtClean="0">
                <a:solidFill>
                  <a:schemeClr val="tx1"/>
                </a:solidFill>
                <a:latin typeface="Arial" panose="020B0604020202020204" pitchFamily="34" charset="0"/>
              </a:rPr>
              <a:t>.</a:t>
            </a:r>
            <a:r>
              <a:rPr lang="en-US" altLang="zh-CN" sz="900" dirty="0" smtClean="0">
                <a:solidFill>
                  <a:schemeClr val="tx1"/>
                </a:solidFill>
                <a:latin typeface="Arial" panose="020B0604020202020204" pitchFamily="34" charset="0"/>
              </a:rPr>
              <a:t>11</a:t>
            </a:r>
            <a:r>
              <a:rPr lang="en-US" altLang="ko-KR" sz="900" dirty="0" smtClean="0">
                <a:solidFill>
                  <a:schemeClr val="tx1"/>
                </a:solidFill>
                <a:latin typeface="Arial" panose="020B0604020202020204" pitchFamily="34" charset="0"/>
              </a:rPr>
              <a:t>.12</a:t>
            </a:r>
            <a:endParaRPr lang="en-US" altLang="ko-KR" sz="900" dirty="0">
              <a:solidFill>
                <a:schemeClr val="tx1"/>
              </a:solidFill>
              <a:latin typeface="Arial" panose="020B0604020202020204" pitchFamily="34" charset="0"/>
            </a:endParaRPr>
          </a:p>
        </p:txBody>
      </p:sp>
      <p:sp>
        <p:nvSpPr>
          <p:cNvPr id="1112" name="Line 88"/>
          <p:cNvSpPr>
            <a:spLocks noChangeShapeType="1"/>
          </p:cNvSpPr>
          <p:nvPr userDrawn="1"/>
        </p:nvSpPr>
        <p:spPr bwMode="auto">
          <a:xfrm>
            <a:off x="381000" y="7010400"/>
            <a:ext cx="9144000" cy="6350"/>
          </a:xfrm>
          <a:prstGeom prst="line">
            <a:avLst/>
          </a:prstGeom>
          <a:noFill/>
          <a:ln w="127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3" name="Rectangle 89"/>
          <p:cNvSpPr>
            <a:spLocks noChangeArrowheads="1"/>
          </p:cNvSpPr>
          <p:nvPr userDrawn="1"/>
        </p:nvSpPr>
        <p:spPr bwMode="auto">
          <a:xfrm>
            <a:off x="9245332" y="7010400"/>
            <a:ext cx="35586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ko-KR" sz="900" dirty="0" smtClean="0">
                <a:solidFill>
                  <a:schemeClr val="tx1"/>
                </a:solidFill>
                <a:latin typeface="Arial" panose="020B0604020202020204" pitchFamily="34" charset="0"/>
              </a:rPr>
              <a:t> </a:t>
            </a:r>
            <a:fld id="{1D861D28-5DB2-4BE2-8796-4DE6BD98C63F}" type="slidenum">
              <a:rPr lang="en-US" altLang="ko-KR" sz="900" smtClean="0">
                <a:solidFill>
                  <a:schemeClr val="tx1"/>
                </a:solidFill>
                <a:latin typeface="Arial" panose="020B0604020202020204" pitchFamily="34" charset="0"/>
              </a:rPr>
              <a:pPr algn="r"/>
              <a:t>‹#›</a:t>
            </a:fld>
            <a:endParaRPr lang="en-US" altLang="ko-KR" sz="900" dirty="0">
              <a:solidFill>
                <a:schemeClr val="tx1"/>
              </a:solidFill>
              <a:latin typeface="Arial" panose="020B0604020202020204" pitchFamily="34" charset="0"/>
            </a:endParaRPr>
          </a:p>
        </p:txBody>
      </p:sp>
      <p:sp>
        <p:nvSpPr>
          <p:cNvPr id="1135" name="Rectangle 111"/>
          <p:cNvSpPr>
            <a:spLocks noChangeArrowheads="1"/>
          </p:cNvSpPr>
          <p:nvPr userDrawn="1"/>
        </p:nvSpPr>
        <p:spPr bwMode="auto">
          <a:xfrm>
            <a:off x="7543800" y="69977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altLang="ko-KR" sz="1000" b="1" dirty="0">
              <a:solidFill>
                <a:schemeClr val="tx1"/>
              </a:solidFill>
              <a:latin typeface="Arial" panose="020B0604020202020204" pitchFamily="34" charset="0"/>
            </a:endParaRPr>
          </a:p>
        </p:txBody>
      </p:sp>
      <p:pic>
        <p:nvPicPr>
          <p:cNvPr id="1136" name="Picture 112" descr="GMGMSNAPC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610600" y="0"/>
            <a:ext cx="1143000" cy="781050"/>
          </a:xfrm>
          <a:prstGeom prst="rect">
            <a:avLst/>
          </a:prstGeom>
          <a:noFill/>
          <a:extLst>
            <a:ext uri="{909E8E84-426E-40DD-AFC4-6F175D3DCCD1}">
              <a14:hiddenFill xmlns:a14="http://schemas.microsoft.com/office/drawing/2010/main">
                <a:solidFill>
                  <a:srgbClr val="FFFFFF"/>
                </a:solidFill>
              </a14:hiddenFill>
            </a:ext>
          </a:extLst>
        </p:spPr>
      </p:pic>
      <p:sp>
        <p:nvSpPr>
          <p:cNvPr id="1137" name="Text Box 113"/>
          <p:cNvSpPr txBox="1">
            <a:spLocks noChangeArrowheads="1"/>
          </p:cNvSpPr>
          <p:nvPr userDrawn="1"/>
        </p:nvSpPr>
        <p:spPr bwMode="auto">
          <a:xfrm>
            <a:off x="8839200" y="319088"/>
            <a:ext cx="609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ko-KR" altLang="ko-KR" sz="800" b="1" dirty="0">
                <a:solidFill>
                  <a:schemeClr val="tx1"/>
                </a:solidFill>
                <a:effectLst>
                  <a:outerShdw blurRad="38100" dist="38100" dir="2700000" algn="tl">
                    <a:srgbClr val="C0C0C0"/>
                  </a:outerShdw>
                </a:effectLst>
                <a:latin typeface="Arial" panose="020B0604020202020204" pitchFamily="34" charset="0"/>
              </a:rPr>
              <a:t>     </a:t>
            </a:r>
            <a:r>
              <a:rPr lang="en-US" altLang="zh-CN" sz="800" b="1" dirty="0" smtClean="0">
                <a:solidFill>
                  <a:schemeClr val="tx1"/>
                </a:solidFill>
                <a:effectLst>
                  <a:outerShdw blurRad="38100" dist="38100" dir="2700000" algn="tl">
                    <a:srgbClr val="C0C0C0"/>
                  </a:outerShdw>
                </a:effectLst>
                <a:latin typeface="Arial" panose="020B0604020202020204" pitchFamily="34" charset="0"/>
              </a:rPr>
              <a:t>A</a:t>
            </a:r>
            <a:r>
              <a:rPr lang="en-US" altLang="ko-KR" sz="800" b="1" dirty="0" smtClean="0">
                <a:solidFill>
                  <a:schemeClr val="tx1"/>
                </a:solidFill>
                <a:effectLst>
                  <a:outerShdw blurRad="38100" dist="38100" dir="2700000" algn="tl">
                    <a:srgbClr val="C0C0C0"/>
                  </a:outerShdw>
                </a:effectLst>
                <a:latin typeface="Arial" panose="020B0604020202020204" pitchFamily="34" charset="0"/>
              </a:rPr>
              <a:t>MS</a:t>
            </a:r>
            <a:endParaRPr lang="en-US" altLang="ko-KR" sz="800" b="1" dirty="0">
              <a:solidFill>
                <a:schemeClr val="tx1"/>
              </a:solidFill>
              <a:effectLst>
                <a:outerShdw blurRad="38100" dist="38100" dir="2700000" algn="tl">
                  <a:srgbClr val="C0C0C0"/>
                </a:outerShdw>
              </a:effectLst>
              <a:latin typeface="Arial" panose="020B0604020202020204" pitchFamily="34" charset="0"/>
            </a:endParaRPr>
          </a:p>
        </p:txBody>
      </p:sp>
      <p:pic>
        <p:nvPicPr>
          <p:cNvPr id="2" name="图片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53987" y="66675"/>
            <a:ext cx="1057275" cy="6477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timing>
    <p:tnLst>
      <p:par>
        <p:cTn id="1" dur="indefinite" restart="never" nodeType="tmRoot"/>
      </p:par>
    </p:tnLst>
  </p:timing>
  <p:txStyles>
    <p:title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p:titleStyle>
    <p:bodyStyle>
      <a:lvl1pPr marL="288925" indent="-288925" algn="l" defTabSz="977900" rtl="0" eaLnBrk="0" fontAlgn="base" hangingPunct="0">
        <a:spcBef>
          <a:spcPct val="20000"/>
        </a:spcBef>
        <a:spcAft>
          <a:spcPct val="0"/>
        </a:spcAft>
        <a:buClr>
          <a:srgbClr val="FE9B03"/>
        </a:buClr>
        <a:buSzPct val="68000"/>
        <a:buFont typeface="Monotype Sorts" charset="2"/>
        <a:buChar char="u"/>
        <a:defRPr sz="2400" b="1" kern="1200">
          <a:solidFill>
            <a:schemeClr val="tx1"/>
          </a:solidFill>
          <a:latin typeface="+mn-lt"/>
          <a:ea typeface="+mn-ea"/>
          <a:cs typeface="+mn-cs"/>
        </a:defRPr>
      </a:lvl1pPr>
      <a:lvl2pPr marL="795338" indent="-306388" algn="l" defTabSz="977900" rtl="0" eaLnBrk="0" fontAlgn="base" hangingPunct="0">
        <a:spcBef>
          <a:spcPct val="20000"/>
        </a:spcBef>
        <a:spcAft>
          <a:spcPct val="0"/>
        </a:spcAft>
        <a:buClr>
          <a:srgbClr val="FE9B03"/>
        </a:buClr>
        <a:buSzPct val="100000"/>
        <a:buChar char="–"/>
        <a:defRPr sz="2400" b="1" kern="1200">
          <a:solidFill>
            <a:schemeClr val="tx1"/>
          </a:solidFill>
          <a:latin typeface="+mn-lt"/>
          <a:ea typeface="+mn-ea"/>
          <a:cs typeface="+mn-cs"/>
        </a:defRPr>
      </a:lvl2pPr>
      <a:lvl3pPr marL="1222375" indent="-244475" algn="l" defTabSz="977900" rtl="0" eaLnBrk="0" fontAlgn="base" hangingPunct="0">
        <a:spcBef>
          <a:spcPct val="20000"/>
        </a:spcBef>
        <a:spcAft>
          <a:spcPct val="0"/>
        </a:spcAft>
        <a:buClr>
          <a:srgbClr val="FE9B03"/>
        </a:buClr>
        <a:buSzPct val="100000"/>
        <a:buChar char="•"/>
        <a:defRPr sz="2400" kern="1200">
          <a:solidFill>
            <a:schemeClr val="tx1"/>
          </a:solidFill>
          <a:latin typeface="+mn-lt"/>
          <a:ea typeface="+mn-ea"/>
          <a:cs typeface="+mn-cs"/>
        </a:defRPr>
      </a:lvl3pPr>
      <a:lvl4pPr marL="1712913" indent="-246063"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4pPr>
      <a:lvl5pPr marL="2201863" indent="-244475"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1955" name="Group 3"/>
          <p:cNvGrpSpPr>
            <a:grpSpLocks/>
          </p:cNvGrpSpPr>
          <p:nvPr/>
        </p:nvGrpSpPr>
        <p:grpSpPr bwMode="auto">
          <a:xfrm>
            <a:off x="2895600" y="2971800"/>
            <a:ext cx="3810000" cy="2514600"/>
            <a:chOff x="1128" y="1392"/>
            <a:chExt cx="3504" cy="2366"/>
          </a:xfrm>
        </p:grpSpPr>
        <p:pic>
          <p:nvPicPr>
            <p:cNvPr id="1661956" name="Picture 4" descr="GMSAt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 y="1392"/>
              <a:ext cx="3504" cy="2366"/>
            </a:xfrm>
            <a:prstGeom prst="rect">
              <a:avLst/>
            </a:prstGeom>
            <a:noFill/>
            <a:extLst>
              <a:ext uri="{909E8E84-426E-40DD-AFC4-6F175D3DCCD1}">
                <a14:hiddenFill xmlns:a14="http://schemas.microsoft.com/office/drawing/2010/main">
                  <a:solidFill>
                    <a:srgbClr val="FFFFFF"/>
                  </a:solidFill>
                </a14:hiddenFill>
              </a:ext>
            </a:extLst>
          </p:spPr>
        </p:pic>
        <p:grpSp>
          <p:nvGrpSpPr>
            <p:cNvPr id="1661957" name="Group 5"/>
            <p:cNvGrpSpPr>
              <a:grpSpLocks/>
            </p:cNvGrpSpPr>
            <p:nvPr/>
          </p:nvGrpSpPr>
          <p:grpSpPr bwMode="auto">
            <a:xfrm>
              <a:off x="2207" y="2016"/>
              <a:ext cx="1346" cy="1296"/>
              <a:chOff x="671" y="-144"/>
              <a:chExt cx="1490" cy="1344"/>
            </a:xfrm>
          </p:grpSpPr>
          <p:sp>
            <p:nvSpPr>
              <p:cNvPr id="1661958" name="Oval 6"/>
              <p:cNvSpPr>
                <a:spLocks noChangeArrowheads="1"/>
              </p:cNvSpPr>
              <p:nvPr/>
            </p:nvSpPr>
            <p:spPr bwMode="auto">
              <a:xfrm>
                <a:off x="720" y="-144"/>
                <a:ext cx="1392" cy="1344"/>
              </a:xfrm>
              <a:prstGeom prst="ellipse">
                <a:avLst/>
              </a:prstGeom>
              <a:gradFill rotWithShape="0">
                <a:gsLst>
                  <a:gs pos="0">
                    <a:srgbClr val="FFFF00"/>
                  </a:gs>
                  <a:gs pos="100000">
                    <a:srgbClr val="FF99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spAutoFit/>
              </a:bodyPr>
              <a:lstStyle/>
              <a:p>
                <a:endParaRPr lang="zh-CN" altLang="en-US"/>
              </a:p>
            </p:txBody>
          </p:sp>
          <p:sp>
            <p:nvSpPr>
              <p:cNvPr id="1661959" name="Text Box 7"/>
              <p:cNvSpPr txBox="1">
                <a:spLocks noChangeArrowheads="1"/>
              </p:cNvSpPr>
              <p:nvPr/>
            </p:nvSpPr>
            <p:spPr bwMode="auto">
              <a:xfrm>
                <a:off x="671" y="336"/>
                <a:ext cx="1490"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spcBef>
                    <a:spcPct val="50000"/>
                  </a:spcBef>
                </a:pPr>
                <a:r>
                  <a:rPr lang="en-US" altLang="zh-CN" b="1" dirty="0">
                    <a:effectLst>
                      <a:outerShdw blurRad="38100" dist="38100" dir="2700000" algn="tl">
                        <a:srgbClr val="C0C0C0"/>
                      </a:outerShdw>
                    </a:effectLst>
                    <a:latin typeface="Arial Black" panose="020B0A04020102020204" pitchFamily="34" charset="0"/>
                  </a:rPr>
                  <a:t>A</a:t>
                </a:r>
                <a:r>
                  <a:rPr lang="en-US" altLang="ko-KR" b="1" dirty="0" smtClean="0">
                    <a:effectLst>
                      <a:outerShdw blurRad="38100" dist="38100" dir="2700000" algn="tl">
                        <a:srgbClr val="C0C0C0"/>
                      </a:outerShdw>
                    </a:effectLst>
                    <a:latin typeface="Arial Black" panose="020B0A04020102020204" pitchFamily="34" charset="0"/>
                  </a:rPr>
                  <a:t>MS</a:t>
                </a:r>
                <a:endParaRPr lang="en-US" altLang="ko-KR" b="1" dirty="0">
                  <a:effectLst>
                    <a:outerShdw blurRad="38100" dist="38100" dir="2700000" algn="tl">
                      <a:srgbClr val="C0C0C0"/>
                    </a:outerShdw>
                  </a:effectLst>
                  <a:latin typeface="Arial Black" panose="020B0A04020102020204" pitchFamily="34" charset="0"/>
                </a:endParaRPr>
              </a:p>
            </p:txBody>
          </p:sp>
        </p:grpSp>
      </p:grpSp>
      <p:sp>
        <p:nvSpPr>
          <p:cNvPr id="1661961" name="Rectangle 9"/>
          <p:cNvSpPr>
            <a:spLocks noChangeArrowheads="1"/>
          </p:cNvSpPr>
          <p:nvPr/>
        </p:nvSpPr>
        <p:spPr bwMode="auto">
          <a:xfrm>
            <a:off x="3429000" y="990600"/>
            <a:ext cx="2667000" cy="1096801"/>
          </a:xfrm>
          <a:prstGeom prst="rect">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bg1"/>
                </a:solidFill>
                <a:miter lim="800000"/>
                <a:headEnd/>
                <a:tailEnd/>
              </a14:hiddenLine>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6500" b="1" dirty="0" smtClean="0">
                <a:effectLst>
                  <a:outerShdw blurRad="38100" dist="38100" dir="2700000" algn="tl">
                    <a:srgbClr val="FFFFFF"/>
                  </a:outerShdw>
                </a:effectLst>
                <a:latin typeface="Arial Black" panose="020B0A04020102020204" pitchFamily="34" charset="0"/>
              </a:rPr>
              <a:t>A</a:t>
            </a:r>
            <a:r>
              <a:rPr lang="en-US" altLang="ko-KR" sz="6500" b="1" dirty="0" smtClean="0">
                <a:effectLst>
                  <a:outerShdw blurRad="38100" dist="38100" dir="2700000" algn="tl">
                    <a:srgbClr val="FFFFFF"/>
                  </a:outerShdw>
                </a:effectLst>
                <a:latin typeface="Arial Black" panose="020B0A04020102020204" pitchFamily="34" charset="0"/>
              </a:rPr>
              <a:t>MS</a:t>
            </a:r>
            <a:endParaRPr lang="en-US" altLang="ko-KR" sz="6500" b="1" dirty="0">
              <a:effectLst>
                <a:outerShdw blurRad="38100" dist="38100" dir="2700000" algn="tl">
                  <a:srgbClr val="FFFFFF"/>
                </a:outerShdw>
              </a:effectLst>
              <a:latin typeface="Arial Black" panose="020B0A04020102020204" pitchFamily="34" charset="0"/>
            </a:endParaRPr>
          </a:p>
        </p:txBody>
      </p:sp>
      <p:sp>
        <p:nvSpPr>
          <p:cNvPr id="1661962" name="Rectangle 10"/>
          <p:cNvSpPr>
            <a:spLocks noChangeArrowheads="1"/>
          </p:cNvSpPr>
          <p:nvPr/>
        </p:nvSpPr>
        <p:spPr bwMode="auto">
          <a:xfrm>
            <a:off x="304800" y="2144713"/>
            <a:ext cx="9144000" cy="758247"/>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4300" b="1" dirty="0" smtClean="0">
                <a:latin typeface="Arial Black" panose="020B0A04020102020204" pitchFamily="34" charset="0"/>
              </a:rPr>
              <a:t>总装长沙工厂生产管理模式</a:t>
            </a:r>
            <a:endParaRPr lang="en-US" altLang="zh-CN" sz="4300" b="1" dirty="0" smtClean="0">
              <a:latin typeface="Arial Black" panose="020B0A04020102020204" pitchFamily="34" charset="0"/>
            </a:endParaRPr>
          </a:p>
        </p:txBody>
      </p:sp>
      <p:sp>
        <p:nvSpPr>
          <p:cNvPr id="1661964" name="Rectangle 12"/>
          <p:cNvSpPr>
            <a:spLocks noGrp="1" noChangeArrowheads="1"/>
          </p:cNvSpPr>
          <p:nvPr>
            <p:ph type="subTitle" idx="1"/>
          </p:nvPr>
        </p:nvSpPr>
        <p:spPr bwMode="auto">
          <a:xfrm>
            <a:off x="1138238" y="5611813"/>
            <a:ext cx="7480300" cy="1474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8325" tIns="49163" rIns="98325" bIns="49163" numCol="1" anchor="t" anchorCtr="0" compatLnSpc="1">
            <a:prstTxWarp prst="textNoShape">
              <a:avLst/>
            </a:prstTxWarp>
          </a:bodyPr>
          <a:lstStyle/>
          <a:p>
            <a:r>
              <a:rPr lang="zh-CN" altLang="en-US" sz="3600" b="0" i="1" dirty="0" smtClean="0">
                <a:solidFill>
                  <a:srgbClr val="790015"/>
                </a:solidFill>
              </a:rPr>
              <a:t>概述</a:t>
            </a:r>
            <a:endParaRPr lang="en-US" altLang="ko-KR" sz="3600" b="0" i="1" dirty="0">
              <a:solidFill>
                <a:srgbClr val="790015"/>
              </a:solidFill>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396875"/>
            <a:ext cx="8413750" cy="585787"/>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p>
            <a:r>
              <a:rPr lang="zh-CN" altLang="en-US" sz="3600" dirty="0">
                <a:solidFill>
                  <a:srgbClr val="0033CC"/>
                </a:solidFill>
                <a:latin typeface="Arial" panose="020B0604020202020204" pitchFamily="34" charset="0"/>
                <a:ea typeface="굴림" panose="020B0600000101010101" pitchFamily="34" charset="-127"/>
                <a:cs typeface="+mn-cs"/>
              </a:rPr>
              <a:t>总结：什么是</a:t>
            </a:r>
            <a:r>
              <a:rPr lang="en-US" altLang="zh-CN" sz="3600" dirty="0">
                <a:solidFill>
                  <a:srgbClr val="0033CC"/>
                </a:solidFill>
                <a:latin typeface="Arial" panose="020B0604020202020204" pitchFamily="34" charset="0"/>
                <a:ea typeface="굴림" panose="020B0600000101010101" pitchFamily="34" charset="-127"/>
                <a:cs typeface="+mn-cs"/>
              </a:rPr>
              <a:t>AMS</a:t>
            </a:r>
            <a:endParaRPr lang="zh-CN" altLang="en-US" sz="3600" dirty="0">
              <a:solidFill>
                <a:srgbClr val="0033CC"/>
              </a:solidFill>
              <a:latin typeface="Arial" panose="020B0604020202020204" pitchFamily="34" charset="0"/>
              <a:ea typeface="굴림" panose="020B0600000101010101" pitchFamily="34" charset="-127"/>
              <a:cs typeface="+mn-cs"/>
            </a:endParaRPr>
          </a:p>
        </p:txBody>
      </p:sp>
      <p:sp>
        <p:nvSpPr>
          <p:cNvPr id="3" name="内容占位符 2"/>
          <p:cNvSpPr>
            <a:spLocks noGrp="1"/>
          </p:cNvSpPr>
          <p:nvPr>
            <p:ph idx="1"/>
          </p:nvPr>
        </p:nvSpPr>
        <p:spPr>
          <a:xfrm>
            <a:off x="671513" y="1592262"/>
            <a:ext cx="8413750" cy="4727575"/>
          </a:xfrm>
        </p:spPr>
        <p:txBody>
          <a:bodyPr/>
          <a:lstStyle/>
          <a:p>
            <a:pPr marL="0" indent="0">
              <a:buNone/>
            </a:pPr>
            <a:r>
              <a:rPr lang="en-US" altLang="zh-CN" dirty="0" smtClean="0"/>
              <a:t>AMS</a:t>
            </a:r>
            <a:r>
              <a:rPr lang="zh-CN" altLang="en-US" dirty="0" smtClean="0"/>
              <a:t>：</a:t>
            </a:r>
            <a:r>
              <a:rPr lang="en-US" altLang="zh-CN" dirty="0" smtClean="0"/>
              <a:t>Assembly Manufacture System</a:t>
            </a:r>
          </a:p>
          <a:p>
            <a:pPr marL="0" indent="0">
              <a:buNone/>
            </a:pPr>
            <a:endParaRPr lang="en-US" altLang="zh-CN" dirty="0"/>
          </a:p>
          <a:p>
            <a:pPr>
              <a:buFont typeface="Wingdings" panose="05000000000000000000" pitchFamily="2" charset="2"/>
              <a:buChar char="ü"/>
            </a:pPr>
            <a:r>
              <a:rPr lang="zh-CN" altLang="en-US" b="0" dirty="0"/>
              <a:t>一</a:t>
            </a:r>
            <a:r>
              <a:rPr lang="zh-CN" altLang="en-US" b="0" dirty="0" smtClean="0"/>
              <a:t>套标准的、系统的管理方法</a:t>
            </a:r>
            <a:endParaRPr lang="en-US" altLang="zh-CN" b="0" dirty="0" smtClean="0"/>
          </a:p>
          <a:p>
            <a:pPr>
              <a:buFont typeface="Wingdings" panose="05000000000000000000" pitchFamily="2" charset="2"/>
              <a:buChar char="ü"/>
            </a:pPr>
            <a:r>
              <a:rPr lang="zh-CN" altLang="en-US" b="0" dirty="0"/>
              <a:t>覆盖</a:t>
            </a:r>
            <a:r>
              <a:rPr lang="zh-CN" altLang="en-US" b="0" dirty="0" smtClean="0"/>
              <a:t>生产制造相关的所有流程范围，不涉及研发及销售流程</a:t>
            </a:r>
            <a:endParaRPr lang="en-US" altLang="zh-CN" b="0" dirty="0" smtClean="0"/>
          </a:p>
          <a:p>
            <a:pPr>
              <a:buFont typeface="Wingdings" panose="05000000000000000000" pitchFamily="2" charset="2"/>
              <a:buChar char="ü"/>
            </a:pPr>
            <a:r>
              <a:rPr lang="zh-CN" altLang="en-US" b="0" dirty="0"/>
              <a:t>涵盖</a:t>
            </a:r>
            <a:r>
              <a:rPr lang="zh-CN" altLang="en-US" b="0" dirty="0" smtClean="0"/>
              <a:t>安全、质量、效率、成本等职能，即是质量管理体系的扩展</a:t>
            </a:r>
            <a:endParaRPr lang="en-US" altLang="zh-CN" b="0" dirty="0" smtClean="0"/>
          </a:p>
          <a:p>
            <a:pPr>
              <a:buFont typeface="Wingdings" panose="05000000000000000000" pitchFamily="2" charset="2"/>
              <a:buChar char="ü"/>
            </a:pPr>
            <a:r>
              <a:rPr lang="zh-CN" altLang="en-US" b="0" dirty="0" smtClean="0"/>
              <a:t>参考了</a:t>
            </a:r>
            <a:r>
              <a:rPr lang="en-US" altLang="zh-CN" b="0" dirty="0" smtClean="0"/>
              <a:t>GMS</a:t>
            </a:r>
            <a:r>
              <a:rPr lang="zh-CN" altLang="en-US" b="0" dirty="0" smtClean="0"/>
              <a:t>（通用汽车的全球制造系统）、</a:t>
            </a:r>
            <a:r>
              <a:rPr lang="en-US" altLang="zh-CN" b="0" dirty="0" smtClean="0"/>
              <a:t>TPS</a:t>
            </a:r>
            <a:r>
              <a:rPr lang="zh-CN" altLang="en-US" b="0" dirty="0" smtClean="0"/>
              <a:t>（丰田生产方式）等先进生产体系</a:t>
            </a:r>
            <a:endParaRPr lang="en-US" altLang="zh-CN" b="0" dirty="0" smtClean="0"/>
          </a:p>
          <a:p>
            <a:pPr>
              <a:buFont typeface="Wingdings" panose="05000000000000000000" pitchFamily="2" charset="2"/>
              <a:buChar char="ü"/>
            </a:pPr>
            <a:r>
              <a:rPr lang="zh-CN" altLang="en-US" b="0" dirty="0" smtClean="0"/>
              <a:t>以总装长沙工厂为试点，是符合比亚迪特色及现状的生产方式的总结与实践</a:t>
            </a:r>
            <a:endParaRPr lang="zh-CN" altLang="en-US" b="0" dirty="0"/>
          </a:p>
        </p:txBody>
      </p:sp>
    </p:spTree>
    <p:extLst>
      <p:ext uri="{BB962C8B-B14F-4D97-AF65-F5344CB8AC3E}">
        <p14:creationId xmlns:p14="http://schemas.microsoft.com/office/powerpoint/2010/main" val="2546792556"/>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075" name="Object 3">
            <a:hlinkClick r:id="" action="ppaction://ole?verb=0"/>
          </p:cNvPr>
          <p:cNvGraphicFramePr>
            <a:graphicFrameLocks/>
          </p:cNvGraphicFramePr>
          <p:nvPr/>
        </p:nvGraphicFramePr>
        <p:xfrm>
          <a:off x="3587750" y="3338513"/>
          <a:ext cx="2393950" cy="1524000"/>
        </p:xfrm>
        <a:graphic>
          <a:graphicData uri="http://schemas.openxmlformats.org/presentationml/2006/ole">
            <mc:AlternateContent xmlns:mc="http://schemas.openxmlformats.org/markup-compatibility/2006">
              <mc:Choice xmlns:v="urn:schemas-microsoft-com:vml" Requires="v">
                <p:oleObj spid="_x0000_s515125" name="Clip" r:id="rId4" imgW="2549520" imgH="1649160" progId="MS_ClipArt_Gallery.2">
                  <p:embed/>
                </p:oleObj>
              </mc:Choice>
              <mc:Fallback>
                <p:oleObj name="Clip" r:id="rId4" imgW="2549520" imgH="164916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0" y="3338513"/>
                        <a:ext cx="23939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5081" name="Group 9"/>
          <p:cNvGrpSpPr>
            <a:grpSpLocks/>
          </p:cNvGrpSpPr>
          <p:nvPr/>
        </p:nvGrpSpPr>
        <p:grpSpPr bwMode="auto">
          <a:xfrm>
            <a:off x="452438" y="1219200"/>
            <a:ext cx="3341688" cy="3800475"/>
            <a:chOff x="285" y="991"/>
            <a:chExt cx="2105" cy="2394"/>
          </a:xfrm>
        </p:grpSpPr>
        <p:pic>
          <p:nvPicPr>
            <p:cNvPr id="515076" name="Picture 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 y="1824"/>
              <a:ext cx="2105" cy="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5077" name="Rectangle 5"/>
            <p:cNvSpPr>
              <a:spLocks noChangeArrowheads="1"/>
            </p:cNvSpPr>
            <p:nvPr/>
          </p:nvSpPr>
          <p:spPr bwMode="auto">
            <a:xfrm>
              <a:off x="917" y="991"/>
              <a:ext cx="8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zh-CN" altLang="en-US" sz="2200" b="1" dirty="0" smtClean="0">
                  <a:solidFill>
                    <a:srgbClr val="00279F"/>
                  </a:solidFill>
                  <a:latin typeface="Arial" panose="020B0604020202020204" pitchFamily="34" charset="0"/>
                  <a:ea typeface="宋体" panose="02010600030101010101" pitchFamily="2" charset="-122"/>
                </a:rPr>
                <a:t>顾客满意</a:t>
              </a:r>
              <a:endParaRPr lang="en-US" altLang="zh-CN" sz="2200" b="1" dirty="0">
                <a:solidFill>
                  <a:srgbClr val="00279F"/>
                </a:solidFill>
                <a:latin typeface="Arial" panose="020B0604020202020204" pitchFamily="34" charset="0"/>
                <a:ea typeface="宋体" panose="02010600030101010101" pitchFamily="2" charset="-122"/>
              </a:endParaRPr>
            </a:p>
          </p:txBody>
        </p:sp>
      </p:grpSp>
      <p:grpSp>
        <p:nvGrpSpPr>
          <p:cNvPr id="515082" name="Group 10"/>
          <p:cNvGrpSpPr>
            <a:grpSpLocks/>
          </p:cNvGrpSpPr>
          <p:nvPr/>
        </p:nvGrpSpPr>
        <p:grpSpPr bwMode="auto">
          <a:xfrm>
            <a:off x="5935663" y="1219200"/>
            <a:ext cx="3484562" cy="3970338"/>
            <a:chOff x="3739" y="991"/>
            <a:chExt cx="2195" cy="2501"/>
          </a:xfrm>
        </p:grpSpPr>
        <p:pic>
          <p:nvPicPr>
            <p:cNvPr id="515074" name="Picture 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39" y="1867"/>
              <a:ext cx="2195" cy="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5078" name="Rectangle 6"/>
            <p:cNvSpPr>
              <a:spLocks noChangeArrowheads="1"/>
            </p:cNvSpPr>
            <p:nvPr/>
          </p:nvSpPr>
          <p:spPr bwMode="auto">
            <a:xfrm>
              <a:off x="4415" y="991"/>
              <a:ext cx="8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zh-CN" altLang="en-US" sz="2200" b="1" dirty="0" smtClean="0">
                  <a:solidFill>
                    <a:schemeClr val="accent2"/>
                  </a:solidFill>
                  <a:latin typeface="Arial" panose="020B0604020202020204" pitchFamily="34" charset="0"/>
                  <a:ea typeface="宋体" panose="02010600030101010101" pitchFamily="2" charset="-122"/>
                </a:rPr>
                <a:t>顾客热忱</a:t>
              </a:r>
              <a:endParaRPr lang="en-US" altLang="zh-CN" sz="2200" b="1" dirty="0">
                <a:solidFill>
                  <a:schemeClr val="accent2"/>
                </a:solidFill>
                <a:latin typeface="Arial" panose="020B0604020202020204" pitchFamily="34" charset="0"/>
                <a:ea typeface="宋体" panose="02010600030101010101" pitchFamily="2" charset="-122"/>
              </a:endParaRPr>
            </a:p>
          </p:txBody>
        </p:sp>
      </p:grpSp>
      <p:sp>
        <p:nvSpPr>
          <p:cNvPr id="515083" name="Rectangle 11"/>
          <p:cNvSpPr>
            <a:spLocks noChangeArrowheads="1"/>
          </p:cNvSpPr>
          <p:nvPr/>
        </p:nvSpPr>
        <p:spPr bwMode="auto">
          <a:xfrm>
            <a:off x="1524000" y="0"/>
            <a:ext cx="6781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lvl1pPr algn="l" defTabSz="977900">
              <a:defRPr sz="2400">
                <a:solidFill>
                  <a:schemeClr val="tx1"/>
                </a:solidFill>
                <a:latin typeface="Times New Roman" panose="02020603050405020304" pitchFamily="18" charset="0"/>
                <a:ea typeface="굴림" panose="020B0600000101010101" pitchFamily="34" charset="-127"/>
              </a:defRPr>
            </a:lvl1pPr>
            <a:lvl2pPr algn="l" defTabSz="977900">
              <a:defRPr sz="2400">
                <a:solidFill>
                  <a:schemeClr val="tx1"/>
                </a:solidFill>
                <a:latin typeface="Times New Roman" panose="02020603050405020304" pitchFamily="18" charset="0"/>
                <a:ea typeface="굴림" panose="020B0600000101010101" pitchFamily="34" charset="-127"/>
              </a:defRPr>
            </a:lvl2pPr>
            <a:lvl3pPr algn="l" defTabSz="977900">
              <a:defRPr sz="2400">
                <a:solidFill>
                  <a:schemeClr val="tx1"/>
                </a:solidFill>
                <a:latin typeface="Times New Roman" panose="02020603050405020304" pitchFamily="18" charset="0"/>
                <a:ea typeface="굴림" panose="020B0600000101010101" pitchFamily="34" charset="-127"/>
              </a:defRPr>
            </a:lvl3pPr>
            <a:lvl4pPr algn="l" defTabSz="977900">
              <a:defRPr sz="2400">
                <a:solidFill>
                  <a:schemeClr val="tx1"/>
                </a:solidFill>
                <a:latin typeface="Times New Roman" panose="02020603050405020304" pitchFamily="18" charset="0"/>
                <a:ea typeface="굴림" panose="020B0600000101010101" pitchFamily="34" charset="-127"/>
              </a:defRPr>
            </a:lvl4pPr>
            <a:lvl5pPr algn="l" defTabSz="977900">
              <a:defRPr sz="2400">
                <a:solidFill>
                  <a:schemeClr val="tx1"/>
                </a:solidFill>
                <a:latin typeface="Times New Roman" panose="02020603050405020304" pitchFamily="18" charset="0"/>
                <a:ea typeface="굴림" panose="020B0600000101010101" pitchFamily="34" charset="-127"/>
              </a:defRPr>
            </a:lvl5pPr>
            <a:lvl6pPr marL="4572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3200" dirty="0" smtClean="0">
                <a:solidFill>
                  <a:srgbClr val="0033CC"/>
                </a:solidFill>
                <a:latin typeface="Arial" panose="020B0604020202020204" pitchFamily="34" charset="0"/>
              </a:rPr>
              <a:t>我们工作是为了什么</a:t>
            </a:r>
            <a:r>
              <a:rPr lang="en-US" altLang="ko-KR" sz="3200" dirty="0" smtClean="0">
                <a:solidFill>
                  <a:srgbClr val="0033CC"/>
                </a:solidFill>
                <a:latin typeface="Arial" panose="020B0604020202020204" pitchFamily="34" charset="0"/>
              </a:rPr>
              <a:t>?</a:t>
            </a:r>
            <a:endParaRPr lang="en-US" altLang="ko-KR" sz="3200" dirty="0">
              <a:solidFill>
                <a:srgbClr val="0033CC"/>
              </a:solidFill>
              <a:latin typeface="Arial" panose="020B0604020202020204" pitchFamily="34" charset="0"/>
            </a:endParaRPr>
          </a:p>
        </p:txBody>
      </p:sp>
      <p:sp>
        <p:nvSpPr>
          <p:cNvPr id="515084" name="Rectangle 12"/>
          <p:cNvSpPr>
            <a:spLocks noChangeArrowheads="1"/>
          </p:cNvSpPr>
          <p:nvPr/>
        </p:nvSpPr>
        <p:spPr bwMode="auto">
          <a:xfrm>
            <a:off x="7391400" y="4800600"/>
            <a:ext cx="15462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buClr>
                <a:srgbClr val="037C03"/>
              </a:buClr>
              <a:buFont typeface="Wingdings" panose="05000000000000000000" pitchFamily="2" charset="2"/>
              <a:buChar char="J"/>
            </a:pPr>
            <a:r>
              <a:rPr lang="ko-KR" altLang="en-US" sz="9500" b="1">
                <a:latin typeface="Arial" panose="020B0604020202020204" pitchFamily="34" charset="0"/>
              </a:rPr>
              <a:t> </a:t>
            </a:r>
          </a:p>
        </p:txBody>
      </p:sp>
      <p:sp>
        <p:nvSpPr>
          <p:cNvPr id="515085" name="Rectangle 13"/>
          <p:cNvSpPr>
            <a:spLocks noChangeArrowheads="1"/>
          </p:cNvSpPr>
          <p:nvPr/>
        </p:nvSpPr>
        <p:spPr bwMode="auto">
          <a:xfrm>
            <a:off x="1730375" y="4705350"/>
            <a:ext cx="15462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buClr>
                <a:srgbClr val="00279F"/>
              </a:buClr>
              <a:buFont typeface="Wingdings" panose="05000000000000000000" pitchFamily="2" charset="2"/>
              <a:buChar char="K"/>
            </a:pPr>
            <a:r>
              <a:rPr lang="ko-KR" altLang="en-US" sz="9500" b="1">
                <a:latin typeface="Arial" panose="020B0604020202020204" pitchFamily="34" charset="0"/>
              </a:rPr>
              <a:t> </a:t>
            </a:r>
          </a:p>
        </p:txBody>
      </p:sp>
      <p:sp>
        <p:nvSpPr>
          <p:cNvPr id="515086" name="Rectangle 14"/>
          <p:cNvSpPr>
            <a:spLocks noGrp="1" noChangeArrowheads="1"/>
          </p:cNvSpPr>
          <p:nvPr>
            <p:ph type="title"/>
          </p:nvPr>
        </p:nvSpPr>
        <p:spPr bwMode="auto">
          <a:xfrm>
            <a:off x="457200" y="6248400"/>
            <a:ext cx="8839200" cy="533400"/>
          </a:xfrm>
          <a:solidFill>
            <a:srgbClr val="FFFF00"/>
          </a:solidFill>
          <a:ln w="12700">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7302" tIns="47797" rIns="97302" bIns="47797" numCol="1" anchor="ctr" anchorCtr="0" compatLnSpc="1">
            <a:prstTxWarp prst="textNoShape">
              <a:avLst/>
            </a:prstTxWarp>
          </a:bodyPr>
          <a:lstStyle/>
          <a:p>
            <a:r>
              <a:rPr lang="zh-CN" altLang="en-US" sz="3200" b="1" dirty="0" smtClean="0">
                <a:solidFill>
                  <a:srgbClr val="0000FF"/>
                </a:solidFill>
                <a:latin typeface="Arial" panose="020B0604020202020204" pitchFamily="34" charset="0"/>
              </a:rPr>
              <a:t>顾客满意是远远不够的</a:t>
            </a:r>
            <a:r>
              <a:rPr lang="en-US" altLang="ko-KR" sz="3200" b="1" dirty="0" smtClean="0">
                <a:solidFill>
                  <a:srgbClr val="0000FF"/>
                </a:solidFill>
                <a:latin typeface="Arial" panose="020B0604020202020204" pitchFamily="34" charset="0"/>
              </a:rPr>
              <a:t>!!!</a:t>
            </a:r>
            <a:endParaRPr lang="ko-KR" altLang="ko-KR" sz="3200" b="1" dirty="0">
              <a:solidFill>
                <a:srgbClr val="0000FF"/>
              </a:solidFill>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1508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1000"/>
                                  </p:stCondLst>
                                  <p:childTnLst>
                                    <p:set>
                                      <p:cBhvr>
                                        <p:cTn id="9" dur="1" fill="hold">
                                          <p:stCondLst>
                                            <p:cond delay="0"/>
                                          </p:stCondLst>
                                        </p:cTn>
                                        <p:tgtEl>
                                          <p:spTgt spid="515075"/>
                                        </p:tgtEl>
                                        <p:attrNameLst>
                                          <p:attrName>style.visibility</p:attrName>
                                        </p:attrNameLst>
                                      </p:cBhvr>
                                      <p:to>
                                        <p:strVal val="visible"/>
                                      </p:to>
                                    </p:set>
                                    <p:animEffect transition="in" filter="wipe(left)">
                                      <p:cBhvr>
                                        <p:cTn id="10" dur="500"/>
                                        <p:tgtEl>
                                          <p:spTgt spid="515075"/>
                                        </p:tgtEl>
                                      </p:cBhvr>
                                    </p:animEffect>
                                  </p:childTnLst>
                                </p:cTn>
                              </p:par>
                            </p:childTnLst>
                          </p:cTn>
                        </p:par>
                        <p:par>
                          <p:cTn id="11" fill="hold" nodeType="afterGroup">
                            <p:stCondLst>
                              <p:cond delay="2000"/>
                            </p:stCondLst>
                            <p:childTnLst>
                              <p:par>
                                <p:cTn id="12" presetID="1" presetClass="entr" presetSubtype="0" fill="hold" nodeType="afterEffect">
                                  <p:stCondLst>
                                    <p:cond delay="1000"/>
                                  </p:stCondLst>
                                  <p:childTnLst>
                                    <p:set>
                                      <p:cBhvr>
                                        <p:cTn id="13" dur="1" fill="hold">
                                          <p:stCondLst>
                                            <p:cond delay="499"/>
                                          </p:stCondLst>
                                        </p:cTn>
                                        <p:tgtEl>
                                          <p:spTgt spid="515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898" name="Group 2"/>
          <p:cNvGrpSpPr>
            <a:grpSpLocks/>
          </p:cNvGrpSpPr>
          <p:nvPr/>
        </p:nvGrpSpPr>
        <p:grpSpPr bwMode="auto">
          <a:xfrm>
            <a:off x="2103438" y="2359025"/>
            <a:ext cx="2398712" cy="3636963"/>
            <a:chOff x="1346" y="1368"/>
            <a:chExt cx="1534" cy="2108"/>
          </a:xfrm>
        </p:grpSpPr>
        <p:sp>
          <p:nvSpPr>
            <p:cNvPr id="1744899" name="Freeform 3"/>
            <p:cNvSpPr>
              <a:spLocks/>
            </p:cNvSpPr>
            <p:nvPr/>
          </p:nvSpPr>
          <p:spPr bwMode="auto">
            <a:xfrm>
              <a:off x="1347" y="2306"/>
              <a:ext cx="1413" cy="981"/>
            </a:xfrm>
            <a:custGeom>
              <a:avLst/>
              <a:gdLst>
                <a:gd name="T0" fmla="*/ 0 w 1413"/>
                <a:gd name="T1" fmla="*/ 0 h 981"/>
                <a:gd name="T2" fmla="*/ 59 w 1413"/>
                <a:gd name="T3" fmla="*/ 0 h 981"/>
                <a:gd name="T4" fmla="*/ 109 w 1413"/>
                <a:gd name="T5" fmla="*/ 2 h 981"/>
                <a:gd name="T6" fmla="*/ 165 w 1413"/>
                <a:gd name="T7" fmla="*/ 6 h 981"/>
                <a:gd name="T8" fmla="*/ 220 w 1413"/>
                <a:gd name="T9" fmla="*/ 10 h 981"/>
                <a:gd name="T10" fmla="*/ 282 w 1413"/>
                <a:gd name="T11" fmla="*/ 17 h 981"/>
                <a:gd name="T12" fmla="*/ 341 w 1413"/>
                <a:gd name="T13" fmla="*/ 26 h 981"/>
                <a:gd name="T14" fmla="*/ 393 w 1413"/>
                <a:gd name="T15" fmla="*/ 33 h 981"/>
                <a:gd name="T16" fmla="*/ 452 w 1413"/>
                <a:gd name="T17" fmla="*/ 44 h 981"/>
                <a:gd name="T18" fmla="*/ 505 w 1413"/>
                <a:gd name="T19" fmla="*/ 55 h 981"/>
                <a:gd name="T20" fmla="*/ 554 w 1413"/>
                <a:gd name="T21" fmla="*/ 65 h 981"/>
                <a:gd name="T22" fmla="*/ 610 w 1413"/>
                <a:gd name="T23" fmla="*/ 80 h 981"/>
                <a:gd name="T24" fmla="*/ 678 w 1413"/>
                <a:gd name="T25" fmla="*/ 102 h 981"/>
                <a:gd name="T26" fmla="*/ 735 w 1413"/>
                <a:gd name="T27" fmla="*/ 119 h 981"/>
                <a:gd name="T28" fmla="*/ 801 w 1413"/>
                <a:gd name="T29" fmla="*/ 144 h 981"/>
                <a:gd name="T30" fmla="*/ 868 w 1413"/>
                <a:gd name="T31" fmla="*/ 174 h 981"/>
                <a:gd name="T32" fmla="*/ 932 w 1413"/>
                <a:gd name="T33" fmla="*/ 203 h 981"/>
                <a:gd name="T34" fmla="*/ 982 w 1413"/>
                <a:gd name="T35" fmla="*/ 232 h 981"/>
                <a:gd name="T36" fmla="*/ 1046 w 1413"/>
                <a:gd name="T37" fmla="*/ 268 h 981"/>
                <a:gd name="T38" fmla="*/ 1098 w 1413"/>
                <a:gd name="T39" fmla="*/ 304 h 981"/>
                <a:gd name="T40" fmla="*/ 1145 w 1413"/>
                <a:gd name="T41" fmla="*/ 337 h 981"/>
                <a:gd name="T42" fmla="*/ 1182 w 1413"/>
                <a:gd name="T43" fmla="*/ 373 h 981"/>
                <a:gd name="T44" fmla="*/ 1220 w 1413"/>
                <a:gd name="T45" fmla="*/ 406 h 981"/>
                <a:gd name="T46" fmla="*/ 1250 w 1413"/>
                <a:gd name="T47" fmla="*/ 438 h 981"/>
                <a:gd name="T48" fmla="*/ 1275 w 1413"/>
                <a:gd name="T49" fmla="*/ 467 h 981"/>
                <a:gd name="T50" fmla="*/ 1303 w 1413"/>
                <a:gd name="T51" fmla="*/ 505 h 981"/>
                <a:gd name="T52" fmla="*/ 1330 w 1413"/>
                <a:gd name="T53" fmla="*/ 541 h 981"/>
                <a:gd name="T54" fmla="*/ 1351 w 1413"/>
                <a:gd name="T55" fmla="*/ 577 h 981"/>
                <a:gd name="T56" fmla="*/ 1380 w 1413"/>
                <a:gd name="T57" fmla="*/ 646 h 981"/>
                <a:gd name="T58" fmla="*/ 1399 w 1413"/>
                <a:gd name="T59" fmla="*/ 705 h 981"/>
                <a:gd name="T60" fmla="*/ 1403 w 1413"/>
                <a:gd name="T61" fmla="*/ 730 h 981"/>
                <a:gd name="T62" fmla="*/ 1412 w 1413"/>
                <a:gd name="T63" fmla="*/ 780 h 981"/>
                <a:gd name="T64" fmla="*/ 1412 w 1413"/>
                <a:gd name="T65" fmla="*/ 820 h 981"/>
                <a:gd name="T66" fmla="*/ 1412 w 1413"/>
                <a:gd name="T67" fmla="*/ 980 h 981"/>
                <a:gd name="T68" fmla="*/ 1353 w 1413"/>
                <a:gd name="T69" fmla="*/ 903 h 981"/>
                <a:gd name="T70" fmla="*/ 1070 w 1413"/>
                <a:gd name="T71" fmla="*/ 551 h 981"/>
                <a:gd name="T72" fmla="*/ 663 w 1413"/>
                <a:gd name="T73" fmla="*/ 366 h 981"/>
                <a:gd name="T74" fmla="*/ 241 w 1413"/>
                <a:gd name="T75" fmla="*/ 268 h 981"/>
                <a:gd name="T76" fmla="*/ 0 w 1413"/>
                <a:gd name="T77" fmla="*/ 246 h 981"/>
                <a:gd name="T78" fmla="*/ 0 w 1413"/>
                <a:gd name="T79"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3" h="981">
                  <a:moveTo>
                    <a:pt x="0" y="0"/>
                  </a:moveTo>
                  <a:lnTo>
                    <a:pt x="59" y="0"/>
                  </a:lnTo>
                  <a:lnTo>
                    <a:pt x="109" y="2"/>
                  </a:lnTo>
                  <a:lnTo>
                    <a:pt x="165" y="6"/>
                  </a:lnTo>
                  <a:lnTo>
                    <a:pt x="220" y="10"/>
                  </a:lnTo>
                  <a:lnTo>
                    <a:pt x="282" y="17"/>
                  </a:lnTo>
                  <a:lnTo>
                    <a:pt x="341" y="26"/>
                  </a:lnTo>
                  <a:lnTo>
                    <a:pt x="393" y="33"/>
                  </a:lnTo>
                  <a:lnTo>
                    <a:pt x="452" y="44"/>
                  </a:lnTo>
                  <a:lnTo>
                    <a:pt x="505" y="55"/>
                  </a:lnTo>
                  <a:lnTo>
                    <a:pt x="554" y="65"/>
                  </a:lnTo>
                  <a:lnTo>
                    <a:pt x="610" y="80"/>
                  </a:lnTo>
                  <a:lnTo>
                    <a:pt x="678" y="102"/>
                  </a:lnTo>
                  <a:lnTo>
                    <a:pt x="735" y="119"/>
                  </a:lnTo>
                  <a:lnTo>
                    <a:pt x="801" y="144"/>
                  </a:lnTo>
                  <a:lnTo>
                    <a:pt x="868" y="174"/>
                  </a:lnTo>
                  <a:lnTo>
                    <a:pt x="932" y="203"/>
                  </a:lnTo>
                  <a:lnTo>
                    <a:pt x="982" y="232"/>
                  </a:lnTo>
                  <a:lnTo>
                    <a:pt x="1046" y="268"/>
                  </a:lnTo>
                  <a:lnTo>
                    <a:pt x="1098" y="304"/>
                  </a:lnTo>
                  <a:lnTo>
                    <a:pt x="1145" y="337"/>
                  </a:lnTo>
                  <a:lnTo>
                    <a:pt x="1182" y="373"/>
                  </a:lnTo>
                  <a:lnTo>
                    <a:pt x="1220" y="406"/>
                  </a:lnTo>
                  <a:lnTo>
                    <a:pt x="1250" y="438"/>
                  </a:lnTo>
                  <a:lnTo>
                    <a:pt x="1275" y="467"/>
                  </a:lnTo>
                  <a:lnTo>
                    <a:pt x="1303" y="505"/>
                  </a:lnTo>
                  <a:lnTo>
                    <a:pt x="1330" y="541"/>
                  </a:lnTo>
                  <a:lnTo>
                    <a:pt x="1351" y="577"/>
                  </a:lnTo>
                  <a:lnTo>
                    <a:pt x="1380" y="646"/>
                  </a:lnTo>
                  <a:lnTo>
                    <a:pt x="1399" y="705"/>
                  </a:lnTo>
                  <a:lnTo>
                    <a:pt x="1403" y="730"/>
                  </a:lnTo>
                  <a:lnTo>
                    <a:pt x="1412" y="780"/>
                  </a:lnTo>
                  <a:lnTo>
                    <a:pt x="1412" y="820"/>
                  </a:lnTo>
                  <a:lnTo>
                    <a:pt x="1412" y="980"/>
                  </a:lnTo>
                  <a:lnTo>
                    <a:pt x="1353" y="903"/>
                  </a:lnTo>
                  <a:lnTo>
                    <a:pt x="1070" y="551"/>
                  </a:lnTo>
                  <a:lnTo>
                    <a:pt x="663" y="366"/>
                  </a:lnTo>
                  <a:lnTo>
                    <a:pt x="241" y="268"/>
                  </a:lnTo>
                  <a:lnTo>
                    <a:pt x="0" y="246"/>
                  </a:lnTo>
                  <a:lnTo>
                    <a:pt x="0" y="0"/>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900" name="Rectangle 4"/>
            <p:cNvSpPr>
              <a:spLocks noChangeArrowheads="1"/>
            </p:cNvSpPr>
            <p:nvPr/>
          </p:nvSpPr>
          <p:spPr bwMode="auto">
            <a:xfrm>
              <a:off x="2407" y="3089"/>
              <a:ext cx="469" cy="190"/>
            </a:xfrm>
            <a:prstGeom prst="rect">
              <a:avLst/>
            </a:prstGeom>
            <a:solidFill>
              <a:srgbClr val="00279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901" name="Freeform 5"/>
            <p:cNvSpPr>
              <a:spLocks/>
            </p:cNvSpPr>
            <p:nvPr/>
          </p:nvSpPr>
          <p:spPr bwMode="auto">
            <a:xfrm>
              <a:off x="2403" y="3289"/>
              <a:ext cx="477" cy="187"/>
            </a:xfrm>
            <a:custGeom>
              <a:avLst/>
              <a:gdLst>
                <a:gd name="T0" fmla="*/ 0 w 477"/>
                <a:gd name="T1" fmla="*/ 0 h 187"/>
                <a:gd name="T2" fmla="*/ 476 w 477"/>
                <a:gd name="T3" fmla="*/ 0 h 187"/>
                <a:gd name="T4" fmla="*/ 238 w 477"/>
                <a:gd name="T5" fmla="*/ 186 h 187"/>
                <a:gd name="T6" fmla="*/ 0 w 477"/>
                <a:gd name="T7" fmla="*/ 0 h 187"/>
              </a:gdLst>
              <a:ahLst/>
              <a:cxnLst>
                <a:cxn ang="0">
                  <a:pos x="T0" y="T1"/>
                </a:cxn>
                <a:cxn ang="0">
                  <a:pos x="T2" y="T3"/>
                </a:cxn>
                <a:cxn ang="0">
                  <a:pos x="T4" y="T5"/>
                </a:cxn>
                <a:cxn ang="0">
                  <a:pos x="T6" y="T7"/>
                </a:cxn>
              </a:cxnLst>
              <a:rect l="0" t="0" r="r" b="b"/>
              <a:pathLst>
                <a:path w="477" h="187">
                  <a:moveTo>
                    <a:pt x="0" y="0"/>
                  </a:moveTo>
                  <a:lnTo>
                    <a:pt x="476" y="0"/>
                  </a:lnTo>
                  <a:lnTo>
                    <a:pt x="238" y="186"/>
                  </a:lnTo>
                  <a:lnTo>
                    <a:pt x="0" y="0"/>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902" name="Freeform 6"/>
            <p:cNvSpPr>
              <a:spLocks/>
            </p:cNvSpPr>
            <p:nvPr/>
          </p:nvSpPr>
          <p:spPr bwMode="auto">
            <a:xfrm>
              <a:off x="1347" y="2529"/>
              <a:ext cx="1412" cy="754"/>
            </a:xfrm>
            <a:custGeom>
              <a:avLst/>
              <a:gdLst>
                <a:gd name="T0" fmla="*/ 37 w 1412"/>
                <a:gd name="T1" fmla="*/ 119 h 754"/>
                <a:gd name="T2" fmla="*/ 121 w 1412"/>
                <a:gd name="T3" fmla="*/ 122 h 754"/>
                <a:gd name="T4" fmla="*/ 201 w 1412"/>
                <a:gd name="T5" fmla="*/ 127 h 754"/>
                <a:gd name="T6" fmla="*/ 283 w 1412"/>
                <a:gd name="T7" fmla="*/ 136 h 754"/>
                <a:gd name="T8" fmla="*/ 362 w 1412"/>
                <a:gd name="T9" fmla="*/ 148 h 754"/>
                <a:gd name="T10" fmla="*/ 451 w 1412"/>
                <a:gd name="T11" fmla="*/ 165 h 754"/>
                <a:gd name="T12" fmla="*/ 526 w 1412"/>
                <a:gd name="T13" fmla="*/ 183 h 754"/>
                <a:gd name="T14" fmla="*/ 626 w 1412"/>
                <a:gd name="T15" fmla="*/ 211 h 754"/>
                <a:gd name="T16" fmla="*/ 744 w 1412"/>
                <a:gd name="T17" fmla="*/ 256 h 754"/>
                <a:gd name="T18" fmla="*/ 813 w 1412"/>
                <a:gd name="T19" fmla="*/ 289 h 754"/>
                <a:gd name="T20" fmla="*/ 916 w 1412"/>
                <a:gd name="T21" fmla="*/ 347 h 754"/>
                <a:gd name="T22" fmla="*/ 981 w 1412"/>
                <a:gd name="T23" fmla="*/ 391 h 754"/>
                <a:gd name="T24" fmla="*/ 1038 w 1412"/>
                <a:gd name="T25" fmla="*/ 441 h 754"/>
                <a:gd name="T26" fmla="*/ 1084 w 1412"/>
                <a:gd name="T27" fmla="*/ 491 h 754"/>
                <a:gd name="T28" fmla="*/ 1124 w 1412"/>
                <a:gd name="T29" fmla="*/ 544 h 754"/>
                <a:gd name="T30" fmla="*/ 1153 w 1412"/>
                <a:gd name="T31" fmla="*/ 593 h 754"/>
                <a:gd name="T32" fmla="*/ 1171 w 1412"/>
                <a:gd name="T33" fmla="*/ 639 h 754"/>
                <a:gd name="T34" fmla="*/ 1183 w 1412"/>
                <a:gd name="T35" fmla="*/ 680 h 754"/>
                <a:gd name="T36" fmla="*/ 1190 w 1412"/>
                <a:gd name="T37" fmla="*/ 729 h 754"/>
                <a:gd name="T38" fmla="*/ 1411 w 1412"/>
                <a:gd name="T39" fmla="*/ 753 h 754"/>
                <a:gd name="T40" fmla="*/ 1404 w 1412"/>
                <a:gd name="T41" fmla="*/ 681 h 754"/>
                <a:gd name="T42" fmla="*/ 1392 w 1412"/>
                <a:gd name="T43" fmla="*/ 631 h 754"/>
                <a:gd name="T44" fmla="*/ 1373 w 1412"/>
                <a:gd name="T45" fmla="*/ 580 h 754"/>
                <a:gd name="T46" fmla="*/ 1347 w 1412"/>
                <a:gd name="T47" fmla="*/ 530 h 754"/>
                <a:gd name="T48" fmla="*/ 1314 w 1412"/>
                <a:gd name="T49" fmla="*/ 479 h 754"/>
                <a:gd name="T50" fmla="*/ 1277 w 1412"/>
                <a:gd name="T51" fmla="*/ 432 h 754"/>
                <a:gd name="T52" fmla="*/ 1220 w 1412"/>
                <a:gd name="T53" fmla="*/ 374 h 754"/>
                <a:gd name="T54" fmla="*/ 1136 w 1412"/>
                <a:gd name="T55" fmla="*/ 308 h 754"/>
                <a:gd name="T56" fmla="*/ 1056 w 1412"/>
                <a:gd name="T57" fmla="*/ 255 h 754"/>
                <a:gd name="T58" fmla="*/ 942 w 1412"/>
                <a:gd name="T59" fmla="*/ 193 h 754"/>
                <a:gd name="T60" fmla="*/ 825 w 1412"/>
                <a:gd name="T61" fmla="*/ 146 h 754"/>
                <a:gd name="T62" fmla="*/ 740 w 1412"/>
                <a:gd name="T63" fmla="*/ 114 h 754"/>
                <a:gd name="T64" fmla="*/ 668 w 1412"/>
                <a:gd name="T65" fmla="*/ 93 h 754"/>
                <a:gd name="T66" fmla="*/ 591 w 1412"/>
                <a:gd name="T67" fmla="*/ 72 h 754"/>
                <a:gd name="T68" fmla="*/ 496 w 1412"/>
                <a:gd name="T69" fmla="*/ 52 h 754"/>
                <a:gd name="T70" fmla="*/ 391 w 1412"/>
                <a:gd name="T71" fmla="*/ 32 h 754"/>
                <a:gd name="T72" fmla="*/ 288 w 1412"/>
                <a:gd name="T73" fmla="*/ 19 h 754"/>
                <a:gd name="T74" fmla="*/ 180 w 1412"/>
                <a:gd name="T75" fmla="*/ 9 h 754"/>
                <a:gd name="T76" fmla="*/ 37 w 1412"/>
                <a:gd name="T77" fmla="*/ 2 h 754"/>
                <a:gd name="T78" fmla="*/ 0 w 1412"/>
                <a:gd name="T79" fmla="*/ 119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2" h="754">
                  <a:moveTo>
                    <a:pt x="0" y="119"/>
                  </a:moveTo>
                  <a:lnTo>
                    <a:pt x="37" y="119"/>
                  </a:lnTo>
                  <a:lnTo>
                    <a:pt x="83" y="120"/>
                  </a:lnTo>
                  <a:lnTo>
                    <a:pt x="121" y="122"/>
                  </a:lnTo>
                  <a:lnTo>
                    <a:pt x="159" y="124"/>
                  </a:lnTo>
                  <a:lnTo>
                    <a:pt x="201" y="127"/>
                  </a:lnTo>
                  <a:lnTo>
                    <a:pt x="239" y="131"/>
                  </a:lnTo>
                  <a:lnTo>
                    <a:pt x="283" y="136"/>
                  </a:lnTo>
                  <a:lnTo>
                    <a:pt x="318" y="141"/>
                  </a:lnTo>
                  <a:lnTo>
                    <a:pt x="362" y="148"/>
                  </a:lnTo>
                  <a:lnTo>
                    <a:pt x="405" y="156"/>
                  </a:lnTo>
                  <a:lnTo>
                    <a:pt x="451" y="165"/>
                  </a:lnTo>
                  <a:lnTo>
                    <a:pt x="490" y="175"/>
                  </a:lnTo>
                  <a:lnTo>
                    <a:pt x="526" y="183"/>
                  </a:lnTo>
                  <a:lnTo>
                    <a:pt x="567" y="193"/>
                  </a:lnTo>
                  <a:lnTo>
                    <a:pt x="626" y="211"/>
                  </a:lnTo>
                  <a:lnTo>
                    <a:pt x="680" y="230"/>
                  </a:lnTo>
                  <a:lnTo>
                    <a:pt x="744" y="256"/>
                  </a:lnTo>
                  <a:lnTo>
                    <a:pt x="786" y="275"/>
                  </a:lnTo>
                  <a:lnTo>
                    <a:pt x="813" y="289"/>
                  </a:lnTo>
                  <a:lnTo>
                    <a:pt x="866" y="317"/>
                  </a:lnTo>
                  <a:lnTo>
                    <a:pt x="916" y="347"/>
                  </a:lnTo>
                  <a:lnTo>
                    <a:pt x="953" y="371"/>
                  </a:lnTo>
                  <a:lnTo>
                    <a:pt x="981" y="391"/>
                  </a:lnTo>
                  <a:lnTo>
                    <a:pt x="1011" y="417"/>
                  </a:lnTo>
                  <a:lnTo>
                    <a:pt x="1038" y="441"/>
                  </a:lnTo>
                  <a:lnTo>
                    <a:pt x="1060" y="463"/>
                  </a:lnTo>
                  <a:lnTo>
                    <a:pt x="1084" y="491"/>
                  </a:lnTo>
                  <a:lnTo>
                    <a:pt x="1106" y="518"/>
                  </a:lnTo>
                  <a:lnTo>
                    <a:pt x="1124" y="544"/>
                  </a:lnTo>
                  <a:lnTo>
                    <a:pt x="1141" y="569"/>
                  </a:lnTo>
                  <a:lnTo>
                    <a:pt x="1153" y="593"/>
                  </a:lnTo>
                  <a:lnTo>
                    <a:pt x="1163" y="614"/>
                  </a:lnTo>
                  <a:lnTo>
                    <a:pt x="1171" y="639"/>
                  </a:lnTo>
                  <a:lnTo>
                    <a:pt x="1178" y="660"/>
                  </a:lnTo>
                  <a:lnTo>
                    <a:pt x="1183" y="680"/>
                  </a:lnTo>
                  <a:lnTo>
                    <a:pt x="1188" y="705"/>
                  </a:lnTo>
                  <a:lnTo>
                    <a:pt x="1190" y="729"/>
                  </a:lnTo>
                  <a:lnTo>
                    <a:pt x="1190" y="753"/>
                  </a:lnTo>
                  <a:lnTo>
                    <a:pt x="1411" y="753"/>
                  </a:lnTo>
                  <a:lnTo>
                    <a:pt x="1409" y="714"/>
                  </a:lnTo>
                  <a:lnTo>
                    <a:pt x="1404" y="681"/>
                  </a:lnTo>
                  <a:lnTo>
                    <a:pt x="1399" y="653"/>
                  </a:lnTo>
                  <a:lnTo>
                    <a:pt x="1392" y="631"/>
                  </a:lnTo>
                  <a:lnTo>
                    <a:pt x="1384" y="606"/>
                  </a:lnTo>
                  <a:lnTo>
                    <a:pt x="1373" y="580"/>
                  </a:lnTo>
                  <a:lnTo>
                    <a:pt x="1363" y="559"/>
                  </a:lnTo>
                  <a:lnTo>
                    <a:pt x="1347" y="530"/>
                  </a:lnTo>
                  <a:lnTo>
                    <a:pt x="1331" y="504"/>
                  </a:lnTo>
                  <a:lnTo>
                    <a:pt x="1314" y="479"/>
                  </a:lnTo>
                  <a:lnTo>
                    <a:pt x="1294" y="453"/>
                  </a:lnTo>
                  <a:lnTo>
                    <a:pt x="1277" y="432"/>
                  </a:lnTo>
                  <a:lnTo>
                    <a:pt x="1248" y="403"/>
                  </a:lnTo>
                  <a:lnTo>
                    <a:pt x="1220" y="374"/>
                  </a:lnTo>
                  <a:lnTo>
                    <a:pt x="1177" y="340"/>
                  </a:lnTo>
                  <a:lnTo>
                    <a:pt x="1136" y="308"/>
                  </a:lnTo>
                  <a:lnTo>
                    <a:pt x="1094" y="279"/>
                  </a:lnTo>
                  <a:lnTo>
                    <a:pt x="1056" y="255"/>
                  </a:lnTo>
                  <a:lnTo>
                    <a:pt x="1003" y="225"/>
                  </a:lnTo>
                  <a:lnTo>
                    <a:pt x="942" y="193"/>
                  </a:lnTo>
                  <a:lnTo>
                    <a:pt x="880" y="168"/>
                  </a:lnTo>
                  <a:lnTo>
                    <a:pt x="825" y="146"/>
                  </a:lnTo>
                  <a:lnTo>
                    <a:pt x="787" y="131"/>
                  </a:lnTo>
                  <a:lnTo>
                    <a:pt x="740" y="114"/>
                  </a:lnTo>
                  <a:lnTo>
                    <a:pt x="706" y="103"/>
                  </a:lnTo>
                  <a:lnTo>
                    <a:pt x="668" y="93"/>
                  </a:lnTo>
                  <a:lnTo>
                    <a:pt x="629" y="81"/>
                  </a:lnTo>
                  <a:lnTo>
                    <a:pt x="591" y="72"/>
                  </a:lnTo>
                  <a:lnTo>
                    <a:pt x="540" y="60"/>
                  </a:lnTo>
                  <a:lnTo>
                    <a:pt x="496" y="52"/>
                  </a:lnTo>
                  <a:lnTo>
                    <a:pt x="448" y="42"/>
                  </a:lnTo>
                  <a:lnTo>
                    <a:pt x="391" y="32"/>
                  </a:lnTo>
                  <a:lnTo>
                    <a:pt x="334" y="23"/>
                  </a:lnTo>
                  <a:lnTo>
                    <a:pt x="288" y="19"/>
                  </a:lnTo>
                  <a:lnTo>
                    <a:pt x="236" y="12"/>
                  </a:lnTo>
                  <a:lnTo>
                    <a:pt x="180" y="9"/>
                  </a:lnTo>
                  <a:lnTo>
                    <a:pt x="105" y="4"/>
                  </a:lnTo>
                  <a:lnTo>
                    <a:pt x="37" y="2"/>
                  </a:lnTo>
                  <a:lnTo>
                    <a:pt x="0" y="0"/>
                  </a:lnTo>
                  <a:lnTo>
                    <a:pt x="0" y="119"/>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903" name="Freeform 7"/>
            <p:cNvSpPr>
              <a:spLocks/>
            </p:cNvSpPr>
            <p:nvPr/>
          </p:nvSpPr>
          <p:spPr bwMode="auto">
            <a:xfrm>
              <a:off x="1346" y="1557"/>
              <a:ext cx="1413" cy="981"/>
            </a:xfrm>
            <a:custGeom>
              <a:avLst/>
              <a:gdLst>
                <a:gd name="T0" fmla="*/ 0 w 1413"/>
                <a:gd name="T1" fmla="*/ 980 h 981"/>
                <a:gd name="T2" fmla="*/ 59 w 1413"/>
                <a:gd name="T3" fmla="*/ 980 h 981"/>
                <a:gd name="T4" fmla="*/ 110 w 1413"/>
                <a:gd name="T5" fmla="*/ 978 h 981"/>
                <a:gd name="T6" fmla="*/ 165 w 1413"/>
                <a:gd name="T7" fmla="*/ 974 h 981"/>
                <a:gd name="T8" fmla="*/ 222 w 1413"/>
                <a:gd name="T9" fmla="*/ 970 h 981"/>
                <a:gd name="T10" fmla="*/ 282 w 1413"/>
                <a:gd name="T11" fmla="*/ 963 h 981"/>
                <a:gd name="T12" fmla="*/ 342 w 1413"/>
                <a:gd name="T13" fmla="*/ 954 h 981"/>
                <a:gd name="T14" fmla="*/ 394 w 1413"/>
                <a:gd name="T15" fmla="*/ 947 h 981"/>
                <a:gd name="T16" fmla="*/ 452 w 1413"/>
                <a:gd name="T17" fmla="*/ 936 h 981"/>
                <a:gd name="T18" fmla="*/ 505 w 1413"/>
                <a:gd name="T19" fmla="*/ 925 h 981"/>
                <a:gd name="T20" fmla="*/ 554 w 1413"/>
                <a:gd name="T21" fmla="*/ 915 h 981"/>
                <a:gd name="T22" fmla="*/ 610 w 1413"/>
                <a:gd name="T23" fmla="*/ 900 h 981"/>
                <a:gd name="T24" fmla="*/ 678 w 1413"/>
                <a:gd name="T25" fmla="*/ 878 h 981"/>
                <a:gd name="T26" fmla="*/ 737 w 1413"/>
                <a:gd name="T27" fmla="*/ 861 h 981"/>
                <a:gd name="T28" fmla="*/ 802 w 1413"/>
                <a:gd name="T29" fmla="*/ 836 h 981"/>
                <a:gd name="T30" fmla="*/ 869 w 1413"/>
                <a:gd name="T31" fmla="*/ 806 h 981"/>
                <a:gd name="T32" fmla="*/ 932 w 1413"/>
                <a:gd name="T33" fmla="*/ 777 h 981"/>
                <a:gd name="T34" fmla="*/ 983 w 1413"/>
                <a:gd name="T35" fmla="*/ 748 h 981"/>
                <a:gd name="T36" fmla="*/ 1046 w 1413"/>
                <a:gd name="T37" fmla="*/ 712 h 981"/>
                <a:gd name="T38" fmla="*/ 1098 w 1413"/>
                <a:gd name="T39" fmla="*/ 676 h 981"/>
                <a:gd name="T40" fmla="*/ 1144 w 1413"/>
                <a:gd name="T41" fmla="*/ 643 h 981"/>
                <a:gd name="T42" fmla="*/ 1182 w 1413"/>
                <a:gd name="T43" fmla="*/ 607 h 981"/>
                <a:gd name="T44" fmla="*/ 1221 w 1413"/>
                <a:gd name="T45" fmla="*/ 574 h 981"/>
                <a:gd name="T46" fmla="*/ 1249 w 1413"/>
                <a:gd name="T47" fmla="*/ 542 h 981"/>
                <a:gd name="T48" fmla="*/ 1275 w 1413"/>
                <a:gd name="T49" fmla="*/ 513 h 981"/>
                <a:gd name="T50" fmla="*/ 1302 w 1413"/>
                <a:gd name="T51" fmla="*/ 475 h 981"/>
                <a:gd name="T52" fmla="*/ 1330 w 1413"/>
                <a:gd name="T53" fmla="*/ 439 h 981"/>
                <a:gd name="T54" fmla="*/ 1351 w 1413"/>
                <a:gd name="T55" fmla="*/ 403 h 981"/>
                <a:gd name="T56" fmla="*/ 1380 w 1413"/>
                <a:gd name="T57" fmla="*/ 334 h 981"/>
                <a:gd name="T58" fmla="*/ 1400 w 1413"/>
                <a:gd name="T59" fmla="*/ 275 h 981"/>
                <a:gd name="T60" fmla="*/ 1403 w 1413"/>
                <a:gd name="T61" fmla="*/ 250 h 981"/>
                <a:gd name="T62" fmla="*/ 1412 w 1413"/>
                <a:gd name="T63" fmla="*/ 200 h 981"/>
                <a:gd name="T64" fmla="*/ 1412 w 1413"/>
                <a:gd name="T65" fmla="*/ 160 h 981"/>
                <a:gd name="T66" fmla="*/ 1412 w 1413"/>
                <a:gd name="T67" fmla="*/ 0 h 981"/>
                <a:gd name="T68" fmla="*/ 1353 w 1413"/>
                <a:gd name="T69" fmla="*/ 77 h 981"/>
                <a:gd name="T70" fmla="*/ 1071 w 1413"/>
                <a:gd name="T71" fmla="*/ 429 h 981"/>
                <a:gd name="T72" fmla="*/ 663 w 1413"/>
                <a:gd name="T73" fmla="*/ 614 h 981"/>
                <a:gd name="T74" fmla="*/ 241 w 1413"/>
                <a:gd name="T75" fmla="*/ 712 h 981"/>
                <a:gd name="T76" fmla="*/ 0 w 1413"/>
                <a:gd name="T77" fmla="*/ 734 h 981"/>
                <a:gd name="T78" fmla="*/ 0 w 1413"/>
                <a:gd name="T79" fmla="*/ 98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3" h="981">
                  <a:moveTo>
                    <a:pt x="0" y="980"/>
                  </a:moveTo>
                  <a:lnTo>
                    <a:pt x="59" y="980"/>
                  </a:lnTo>
                  <a:lnTo>
                    <a:pt x="110" y="978"/>
                  </a:lnTo>
                  <a:lnTo>
                    <a:pt x="165" y="974"/>
                  </a:lnTo>
                  <a:lnTo>
                    <a:pt x="222" y="970"/>
                  </a:lnTo>
                  <a:lnTo>
                    <a:pt x="282" y="963"/>
                  </a:lnTo>
                  <a:lnTo>
                    <a:pt x="342" y="954"/>
                  </a:lnTo>
                  <a:lnTo>
                    <a:pt x="394" y="947"/>
                  </a:lnTo>
                  <a:lnTo>
                    <a:pt x="452" y="936"/>
                  </a:lnTo>
                  <a:lnTo>
                    <a:pt x="505" y="925"/>
                  </a:lnTo>
                  <a:lnTo>
                    <a:pt x="554" y="915"/>
                  </a:lnTo>
                  <a:lnTo>
                    <a:pt x="610" y="900"/>
                  </a:lnTo>
                  <a:lnTo>
                    <a:pt x="678" y="878"/>
                  </a:lnTo>
                  <a:lnTo>
                    <a:pt x="737" y="861"/>
                  </a:lnTo>
                  <a:lnTo>
                    <a:pt x="802" y="836"/>
                  </a:lnTo>
                  <a:lnTo>
                    <a:pt x="869" y="806"/>
                  </a:lnTo>
                  <a:lnTo>
                    <a:pt x="932" y="777"/>
                  </a:lnTo>
                  <a:lnTo>
                    <a:pt x="983" y="748"/>
                  </a:lnTo>
                  <a:lnTo>
                    <a:pt x="1046" y="712"/>
                  </a:lnTo>
                  <a:lnTo>
                    <a:pt x="1098" y="676"/>
                  </a:lnTo>
                  <a:lnTo>
                    <a:pt x="1144" y="643"/>
                  </a:lnTo>
                  <a:lnTo>
                    <a:pt x="1182" y="607"/>
                  </a:lnTo>
                  <a:lnTo>
                    <a:pt x="1221" y="574"/>
                  </a:lnTo>
                  <a:lnTo>
                    <a:pt x="1249" y="542"/>
                  </a:lnTo>
                  <a:lnTo>
                    <a:pt x="1275" y="513"/>
                  </a:lnTo>
                  <a:lnTo>
                    <a:pt x="1302" y="475"/>
                  </a:lnTo>
                  <a:lnTo>
                    <a:pt x="1330" y="439"/>
                  </a:lnTo>
                  <a:lnTo>
                    <a:pt x="1351" y="403"/>
                  </a:lnTo>
                  <a:lnTo>
                    <a:pt x="1380" y="334"/>
                  </a:lnTo>
                  <a:lnTo>
                    <a:pt x="1400" y="275"/>
                  </a:lnTo>
                  <a:lnTo>
                    <a:pt x="1403" y="250"/>
                  </a:lnTo>
                  <a:lnTo>
                    <a:pt x="1412" y="200"/>
                  </a:lnTo>
                  <a:lnTo>
                    <a:pt x="1412" y="160"/>
                  </a:lnTo>
                  <a:lnTo>
                    <a:pt x="1412" y="0"/>
                  </a:lnTo>
                  <a:lnTo>
                    <a:pt x="1353" y="77"/>
                  </a:lnTo>
                  <a:lnTo>
                    <a:pt x="1071" y="429"/>
                  </a:lnTo>
                  <a:lnTo>
                    <a:pt x="663" y="614"/>
                  </a:lnTo>
                  <a:lnTo>
                    <a:pt x="241" y="712"/>
                  </a:lnTo>
                  <a:lnTo>
                    <a:pt x="0" y="734"/>
                  </a:lnTo>
                  <a:lnTo>
                    <a:pt x="0" y="980"/>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904" name="Rectangle 8"/>
            <p:cNvSpPr>
              <a:spLocks noChangeArrowheads="1"/>
            </p:cNvSpPr>
            <p:nvPr/>
          </p:nvSpPr>
          <p:spPr bwMode="auto">
            <a:xfrm>
              <a:off x="2407" y="1565"/>
              <a:ext cx="468" cy="190"/>
            </a:xfrm>
            <a:prstGeom prst="rect">
              <a:avLst/>
            </a:prstGeom>
            <a:solidFill>
              <a:srgbClr val="00279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905" name="Freeform 9"/>
            <p:cNvSpPr>
              <a:spLocks/>
            </p:cNvSpPr>
            <p:nvPr/>
          </p:nvSpPr>
          <p:spPr bwMode="auto">
            <a:xfrm>
              <a:off x="2403" y="1368"/>
              <a:ext cx="475" cy="187"/>
            </a:xfrm>
            <a:custGeom>
              <a:avLst/>
              <a:gdLst>
                <a:gd name="T0" fmla="*/ 0 w 475"/>
                <a:gd name="T1" fmla="*/ 186 h 187"/>
                <a:gd name="T2" fmla="*/ 474 w 475"/>
                <a:gd name="T3" fmla="*/ 186 h 187"/>
                <a:gd name="T4" fmla="*/ 237 w 475"/>
                <a:gd name="T5" fmla="*/ 0 h 187"/>
                <a:gd name="T6" fmla="*/ 0 w 475"/>
                <a:gd name="T7" fmla="*/ 186 h 187"/>
              </a:gdLst>
              <a:ahLst/>
              <a:cxnLst>
                <a:cxn ang="0">
                  <a:pos x="T0" y="T1"/>
                </a:cxn>
                <a:cxn ang="0">
                  <a:pos x="T2" y="T3"/>
                </a:cxn>
                <a:cxn ang="0">
                  <a:pos x="T4" y="T5"/>
                </a:cxn>
                <a:cxn ang="0">
                  <a:pos x="T6" y="T7"/>
                </a:cxn>
              </a:cxnLst>
              <a:rect l="0" t="0" r="r" b="b"/>
              <a:pathLst>
                <a:path w="475" h="187">
                  <a:moveTo>
                    <a:pt x="0" y="186"/>
                  </a:moveTo>
                  <a:lnTo>
                    <a:pt x="474" y="186"/>
                  </a:lnTo>
                  <a:lnTo>
                    <a:pt x="237" y="0"/>
                  </a:lnTo>
                  <a:lnTo>
                    <a:pt x="0" y="186"/>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906" name="Freeform 10"/>
            <p:cNvSpPr>
              <a:spLocks/>
            </p:cNvSpPr>
            <p:nvPr/>
          </p:nvSpPr>
          <p:spPr bwMode="auto">
            <a:xfrm>
              <a:off x="1346" y="1561"/>
              <a:ext cx="1411" cy="754"/>
            </a:xfrm>
            <a:custGeom>
              <a:avLst/>
              <a:gdLst>
                <a:gd name="T0" fmla="*/ 38 w 1411"/>
                <a:gd name="T1" fmla="*/ 634 h 754"/>
                <a:gd name="T2" fmla="*/ 121 w 1411"/>
                <a:gd name="T3" fmla="*/ 631 h 754"/>
                <a:gd name="T4" fmla="*/ 201 w 1411"/>
                <a:gd name="T5" fmla="*/ 626 h 754"/>
                <a:gd name="T6" fmla="*/ 283 w 1411"/>
                <a:gd name="T7" fmla="*/ 617 h 754"/>
                <a:gd name="T8" fmla="*/ 362 w 1411"/>
                <a:gd name="T9" fmla="*/ 605 h 754"/>
                <a:gd name="T10" fmla="*/ 452 w 1411"/>
                <a:gd name="T11" fmla="*/ 588 h 754"/>
                <a:gd name="T12" fmla="*/ 526 w 1411"/>
                <a:gd name="T13" fmla="*/ 570 h 754"/>
                <a:gd name="T14" fmla="*/ 626 w 1411"/>
                <a:gd name="T15" fmla="*/ 542 h 754"/>
                <a:gd name="T16" fmla="*/ 743 w 1411"/>
                <a:gd name="T17" fmla="*/ 497 h 754"/>
                <a:gd name="T18" fmla="*/ 813 w 1411"/>
                <a:gd name="T19" fmla="*/ 464 h 754"/>
                <a:gd name="T20" fmla="*/ 915 w 1411"/>
                <a:gd name="T21" fmla="*/ 406 h 754"/>
                <a:gd name="T22" fmla="*/ 980 w 1411"/>
                <a:gd name="T23" fmla="*/ 362 h 754"/>
                <a:gd name="T24" fmla="*/ 1037 w 1411"/>
                <a:gd name="T25" fmla="*/ 312 h 754"/>
                <a:gd name="T26" fmla="*/ 1084 w 1411"/>
                <a:gd name="T27" fmla="*/ 262 h 754"/>
                <a:gd name="T28" fmla="*/ 1123 w 1411"/>
                <a:gd name="T29" fmla="*/ 209 h 754"/>
                <a:gd name="T30" fmla="*/ 1153 w 1411"/>
                <a:gd name="T31" fmla="*/ 160 h 754"/>
                <a:gd name="T32" fmla="*/ 1171 w 1411"/>
                <a:gd name="T33" fmla="*/ 114 h 754"/>
                <a:gd name="T34" fmla="*/ 1182 w 1411"/>
                <a:gd name="T35" fmla="*/ 73 h 754"/>
                <a:gd name="T36" fmla="*/ 1189 w 1411"/>
                <a:gd name="T37" fmla="*/ 24 h 754"/>
                <a:gd name="T38" fmla="*/ 1410 w 1411"/>
                <a:gd name="T39" fmla="*/ 0 h 754"/>
                <a:gd name="T40" fmla="*/ 1404 w 1411"/>
                <a:gd name="T41" fmla="*/ 72 h 754"/>
                <a:gd name="T42" fmla="*/ 1391 w 1411"/>
                <a:gd name="T43" fmla="*/ 122 h 754"/>
                <a:gd name="T44" fmla="*/ 1372 w 1411"/>
                <a:gd name="T45" fmla="*/ 173 h 754"/>
                <a:gd name="T46" fmla="*/ 1346 w 1411"/>
                <a:gd name="T47" fmla="*/ 223 h 754"/>
                <a:gd name="T48" fmla="*/ 1313 w 1411"/>
                <a:gd name="T49" fmla="*/ 274 h 754"/>
                <a:gd name="T50" fmla="*/ 1276 w 1411"/>
                <a:gd name="T51" fmla="*/ 321 h 754"/>
                <a:gd name="T52" fmla="*/ 1219 w 1411"/>
                <a:gd name="T53" fmla="*/ 379 h 754"/>
                <a:gd name="T54" fmla="*/ 1136 w 1411"/>
                <a:gd name="T55" fmla="*/ 445 h 754"/>
                <a:gd name="T56" fmla="*/ 1056 w 1411"/>
                <a:gd name="T57" fmla="*/ 498 h 754"/>
                <a:gd name="T58" fmla="*/ 941 w 1411"/>
                <a:gd name="T59" fmla="*/ 560 h 754"/>
                <a:gd name="T60" fmla="*/ 825 w 1411"/>
                <a:gd name="T61" fmla="*/ 607 h 754"/>
                <a:gd name="T62" fmla="*/ 740 w 1411"/>
                <a:gd name="T63" fmla="*/ 639 h 754"/>
                <a:gd name="T64" fmla="*/ 668 w 1411"/>
                <a:gd name="T65" fmla="*/ 660 h 754"/>
                <a:gd name="T66" fmla="*/ 591 w 1411"/>
                <a:gd name="T67" fmla="*/ 681 h 754"/>
                <a:gd name="T68" fmla="*/ 496 w 1411"/>
                <a:gd name="T69" fmla="*/ 701 h 754"/>
                <a:gd name="T70" fmla="*/ 391 w 1411"/>
                <a:gd name="T71" fmla="*/ 721 h 754"/>
                <a:gd name="T72" fmla="*/ 289 w 1411"/>
                <a:gd name="T73" fmla="*/ 734 h 754"/>
                <a:gd name="T74" fmla="*/ 181 w 1411"/>
                <a:gd name="T75" fmla="*/ 744 h 754"/>
                <a:gd name="T76" fmla="*/ 38 w 1411"/>
                <a:gd name="T77" fmla="*/ 751 h 754"/>
                <a:gd name="T78" fmla="*/ 1 w 1411"/>
                <a:gd name="T79" fmla="*/ 635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1" h="754">
                  <a:moveTo>
                    <a:pt x="1" y="635"/>
                  </a:moveTo>
                  <a:lnTo>
                    <a:pt x="38" y="634"/>
                  </a:lnTo>
                  <a:lnTo>
                    <a:pt x="84" y="633"/>
                  </a:lnTo>
                  <a:lnTo>
                    <a:pt x="121" y="631"/>
                  </a:lnTo>
                  <a:lnTo>
                    <a:pt x="160" y="629"/>
                  </a:lnTo>
                  <a:lnTo>
                    <a:pt x="201" y="626"/>
                  </a:lnTo>
                  <a:lnTo>
                    <a:pt x="240" y="622"/>
                  </a:lnTo>
                  <a:lnTo>
                    <a:pt x="283" y="617"/>
                  </a:lnTo>
                  <a:lnTo>
                    <a:pt x="318" y="612"/>
                  </a:lnTo>
                  <a:lnTo>
                    <a:pt x="362" y="605"/>
                  </a:lnTo>
                  <a:lnTo>
                    <a:pt x="406" y="597"/>
                  </a:lnTo>
                  <a:lnTo>
                    <a:pt x="452" y="588"/>
                  </a:lnTo>
                  <a:lnTo>
                    <a:pt x="490" y="578"/>
                  </a:lnTo>
                  <a:lnTo>
                    <a:pt x="526" y="570"/>
                  </a:lnTo>
                  <a:lnTo>
                    <a:pt x="567" y="560"/>
                  </a:lnTo>
                  <a:lnTo>
                    <a:pt x="626" y="542"/>
                  </a:lnTo>
                  <a:lnTo>
                    <a:pt x="680" y="523"/>
                  </a:lnTo>
                  <a:lnTo>
                    <a:pt x="743" y="497"/>
                  </a:lnTo>
                  <a:lnTo>
                    <a:pt x="786" y="478"/>
                  </a:lnTo>
                  <a:lnTo>
                    <a:pt x="813" y="464"/>
                  </a:lnTo>
                  <a:lnTo>
                    <a:pt x="866" y="436"/>
                  </a:lnTo>
                  <a:lnTo>
                    <a:pt x="915" y="406"/>
                  </a:lnTo>
                  <a:lnTo>
                    <a:pt x="952" y="382"/>
                  </a:lnTo>
                  <a:lnTo>
                    <a:pt x="980" y="362"/>
                  </a:lnTo>
                  <a:lnTo>
                    <a:pt x="1011" y="336"/>
                  </a:lnTo>
                  <a:lnTo>
                    <a:pt x="1037" y="312"/>
                  </a:lnTo>
                  <a:lnTo>
                    <a:pt x="1059" y="290"/>
                  </a:lnTo>
                  <a:lnTo>
                    <a:pt x="1084" y="262"/>
                  </a:lnTo>
                  <a:lnTo>
                    <a:pt x="1105" y="235"/>
                  </a:lnTo>
                  <a:lnTo>
                    <a:pt x="1123" y="209"/>
                  </a:lnTo>
                  <a:lnTo>
                    <a:pt x="1139" y="184"/>
                  </a:lnTo>
                  <a:lnTo>
                    <a:pt x="1153" y="160"/>
                  </a:lnTo>
                  <a:lnTo>
                    <a:pt x="1162" y="139"/>
                  </a:lnTo>
                  <a:lnTo>
                    <a:pt x="1171" y="114"/>
                  </a:lnTo>
                  <a:lnTo>
                    <a:pt x="1177" y="93"/>
                  </a:lnTo>
                  <a:lnTo>
                    <a:pt x="1182" y="73"/>
                  </a:lnTo>
                  <a:lnTo>
                    <a:pt x="1187" y="48"/>
                  </a:lnTo>
                  <a:lnTo>
                    <a:pt x="1189" y="24"/>
                  </a:lnTo>
                  <a:lnTo>
                    <a:pt x="1190" y="0"/>
                  </a:lnTo>
                  <a:lnTo>
                    <a:pt x="1410" y="0"/>
                  </a:lnTo>
                  <a:lnTo>
                    <a:pt x="1408" y="39"/>
                  </a:lnTo>
                  <a:lnTo>
                    <a:pt x="1404" y="72"/>
                  </a:lnTo>
                  <a:lnTo>
                    <a:pt x="1398" y="100"/>
                  </a:lnTo>
                  <a:lnTo>
                    <a:pt x="1391" y="122"/>
                  </a:lnTo>
                  <a:lnTo>
                    <a:pt x="1383" y="147"/>
                  </a:lnTo>
                  <a:lnTo>
                    <a:pt x="1372" y="173"/>
                  </a:lnTo>
                  <a:lnTo>
                    <a:pt x="1362" y="194"/>
                  </a:lnTo>
                  <a:lnTo>
                    <a:pt x="1346" y="223"/>
                  </a:lnTo>
                  <a:lnTo>
                    <a:pt x="1330" y="249"/>
                  </a:lnTo>
                  <a:lnTo>
                    <a:pt x="1313" y="274"/>
                  </a:lnTo>
                  <a:lnTo>
                    <a:pt x="1294" y="300"/>
                  </a:lnTo>
                  <a:lnTo>
                    <a:pt x="1276" y="321"/>
                  </a:lnTo>
                  <a:lnTo>
                    <a:pt x="1248" y="350"/>
                  </a:lnTo>
                  <a:lnTo>
                    <a:pt x="1219" y="379"/>
                  </a:lnTo>
                  <a:lnTo>
                    <a:pt x="1177" y="413"/>
                  </a:lnTo>
                  <a:lnTo>
                    <a:pt x="1136" y="445"/>
                  </a:lnTo>
                  <a:lnTo>
                    <a:pt x="1093" y="474"/>
                  </a:lnTo>
                  <a:lnTo>
                    <a:pt x="1056" y="498"/>
                  </a:lnTo>
                  <a:lnTo>
                    <a:pt x="1003" y="528"/>
                  </a:lnTo>
                  <a:lnTo>
                    <a:pt x="941" y="560"/>
                  </a:lnTo>
                  <a:lnTo>
                    <a:pt x="881" y="585"/>
                  </a:lnTo>
                  <a:lnTo>
                    <a:pt x="825" y="607"/>
                  </a:lnTo>
                  <a:lnTo>
                    <a:pt x="788" y="622"/>
                  </a:lnTo>
                  <a:lnTo>
                    <a:pt x="740" y="639"/>
                  </a:lnTo>
                  <a:lnTo>
                    <a:pt x="706" y="650"/>
                  </a:lnTo>
                  <a:lnTo>
                    <a:pt x="668" y="660"/>
                  </a:lnTo>
                  <a:lnTo>
                    <a:pt x="629" y="672"/>
                  </a:lnTo>
                  <a:lnTo>
                    <a:pt x="591" y="681"/>
                  </a:lnTo>
                  <a:lnTo>
                    <a:pt x="541" y="693"/>
                  </a:lnTo>
                  <a:lnTo>
                    <a:pt x="496" y="701"/>
                  </a:lnTo>
                  <a:lnTo>
                    <a:pt x="448" y="711"/>
                  </a:lnTo>
                  <a:lnTo>
                    <a:pt x="391" y="721"/>
                  </a:lnTo>
                  <a:lnTo>
                    <a:pt x="334" y="730"/>
                  </a:lnTo>
                  <a:lnTo>
                    <a:pt x="289" y="734"/>
                  </a:lnTo>
                  <a:lnTo>
                    <a:pt x="236" y="741"/>
                  </a:lnTo>
                  <a:lnTo>
                    <a:pt x="181" y="744"/>
                  </a:lnTo>
                  <a:lnTo>
                    <a:pt x="105" y="749"/>
                  </a:lnTo>
                  <a:lnTo>
                    <a:pt x="38" y="751"/>
                  </a:lnTo>
                  <a:lnTo>
                    <a:pt x="0" y="753"/>
                  </a:lnTo>
                  <a:lnTo>
                    <a:pt x="1" y="635"/>
                  </a:lnTo>
                </a:path>
              </a:pathLst>
            </a:custGeom>
            <a:solidFill>
              <a:srgbClr val="00279F"/>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4907" name="AutoShape 11"/>
          <p:cNvSpPr>
            <a:spLocks noChangeArrowheads="1"/>
          </p:cNvSpPr>
          <p:nvPr/>
        </p:nvSpPr>
        <p:spPr bwMode="auto">
          <a:xfrm>
            <a:off x="80963" y="2946400"/>
            <a:ext cx="2614612" cy="2470150"/>
          </a:xfrm>
          <a:prstGeom prst="star16">
            <a:avLst>
              <a:gd name="adj" fmla="val 37500"/>
            </a:avLst>
          </a:prstGeom>
          <a:solidFill>
            <a:srgbClr val="FFFF00"/>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solidFill>
                  <a:srgbClr val="00279F"/>
                </a:solidFill>
                <a:latin typeface="Arial" panose="020B0604020202020204" pitchFamily="34" charset="0"/>
                <a:ea typeface="宋体" panose="02010600030101010101" pitchFamily="2" charset="-122"/>
              </a:rPr>
              <a:t>顾客热忱</a:t>
            </a:r>
            <a:endParaRPr lang="en-US" altLang="zh-CN" sz="2600" b="1" dirty="0">
              <a:solidFill>
                <a:srgbClr val="00279F"/>
              </a:solidFill>
              <a:latin typeface="Arial" panose="020B0604020202020204" pitchFamily="34" charset="0"/>
              <a:ea typeface="宋体" panose="02010600030101010101" pitchFamily="2" charset="-122"/>
            </a:endParaRPr>
          </a:p>
        </p:txBody>
      </p:sp>
      <p:sp>
        <p:nvSpPr>
          <p:cNvPr id="1744908" name="Rectangle 12"/>
          <p:cNvSpPr>
            <a:spLocks noChangeArrowheads="1"/>
          </p:cNvSpPr>
          <p:nvPr/>
        </p:nvSpPr>
        <p:spPr bwMode="auto">
          <a:xfrm>
            <a:off x="3279541" y="1447800"/>
            <a:ext cx="1757829" cy="89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latin typeface="Arial" panose="020B0604020202020204" pitchFamily="34" charset="0"/>
                <a:ea typeface="宋体" panose="02010600030101010101" pitchFamily="2" charset="-122"/>
              </a:rPr>
              <a:t>外部顾客</a:t>
            </a:r>
            <a:endParaRPr lang="en-US" altLang="zh-CN" sz="2600" b="1" dirty="0" smtClean="0">
              <a:latin typeface="Arial" panose="020B0604020202020204" pitchFamily="34" charset="0"/>
              <a:ea typeface="宋体" panose="02010600030101010101" pitchFamily="2" charset="-122"/>
            </a:endParaRPr>
          </a:p>
          <a:p>
            <a:pPr algn="ctr"/>
            <a:r>
              <a:rPr lang="en-US" altLang="zh-CN" sz="2600" b="1" dirty="0" smtClean="0">
                <a:latin typeface="Arial" panose="020B0604020202020204" pitchFamily="34" charset="0"/>
                <a:ea typeface="宋体" panose="02010600030101010101" pitchFamily="2" charset="-122"/>
              </a:rPr>
              <a:t>(</a:t>
            </a:r>
            <a:r>
              <a:rPr lang="zh-CN" altLang="en-US" sz="2600" b="1" dirty="0" smtClean="0">
                <a:latin typeface="Arial" panose="020B0604020202020204" pitchFamily="34" charset="0"/>
                <a:ea typeface="宋体" panose="02010600030101010101" pitchFamily="2" charset="-122"/>
              </a:rPr>
              <a:t>买车的人</a:t>
            </a:r>
            <a:r>
              <a:rPr lang="en-US" altLang="zh-CN" sz="2600" b="1" dirty="0" smtClean="0">
                <a:latin typeface="Arial" panose="020B0604020202020204" pitchFamily="34" charset="0"/>
                <a:ea typeface="宋体" panose="02010600030101010101" pitchFamily="2" charset="-122"/>
              </a:rPr>
              <a:t>)</a:t>
            </a:r>
            <a:endParaRPr lang="en-US" altLang="zh-CN" sz="2600" b="1" dirty="0">
              <a:latin typeface="Arial" panose="020B0604020202020204" pitchFamily="34" charset="0"/>
              <a:ea typeface="宋体" panose="02010600030101010101" pitchFamily="2" charset="-122"/>
            </a:endParaRPr>
          </a:p>
        </p:txBody>
      </p:sp>
      <p:sp>
        <p:nvSpPr>
          <p:cNvPr id="1744909" name="Rectangle 13"/>
          <p:cNvSpPr>
            <a:spLocks noChangeArrowheads="1"/>
          </p:cNvSpPr>
          <p:nvPr/>
        </p:nvSpPr>
        <p:spPr bwMode="auto">
          <a:xfrm>
            <a:off x="3391737" y="5961063"/>
            <a:ext cx="1536615" cy="89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latin typeface="Arial" panose="020B0604020202020204" pitchFamily="34" charset="0"/>
                <a:ea typeface="宋体" panose="02010600030101010101" pitchFamily="2" charset="-122"/>
              </a:rPr>
              <a:t>内部顾客</a:t>
            </a:r>
            <a:endParaRPr lang="en-US" altLang="zh-CN" sz="2600" b="1" dirty="0" smtClean="0">
              <a:latin typeface="Arial" panose="020B0604020202020204" pitchFamily="34" charset="0"/>
              <a:ea typeface="宋体" panose="02010600030101010101" pitchFamily="2" charset="-122"/>
            </a:endParaRPr>
          </a:p>
          <a:p>
            <a:pPr algn="ctr"/>
            <a:r>
              <a:rPr lang="en-US" altLang="zh-CN" sz="2600" b="1" dirty="0" smtClean="0">
                <a:latin typeface="Arial" panose="020B0604020202020204" pitchFamily="34" charset="0"/>
                <a:ea typeface="宋体" panose="02010600030101010101" pitchFamily="2" charset="-122"/>
              </a:rPr>
              <a:t>(</a:t>
            </a:r>
            <a:r>
              <a:rPr lang="zh-CN" altLang="en-US" sz="2600" b="1" dirty="0" smtClean="0">
                <a:latin typeface="Arial" panose="020B0604020202020204" pitchFamily="34" charset="0"/>
                <a:ea typeface="宋体" panose="02010600030101010101" pitchFamily="2" charset="-122"/>
              </a:rPr>
              <a:t>你</a:t>
            </a:r>
            <a:r>
              <a:rPr lang="en-US" altLang="zh-CN" sz="2600" b="1" dirty="0" smtClean="0">
                <a:latin typeface="Arial" panose="020B0604020202020204" pitchFamily="34" charset="0"/>
                <a:ea typeface="宋体" panose="02010600030101010101" pitchFamily="2" charset="-122"/>
              </a:rPr>
              <a:t>!)</a:t>
            </a:r>
            <a:endParaRPr lang="en-US" altLang="zh-CN" sz="2600" b="1" dirty="0">
              <a:latin typeface="Arial" panose="020B0604020202020204" pitchFamily="34" charset="0"/>
              <a:ea typeface="宋体" panose="02010600030101010101" pitchFamily="2" charset="-122"/>
            </a:endParaRPr>
          </a:p>
        </p:txBody>
      </p:sp>
      <p:graphicFrame>
        <p:nvGraphicFramePr>
          <p:cNvPr id="1744910" name="Object 14">
            <a:hlinkClick r:id="" action="ppaction://ole?verb=0"/>
          </p:cNvPr>
          <p:cNvGraphicFramePr>
            <a:graphicFrameLocks/>
          </p:cNvGraphicFramePr>
          <p:nvPr/>
        </p:nvGraphicFramePr>
        <p:xfrm>
          <a:off x="6137275" y="4895850"/>
          <a:ext cx="2625725" cy="2038350"/>
        </p:xfrm>
        <a:graphic>
          <a:graphicData uri="http://schemas.openxmlformats.org/presentationml/2006/ole">
            <mc:AlternateContent xmlns:mc="http://schemas.openxmlformats.org/markup-compatibility/2006">
              <mc:Choice xmlns:v="urn:schemas-microsoft-com:vml" Requires="v">
                <p:oleObj spid="_x0000_s1744951" name="Clip" r:id="rId4" imgW="2911320" imgH="2261880" progId="MS_ClipArt_Gallery.2">
                  <p:embed/>
                </p:oleObj>
              </mc:Choice>
              <mc:Fallback>
                <p:oleObj name="Clip" r:id="rId4" imgW="2911320" imgH="2261880" progId="MS_ClipArt_Gallery.2">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275" y="4895850"/>
                        <a:ext cx="26257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4911" name="Picture 1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40400" y="1447800"/>
            <a:ext cx="332740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4912" name="Rectangle 16"/>
          <p:cNvSpPr>
            <a:spLocks noChangeArrowheads="1"/>
          </p:cNvSpPr>
          <p:nvPr/>
        </p:nvSpPr>
        <p:spPr bwMode="auto">
          <a:xfrm>
            <a:off x="838200" y="76200"/>
            <a:ext cx="8229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lvl1pPr algn="l" defTabSz="977900">
              <a:defRPr sz="2400">
                <a:solidFill>
                  <a:schemeClr val="tx1"/>
                </a:solidFill>
                <a:latin typeface="Times New Roman" panose="02020603050405020304" pitchFamily="18" charset="0"/>
                <a:ea typeface="굴림" panose="020B0600000101010101" pitchFamily="34" charset="-127"/>
              </a:defRPr>
            </a:lvl1pPr>
            <a:lvl2pPr algn="l" defTabSz="977900">
              <a:defRPr sz="2400">
                <a:solidFill>
                  <a:schemeClr val="tx1"/>
                </a:solidFill>
                <a:latin typeface="Times New Roman" panose="02020603050405020304" pitchFamily="18" charset="0"/>
                <a:ea typeface="굴림" panose="020B0600000101010101" pitchFamily="34" charset="-127"/>
              </a:defRPr>
            </a:lvl2pPr>
            <a:lvl3pPr algn="l" defTabSz="977900">
              <a:defRPr sz="2400">
                <a:solidFill>
                  <a:schemeClr val="tx1"/>
                </a:solidFill>
                <a:latin typeface="Times New Roman" panose="02020603050405020304" pitchFamily="18" charset="0"/>
                <a:ea typeface="굴림" panose="020B0600000101010101" pitchFamily="34" charset="-127"/>
              </a:defRPr>
            </a:lvl3pPr>
            <a:lvl4pPr algn="l" defTabSz="977900">
              <a:defRPr sz="2400">
                <a:solidFill>
                  <a:schemeClr val="tx1"/>
                </a:solidFill>
                <a:latin typeface="Times New Roman" panose="02020603050405020304" pitchFamily="18" charset="0"/>
                <a:ea typeface="굴림" panose="020B0600000101010101" pitchFamily="34" charset="-127"/>
              </a:defRPr>
            </a:lvl4pPr>
            <a:lvl5pPr algn="l" defTabSz="977900">
              <a:defRPr sz="2400">
                <a:solidFill>
                  <a:schemeClr val="tx1"/>
                </a:solidFill>
                <a:latin typeface="Times New Roman" panose="02020603050405020304" pitchFamily="18" charset="0"/>
                <a:ea typeface="굴림" panose="020B0600000101010101" pitchFamily="34" charset="-127"/>
              </a:defRPr>
            </a:lvl5pPr>
            <a:lvl6pPr marL="4572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4000" dirty="0" smtClean="0">
                <a:solidFill>
                  <a:srgbClr val="0033CC"/>
                </a:solidFill>
                <a:latin typeface="Arial" panose="020B0604020202020204" pitchFamily="34" charset="0"/>
              </a:rPr>
              <a:t>谁是顾客</a:t>
            </a:r>
            <a:r>
              <a:rPr lang="en-US" altLang="ko-KR" sz="4000" dirty="0" smtClean="0">
                <a:solidFill>
                  <a:srgbClr val="0033CC"/>
                </a:solidFill>
                <a:latin typeface="Arial" panose="020B0604020202020204" pitchFamily="34" charset="0"/>
              </a:rPr>
              <a:t>? </a:t>
            </a:r>
            <a:endParaRPr lang="en-US" altLang="ko-KR" sz="4000" dirty="0">
              <a:solidFill>
                <a:srgbClr val="0033CC"/>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AutoShape 2"/>
          <p:cNvSpPr>
            <a:spLocks noChangeArrowheads="1"/>
          </p:cNvSpPr>
          <p:nvPr/>
        </p:nvSpPr>
        <p:spPr bwMode="auto">
          <a:xfrm>
            <a:off x="7061200" y="1400175"/>
            <a:ext cx="2614613" cy="2470150"/>
          </a:xfrm>
          <a:prstGeom prst="star16">
            <a:avLst>
              <a:gd name="adj" fmla="val 37500"/>
            </a:avLst>
          </a:prstGeom>
          <a:solidFill>
            <a:srgbClr val="FFFF00"/>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solidFill>
                  <a:srgbClr val="00279F"/>
                </a:solidFill>
                <a:latin typeface="Arial" panose="020B0604020202020204" pitchFamily="34" charset="0"/>
                <a:ea typeface="宋体" panose="02010600030101010101" pitchFamily="2" charset="-122"/>
              </a:rPr>
              <a:t>顾客热忱</a:t>
            </a:r>
            <a:endParaRPr lang="en-US" altLang="zh-CN" sz="2600" b="1" dirty="0">
              <a:solidFill>
                <a:srgbClr val="00279F"/>
              </a:solidFill>
              <a:latin typeface="Arial" panose="020B0604020202020204" pitchFamily="34" charset="0"/>
              <a:ea typeface="宋体" panose="02010600030101010101" pitchFamily="2" charset="-122"/>
            </a:endParaRPr>
          </a:p>
        </p:txBody>
      </p:sp>
      <p:sp>
        <p:nvSpPr>
          <p:cNvPr id="517123" name="Rectangle 3"/>
          <p:cNvSpPr>
            <a:spLocks noChangeArrowheads="1"/>
          </p:cNvSpPr>
          <p:nvPr/>
        </p:nvSpPr>
        <p:spPr bwMode="auto">
          <a:xfrm>
            <a:off x="228600" y="2184400"/>
            <a:ext cx="2282825" cy="896747"/>
          </a:xfrm>
          <a:prstGeom prst="rect">
            <a:avLst/>
          </a:prstGeom>
          <a:solidFill>
            <a:srgbClr val="00279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solidFill>
                  <a:schemeClr val="bg1"/>
                </a:solidFill>
                <a:latin typeface="Arial" panose="020B0604020202020204" pitchFamily="34" charset="0"/>
                <a:ea typeface="宋体" panose="02010600030101010101" pitchFamily="2" charset="-122"/>
              </a:rPr>
              <a:t>良好的</a:t>
            </a:r>
            <a:endParaRPr lang="en-US" altLang="zh-CN" sz="2600" b="1" dirty="0" smtClean="0">
              <a:solidFill>
                <a:schemeClr val="bg1"/>
              </a:solidFill>
              <a:latin typeface="Arial" panose="020B0604020202020204" pitchFamily="34" charset="0"/>
              <a:ea typeface="宋体" panose="02010600030101010101" pitchFamily="2" charset="-122"/>
            </a:endParaRPr>
          </a:p>
          <a:p>
            <a:pPr algn="ctr"/>
            <a:r>
              <a:rPr lang="zh-CN" altLang="en-US" sz="2600" b="1" dirty="0" smtClean="0">
                <a:solidFill>
                  <a:schemeClr val="bg1"/>
                </a:solidFill>
                <a:latin typeface="Arial" panose="020B0604020202020204" pitchFamily="34" charset="0"/>
                <a:ea typeface="宋体" panose="02010600030101010101" pitchFamily="2" charset="-122"/>
              </a:rPr>
              <a:t>用户体验</a:t>
            </a:r>
            <a:endParaRPr lang="en-US" altLang="zh-CN" sz="2600" b="1" dirty="0">
              <a:solidFill>
                <a:schemeClr val="bg1"/>
              </a:solidFill>
              <a:latin typeface="Arial" panose="020B0604020202020204" pitchFamily="34" charset="0"/>
              <a:ea typeface="宋体" panose="02010600030101010101" pitchFamily="2" charset="-122"/>
            </a:endParaRPr>
          </a:p>
        </p:txBody>
      </p:sp>
      <p:sp>
        <p:nvSpPr>
          <p:cNvPr id="517124" name="Rectangle 4"/>
          <p:cNvSpPr>
            <a:spLocks noChangeArrowheads="1"/>
          </p:cNvSpPr>
          <p:nvPr/>
        </p:nvSpPr>
        <p:spPr bwMode="auto">
          <a:xfrm>
            <a:off x="3962400" y="2184399"/>
            <a:ext cx="2139115" cy="896747"/>
          </a:xfrm>
          <a:prstGeom prst="rect">
            <a:avLst/>
          </a:prstGeom>
          <a:solidFill>
            <a:srgbClr val="00279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no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2600" b="1" dirty="0" smtClean="0">
                <a:solidFill>
                  <a:schemeClr val="bg1"/>
                </a:solidFill>
                <a:latin typeface="Arial" panose="020B0604020202020204" pitchFamily="34" charset="0"/>
                <a:ea typeface="宋体" panose="02010600030101010101" pitchFamily="2" charset="-122"/>
              </a:rPr>
              <a:t>良好的</a:t>
            </a:r>
            <a:endParaRPr lang="en-US" altLang="zh-CN" sz="2600" b="1" dirty="0" smtClean="0">
              <a:solidFill>
                <a:schemeClr val="bg1"/>
              </a:solidFill>
              <a:latin typeface="Arial" panose="020B0604020202020204" pitchFamily="34" charset="0"/>
              <a:ea typeface="宋体" panose="02010600030101010101" pitchFamily="2" charset="-122"/>
            </a:endParaRPr>
          </a:p>
          <a:p>
            <a:pPr algn="ctr"/>
            <a:r>
              <a:rPr lang="zh-CN" altLang="en-US" sz="2600" b="1" dirty="0">
                <a:solidFill>
                  <a:schemeClr val="bg1"/>
                </a:solidFill>
                <a:latin typeface="Arial" panose="020B0604020202020204" pitchFamily="34" charset="0"/>
                <a:ea typeface="宋体" panose="02010600030101010101" pitchFamily="2" charset="-122"/>
              </a:rPr>
              <a:t>工作</a:t>
            </a:r>
            <a:r>
              <a:rPr lang="zh-CN" altLang="en-US" sz="2600" b="1" dirty="0" smtClean="0">
                <a:solidFill>
                  <a:schemeClr val="bg1"/>
                </a:solidFill>
                <a:latin typeface="Arial" panose="020B0604020202020204" pitchFamily="34" charset="0"/>
                <a:ea typeface="宋体" panose="02010600030101010101" pitchFamily="2" charset="-122"/>
              </a:rPr>
              <a:t>体验</a:t>
            </a:r>
            <a:endParaRPr lang="en-US" altLang="zh-CN" sz="2600" b="1" dirty="0">
              <a:solidFill>
                <a:schemeClr val="bg1"/>
              </a:solidFill>
              <a:latin typeface="Arial" panose="020B0604020202020204" pitchFamily="34" charset="0"/>
              <a:ea typeface="宋体" panose="02010600030101010101" pitchFamily="2" charset="-122"/>
            </a:endParaRPr>
          </a:p>
        </p:txBody>
      </p:sp>
      <p:sp>
        <p:nvSpPr>
          <p:cNvPr id="517125" name="Rectangle 5"/>
          <p:cNvSpPr>
            <a:spLocks noChangeArrowheads="1"/>
          </p:cNvSpPr>
          <p:nvPr/>
        </p:nvSpPr>
        <p:spPr bwMode="auto">
          <a:xfrm>
            <a:off x="2973387" y="2090738"/>
            <a:ext cx="615950"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zh-CN" sz="6500" b="1" dirty="0">
                <a:latin typeface="Arial" panose="020B0604020202020204" pitchFamily="34" charset="0"/>
                <a:ea typeface="宋体" panose="02010600030101010101" pitchFamily="2" charset="-122"/>
              </a:rPr>
              <a:t>+</a:t>
            </a:r>
          </a:p>
        </p:txBody>
      </p:sp>
      <p:sp>
        <p:nvSpPr>
          <p:cNvPr id="517126" name="Rectangle 6"/>
          <p:cNvSpPr>
            <a:spLocks noChangeArrowheads="1"/>
          </p:cNvSpPr>
          <p:nvPr/>
        </p:nvSpPr>
        <p:spPr bwMode="auto">
          <a:xfrm>
            <a:off x="6359525" y="2090738"/>
            <a:ext cx="615950"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zh-CN" sz="6500" b="1">
                <a:latin typeface="Arial" panose="020B0604020202020204" pitchFamily="34" charset="0"/>
                <a:ea typeface="宋体" panose="02010600030101010101" pitchFamily="2" charset="-122"/>
              </a:rPr>
              <a:t>=</a:t>
            </a:r>
          </a:p>
        </p:txBody>
      </p:sp>
      <p:sp>
        <p:nvSpPr>
          <p:cNvPr id="517128" name="Oval 8"/>
          <p:cNvSpPr>
            <a:spLocks noChangeArrowheads="1"/>
          </p:cNvSpPr>
          <p:nvPr/>
        </p:nvSpPr>
        <p:spPr bwMode="auto">
          <a:xfrm>
            <a:off x="2492375" y="3502025"/>
            <a:ext cx="3903663" cy="3379788"/>
          </a:xfrm>
          <a:prstGeom prst="ellipse">
            <a:avLst/>
          </a:prstGeom>
          <a:gradFill rotWithShape="0">
            <a:gsLst>
              <a:gs pos="0">
                <a:srgbClr val="003FFE">
                  <a:gamma/>
                  <a:tint val="0"/>
                  <a:invGamma/>
                </a:srgbClr>
              </a:gs>
              <a:gs pos="100000">
                <a:srgbClr val="003FFE"/>
              </a:gs>
            </a:gsLst>
            <a:lin ang="189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7129" name="Object 9">
            <a:hlinkClick r:id="" action="ppaction://ole?verb=0"/>
          </p:cNvPr>
          <p:cNvGraphicFramePr>
            <a:graphicFrameLocks/>
          </p:cNvGraphicFramePr>
          <p:nvPr/>
        </p:nvGraphicFramePr>
        <p:xfrm>
          <a:off x="4340225" y="4556125"/>
          <a:ext cx="1990725" cy="1068388"/>
        </p:xfrm>
        <a:graphic>
          <a:graphicData uri="http://schemas.openxmlformats.org/presentationml/2006/ole">
            <mc:AlternateContent xmlns:mc="http://schemas.openxmlformats.org/markup-compatibility/2006">
              <mc:Choice xmlns:v="urn:schemas-microsoft-com:vml" Requires="v">
                <p:oleObj spid="_x0000_s517316" name="Clip" r:id="rId4" imgW="2682720" imgH="1439640" progId="MS_ClipArt_Gallery.2">
                  <p:embed/>
                </p:oleObj>
              </mc:Choice>
              <mc:Fallback>
                <p:oleObj name="Clip" r:id="rId4" imgW="2682720" imgH="1439640" progId="MS_ClipArt_Gallery.2">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225" y="4556125"/>
                        <a:ext cx="1990725"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131" name="Oval 11"/>
          <p:cNvSpPr>
            <a:spLocks noChangeArrowheads="1"/>
          </p:cNvSpPr>
          <p:nvPr/>
        </p:nvSpPr>
        <p:spPr bwMode="auto">
          <a:xfrm>
            <a:off x="330200" y="3502025"/>
            <a:ext cx="4049713" cy="3355975"/>
          </a:xfrm>
          <a:prstGeom prst="ellipse">
            <a:avLst/>
          </a:prstGeom>
          <a:gradFill rotWithShape="0">
            <a:gsLst>
              <a:gs pos="0">
                <a:srgbClr val="003FFE"/>
              </a:gs>
              <a:gs pos="100000">
                <a:srgbClr val="003FFE">
                  <a:gamma/>
                  <a:tint val="0"/>
                  <a:invGamma/>
                </a:srgbClr>
              </a:gs>
            </a:gsLst>
            <a:lin ang="27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32" name="Freeform 12"/>
          <p:cNvSpPr>
            <a:spLocks/>
          </p:cNvSpPr>
          <p:nvPr/>
        </p:nvSpPr>
        <p:spPr bwMode="auto">
          <a:xfrm>
            <a:off x="2484438" y="3722688"/>
            <a:ext cx="1906587" cy="2898775"/>
          </a:xfrm>
          <a:custGeom>
            <a:avLst/>
            <a:gdLst>
              <a:gd name="T0" fmla="*/ 605 w 1219"/>
              <a:gd name="T1" fmla="*/ 0 h 1681"/>
              <a:gd name="T2" fmla="*/ 516 w 1219"/>
              <a:gd name="T3" fmla="*/ 49 h 1681"/>
              <a:gd name="T4" fmla="*/ 467 w 1219"/>
              <a:gd name="T5" fmla="*/ 80 h 1681"/>
              <a:gd name="T6" fmla="*/ 400 w 1219"/>
              <a:gd name="T7" fmla="*/ 124 h 1681"/>
              <a:gd name="T8" fmla="*/ 360 w 1219"/>
              <a:gd name="T9" fmla="*/ 164 h 1681"/>
              <a:gd name="T10" fmla="*/ 285 w 1219"/>
              <a:gd name="T11" fmla="*/ 227 h 1681"/>
              <a:gd name="T12" fmla="*/ 218 w 1219"/>
              <a:gd name="T13" fmla="*/ 289 h 1681"/>
              <a:gd name="T14" fmla="*/ 165 w 1219"/>
              <a:gd name="T15" fmla="*/ 364 h 1681"/>
              <a:gd name="T16" fmla="*/ 116 w 1219"/>
              <a:gd name="T17" fmla="*/ 427 h 1681"/>
              <a:gd name="T18" fmla="*/ 67 w 1219"/>
              <a:gd name="T19" fmla="*/ 529 h 1681"/>
              <a:gd name="T20" fmla="*/ 31 w 1219"/>
              <a:gd name="T21" fmla="*/ 631 h 1681"/>
              <a:gd name="T22" fmla="*/ 5 w 1219"/>
              <a:gd name="T23" fmla="*/ 769 h 1681"/>
              <a:gd name="T24" fmla="*/ 0 w 1219"/>
              <a:gd name="T25" fmla="*/ 893 h 1681"/>
              <a:gd name="T26" fmla="*/ 14 w 1219"/>
              <a:gd name="T27" fmla="*/ 1000 h 1681"/>
              <a:gd name="T28" fmla="*/ 54 w 1219"/>
              <a:gd name="T29" fmla="*/ 1129 h 1681"/>
              <a:gd name="T30" fmla="*/ 85 w 1219"/>
              <a:gd name="T31" fmla="*/ 1209 h 1681"/>
              <a:gd name="T32" fmla="*/ 147 w 1219"/>
              <a:gd name="T33" fmla="*/ 1311 h 1681"/>
              <a:gd name="T34" fmla="*/ 218 w 1219"/>
              <a:gd name="T35" fmla="*/ 1409 h 1681"/>
              <a:gd name="T36" fmla="*/ 316 w 1219"/>
              <a:gd name="T37" fmla="*/ 1493 h 1681"/>
              <a:gd name="T38" fmla="*/ 369 w 1219"/>
              <a:gd name="T39" fmla="*/ 1551 h 1681"/>
              <a:gd name="T40" fmla="*/ 449 w 1219"/>
              <a:gd name="T41" fmla="*/ 1600 h 1681"/>
              <a:gd name="T42" fmla="*/ 516 w 1219"/>
              <a:gd name="T43" fmla="*/ 1649 h 1681"/>
              <a:gd name="T44" fmla="*/ 582 w 1219"/>
              <a:gd name="T45" fmla="*/ 1680 h 1681"/>
              <a:gd name="T46" fmla="*/ 645 w 1219"/>
              <a:gd name="T47" fmla="*/ 1649 h 1681"/>
              <a:gd name="T48" fmla="*/ 707 w 1219"/>
              <a:gd name="T49" fmla="*/ 1618 h 1681"/>
              <a:gd name="T50" fmla="*/ 769 w 1219"/>
              <a:gd name="T51" fmla="*/ 1582 h 1681"/>
              <a:gd name="T52" fmla="*/ 836 w 1219"/>
              <a:gd name="T53" fmla="*/ 1529 h 1681"/>
              <a:gd name="T54" fmla="*/ 885 w 1219"/>
              <a:gd name="T55" fmla="*/ 1489 h 1681"/>
              <a:gd name="T56" fmla="*/ 938 w 1219"/>
              <a:gd name="T57" fmla="*/ 1449 h 1681"/>
              <a:gd name="T58" fmla="*/ 982 w 1219"/>
              <a:gd name="T59" fmla="*/ 1400 h 1681"/>
              <a:gd name="T60" fmla="*/ 1018 w 1219"/>
              <a:gd name="T61" fmla="*/ 1360 h 1681"/>
              <a:gd name="T62" fmla="*/ 1067 w 1219"/>
              <a:gd name="T63" fmla="*/ 1293 h 1681"/>
              <a:gd name="T64" fmla="*/ 1116 w 1219"/>
              <a:gd name="T65" fmla="*/ 1227 h 1681"/>
              <a:gd name="T66" fmla="*/ 1156 w 1219"/>
              <a:gd name="T67" fmla="*/ 1147 h 1681"/>
              <a:gd name="T68" fmla="*/ 1187 w 1219"/>
              <a:gd name="T69" fmla="*/ 1058 h 1681"/>
              <a:gd name="T70" fmla="*/ 1209 w 1219"/>
              <a:gd name="T71" fmla="*/ 973 h 1681"/>
              <a:gd name="T72" fmla="*/ 1214 w 1219"/>
              <a:gd name="T73" fmla="*/ 911 h 1681"/>
              <a:gd name="T74" fmla="*/ 1218 w 1219"/>
              <a:gd name="T75" fmla="*/ 836 h 1681"/>
              <a:gd name="T76" fmla="*/ 1205 w 1219"/>
              <a:gd name="T77" fmla="*/ 702 h 1681"/>
              <a:gd name="T78" fmla="*/ 1182 w 1219"/>
              <a:gd name="T79" fmla="*/ 631 h 1681"/>
              <a:gd name="T80" fmla="*/ 1151 w 1219"/>
              <a:gd name="T81" fmla="*/ 529 h 1681"/>
              <a:gd name="T82" fmla="*/ 1089 w 1219"/>
              <a:gd name="T83" fmla="*/ 431 h 1681"/>
              <a:gd name="T84" fmla="*/ 1040 w 1219"/>
              <a:gd name="T85" fmla="*/ 351 h 1681"/>
              <a:gd name="T86" fmla="*/ 987 w 1219"/>
              <a:gd name="T87" fmla="*/ 298 h 1681"/>
              <a:gd name="T88" fmla="*/ 929 w 1219"/>
              <a:gd name="T89" fmla="*/ 240 h 1681"/>
              <a:gd name="T90" fmla="*/ 880 w 1219"/>
              <a:gd name="T91" fmla="*/ 191 h 1681"/>
              <a:gd name="T92" fmla="*/ 805 w 1219"/>
              <a:gd name="T93" fmla="*/ 129 h 1681"/>
              <a:gd name="T94" fmla="*/ 725 w 1219"/>
              <a:gd name="T95" fmla="*/ 80 h 1681"/>
              <a:gd name="T96" fmla="*/ 645 w 1219"/>
              <a:gd name="T97" fmla="*/ 27 h 1681"/>
              <a:gd name="T98" fmla="*/ 605 w 1219"/>
              <a:gd name="T99" fmla="*/ 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9" h="1681">
                <a:moveTo>
                  <a:pt x="605" y="0"/>
                </a:moveTo>
                <a:lnTo>
                  <a:pt x="516" y="49"/>
                </a:lnTo>
                <a:lnTo>
                  <a:pt x="467" y="80"/>
                </a:lnTo>
                <a:lnTo>
                  <a:pt x="400" y="124"/>
                </a:lnTo>
                <a:lnTo>
                  <a:pt x="360" y="164"/>
                </a:lnTo>
                <a:lnTo>
                  <a:pt x="285" y="227"/>
                </a:lnTo>
                <a:lnTo>
                  <a:pt x="218" y="289"/>
                </a:lnTo>
                <a:lnTo>
                  <a:pt x="165" y="364"/>
                </a:lnTo>
                <a:lnTo>
                  <a:pt x="116" y="427"/>
                </a:lnTo>
                <a:lnTo>
                  <a:pt x="67" y="529"/>
                </a:lnTo>
                <a:lnTo>
                  <a:pt x="31" y="631"/>
                </a:lnTo>
                <a:lnTo>
                  <a:pt x="5" y="769"/>
                </a:lnTo>
                <a:lnTo>
                  <a:pt x="0" y="893"/>
                </a:lnTo>
                <a:lnTo>
                  <a:pt x="14" y="1000"/>
                </a:lnTo>
                <a:lnTo>
                  <a:pt x="54" y="1129"/>
                </a:lnTo>
                <a:lnTo>
                  <a:pt x="85" y="1209"/>
                </a:lnTo>
                <a:lnTo>
                  <a:pt x="147" y="1311"/>
                </a:lnTo>
                <a:lnTo>
                  <a:pt x="218" y="1409"/>
                </a:lnTo>
                <a:lnTo>
                  <a:pt x="316" y="1493"/>
                </a:lnTo>
                <a:lnTo>
                  <a:pt x="369" y="1551"/>
                </a:lnTo>
                <a:lnTo>
                  <a:pt x="449" y="1600"/>
                </a:lnTo>
                <a:lnTo>
                  <a:pt x="516" y="1649"/>
                </a:lnTo>
                <a:lnTo>
                  <a:pt x="582" y="1680"/>
                </a:lnTo>
                <a:lnTo>
                  <a:pt x="645" y="1649"/>
                </a:lnTo>
                <a:lnTo>
                  <a:pt x="707" y="1618"/>
                </a:lnTo>
                <a:lnTo>
                  <a:pt x="769" y="1582"/>
                </a:lnTo>
                <a:lnTo>
                  <a:pt x="836" y="1529"/>
                </a:lnTo>
                <a:lnTo>
                  <a:pt x="885" y="1489"/>
                </a:lnTo>
                <a:lnTo>
                  <a:pt x="938" y="1449"/>
                </a:lnTo>
                <a:lnTo>
                  <a:pt x="982" y="1400"/>
                </a:lnTo>
                <a:lnTo>
                  <a:pt x="1018" y="1360"/>
                </a:lnTo>
                <a:lnTo>
                  <a:pt x="1067" y="1293"/>
                </a:lnTo>
                <a:lnTo>
                  <a:pt x="1116" y="1227"/>
                </a:lnTo>
                <a:lnTo>
                  <a:pt x="1156" y="1147"/>
                </a:lnTo>
                <a:lnTo>
                  <a:pt x="1187" y="1058"/>
                </a:lnTo>
                <a:lnTo>
                  <a:pt x="1209" y="973"/>
                </a:lnTo>
                <a:lnTo>
                  <a:pt x="1214" y="911"/>
                </a:lnTo>
                <a:lnTo>
                  <a:pt x="1218" y="836"/>
                </a:lnTo>
                <a:lnTo>
                  <a:pt x="1205" y="702"/>
                </a:lnTo>
                <a:lnTo>
                  <a:pt x="1182" y="631"/>
                </a:lnTo>
                <a:lnTo>
                  <a:pt x="1151" y="529"/>
                </a:lnTo>
                <a:lnTo>
                  <a:pt x="1089" y="431"/>
                </a:lnTo>
                <a:lnTo>
                  <a:pt x="1040" y="351"/>
                </a:lnTo>
                <a:lnTo>
                  <a:pt x="987" y="298"/>
                </a:lnTo>
                <a:lnTo>
                  <a:pt x="929" y="240"/>
                </a:lnTo>
                <a:lnTo>
                  <a:pt x="880" y="191"/>
                </a:lnTo>
                <a:lnTo>
                  <a:pt x="805" y="129"/>
                </a:lnTo>
                <a:lnTo>
                  <a:pt x="725" y="80"/>
                </a:lnTo>
                <a:lnTo>
                  <a:pt x="645" y="27"/>
                </a:lnTo>
                <a:lnTo>
                  <a:pt x="605" y="0"/>
                </a:lnTo>
              </a:path>
            </a:pathLst>
          </a:custGeom>
          <a:gradFill rotWithShape="0">
            <a:gsLst>
              <a:gs pos="0">
                <a:srgbClr val="00279F">
                  <a:gamma/>
                  <a:tint val="0"/>
                  <a:invGamma/>
                </a:srgbClr>
              </a:gs>
              <a:gs pos="100000">
                <a:srgbClr val="00279F"/>
              </a:gs>
            </a:gsLst>
            <a:path path="rect">
              <a:fillToRect l="50000" t="50000" r="50000" b="50000"/>
            </a:path>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33" name="Group 13"/>
          <p:cNvGrpSpPr>
            <a:grpSpLocks/>
          </p:cNvGrpSpPr>
          <p:nvPr/>
        </p:nvGrpSpPr>
        <p:grpSpPr bwMode="auto">
          <a:xfrm>
            <a:off x="533400" y="4330700"/>
            <a:ext cx="1828800" cy="1522413"/>
            <a:chOff x="486" y="2511"/>
            <a:chExt cx="866" cy="882"/>
          </a:xfrm>
        </p:grpSpPr>
        <p:grpSp>
          <p:nvGrpSpPr>
            <p:cNvPr id="517134" name="Group 14"/>
            <p:cNvGrpSpPr>
              <a:grpSpLocks/>
            </p:cNvGrpSpPr>
            <p:nvPr/>
          </p:nvGrpSpPr>
          <p:grpSpPr bwMode="auto">
            <a:xfrm>
              <a:off x="954" y="2540"/>
              <a:ext cx="398" cy="853"/>
              <a:chOff x="954" y="2540"/>
              <a:chExt cx="398" cy="853"/>
            </a:xfrm>
          </p:grpSpPr>
          <p:grpSp>
            <p:nvGrpSpPr>
              <p:cNvPr id="517135" name="Group 15"/>
              <p:cNvGrpSpPr>
                <a:grpSpLocks/>
              </p:cNvGrpSpPr>
              <p:nvPr/>
            </p:nvGrpSpPr>
            <p:grpSpPr bwMode="auto">
              <a:xfrm>
                <a:off x="1305" y="3169"/>
                <a:ext cx="47" cy="209"/>
                <a:chOff x="1305" y="3169"/>
                <a:chExt cx="47" cy="209"/>
              </a:xfrm>
            </p:grpSpPr>
            <p:sp>
              <p:nvSpPr>
                <p:cNvPr id="517136" name="Freeform 16"/>
                <p:cNvSpPr>
                  <a:spLocks/>
                </p:cNvSpPr>
                <p:nvPr/>
              </p:nvSpPr>
              <p:spPr bwMode="auto">
                <a:xfrm>
                  <a:off x="1305" y="3169"/>
                  <a:ext cx="47" cy="209"/>
                </a:xfrm>
                <a:custGeom>
                  <a:avLst/>
                  <a:gdLst>
                    <a:gd name="T0" fmla="*/ 34 w 47"/>
                    <a:gd name="T1" fmla="*/ 0 h 209"/>
                    <a:gd name="T2" fmla="*/ 33 w 47"/>
                    <a:gd name="T3" fmla="*/ 36 h 209"/>
                    <a:gd name="T4" fmla="*/ 32 w 47"/>
                    <a:gd name="T5" fmla="*/ 69 h 209"/>
                    <a:gd name="T6" fmla="*/ 30 w 47"/>
                    <a:gd name="T7" fmla="*/ 101 h 209"/>
                    <a:gd name="T8" fmla="*/ 33 w 47"/>
                    <a:gd name="T9" fmla="*/ 112 h 209"/>
                    <a:gd name="T10" fmla="*/ 36 w 47"/>
                    <a:gd name="T11" fmla="*/ 125 h 209"/>
                    <a:gd name="T12" fmla="*/ 40 w 47"/>
                    <a:gd name="T13" fmla="*/ 137 h 209"/>
                    <a:gd name="T14" fmla="*/ 42 w 47"/>
                    <a:gd name="T15" fmla="*/ 142 h 209"/>
                    <a:gd name="T16" fmla="*/ 42 w 47"/>
                    <a:gd name="T17" fmla="*/ 144 h 209"/>
                    <a:gd name="T18" fmla="*/ 44 w 47"/>
                    <a:gd name="T19" fmla="*/ 152 h 209"/>
                    <a:gd name="T20" fmla="*/ 46 w 47"/>
                    <a:gd name="T21" fmla="*/ 166 h 209"/>
                    <a:gd name="T22" fmla="*/ 45 w 47"/>
                    <a:gd name="T23" fmla="*/ 173 h 209"/>
                    <a:gd name="T24" fmla="*/ 42 w 47"/>
                    <a:gd name="T25" fmla="*/ 176 h 209"/>
                    <a:gd name="T26" fmla="*/ 42 w 47"/>
                    <a:gd name="T27" fmla="*/ 180 h 209"/>
                    <a:gd name="T28" fmla="*/ 40 w 47"/>
                    <a:gd name="T29" fmla="*/ 182 h 209"/>
                    <a:gd name="T30" fmla="*/ 37 w 47"/>
                    <a:gd name="T31" fmla="*/ 184 h 209"/>
                    <a:gd name="T32" fmla="*/ 37 w 47"/>
                    <a:gd name="T33" fmla="*/ 190 h 209"/>
                    <a:gd name="T34" fmla="*/ 37 w 47"/>
                    <a:gd name="T35" fmla="*/ 192 h 209"/>
                    <a:gd name="T36" fmla="*/ 31 w 47"/>
                    <a:gd name="T37" fmla="*/ 193 h 209"/>
                    <a:gd name="T38" fmla="*/ 30 w 47"/>
                    <a:gd name="T39" fmla="*/ 202 h 209"/>
                    <a:gd name="T40" fmla="*/ 19 w 47"/>
                    <a:gd name="T41" fmla="*/ 208 h 209"/>
                    <a:gd name="T42" fmla="*/ 14 w 47"/>
                    <a:gd name="T43" fmla="*/ 202 h 209"/>
                    <a:gd name="T44" fmla="*/ 11 w 47"/>
                    <a:gd name="T45" fmla="*/ 199 h 209"/>
                    <a:gd name="T46" fmla="*/ 11 w 47"/>
                    <a:gd name="T47" fmla="*/ 189 h 209"/>
                    <a:gd name="T48" fmla="*/ 17 w 47"/>
                    <a:gd name="T49" fmla="*/ 179 h 209"/>
                    <a:gd name="T50" fmla="*/ 13 w 47"/>
                    <a:gd name="T51" fmla="*/ 171 h 209"/>
                    <a:gd name="T52" fmla="*/ 9 w 47"/>
                    <a:gd name="T53" fmla="*/ 177 h 209"/>
                    <a:gd name="T54" fmla="*/ 8 w 47"/>
                    <a:gd name="T55" fmla="*/ 185 h 209"/>
                    <a:gd name="T56" fmla="*/ 7 w 47"/>
                    <a:gd name="T57" fmla="*/ 191 h 209"/>
                    <a:gd name="T58" fmla="*/ 4 w 47"/>
                    <a:gd name="T59" fmla="*/ 193 h 209"/>
                    <a:gd name="T60" fmla="*/ 2 w 47"/>
                    <a:gd name="T61" fmla="*/ 196 h 209"/>
                    <a:gd name="T62" fmla="*/ 0 w 47"/>
                    <a:gd name="T63" fmla="*/ 193 h 209"/>
                    <a:gd name="T64" fmla="*/ 1 w 47"/>
                    <a:gd name="T65" fmla="*/ 186 h 209"/>
                    <a:gd name="T66" fmla="*/ 1 w 47"/>
                    <a:gd name="T67" fmla="*/ 176 h 209"/>
                    <a:gd name="T68" fmla="*/ 2 w 47"/>
                    <a:gd name="T69" fmla="*/ 155 h 209"/>
                    <a:gd name="T70" fmla="*/ 4 w 47"/>
                    <a:gd name="T71" fmla="*/ 144 h 209"/>
                    <a:gd name="T72" fmla="*/ 8 w 47"/>
                    <a:gd name="T73" fmla="*/ 138 h 209"/>
                    <a:gd name="T74" fmla="*/ 12 w 47"/>
                    <a:gd name="T75" fmla="*/ 132 h 209"/>
                    <a:gd name="T76" fmla="*/ 12 w 47"/>
                    <a:gd name="T77" fmla="*/ 124 h 209"/>
                    <a:gd name="T78" fmla="*/ 14 w 47"/>
                    <a:gd name="T79" fmla="*/ 102 h 209"/>
                    <a:gd name="T80" fmla="*/ 7 w 47"/>
                    <a:gd name="T81" fmla="*/ 46 h 209"/>
                    <a:gd name="T82" fmla="*/ 3 w 47"/>
                    <a:gd name="T83" fmla="*/ 15 h 209"/>
                    <a:gd name="T84" fmla="*/ 34 w 47"/>
                    <a:gd name="T8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209">
                      <a:moveTo>
                        <a:pt x="34" y="0"/>
                      </a:moveTo>
                      <a:lnTo>
                        <a:pt x="33" y="36"/>
                      </a:lnTo>
                      <a:lnTo>
                        <a:pt x="32" y="69"/>
                      </a:lnTo>
                      <a:lnTo>
                        <a:pt x="30" y="101"/>
                      </a:lnTo>
                      <a:lnTo>
                        <a:pt x="33" y="112"/>
                      </a:lnTo>
                      <a:lnTo>
                        <a:pt x="36" y="125"/>
                      </a:lnTo>
                      <a:lnTo>
                        <a:pt x="40" y="137"/>
                      </a:lnTo>
                      <a:lnTo>
                        <a:pt x="42" y="142"/>
                      </a:lnTo>
                      <a:lnTo>
                        <a:pt x="42" y="144"/>
                      </a:lnTo>
                      <a:lnTo>
                        <a:pt x="44" y="152"/>
                      </a:lnTo>
                      <a:lnTo>
                        <a:pt x="46" y="166"/>
                      </a:lnTo>
                      <a:lnTo>
                        <a:pt x="45" y="173"/>
                      </a:lnTo>
                      <a:lnTo>
                        <a:pt x="42" y="176"/>
                      </a:lnTo>
                      <a:lnTo>
                        <a:pt x="42" y="180"/>
                      </a:lnTo>
                      <a:lnTo>
                        <a:pt x="40" y="182"/>
                      </a:lnTo>
                      <a:lnTo>
                        <a:pt x="37" y="184"/>
                      </a:lnTo>
                      <a:lnTo>
                        <a:pt x="37" y="190"/>
                      </a:lnTo>
                      <a:lnTo>
                        <a:pt x="37" y="192"/>
                      </a:lnTo>
                      <a:lnTo>
                        <a:pt x="31" y="193"/>
                      </a:lnTo>
                      <a:lnTo>
                        <a:pt x="30" y="202"/>
                      </a:lnTo>
                      <a:lnTo>
                        <a:pt x="19" y="208"/>
                      </a:lnTo>
                      <a:lnTo>
                        <a:pt x="14" y="202"/>
                      </a:lnTo>
                      <a:lnTo>
                        <a:pt x="11" y="199"/>
                      </a:lnTo>
                      <a:lnTo>
                        <a:pt x="11" y="189"/>
                      </a:lnTo>
                      <a:lnTo>
                        <a:pt x="17" y="179"/>
                      </a:lnTo>
                      <a:lnTo>
                        <a:pt x="13" y="171"/>
                      </a:lnTo>
                      <a:lnTo>
                        <a:pt x="9" y="177"/>
                      </a:lnTo>
                      <a:lnTo>
                        <a:pt x="8" y="185"/>
                      </a:lnTo>
                      <a:lnTo>
                        <a:pt x="7" y="191"/>
                      </a:lnTo>
                      <a:lnTo>
                        <a:pt x="4" y="193"/>
                      </a:lnTo>
                      <a:lnTo>
                        <a:pt x="2" y="196"/>
                      </a:lnTo>
                      <a:lnTo>
                        <a:pt x="0" y="193"/>
                      </a:lnTo>
                      <a:lnTo>
                        <a:pt x="1" y="186"/>
                      </a:lnTo>
                      <a:lnTo>
                        <a:pt x="1" y="176"/>
                      </a:lnTo>
                      <a:lnTo>
                        <a:pt x="2" y="155"/>
                      </a:lnTo>
                      <a:lnTo>
                        <a:pt x="4" y="144"/>
                      </a:lnTo>
                      <a:lnTo>
                        <a:pt x="8" y="138"/>
                      </a:lnTo>
                      <a:lnTo>
                        <a:pt x="12" y="132"/>
                      </a:lnTo>
                      <a:lnTo>
                        <a:pt x="12" y="124"/>
                      </a:lnTo>
                      <a:lnTo>
                        <a:pt x="14" y="102"/>
                      </a:lnTo>
                      <a:lnTo>
                        <a:pt x="7" y="46"/>
                      </a:lnTo>
                      <a:lnTo>
                        <a:pt x="3" y="15"/>
                      </a:lnTo>
                      <a:lnTo>
                        <a:pt x="34" y="0"/>
                      </a:lnTo>
                    </a:path>
                  </a:pathLst>
                </a:custGeom>
                <a:solidFill>
                  <a:srgbClr val="FF9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37" name="Freeform 17"/>
                <p:cNvSpPr>
                  <a:spLocks/>
                </p:cNvSpPr>
                <p:nvPr/>
              </p:nvSpPr>
              <p:spPr bwMode="auto">
                <a:xfrm>
                  <a:off x="1318" y="3335"/>
                  <a:ext cx="8" cy="38"/>
                </a:xfrm>
                <a:custGeom>
                  <a:avLst/>
                  <a:gdLst>
                    <a:gd name="T0" fmla="*/ 0 w 8"/>
                    <a:gd name="T1" fmla="*/ 0 h 38"/>
                    <a:gd name="T2" fmla="*/ 2 w 8"/>
                    <a:gd name="T3" fmla="*/ 6 h 38"/>
                    <a:gd name="T4" fmla="*/ 4 w 8"/>
                    <a:gd name="T5" fmla="*/ 12 h 38"/>
                    <a:gd name="T6" fmla="*/ 6 w 8"/>
                    <a:gd name="T7" fmla="*/ 15 h 38"/>
                    <a:gd name="T8" fmla="*/ 6 w 8"/>
                    <a:gd name="T9" fmla="*/ 19 h 38"/>
                    <a:gd name="T10" fmla="*/ 6 w 8"/>
                    <a:gd name="T11" fmla="*/ 22 h 38"/>
                    <a:gd name="T12" fmla="*/ 6 w 8"/>
                    <a:gd name="T13" fmla="*/ 26 h 38"/>
                    <a:gd name="T14" fmla="*/ 6 w 8"/>
                    <a:gd name="T15" fmla="*/ 29 h 38"/>
                    <a:gd name="T16" fmla="*/ 6 w 8"/>
                    <a:gd name="T17" fmla="*/ 33 h 38"/>
                    <a:gd name="T18" fmla="*/ 7 w 8"/>
                    <a:gd name="T19" fmla="*/ 37 h 38"/>
                    <a:gd name="T20" fmla="*/ 6 w 8"/>
                    <a:gd name="T21" fmla="*/ 30 h 38"/>
                    <a:gd name="T22" fmla="*/ 2 w 8"/>
                    <a:gd name="T23" fmla="*/ 33 h 38"/>
                    <a:gd name="T24" fmla="*/ 4 w 8"/>
                    <a:gd name="T25" fmla="*/ 27 h 38"/>
                    <a:gd name="T26" fmla="*/ 6 w 8"/>
                    <a:gd name="T27" fmla="*/ 25 h 38"/>
                    <a:gd name="T28" fmla="*/ 4 w 8"/>
                    <a:gd name="T29" fmla="*/ 23 h 38"/>
                    <a:gd name="T30" fmla="*/ 2 w 8"/>
                    <a:gd name="T31" fmla="*/ 23 h 38"/>
                    <a:gd name="T32" fmla="*/ 4 w 8"/>
                    <a:gd name="T33" fmla="*/ 15 h 38"/>
                    <a:gd name="T34" fmla="*/ 1 w 8"/>
                    <a:gd name="T35" fmla="*/ 4 h 38"/>
                    <a:gd name="T36" fmla="*/ 0 w 8"/>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8">
                      <a:moveTo>
                        <a:pt x="0" y="0"/>
                      </a:moveTo>
                      <a:lnTo>
                        <a:pt x="2" y="6"/>
                      </a:lnTo>
                      <a:lnTo>
                        <a:pt x="4" y="12"/>
                      </a:lnTo>
                      <a:lnTo>
                        <a:pt x="6" y="15"/>
                      </a:lnTo>
                      <a:lnTo>
                        <a:pt x="6" y="19"/>
                      </a:lnTo>
                      <a:lnTo>
                        <a:pt x="6" y="22"/>
                      </a:lnTo>
                      <a:lnTo>
                        <a:pt x="6" y="26"/>
                      </a:lnTo>
                      <a:lnTo>
                        <a:pt x="6" y="29"/>
                      </a:lnTo>
                      <a:lnTo>
                        <a:pt x="6" y="33"/>
                      </a:lnTo>
                      <a:lnTo>
                        <a:pt x="7" y="37"/>
                      </a:lnTo>
                      <a:lnTo>
                        <a:pt x="6" y="30"/>
                      </a:lnTo>
                      <a:lnTo>
                        <a:pt x="2" y="33"/>
                      </a:lnTo>
                      <a:lnTo>
                        <a:pt x="4" y="27"/>
                      </a:lnTo>
                      <a:lnTo>
                        <a:pt x="6" y="25"/>
                      </a:lnTo>
                      <a:lnTo>
                        <a:pt x="4" y="23"/>
                      </a:lnTo>
                      <a:lnTo>
                        <a:pt x="2" y="23"/>
                      </a:lnTo>
                      <a:lnTo>
                        <a:pt x="4" y="15"/>
                      </a:lnTo>
                      <a:lnTo>
                        <a:pt x="1" y="4"/>
                      </a:lnTo>
                      <a:lnTo>
                        <a:pt x="0" y="0"/>
                      </a:lnTo>
                    </a:path>
                  </a:pathLst>
                </a:custGeom>
                <a:solidFill>
                  <a:srgbClr val="BF3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38" name="Group 18"/>
              <p:cNvGrpSpPr>
                <a:grpSpLocks/>
              </p:cNvGrpSpPr>
              <p:nvPr/>
            </p:nvGrpSpPr>
            <p:grpSpPr bwMode="auto">
              <a:xfrm>
                <a:off x="1067" y="2788"/>
                <a:ext cx="267" cy="605"/>
                <a:chOff x="1067" y="2788"/>
                <a:chExt cx="267" cy="605"/>
              </a:xfrm>
            </p:grpSpPr>
            <p:sp>
              <p:nvSpPr>
                <p:cNvPr id="517139" name="Freeform 19"/>
                <p:cNvSpPr>
                  <a:spLocks/>
                </p:cNvSpPr>
                <p:nvPr/>
              </p:nvSpPr>
              <p:spPr bwMode="auto">
                <a:xfrm>
                  <a:off x="1067" y="2789"/>
                  <a:ext cx="266" cy="604"/>
                </a:xfrm>
                <a:custGeom>
                  <a:avLst/>
                  <a:gdLst>
                    <a:gd name="T0" fmla="*/ 94 w 266"/>
                    <a:gd name="T1" fmla="*/ 4 h 604"/>
                    <a:gd name="T2" fmla="*/ 63 w 266"/>
                    <a:gd name="T3" fmla="*/ 7 h 604"/>
                    <a:gd name="T4" fmla="*/ 48 w 266"/>
                    <a:gd name="T5" fmla="*/ 31 h 604"/>
                    <a:gd name="T6" fmla="*/ 9 w 266"/>
                    <a:gd name="T7" fmla="*/ 90 h 604"/>
                    <a:gd name="T8" fmla="*/ 13 w 266"/>
                    <a:gd name="T9" fmla="*/ 116 h 604"/>
                    <a:gd name="T10" fmla="*/ 24 w 266"/>
                    <a:gd name="T11" fmla="*/ 142 h 604"/>
                    <a:gd name="T12" fmla="*/ 49 w 266"/>
                    <a:gd name="T13" fmla="*/ 137 h 604"/>
                    <a:gd name="T14" fmla="*/ 54 w 266"/>
                    <a:gd name="T15" fmla="*/ 158 h 604"/>
                    <a:gd name="T16" fmla="*/ 63 w 266"/>
                    <a:gd name="T17" fmla="*/ 199 h 604"/>
                    <a:gd name="T18" fmla="*/ 73 w 266"/>
                    <a:gd name="T19" fmla="*/ 222 h 604"/>
                    <a:gd name="T20" fmla="*/ 76 w 266"/>
                    <a:gd name="T21" fmla="*/ 261 h 604"/>
                    <a:gd name="T22" fmla="*/ 74 w 266"/>
                    <a:gd name="T23" fmla="*/ 317 h 604"/>
                    <a:gd name="T24" fmla="*/ 60 w 266"/>
                    <a:gd name="T25" fmla="*/ 421 h 604"/>
                    <a:gd name="T26" fmla="*/ 53 w 266"/>
                    <a:gd name="T27" fmla="*/ 512 h 604"/>
                    <a:gd name="T28" fmla="*/ 243 w 266"/>
                    <a:gd name="T29" fmla="*/ 603 h 604"/>
                    <a:gd name="T30" fmla="*/ 234 w 266"/>
                    <a:gd name="T31" fmla="*/ 512 h 604"/>
                    <a:gd name="T32" fmla="*/ 207 w 266"/>
                    <a:gd name="T33" fmla="*/ 368 h 604"/>
                    <a:gd name="T34" fmla="*/ 200 w 266"/>
                    <a:gd name="T35" fmla="*/ 309 h 604"/>
                    <a:gd name="T36" fmla="*/ 208 w 266"/>
                    <a:gd name="T37" fmla="*/ 234 h 604"/>
                    <a:gd name="T38" fmla="*/ 215 w 266"/>
                    <a:gd name="T39" fmla="*/ 204 h 604"/>
                    <a:gd name="T40" fmla="*/ 222 w 266"/>
                    <a:gd name="T41" fmla="*/ 235 h 604"/>
                    <a:gd name="T42" fmla="*/ 250 w 266"/>
                    <a:gd name="T43" fmla="*/ 225 h 604"/>
                    <a:gd name="T44" fmla="*/ 261 w 266"/>
                    <a:gd name="T45" fmla="*/ 180 h 604"/>
                    <a:gd name="T46" fmla="*/ 250 w 266"/>
                    <a:gd name="T47" fmla="*/ 91 h 604"/>
                    <a:gd name="T48" fmla="*/ 223 w 266"/>
                    <a:gd name="T49" fmla="*/ 49 h 604"/>
                    <a:gd name="T50" fmla="*/ 173 w 266"/>
                    <a:gd name="T51" fmla="*/ 6 h 604"/>
                    <a:gd name="T52" fmla="*/ 174 w 266"/>
                    <a:gd name="T53" fmla="*/ 34 h 604"/>
                    <a:gd name="T54" fmla="*/ 170 w 266"/>
                    <a:gd name="T55" fmla="*/ 53 h 604"/>
                    <a:gd name="T56" fmla="*/ 163 w 266"/>
                    <a:gd name="T57" fmla="*/ 66 h 604"/>
                    <a:gd name="T58" fmla="*/ 153 w 266"/>
                    <a:gd name="T59" fmla="*/ 76 h 604"/>
                    <a:gd name="T60" fmla="*/ 141 w 266"/>
                    <a:gd name="T61" fmla="*/ 76 h 604"/>
                    <a:gd name="T62" fmla="*/ 127 w 266"/>
                    <a:gd name="T63" fmla="*/ 70 h 604"/>
                    <a:gd name="T64" fmla="*/ 117 w 266"/>
                    <a:gd name="T65" fmla="*/ 59 h 604"/>
                    <a:gd name="T66" fmla="*/ 109 w 266"/>
                    <a:gd name="T67" fmla="*/ 48 h 604"/>
                    <a:gd name="T68" fmla="*/ 104 w 266"/>
                    <a:gd name="T69" fmla="*/ 34 h 604"/>
                    <a:gd name="T70" fmla="*/ 109 w 266"/>
                    <a:gd name="T7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604">
                      <a:moveTo>
                        <a:pt x="109" y="0"/>
                      </a:moveTo>
                      <a:lnTo>
                        <a:pt x="94" y="4"/>
                      </a:lnTo>
                      <a:lnTo>
                        <a:pt x="76" y="7"/>
                      </a:lnTo>
                      <a:lnTo>
                        <a:pt x="63" y="7"/>
                      </a:lnTo>
                      <a:lnTo>
                        <a:pt x="60" y="9"/>
                      </a:lnTo>
                      <a:lnTo>
                        <a:pt x="48" y="31"/>
                      </a:lnTo>
                      <a:lnTo>
                        <a:pt x="24" y="69"/>
                      </a:lnTo>
                      <a:lnTo>
                        <a:pt x="9" y="90"/>
                      </a:lnTo>
                      <a:lnTo>
                        <a:pt x="0" y="104"/>
                      </a:lnTo>
                      <a:lnTo>
                        <a:pt x="13" y="116"/>
                      </a:lnTo>
                      <a:lnTo>
                        <a:pt x="19" y="129"/>
                      </a:lnTo>
                      <a:lnTo>
                        <a:pt x="24" y="142"/>
                      </a:lnTo>
                      <a:lnTo>
                        <a:pt x="28" y="160"/>
                      </a:lnTo>
                      <a:lnTo>
                        <a:pt x="49" y="137"/>
                      </a:lnTo>
                      <a:lnTo>
                        <a:pt x="52" y="143"/>
                      </a:lnTo>
                      <a:lnTo>
                        <a:pt x="54" y="158"/>
                      </a:lnTo>
                      <a:lnTo>
                        <a:pt x="58" y="186"/>
                      </a:lnTo>
                      <a:lnTo>
                        <a:pt x="63" y="199"/>
                      </a:lnTo>
                      <a:lnTo>
                        <a:pt x="66" y="212"/>
                      </a:lnTo>
                      <a:lnTo>
                        <a:pt x="73" y="222"/>
                      </a:lnTo>
                      <a:lnTo>
                        <a:pt x="75" y="243"/>
                      </a:lnTo>
                      <a:lnTo>
                        <a:pt x="76" y="261"/>
                      </a:lnTo>
                      <a:lnTo>
                        <a:pt x="74" y="279"/>
                      </a:lnTo>
                      <a:lnTo>
                        <a:pt x="74" y="317"/>
                      </a:lnTo>
                      <a:lnTo>
                        <a:pt x="71" y="373"/>
                      </a:lnTo>
                      <a:lnTo>
                        <a:pt x="60" y="421"/>
                      </a:lnTo>
                      <a:lnTo>
                        <a:pt x="55" y="459"/>
                      </a:lnTo>
                      <a:lnTo>
                        <a:pt x="53" y="512"/>
                      </a:lnTo>
                      <a:lnTo>
                        <a:pt x="51" y="603"/>
                      </a:lnTo>
                      <a:lnTo>
                        <a:pt x="243" y="603"/>
                      </a:lnTo>
                      <a:lnTo>
                        <a:pt x="241" y="553"/>
                      </a:lnTo>
                      <a:lnTo>
                        <a:pt x="234" y="512"/>
                      </a:lnTo>
                      <a:lnTo>
                        <a:pt x="223" y="438"/>
                      </a:lnTo>
                      <a:lnTo>
                        <a:pt x="207" y="368"/>
                      </a:lnTo>
                      <a:lnTo>
                        <a:pt x="203" y="336"/>
                      </a:lnTo>
                      <a:lnTo>
                        <a:pt x="200" y="309"/>
                      </a:lnTo>
                      <a:lnTo>
                        <a:pt x="202" y="273"/>
                      </a:lnTo>
                      <a:lnTo>
                        <a:pt x="208" y="234"/>
                      </a:lnTo>
                      <a:lnTo>
                        <a:pt x="212" y="221"/>
                      </a:lnTo>
                      <a:lnTo>
                        <a:pt x="215" y="204"/>
                      </a:lnTo>
                      <a:lnTo>
                        <a:pt x="220" y="217"/>
                      </a:lnTo>
                      <a:lnTo>
                        <a:pt x="222" y="235"/>
                      </a:lnTo>
                      <a:lnTo>
                        <a:pt x="235" y="229"/>
                      </a:lnTo>
                      <a:lnTo>
                        <a:pt x="250" y="225"/>
                      </a:lnTo>
                      <a:lnTo>
                        <a:pt x="265" y="222"/>
                      </a:lnTo>
                      <a:lnTo>
                        <a:pt x="261" y="180"/>
                      </a:lnTo>
                      <a:lnTo>
                        <a:pt x="258" y="143"/>
                      </a:lnTo>
                      <a:lnTo>
                        <a:pt x="250" y="91"/>
                      </a:lnTo>
                      <a:lnTo>
                        <a:pt x="247" y="68"/>
                      </a:lnTo>
                      <a:lnTo>
                        <a:pt x="223" y="49"/>
                      </a:lnTo>
                      <a:lnTo>
                        <a:pt x="200" y="30"/>
                      </a:lnTo>
                      <a:lnTo>
                        <a:pt x="173" y="6"/>
                      </a:lnTo>
                      <a:lnTo>
                        <a:pt x="174" y="26"/>
                      </a:lnTo>
                      <a:lnTo>
                        <a:pt x="174" y="34"/>
                      </a:lnTo>
                      <a:lnTo>
                        <a:pt x="172" y="45"/>
                      </a:lnTo>
                      <a:lnTo>
                        <a:pt x="170" y="53"/>
                      </a:lnTo>
                      <a:lnTo>
                        <a:pt x="168" y="60"/>
                      </a:lnTo>
                      <a:lnTo>
                        <a:pt x="163" y="66"/>
                      </a:lnTo>
                      <a:lnTo>
                        <a:pt x="160" y="71"/>
                      </a:lnTo>
                      <a:lnTo>
                        <a:pt x="153" y="76"/>
                      </a:lnTo>
                      <a:lnTo>
                        <a:pt x="147" y="77"/>
                      </a:lnTo>
                      <a:lnTo>
                        <a:pt x="141" y="76"/>
                      </a:lnTo>
                      <a:lnTo>
                        <a:pt x="134" y="74"/>
                      </a:lnTo>
                      <a:lnTo>
                        <a:pt x="127" y="70"/>
                      </a:lnTo>
                      <a:lnTo>
                        <a:pt x="121" y="65"/>
                      </a:lnTo>
                      <a:lnTo>
                        <a:pt x="117" y="59"/>
                      </a:lnTo>
                      <a:lnTo>
                        <a:pt x="113" y="54"/>
                      </a:lnTo>
                      <a:lnTo>
                        <a:pt x="109" y="48"/>
                      </a:lnTo>
                      <a:lnTo>
                        <a:pt x="107" y="41"/>
                      </a:lnTo>
                      <a:lnTo>
                        <a:pt x="104" y="34"/>
                      </a:lnTo>
                      <a:lnTo>
                        <a:pt x="104" y="25"/>
                      </a:lnTo>
                      <a:lnTo>
                        <a:pt x="109" y="0"/>
                      </a:lnTo>
                    </a:path>
                  </a:pathLst>
                </a:custGeom>
                <a:solidFill>
                  <a:srgbClr val="DFF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40" name="Freeform 20"/>
                <p:cNvSpPr>
                  <a:spLocks/>
                </p:cNvSpPr>
                <p:nvPr/>
              </p:nvSpPr>
              <p:spPr bwMode="auto">
                <a:xfrm>
                  <a:off x="1067" y="2788"/>
                  <a:ext cx="117" cy="605"/>
                </a:xfrm>
                <a:custGeom>
                  <a:avLst/>
                  <a:gdLst>
                    <a:gd name="T0" fmla="*/ 93 w 117"/>
                    <a:gd name="T1" fmla="*/ 4 h 605"/>
                    <a:gd name="T2" fmla="*/ 63 w 117"/>
                    <a:gd name="T3" fmla="*/ 7 h 605"/>
                    <a:gd name="T4" fmla="*/ 46 w 117"/>
                    <a:gd name="T5" fmla="*/ 31 h 605"/>
                    <a:gd name="T6" fmla="*/ 9 w 117"/>
                    <a:gd name="T7" fmla="*/ 90 h 605"/>
                    <a:gd name="T8" fmla="*/ 13 w 117"/>
                    <a:gd name="T9" fmla="*/ 116 h 605"/>
                    <a:gd name="T10" fmla="*/ 24 w 117"/>
                    <a:gd name="T11" fmla="*/ 142 h 605"/>
                    <a:gd name="T12" fmla="*/ 48 w 117"/>
                    <a:gd name="T13" fmla="*/ 137 h 605"/>
                    <a:gd name="T14" fmla="*/ 53 w 117"/>
                    <a:gd name="T15" fmla="*/ 158 h 605"/>
                    <a:gd name="T16" fmla="*/ 61 w 117"/>
                    <a:gd name="T17" fmla="*/ 199 h 605"/>
                    <a:gd name="T18" fmla="*/ 71 w 117"/>
                    <a:gd name="T19" fmla="*/ 222 h 605"/>
                    <a:gd name="T20" fmla="*/ 74 w 117"/>
                    <a:gd name="T21" fmla="*/ 261 h 605"/>
                    <a:gd name="T22" fmla="*/ 73 w 117"/>
                    <a:gd name="T23" fmla="*/ 318 h 605"/>
                    <a:gd name="T24" fmla="*/ 59 w 117"/>
                    <a:gd name="T25" fmla="*/ 421 h 605"/>
                    <a:gd name="T26" fmla="*/ 52 w 117"/>
                    <a:gd name="T27" fmla="*/ 512 h 605"/>
                    <a:gd name="T28" fmla="*/ 73 w 117"/>
                    <a:gd name="T29" fmla="*/ 604 h 605"/>
                    <a:gd name="T30" fmla="*/ 76 w 117"/>
                    <a:gd name="T31" fmla="*/ 561 h 605"/>
                    <a:gd name="T32" fmla="*/ 85 w 117"/>
                    <a:gd name="T33" fmla="*/ 543 h 605"/>
                    <a:gd name="T34" fmla="*/ 95 w 117"/>
                    <a:gd name="T35" fmla="*/ 538 h 605"/>
                    <a:gd name="T36" fmla="*/ 100 w 117"/>
                    <a:gd name="T37" fmla="*/ 519 h 605"/>
                    <a:gd name="T38" fmla="*/ 99 w 117"/>
                    <a:gd name="T39" fmla="*/ 497 h 605"/>
                    <a:gd name="T40" fmla="*/ 99 w 117"/>
                    <a:gd name="T41" fmla="*/ 474 h 605"/>
                    <a:gd name="T42" fmla="*/ 97 w 117"/>
                    <a:gd name="T43" fmla="*/ 452 h 605"/>
                    <a:gd name="T44" fmla="*/ 100 w 117"/>
                    <a:gd name="T45" fmla="*/ 421 h 605"/>
                    <a:gd name="T46" fmla="*/ 104 w 117"/>
                    <a:gd name="T47" fmla="*/ 380 h 605"/>
                    <a:gd name="T48" fmla="*/ 107 w 117"/>
                    <a:gd name="T49" fmla="*/ 354 h 605"/>
                    <a:gd name="T50" fmla="*/ 108 w 117"/>
                    <a:gd name="T51" fmla="*/ 325 h 605"/>
                    <a:gd name="T52" fmla="*/ 107 w 117"/>
                    <a:gd name="T53" fmla="*/ 303 h 605"/>
                    <a:gd name="T54" fmla="*/ 101 w 117"/>
                    <a:gd name="T55" fmla="*/ 275 h 605"/>
                    <a:gd name="T56" fmla="*/ 113 w 117"/>
                    <a:gd name="T57" fmla="*/ 271 h 605"/>
                    <a:gd name="T58" fmla="*/ 116 w 117"/>
                    <a:gd name="T59" fmla="*/ 265 h 605"/>
                    <a:gd name="T60" fmla="*/ 107 w 117"/>
                    <a:gd name="T61" fmla="*/ 209 h 605"/>
                    <a:gd name="T62" fmla="*/ 114 w 117"/>
                    <a:gd name="T63" fmla="*/ 195 h 605"/>
                    <a:gd name="T64" fmla="*/ 110 w 117"/>
                    <a:gd name="T65" fmla="*/ 158 h 605"/>
                    <a:gd name="T66" fmla="*/ 110 w 117"/>
                    <a:gd name="T67" fmla="*/ 113 h 605"/>
                    <a:gd name="T68" fmla="*/ 110 w 117"/>
                    <a:gd name="T69" fmla="*/ 69 h 605"/>
                    <a:gd name="T70" fmla="*/ 110 w 117"/>
                    <a:gd name="T71" fmla="*/ 54 h 605"/>
                    <a:gd name="T72" fmla="*/ 104 w 117"/>
                    <a:gd name="T73" fmla="*/ 41 h 605"/>
                    <a:gd name="T74" fmla="*/ 102 w 117"/>
                    <a:gd name="T75" fmla="*/ 2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605">
                      <a:moveTo>
                        <a:pt x="107" y="0"/>
                      </a:moveTo>
                      <a:lnTo>
                        <a:pt x="93" y="4"/>
                      </a:lnTo>
                      <a:lnTo>
                        <a:pt x="74" y="7"/>
                      </a:lnTo>
                      <a:lnTo>
                        <a:pt x="63" y="7"/>
                      </a:lnTo>
                      <a:lnTo>
                        <a:pt x="59" y="9"/>
                      </a:lnTo>
                      <a:lnTo>
                        <a:pt x="46" y="31"/>
                      </a:lnTo>
                      <a:lnTo>
                        <a:pt x="23" y="69"/>
                      </a:lnTo>
                      <a:lnTo>
                        <a:pt x="9" y="90"/>
                      </a:lnTo>
                      <a:lnTo>
                        <a:pt x="0" y="104"/>
                      </a:lnTo>
                      <a:lnTo>
                        <a:pt x="13" y="116"/>
                      </a:lnTo>
                      <a:lnTo>
                        <a:pt x="19" y="129"/>
                      </a:lnTo>
                      <a:lnTo>
                        <a:pt x="24" y="142"/>
                      </a:lnTo>
                      <a:lnTo>
                        <a:pt x="28" y="160"/>
                      </a:lnTo>
                      <a:lnTo>
                        <a:pt x="48" y="137"/>
                      </a:lnTo>
                      <a:lnTo>
                        <a:pt x="51" y="143"/>
                      </a:lnTo>
                      <a:lnTo>
                        <a:pt x="53" y="158"/>
                      </a:lnTo>
                      <a:lnTo>
                        <a:pt x="57" y="186"/>
                      </a:lnTo>
                      <a:lnTo>
                        <a:pt x="61" y="199"/>
                      </a:lnTo>
                      <a:lnTo>
                        <a:pt x="65" y="211"/>
                      </a:lnTo>
                      <a:lnTo>
                        <a:pt x="71" y="222"/>
                      </a:lnTo>
                      <a:lnTo>
                        <a:pt x="73" y="242"/>
                      </a:lnTo>
                      <a:lnTo>
                        <a:pt x="74" y="261"/>
                      </a:lnTo>
                      <a:lnTo>
                        <a:pt x="73" y="279"/>
                      </a:lnTo>
                      <a:lnTo>
                        <a:pt x="73" y="318"/>
                      </a:lnTo>
                      <a:lnTo>
                        <a:pt x="70" y="373"/>
                      </a:lnTo>
                      <a:lnTo>
                        <a:pt x="59" y="421"/>
                      </a:lnTo>
                      <a:lnTo>
                        <a:pt x="55" y="459"/>
                      </a:lnTo>
                      <a:lnTo>
                        <a:pt x="52" y="512"/>
                      </a:lnTo>
                      <a:lnTo>
                        <a:pt x="50" y="600"/>
                      </a:lnTo>
                      <a:lnTo>
                        <a:pt x="73" y="604"/>
                      </a:lnTo>
                      <a:lnTo>
                        <a:pt x="74" y="576"/>
                      </a:lnTo>
                      <a:lnTo>
                        <a:pt x="76" y="561"/>
                      </a:lnTo>
                      <a:lnTo>
                        <a:pt x="80" y="549"/>
                      </a:lnTo>
                      <a:lnTo>
                        <a:pt x="85" y="543"/>
                      </a:lnTo>
                      <a:lnTo>
                        <a:pt x="92" y="541"/>
                      </a:lnTo>
                      <a:lnTo>
                        <a:pt x="95" y="538"/>
                      </a:lnTo>
                      <a:lnTo>
                        <a:pt x="97" y="529"/>
                      </a:lnTo>
                      <a:lnTo>
                        <a:pt x="100" y="519"/>
                      </a:lnTo>
                      <a:lnTo>
                        <a:pt x="99" y="508"/>
                      </a:lnTo>
                      <a:lnTo>
                        <a:pt x="99" y="497"/>
                      </a:lnTo>
                      <a:lnTo>
                        <a:pt x="97" y="485"/>
                      </a:lnTo>
                      <a:lnTo>
                        <a:pt x="99" y="474"/>
                      </a:lnTo>
                      <a:lnTo>
                        <a:pt x="97" y="464"/>
                      </a:lnTo>
                      <a:lnTo>
                        <a:pt x="97" y="452"/>
                      </a:lnTo>
                      <a:lnTo>
                        <a:pt x="100" y="439"/>
                      </a:lnTo>
                      <a:lnTo>
                        <a:pt x="100" y="421"/>
                      </a:lnTo>
                      <a:lnTo>
                        <a:pt x="102" y="388"/>
                      </a:lnTo>
                      <a:lnTo>
                        <a:pt x="104" y="380"/>
                      </a:lnTo>
                      <a:lnTo>
                        <a:pt x="108" y="370"/>
                      </a:lnTo>
                      <a:lnTo>
                        <a:pt x="107" y="354"/>
                      </a:lnTo>
                      <a:lnTo>
                        <a:pt x="107" y="341"/>
                      </a:lnTo>
                      <a:lnTo>
                        <a:pt x="108" y="325"/>
                      </a:lnTo>
                      <a:lnTo>
                        <a:pt x="108" y="314"/>
                      </a:lnTo>
                      <a:lnTo>
                        <a:pt x="107" y="303"/>
                      </a:lnTo>
                      <a:lnTo>
                        <a:pt x="103" y="288"/>
                      </a:lnTo>
                      <a:lnTo>
                        <a:pt x="101" y="275"/>
                      </a:lnTo>
                      <a:lnTo>
                        <a:pt x="102" y="265"/>
                      </a:lnTo>
                      <a:lnTo>
                        <a:pt x="113" y="271"/>
                      </a:lnTo>
                      <a:lnTo>
                        <a:pt x="116" y="268"/>
                      </a:lnTo>
                      <a:lnTo>
                        <a:pt x="116" y="265"/>
                      </a:lnTo>
                      <a:lnTo>
                        <a:pt x="115" y="258"/>
                      </a:lnTo>
                      <a:lnTo>
                        <a:pt x="107" y="209"/>
                      </a:lnTo>
                      <a:lnTo>
                        <a:pt x="115" y="217"/>
                      </a:lnTo>
                      <a:lnTo>
                        <a:pt x="114" y="195"/>
                      </a:lnTo>
                      <a:lnTo>
                        <a:pt x="111" y="176"/>
                      </a:lnTo>
                      <a:lnTo>
                        <a:pt x="110" y="158"/>
                      </a:lnTo>
                      <a:lnTo>
                        <a:pt x="108" y="138"/>
                      </a:lnTo>
                      <a:lnTo>
                        <a:pt x="110" y="113"/>
                      </a:lnTo>
                      <a:lnTo>
                        <a:pt x="108" y="86"/>
                      </a:lnTo>
                      <a:lnTo>
                        <a:pt x="110" y="69"/>
                      </a:lnTo>
                      <a:lnTo>
                        <a:pt x="114" y="59"/>
                      </a:lnTo>
                      <a:lnTo>
                        <a:pt x="110" y="54"/>
                      </a:lnTo>
                      <a:lnTo>
                        <a:pt x="107" y="48"/>
                      </a:lnTo>
                      <a:lnTo>
                        <a:pt x="104" y="41"/>
                      </a:lnTo>
                      <a:lnTo>
                        <a:pt x="102" y="34"/>
                      </a:lnTo>
                      <a:lnTo>
                        <a:pt x="102" y="24"/>
                      </a:lnTo>
                      <a:lnTo>
                        <a:pt x="107" y="0"/>
                      </a:lnTo>
                    </a:path>
                  </a:pathLst>
                </a:custGeom>
                <a:solidFill>
                  <a:srgbClr val="BFF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41" name="Freeform 21"/>
                <p:cNvSpPr>
                  <a:spLocks/>
                </p:cNvSpPr>
                <p:nvPr/>
              </p:nvSpPr>
              <p:spPr bwMode="auto">
                <a:xfrm>
                  <a:off x="1203" y="2793"/>
                  <a:ext cx="131" cy="597"/>
                </a:xfrm>
                <a:custGeom>
                  <a:avLst/>
                  <a:gdLst>
                    <a:gd name="T0" fmla="*/ 6 w 131"/>
                    <a:gd name="T1" fmla="*/ 256 h 597"/>
                    <a:gd name="T2" fmla="*/ 8 w 131"/>
                    <a:gd name="T3" fmla="*/ 326 h 597"/>
                    <a:gd name="T4" fmla="*/ 13 w 131"/>
                    <a:gd name="T5" fmla="*/ 416 h 597"/>
                    <a:gd name="T6" fmla="*/ 15 w 131"/>
                    <a:gd name="T7" fmla="*/ 437 h 597"/>
                    <a:gd name="T8" fmla="*/ 25 w 131"/>
                    <a:gd name="T9" fmla="*/ 519 h 597"/>
                    <a:gd name="T10" fmla="*/ 25 w 131"/>
                    <a:gd name="T11" fmla="*/ 539 h 597"/>
                    <a:gd name="T12" fmla="*/ 28 w 131"/>
                    <a:gd name="T13" fmla="*/ 554 h 597"/>
                    <a:gd name="T14" fmla="*/ 40 w 131"/>
                    <a:gd name="T15" fmla="*/ 568 h 597"/>
                    <a:gd name="T16" fmla="*/ 67 w 131"/>
                    <a:gd name="T17" fmla="*/ 574 h 597"/>
                    <a:gd name="T18" fmla="*/ 86 w 131"/>
                    <a:gd name="T19" fmla="*/ 577 h 597"/>
                    <a:gd name="T20" fmla="*/ 108 w 131"/>
                    <a:gd name="T21" fmla="*/ 594 h 597"/>
                    <a:gd name="T22" fmla="*/ 100 w 131"/>
                    <a:gd name="T23" fmla="*/ 505 h 597"/>
                    <a:gd name="T24" fmla="*/ 72 w 131"/>
                    <a:gd name="T25" fmla="*/ 360 h 597"/>
                    <a:gd name="T26" fmla="*/ 66 w 131"/>
                    <a:gd name="T27" fmla="*/ 302 h 597"/>
                    <a:gd name="T28" fmla="*/ 74 w 131"/>
                    <a:gd name="T29" fmla="*/ 227 h 597"/>
                    <a:gd name="T30" fmla="*/ 81 w 131"/>
                    <a:gd name="T31" fmla="*/ 198 h 597"/>
                    <a:gd name="T32" fmla="*/ 87 w 131"/>
                    <a:gd name="T33" fmla="*/ 229 h 597"/>
                    <a:gd name="T34" fmla="*/ 113 w 131"/>
                    <a:gd name="T35" fmla="*/ 218 h 597"/>
                    <a:gd name="T36" fmla="*/ 126 w 131"/>
                    <a:gd name="T37" fmla="*/ 173 h 597"/>
                    <a:gd name="T38" fmla="*/ 113 w 131"/>
                    <a:gd name="T39" fmla="*/ 85 h 597"/>
                    <a:gd name="T40" fmla="*/ 89 w 131"/>
                    <a:gd name="T41" fmla="*/ 42 h 597"/>
                    <a:gd name="T42" fmla="*/ 39 w 131"/>
                    <a:gd name="T43" fmla="*/ 0 h 597"/>
                    <a:gd name="T44" fmla="*/ 40 w 131"/>
                    <a:gd name="T45" fmla="*/ 27 h 597"/>
                    <a:gd name="T46" fmla="*/ 36 w 131"/>
                    <a:gd name="T47" fmla="*/ 46 h 597"/>
                    <a:gd name="T48" fmla="*/ 30 w 131"/>
                    <a:gd name="T49" fmla="*/ 66 h 597"/>
                    <a:gd name="T50" fmla="*/ 20 w 131"/>
                    <a:gd name="T51" fmla="*/ 98 h 597"/>
                    <a:gd name="T52" fmla="*/ 12 w 131"/>
                    <a:gd name="T53" fmla="*/ 102 h 597"/>
                    <a:gd name="T54" fmla="*/ 9 w 131"/>
                    <a:gd name="T55" fmla="*/ 113 h 597"/>
                    <a:gd name="T56" fmla="*/ 7 w 131"/>
                    <a:gd name="T57" fmla="*/ 147 h 597"/>
                    <a:gd name="T58" fmla="*/ 2 w 131"/>
                    <a:gd name="T59" fmla="*/ 170 h 597"/>
                    <a:gd name="T60" fmla="*/ 0 w 131"/>
                    <a:gd name="T61" fmla="*/ 187 h 597"/>
                    <a:gd name="T62" fmla="*/ 2 w 131"/>
                    <a:gd name="T63" fmla="*/ 215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 h="597">
                      <a:moveTo>
                        <a:pt x="4" y="234"/>
                      </a:moveTo>
                      <a:lnTo>
                        <a:pt x="6" y="256"/>
                      </a:lnTo>
                      <a:lnTo>
                        <a:pt x="6" y="278"/>
                      </a:lnTo>
                      <a:lnTo>
                        <a:pt x="8" y="326"/>
                      </a:lnTo>
                      <a:lnTo>
                        <a:pt x="10" y="370"/>
                      </a:lnTo>
                      <a:lnTo>
                        <a:pt x="13" y="416"/>
                      </a:lnTo>
                      <a:lnTo>
                        <a:pt x="13" y="427"/>
                      </a:lnTo>
                      <a:lnTo>
                        <a:pt x="15" y="437"/>
                      </a:lnTo>
                      <a:lnTo>
                        <a:pt x="19" y="451"/>
                      </a:lnTo>
                      <a:lnTo>
                        <a:pt x="25" y="519"/>
                      </a:lnTo>
                      <a:lnTo>
                        <a:pt x="25" y="533"/>
                      </a:lnTo>
                      <a:lnTo>
                        <a:pt x="25" y="539"/>
                      </a:lnTo>
                      <a:lnTo>
                        <a:pt x="25" y="547"/>
                      </a:lnTo>
                      <a:lnTo>
                        <a:pt x="28" y="554"/>
                      </a:lnTo>
                      <a:lnTo>
                        <a:pt x="32" y="562"/>
                      </a:lnTo>
                      <a:lnTo>
                        <a:pt x="40" y="568"/>
                      </a:lnTo>
                      <a:lnTo>
                        <a:pt x="49" y="571"/>
                      </a:lnTo>
                      <a:lnTo>
                        <a:pt x="67" y="574"/>
                      </a:lnTo>
                      <a:lnTo>
                        <a:pt x="79" y="576"/>
                      </a:lnTo>
                      <a:lnTo>
                        <a:pt x="86" y="577"/>
                      </a:lnTo>
                      <a:lnTo>
                        <a:pt x="101" y="596"/>
                      </a:lnTo>
                      <a:lnTo>
                        <a:pt x="108" y="594"/>
                      </a:lnTo>
                      <a:lnTo>
                        <a:pt x="105" y="546"/>
                      </a:lnTo>
                      <a:lnTo>
                        <a:pt x="100" y="505"/>
                      </a:lnTo>
                      <a:lnTo>
                        <a:pt x="89" y="431"/>
                      </a:lnTo>
                      <a:lnTo>
                        <a:pt x="72" y="360"/>
                      </a:lnTo>
                      <a:lnTo>
                        <a:pt x="68" y="329"/>
                      </a:lnTo>
                      <a:lnTo>
                        <a:pt x="66" y="302"/>
                      </a:lnTo>
                      <a:lnTo>
                        <a:pt x="67" y="267"/>
                      </a:lnTo>
                      <a:lnTo>
                        <a:pt x="74" y="227"/>
                      </a:lnTo>
                      <a:lnTo>
                        <a:pt x="77" y="214"/>
                      </a:lnTo>
                      <a:lnTo>
                        <a:pt x="81" y="198"/>
                      </a:lnTo>
                      <a:lnTo>
                        <a:pt x="85" y="210"/>
                      </a:lnTo>
                      <a:lnTo>
                        <a:pt x="87" y="229"/>
                      </a:lnTo>
                      <a:lnTo>
                        <a:pt x="100" y="222"/>
                      </a:lnTo>
                      <a:lnTo>
                        <a:pt x="113" y="218"/>
                      </a:lnTo>
                      <a:lnTo>
                        <a:pt x="130" y="215"/>
                      </a:lnTo>
                      <a:lnTo>
                        <a:pt x="126" y="173"/>
                      </a:lnTo>
                      <a:lnTo>
                        <a:pt x="123" y="137"/>
                      </a:lnTo>
                      <a:lnTo>
                        <a:pt x="113" y="85"/>
                      </a:lnTo>
                      <a:lnTo>
                        <a:pt x="112" y="61"/>
                      </a:lnTo>
                      <a:lnTo>
                        <a:pt x="89" y="42"/>
                      </a:lnTo>
                      <a:lnTo>
                        <a:pt x="66" y="23"/>
                      </a:lnTo>
                      <a:lnTo>
                        <a:pt x="39" y="0"/>
                      </a:lnTo>
                      <a:lnTo>
                        <a:pt x="40" y="19"/>
                      </a:lnTo>
                      <a:lnTo>
                        <a:pt x="40" y="27"/>
                      </a:lnTo>
                      <a:lnTo>
                        <a:pt x="38" y="39"/>
                      </a:lnTo>
                      <a:lnTo>
                        <a:pt x="36" y="46"/>
                      </a:lnTo>
                      <a:lnTo>
                        <a:pt x="33" y="54"/>
                      </a:lnTo>
                      <a:lnTo>
                        <a:pt x="30" y="66"/>
                      </a:lnTo>
                      <a:lnTo>
                        <a:pt x="25" y="85"/>
                      </a:lnTo>
                      <a:lnTo>
                        <a:pt x="20" y="98"/>
                      </a:lnTo>
                      <a:lnTo>
                        <a:pt x="17" y="101"/>
                      </a:lnTo>
                      <a:lnTo>
                        <a:pt x="12" y="102"/>
                      </a:lnTo>
                      <a:lnTo>
                        <a:pt x="9" y="106"/>
                      </a:lnTo>
                      <a:lnTo>
                        <a:pt x="9" y="113"/>
                      </a:lnTo>
                      <a:lnTo>
                        <a:pt x="8" y="132"/>
                      </a:lnTo>
                      <a:lnTo>
                        <a:pt x="7" y="147"/>
                      </a:lnTo>
                      <a:lnTo>
                        <a:pt x="4" y="162"/>
                      </a:lnTo>
                      <a:lnTo>
                        <a:pt x="2" y="170"/>
                      </a:lnTo>
                      <a:lnTo>
                        <a:pt x="0" y="180"/>
                      </a:lnTo>
                      <a:lnTo>
                        <a:pt x="0" y="187"/>
                      </a:lnTo>
                      <a:lnTo>
                        <a:pt x="1" y="198"/>
                      </a:lnTo>
                      <a:lnTo>
                        <a:pt x="2" y="215"/>
                      </a:lnTo>
                      <a:lnTo>
                        <a:pt x="4" y="234"/>
                      </a:lnTo>
                    </a:path>
                  </a:pathLst>
                </a:custGeom>
                <a:solidFill>
                  <a:srgbClr val="BFF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42" name="Group 22"/>
              <p:cNvGrpSpPr>
                <a:grpSpLocks/>
              </p:cNvGrpSpPr>
              <p:nvPr/>
            </p:nvGrpSpPr>
            <p:grpSpPr bwMode="auto">
              <a:xfrm>
                <a:off x="1136" y="2540"/>
                <a:ext cx="136" cy="332"/>
                <a:chOff x="1136" y="2540"/>
                <a:chExt cx="136" cy="332"/>
              </a:xfrm>
            </p:grpSpPr>
            <p:grpSp>
              <p:nvGrpSpPr>
                <p:cNvPr id="517143" name="Group 23"/>
                <p:cNvGrpSpPr>
                  <a:grpSpLocks/>
                </p:cNvGrpSpPr>
                <p:nvPr/>
              </p:nvGrpSpPr>
              <p:grpSpPr bwMode="auto">
                <a:xfrm>
                  <a:off x="1168" y="2707"/>
                  <a:ext cx="70" cy="165"/>
                  <a:chOff x="1168" y="2707"/>
                  <a:chExt cx="70" cy="165"/>
                </a:xfrm>
              </p:grpSpPr>
              <p:sp>
                <p:nvSpPr>
                  <p:cNvPr id="517144" name="Freeform 24"/>
                  <p:cNvSpPr>
                    <a:spLocks/>
                  </p:cNvSpPr>
                  <p:nvPr/>
                </p:nvSpPr>
                <p:spPr bwMode="auto">
                  <a:xfrm>
                    <a:off x="1169" y="2707"/>
                    <a:ext cx="69" cy="165"/>
                  </a:xfrm>
                  <a:custGeom>
                    <a:avLst/>
                    <a:gdLst>
                      <a:gd name="T0" fmla="*/ 59 w 69"/>
                      <a:gd name="T1" fmla="*/ 0 h 165"/>
                      <a:gd name="T2" fmla="*/ 62 w 69"/>
                      <a:gd name="T3" fmla="*/ 47 h 165"/>
                      <a:gd name="T4" fmla="*/ 64 w 69"/>
                      <a:gd name="T5" fmla="*/ 72 h 165"/>
                      <a:gd name="T6" fmla="*/ 66 w 69"/>
                      <a:gd name="T7" fmla="*/ 79 h 165"/>
                      <a:gd name="T8" fmla="*/ 68 w 69"/>
                      <a:gd name="T9" fmla="*/ 100 h 165"/>
                      <a:gd name="T10" fmla="*/ 67 w 69"/>
                      <a:gd name="T11" fmla="*/ 117 h 165"/>
                      <a:gd name="T12" fmla="*/ 64 w 69"/>
                      <a:gd name="T13" fmla="*/ 133 h 165"/>
                      <a:gd name="T14" fmla="*/ 60 w 69"/>
                      <a:gd name="T15" fmla="*/ 149 h 165"/>
                      <a:gd name="T16" fmla="*/ 55 w 69"/>
                      <a:gd name="T17" fmla="*/ 157 h 165"/>
                      <a:gd name="T18" fmla="*/ 47 w 69"/>
                      <a:gd name="T19" fmla="*/ 162 h 165"/>
                      <a:gd name="T20" fmla="*/ 37 w 69"/>
                      <a:gd name="T21" fmla="*/ 164 h 165"/>
                      <a:gd name="T22" fmla="*/ 25 w 69"/>
                      <a:gd name="T23" fmla="*/ 162 h 165"/>
                      <a:gd name="T24" fmla="*/ 16 w 69"/>
                      <a:gd name="T25" fmla="*/ 155 h 165"/>
                      <a:gd name="T26" fmla="*/ 11 w 69"/>
                      <a:gd name="T27" fmla="*/ 149 h 165"/>
                      <a:gd name="T28" fmla="*/ 6 w 69"/>
                      <a:gd name="T29" fmla="*/ 139 h 165"/>
                      <a:gd name="T30" fmla="*/ 1 w 69"/>
                      <a:gd name="T31" fmla="*/ 124 h 165"/>
                      <a:gd name="T32" fmla="*/ 0 w 69"/>
                      <a:gd name="T33" fmla="*/ 114 h 165"/>
                      <a:gd name="T34" fmla="*/ 1 w 69"/>
                      <a:gd name="T35" fmla="*/ 105 h 165"/>
                      <a:gd name="T36" fmla="*/ 3 w 69"/>
                      <a:gd name="T37" fmla="*/ 98 h 165"/>
                      <a:gd name="T38" fmla="*/ 6 w 69"/>
                      <a:gd name="T39" fmla="*/ 90 h 165"/>
                      <a:gd name="T40" fmla="*/ 13 w 69"/>
                      <a:gd name="T41" fmla="*/ 82 h 165"/>
                      <a:gd name="T42" fmla="*/ 14 w 69"/>
                      <a:gd name="T43" fmla="*/ 67 h 165"/>
                      <a:gd name="T44" fmla="*/ 13 w 69"/>
                      <a:gd name="T45" fmla="*/ 42 h 165"/>
                      <a:gd name="T46" fmla="*/ 23 w 69"/>
                      <a:gd name="T47" fmla="*/ 42 h 165"/>
                      <a:gd name="T48" fmla="*/ 29 w 69"/>
                      <a:gd name="T49" fmla="*/ 39 h 165"/>
                      <a:gd name="T50" fmla="*/ 37 w 69"/>
                      <a:gd name="T51" fmla="*/ 34 h 165"/>
                      <a:gd name="T52" fmla="*/ 41 w 69"/>
                      <a:gd name="T53" fmla="*/ 25 h 165"/>
                      <a:gd name="T54" fmla="*/ 47 w 69"/>
                      <a:gd name="T55" fmla="*/ 13 h 165"/>
                      <a:gd name="T56" fmla="*/ 59 w 69"/>
                      <a:gd name="T5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165">
                        <a:moveTo>
                          <a:pt x="59" y="0"/>
                        </a:moveTo>
                        <a:lnTo>
                          <a:pt x="62" y="47"/>
                        </a:lnTo>
                        <a:lnTo>
                          <a:pt x="64" y="72"/>
                        </a:lnTo>
                        <a:lnTo>
                          <a:pt x="66" y="79"/>
                        </a:lnTo>
                        <a:lnTo>
                          <a:pt x="68" y="100"/>
                        </a:lnTo>
                        <a:lnTo>
                          <a:pt x="67" y="117"/>
                        </a:lnTo>
                        <a:lnTo>
                          <a:pt x="64" y="133"/>
                        </a:lnTo>
                        <a:lnTo>
                          <a:pt x="60" y="149"/>
                        </a:lnTo>
                        <a:lnTo>
                          <a:pt x="55" y="157"/>
                        </a:lnTo>
                        <a:lnTo>
                          <a:pt x="47" y="162"/>
                        </a:lnTo>
                        <a:lnTo>
                          <a:pt x="37" y="164"/>
                        </a:lnTo>
                        <a:lnTo>
                          <a:pt x="25" y="162"/>
                        </a:lnTo>
                        <a:lnTo>
                          <a:pt x="16" y="155"/>
                        </a:lnTo>
                        <a:lnTo>
                          <a:pt x="11" y="149"/>
                        </a:lnTo>
                        <a:lnTo>
                          <a:pt x="6" y="139"/>
                        </a:lnTo>
                        <a:lnTo>
                          <a:pt x="1" y="124"/>
                        </a:lnTo>
                        <a:lnTo>
                          <a:pt x="0" y="114"/>
                        </a:lnTo>
                        <a:lnTo>
                          <a:pt x="1" y="105"/>
                        </a:lnTo>
                        <a:lnTo>
                          <a:pt x="3" y="98"/>
                        </a:lnTo>
                        <a:lnTo>
                          <a:pt x="6" y="90"/>
                        </a:lnTo>
                        <a:lnTo>
                          <a:pt x="13" y="82"/>
                        </a:lnTo>
                        <a:lnTo>
                          <a:pt x="14" y="67"/>
                        </a:lnTo>
                        <a:lnTo>
                          <a:pt x="13" y="42"/>
                        </a:lnTo>
                        <a:lnTo>
                          <a:pt x="23" y="42"/>
                        </a:lnTo>
                        <a:lnTo>
                          <a:pt x="29" y="39"/>
                        </a:lnTo>
                        <a:lnTo>
                          <a:pt x="37" y="34"/>
                        </a:lnTo>
                        <a:lnTo>
                          <a:pt x="41" y="25"/>
                        </a:lnTo>
                        <a:lnTo>
                          <a:pt x="47" y="13"/>
                        </a:lnTo>
                        <a:lnTo>
                          <a:pt x="59" y="0"/>
                        </a:lnTo>
                      </a:path>
                    </a:pathLst>
                  </a:custGeom>
                  <a:solidFill>
                    <a:srgbClr val="F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45" name="Freeform 25"/>
                  <p:cNvSpPr>
                    <a:spLocks/>
                  </p:cNvSpPr>
                  <p:nvPr/>
                </p:nvSpPr>
                <p:spPr bwMode="auto">
                  <a:xfrm>
                    <a:off x="1168" y="2707"/>
                    <a:ext cx="70" cy="149"/>
                  </a:xfrm>
                  <a:custGeom>
                    <a:avLst/>
                    <a:gdLst>
                      <a:gd name="T0" fmla="*/ 60 w 70"/>
                      <a:gd name="T1" fmla="*/ 0 h 149"/>
                      <a:gd name="T2" fmla="*/ 62 w 70"/>
                      <a:gd name="T3" fmla="*/ 46 h 149"/>
                      <a:gd name="T4" fmla="*/ 65 w 70"/>
                      <a:gd name="T5" fmla="*/ 70 h 149"/>
                      <a:gd name="T6" fmla="*/ 67 w 70"/>
                      <a:gd name="T7" fmla="*/ 79 h 149"/>
                      <a:gd name="T8" fmla="*/ 69 w 70"/>
                      <a:gd name="T9" fmla="*/ 99 h 149"/>
                      <a:gd name="T10" fmla="*/ 68 w 70"/>
                      <a:gd name="T11" fmla="*/ 116 h 149"/>
                      <a:gd name="T12" fmla="*/ 65 w 70"/>
                      <a:gd name="T13" fmla="*/ 132 h 149"/>
                      <a:gd name="T14" fmla="*/ 61 w 70"/>
                      <a:gd name="T15" fmla="*/ 147 h 149"/>
                      <a:gd name="T16" fmla="*/ 58 w 70"/>
                      <a:gd name="T17" fmla="*/ 139 h 149"/>
                      <a:gd name="T18" fmla="*/ 53 w 70"/>
                      <a:gd name="T19" fmla="*/ 136 h 149"/>
                      <a:gd name="T20" fmla="*/ 49 w 70"/>
                      <a:gd name="T21" fmla="*/ 137 h 149"/>
                      <a:gd name="T22" fmla="*/ 46 w 70"/>
                      <a:gd name="T23" fmla="*/ 142 h 149"/>
                      <a:gd name="T24" fmla="*/ 40 w 70"/>
                      <a:gd name="T25" fmla="*/ 148 h 149"/>
                      <a:gd name="T26" fmla="*/ 33 w 70"/>
                      <a:gd name="T27" fmla="*/ 148 h 149"/>
                      <a:gd name="T28" fmla="*/ 36 w 70"/>
                      <a:gd name="T29" fmla="*/ 140 h 149"/>
                      <a:gd name="T30" fmla="*/ 43 w 70"/>
                      <a:gd name="T31" fmla="*/ 128 h 149"/>
                      <a:gd name="T32" fmla="*/ 49 w 70"/>
                      <a:gd name="T33" fmla="*/ 120 h 149"/>
                      <a:gd name="T34" fmla="*/ 54 w 70"/>
                      <a:gd name="T35" fmla="*/ 114 h 149"/>
                      <a:gd name="T36" fmla="*/ 55 w 70"/>
                      <a:gd name="T37" fmla="*/ 106 h 149"/>
                      <a:gd name="T38" fmla="*/ 57 w 70"/>
                      <a:gd name="T39" fmla="*/ 98 h 149"/>
                      <a:gd name="T40" fmla="*/ 57 w 70"/>
                      <a:gd name="T41" fmla="*/ 88 h 149"/>
                      <a:gd name="T42" fmla="*/ 55 w 70"/>
                      <a:gd name="T43" fmla="*/ 78 h 149"/>
                      <a:gd name="T44" fmla="*/ 57 w 70"/>
                      <a:gd name="T45" fmla="*/ 65 h 149"/>
                      <a:gd name="T46" fmla="*/ 53 w 70"/>
                      <a:gd name="T47" fmla="*/ 66 h 149"/>
                      <a:gd name="T48" fmla="*/ 44 w 70"/>
                      <a:gd name="T49" fmla="*/ 66 h 149"/>
                      <a:gd name="T50" fmla="*/ 36 w 70"/>
                      <a:gd name="T51" fmla="*/ 65 h 149"/>
                      <a:gd name="T52" fmla="*/ 28 w 70"/>
                      <a:gd name="T53" fmla="*/ 64 h 149"/>
                      <a:gd name="T54" fmla="*/ 23 w 70"/>
                      <a:gd name="T55" fmla="*/ 61 h 149"/>
                      <a:gd name="T56" fmla="*/ 19 w 70"/>
                      <a:gd name="T57" fmla="*/ 57 h 149"/>
                      <a:gd name="T58" fmla="*/ 19 w 70"/>
                      <a:gd name="T59" fmla="*/ 68 h 149"/>
                      <a:gd name="T60" fmla="*/ 19 w 70"/>
                      <a:gd name="T61" fmla="*/ 79 h 149"/>
                      <a:gd name="T62" fmla="*/ 17 w 70"/>
                      <a:gd name="T63" fmla="*/ 89 h 149"/>
                      <a:gd name="T64" fmla="*/ 17 w 70"/>
                      <a:gd name="T65" fmla="*/ 99 h 149"/>
                      <a:gd name="T66" fmla="*/ 19 w 70"/>
                      <a:gd name="T67" fmla="*/ 110 h 149"/>
                      <a:gd name="T68" fmla="*/ 23 w 70"/>
                      <a:gd name="T69" fmla="*/ 119 h 149"/>
                      <a:gd name="T70" fmla="*/ 26 w 70"/>
                      <a:gd name="T71" fmla="*/ 129 h 149"/>
                      <a:gd name="T72" fmla="*/ 24 w 70"/>
                      <a:gd name="T73" fmla="*/ 137 h 149"/>
                      <a:gd name="T74" fmla="*/ 20 w 70"/>
                      <a:gd name="T75" fmla="*/ 132 h 149"/>
                      <a:gd name="T76" fmla="*/ 15 w 70"/>
                      <a:gd name="T77" fmla="*/ 126 h 149"/>
                      <a:gd name="T78" fmla="*/ 11 w 70"/>
                      <a:gd name="T79" fmla="*/ 121 h 149"/>
                      <a:gd name="T80" fmla="*/ 5 w 70"/>
                      <a:gd name="T81" fmla="*/ 117 h 149"/>
                      <a:gd name="T82" fmla="*/ 0 w 70"/>
                      <a:gd name="T83" fmla="*/ 114 h 149"/>
                      <a:gd name="T84" fmla="*/ 1 w 70"/>
                      <a:gd name="T85" fmla="*/ 104 h 149"/>
                      <a:gd name="T86" fmla="*/ 3 w 70"/>
                      <a:gd name="T87" fmla="*/ 96 h 149"/>
                      <a:gd name="T88" fmla="*/ 7 w 70"/>
                      <a:gd name="T89" fmla="*/ 89 h 149"/>
                      <a:gd name="T90" fmla="*/ 12 w 70"/>
                      <a:gd name="T91" fmla="*/ 82 h 149"/>
                      <a:gd name="T92" fmla="*/ 14 w 70"/>
                      <a:gd name="T93" fmla="*/ 67 h 149"/>
                      <a:gd name="T94" fmla="*/ 12 w 70"/>
                      <a:gd name="T95" fmla="*/ 41 h 149"/>
                      <a:gd name="T96" fmla="*/ 23 w 70"/>
                      <a:gd name="T97" fmla="*/ 41 h 149"/>
                      <a:gd name="T98" fmla="*/ 30 w 70"/>
                      <a:gd name="T99" fmla="*/ 39 h 149"/>
                      <a:gd name="T100" fmla="*/ 37 w 70"/>
                      <a:gd name="T101" fmla="*/ 33 h 149"/>
                      <a:gd name="T102" fmla="*/ 41 w 70"/>
                      <a:gd name="T103" fmla="*/ 25 h 149"/>
                      <a:gd name="T104" fmla="*/ 48 w 70"/>
                      <a:gd name="T105" fmla="*/ 13 h 149"/>
                      <a:gd name="T106" fmla="*/ 60 w 70"/>
                      <a:gd name="T10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149">
                        <a:moveTo>
                          <a:pt x="60" y="0"/>
                        </a:moveTo>
                        <a:lnTo>
                          <a:pt x="62" y="46"/>
                        </a:lnTo>
                        <a:lnTo>
                          <a:pt x="65" y="70"/>
                        </a:lnTo>
                        <a:lnTo>
                          <a:pt x="67" y="79"/>
                        </a:lnTo>
                        <a:lnTo>
                          <a:pt x="69" y="99"/>
                        </a:lnTo>
                        <a:lnTo>
                          <a:pt x="68" y="116"/>
                        </a:lnTo>
                        <a:lnTo>
                          <a:pt x="65" y="132"/>
                        </a:lnTo>
                        <a:lnTo>
                          <a:pt x="61" y="147"/>
                        </a:lnTo>
                        <a:lnTo>
                          <a:pt x="58" y="139"/>
                        </a:lnTo>
                        <a:lnTo>
                          <a:pt x="53" y="136"/>
                        </a:lnTo>
                        <a:lnTo>
                          <a:pt x="49" y="137"/>
                        </a:lnTo>
                        <a:lnTo>
                          <a:pt x="46" y="142"/>
                        </a:lnTo>
                        <a:lnTo>
                          <a:pt x="40" y="148"/>
                        </a:lnTo>
                        <a:lnTo>
                          <a:pt x="33" y="148"/>
                        </a:lnTo>
                        <a:lnTo>
                          <a:pt x="36" y="140"/>
                        </a:lnTo>
                        <a:lnTo>
                          <a:pt x="43" y="128"/>
                        </a:lnTo>
                        <a:lnTo>
                          <a:pt x="49" y="120"/>
                        </a:lnTo>
                        <a:lnTo>
                          <a:pt x="54" y="114"/>
                        </a:lnTo>
                        <a:lnTo>
                          <a:pt x="55" y="106"/>
                        </a:lnTo>
                        <a:lnTo>
                          <a:pt x="57" y="98"/>
                        </a:lnTo>
                        <a:lnTo>
                          <a:pt x="57" y="88"/>
                        </a:lnTo>
                        <a:lnTo>
                          <a:pt x="55" y="78"/>
                        </a:lnTo>
                        <a:lnTo>
                          <a:pt x="57" y="65"/>
                        </a:lnTo>
                        <a:lnTo>
                          <a:pt x="53" y="66"/>
                        </a:lnTo>
                        <a:lnTo>
                          <a:pt x="44" y="66"/>
                        </a:lnTo>
                        <a:lnTo>
                          <a:pt x="36" y="65"/>
                        </a:lnTo>
                        <a:lnTo>
                          <a:pt x="28" y="64"/>
                        </a:lnTo>
                        <a:lnTo>
                          <a:pt x="23" y="61"/>
                        </a:lnTo>
                        <a:lnTo>
                          <a:pt x="19" y="57"/>
                        </a:lnTo>
                        <a:lnTo>
                          <a:pt x="19" y="68"/>
                        </a:lnTo>
                        <a:lnTo>
                          <a:pt x="19" y="79"/>
                        </a:lnTo>
                        <a:lnTo>
                          <a:pt x="17" y="89"/>
                        </a:lnTo>
                        <a:lnTo>
                          <a:pt x="17" y="99"/>
                        </a:lnTo>
                        <a:lnTo>
                          <a:pt x="19" y="110"/>
                        </a:lnTo>
                        <a:lnTo>
                          <a:pt x="23" y="119"/>
                        </a:lnTo>
                        <a:lnTo>
                          <a:pt x="26" y="129"/>
                        </a:lnTo>
                        <a:lnTo>
                          <a:pt x="24" y="137"/>
                        </a:lnTo>
                        <a:lnTo>
                          <a:pt x="20" y="132"/>
                        </a:lnTo>
                        <a:lnTo>
                          <a:pt x="15" y="126"/>
                        </a:lnTo>
                        <a:lnTo>
                          <a:pt x="11" y="121"/>
                        </a:lnTo>
                        <a:lnTo>
                          <a:pt x="5" y="117"/>
                        </a:lnTo>
                        <a:lnTo>
                          <a:pt x="0" y="114"/>
                        </a:lnTo>
                        <a:lnTo>
                          <a:pt x="1" y="104"/>
                        </a:lnTo>
                        <a:lnTo>
                          <a:pt x="3" y="96"/>
                        </a:lnTo>
                        <a:lnTo>
                          <a:pt x="7" y="89"/>
                        </a:lnTo>
                        <a:lnTo>
                          <a:pt x="12" y="82"/>
                        </a:lnTo>
                        <a:lnTo>
                          <a:pt x="14" y="67"/>
                        </a:lnTo>
                        <a:lnTo>
                          <a:pt x="12" y="41"/>
                        </a:lnTo>
                        <a:lnTo>
                          <a:pt x="23" y="41"/>
                        </a:lnTo>
                        <a:lnTo>
                          <a:pt x="30" y="39"/>
                        </a:lnTo>
                        <a:lnTo>
                          <a:pt x="37" y="33"/>
                        </a:lnTo>
                        <a:lnTo>
                          <a:pt x="41" y="25"/>
                        </a:lnTo>
                        <a:lnTo>
                          <a:pt x="48" y="13"/>
                        </a:lnTo>
                        <a:lnTo>
                          <a:pt x="60" y="0"/>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46" name="Freeform 26"/>
                <p:cNvSpPr>
                  <a:spLocks/>
                </p:cNvSpPr>
                <p:nvPr/>
              </p:nvSpPr>
              <p:spPr bwMode="auto">
                <a:xfrm>
                  <a:off x="1152" y="2553"/>
                  <a:ext cx="93" cy="202"/>
                </a:xfrm>
                <a:custGeom>
                  <a:avLst/>
                  <a:gdLst>
                    <a:gd name="T0" fmla="*/ 8 w 93"/>
                    <a:gd name="T1" fmla="*/ 35 h 202"/>
                    <a:gd name="T2" fmla="*/ 5 w 93"/>
                    <a:gd name="T3" fmla="*/ 48 h 202"/>
                    <a:gd name="T4" fmla="*/ 2 w 93"/>
                    <a:gd name="T5" fmla="*/ 59 h 202"/>
                    <a:gd name="T6" fmla="*/ 0 w 93"/>
                    <a:gd name="T7" fmla="*/ 67 h 202"/>
                    <a:gd name="T8" fmla="*/ 0 w 93"/>
                    <a:gd name="T9" fmla="*/ 74 h 202"/>
                    <a:gd name="T10" fmla="*/ 1 w 93"/>
                    <a:gd name="T11" fmla="*/ 81 h 202"/>
                    <a:gd name="T12" fmla="*/ 1 w 93"/>
                    <a:gd name="T13" fmla="*/ 90 h 202"/>
                    <a:gd name="T14" fmla="*/ 1 w 93"/>
                    <a:gd name="T15" fmla="*/ 95 h 202"/>
                    <a:gd name="T16" fmla="*/ 1 w 93"/>
                    <a:gd name="T17" fmla="*/ 101 h 202"/>
                    <a:gd name="T18" fmla="*/ 3 w 93"/>
                    <a:gd name="T19" fmla="*/ 108 h 202"/>
                    <a:gd name="T20" fmla="*/ 4 w 93"/>
                    <a:gd name="T21" fmla="*/ 112 h 202"/>
                    <a:gd name="T22" fmla="*/ 3 w 93"/>
                    <a:gd name="T23" fmla="*/ 125 h 202"/>
                    <a:gd name="T24" fmla="*/ 4 w 93"/>
                    <a:gd name="T25" fmla="*/ 134 h 202"/>
                    <a:gd name="T26" fmla="*/ 6 w 93"/>
                    <a:gd name="T27" fmla="*/ 143 h 202"/>
                    <a:gd name="T28" fmla="*/ 8 w 93"/>
                    <a:gd name="T29" fmla="*/ 153 h 202"/>
                    <a:gd name="T30" fmla="*/ 12 w 93"/>
                    <a:gd name="T31" fmla="*/ 165 h 202"/>
                    <a:gd name="T32" fmla="*/ 15 w 93"/>
                    <a:gd name="T33" fmla="*/ 175 h 202"/>
                    <a:gd name="T34" fmla="*/ 17 w 93"/>
                    <a:gd name="T35" fmla="*/ 183 h 202"/>
                    <a:gd name="T36" fmla="*/ 19 w 93"/>
                    <a:gd name="T37" fmla="*/ 192 h 202"/>
                    <a:gd name="T38" fmla="*/ 22 w 93"/>
                    <a:gd name="T39" fmla="*/ 197 h 202"/>
                    <a:gd name="T40" fmla="*/ 25 w 93"/>
                    <a:gd name="T41" fmla="*/ 200 h 202"/>
                    <a:gd name="T42" fmla="*/ 32 w 93"/>
                    <a:gd name="T43" fmla="*/ 201 h 202"/>
                    <a:gd name="T44" fmla="*/ 40 w 93"/>
                    <a:gd name="T45" fmla="*/ 200 h 202"/>
                    <a:gd name="T46" fmla="*/ 47 w 93"/>
                    <a:gd name="T47" fmla="*/ 197 h 202"/>
                    <a:gd name="T48" fmla="*/ 51 w 93"/>
                    <a:gd name="T49" fmla="*/ 193 h 202"/>
                    <a:gd name="T50" fmla="*/ 58 w 93"/>
                    <a:gd name="T51" fmla="*/ 187 h 202"/>
                    <a:gd name="T52" fmla="*/ 64 w 93"/>
                    <a:gd name="T53" fmla="*/ 175 h 202"/>
                    <a:gd name="T54" fmla="*/ 74 w 93"/>
                    <a:gd name="T55" fmla="*/ 153 h 202"/>
                    <a:gd name="T56" fmla="*/ 77 w 93"/>
                    <a:gd name="T57" fmla="*/ 147 h 202"/>
                    <a:gd name="T58" fmla="*/ 79 w 93"/>
                    <a:gd name="T59" fmla="*/ 148 h 202"/>
                    <a:gd name="T60" fmla="*/ 82 w 93"/>
                    <a:gd name="T61" fmla="*/ 148 h 202"/>
                    <a:gd name="T62" fmla="*/ 84 w 93"/>
                    <a:gd name="T63" fmla="*/ 142 h 202"/>
                    <a:gd name="T64" fmla="*/ 87 w 93"/>
                    <a:gd name="T65" fmla="*/ 128 h 202"/>
                    <a:gd name="T66" fmla="*/ 89 w 93"/>
                    <a:gd name="T67" fmla="*/ 116 h 202"/>
                    <a:gd name="T68" fmla="*/ 89 w 93"/>
                    <a:gd name="T69" fmla="*/ 100 h 202"/>
                    <a:gd name="T70" fmla="*/ 91 w 93"/>
                    <a:gd name="T71" fmla="*/ 71 h 202"/>
                    <a:gd name="T72" fmla="*/ 92 w 93"/>
                    <a:gd name="T73" fmla="*/ 54 h 202"/>
                    <a:gd name="T74" fmla="*/ 91 w 93"/>
                    <a:gd name="T75" fmla="*/ 40 h 202"/>
                    <a:gd name="T76" fmla="*/ 89 w 93"/>
                    <a:gd name="T77" fmla="*/ 30 h 202"/>
                    <a:gd name="T78" fmla="*/ 83 w 93"/>
                    <a:gd name="T79" fmla="*/ 17 h 202"/>
                    <a:gd name="T80" fmla="*/ 74 w 93"/>
                    <a:gd name="T81" fmla="*/ 7 h 202"/>
                    <a:gd name="T82" fmla="*/ 65 w 93"/>
                    <a:gd name="T83" fmla="*/ 2 h 202"/>
                    <a:gd name="T84" fmla="*/ 54 w 93"/>
                    <a:gd name="T85" fmla="*/ 0 h 202"/>
                    <a:gd name="T86" fmla="*/ 43 w 93"/>
                    <a:gd name="T87" fmla="*/ 0 h 202"/>
                    <a:gd name="T88" fmla="*/ 33 w 93"/>
                    <a:gd name="T89" fmla="*/ 2 h 202"/>
                    <a:gd name="T90" fmla="*/ 23 w 93"/>
                    <a:gd name="T91" fmla="*/ 9 h 202"/>
                    <a:gd name="T92" fmla="*/ 16 w 93"/>
                    <a:gd name="T93" fmla="*/ 18 h 202"/>
                    <a:gd name="T94" fmla="*/ 8 w 93"/>
                    <a:gd name="T95" fmla="*/ 3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 h="202">
                      <a:moveTo>
                        <a:pt x="8" y="35"/>
                      </a:moveTo>
                      <a:lnTo>
                        <a:pt x="5" y="48"/>
                      </a:lnTo>
                      <a:lnTo>
                        <a:pt x="2" y="59"/>
                      </a:lnTo>
                      <a:lnTo>
                        <a:pt x="0" y="67"/>
                      </a:lnTo>
                      <a:lnTo>
                        <a:pt x="0" y="74"/>
                      </a:lnTo>
                      <a:lnTo>
                        <a:pt x="1" y="81"/>
                      </a:lnTo>
                      <a:lnTo>
                        <a:pt x="1" y="90"/>
                      </a:lnTo>
                      <a:lnTo>
                        <a:pt x="1" y="95"/>
                      </a:lnTo>
                      <a:lnTo>
                        <a:pt x="1" y="101"/>
                      </a:lnTo>
                      <a:lnTo>
                        <a:pt x="3" y="108"/>
                      </a:lnTo>
                      <a:lnTo>
                        <a:pt x="4" y="112"/>
                      </a:lnTo>
                      <a:lnTo>
                        <a:pt x="3" y="125"/>
                      </a:lnTo>
                      <a:lnTo>
                        <a:pt x="4" y="134"/>
                      </a:lnTo>
                      <a:lnTo>
                        <a:pt x="6" y="143"/>
                      </a:lnTo>
                      <a:lnTo>
                        <a:pt x="8" y="153"/>
                      </a:lnTo>
                      <a:lnTo>
                        <a:pt x="12" y="165"/>
                      </a:lnTo>
                      <a:lnTo>
                        <a:pt x="15" y="175"/>
                      </a:lnTo>
                      <a:lnTo>
                        <a:pt x="17" y="183"/>
                      </a:lnTo>
                      <a:lnTo>
                        <a:pt x="19" y="192"/>
                      </a:lnTo>
                      <a:lnTo>
                        <a:pt x="22" y="197"/>
                      </a:lnTo>
                      <a:lnTo>
                        <a:pt x="25" y="200"/>
                      </a:lnTo>
                      <a:lnTo>
                        <a:pt x="32" y="201"/>
                      </a:lnTo>
                      <a:lnTo>
                        <a:pt x="40" y="200"/>
                      </a:lnTo>
                      <a:lnTo>
                        <a:pt x="47" y="197"/>
                      </a:lnTo>
                      <a:lnTo>
                        <a:pt x="51" y="193"/>
                      </a:lnTo>
                      <a:lnTo>
                        <a:pt x="58" y="187"/>
                      </a:lnTo>
                      <a:lnTo>
                        <a:pt x="64" y="175"/>
                      </a:lnTo>
                      <a:lnTo>
                        <a:pt x="74" y="153"/>
                      </a:lnTo>
                      <a:lnTo>
                        <a:pt x="77" y="147"/>
                      </a:lnTo>
                      <a:lnTo>
                        <a:pt x="79" y="148"/>
                      </a:lnTo>
                      <a:lnTo>
                        <a:pt x="82" y="148"/>
                      </a:lnTo>
                      <a:lnTo>
                        <a:pt x="84" y="142"/>
                      </a:lnTo>
                      <a:lnTo>
                        <a:pt x="87" y="128"/>
                      </a:lnTo>
                      <a:lnTo>
                        <a:pt x="89" y="116"/>
                      </a:lnTo>
                      <a:lnTo>
                        <a:pt x="89" y="100"/>
                      </a:lnTo>
                      <a:lnTo>
                        <a:pt x="91" y="71"/>
                      </a:lnTo>
                      <a:lnTo>
                        <a:pt x="92" y="54"/>
                      </a:lnTo>
                      <a:lnTo>
                        <a:pt x="91" y="40"/>
                      </a:lnTo>
                      <a:lnTo>
                        <a:pt x="89" y="30"/>
                      </a:lnTo>
                      <a:lnTo>
                        <a:pt x="83" y="17"/>
                      </a:lnTo>
                      <a:lnTo>
                        <a:pt x="74" y="7"/>
                      </a:lnTo>
                      <a:lnTo>
                        <a:pt x="65" y="2"/>
                      </a:lnTo>
                      <a:lnTo>
                        <a:pt x="54" y="0"/>
                      </a:lnTo>
                      <a:lnTo>
                        <a:pt x="43" y="0"/>
                      </a:lnTo>
                      <a:lnTo>
                        <a:pt x="33" y="2"/>
                      </a:lnTo>
                      <a:lnTo>
                        <a:pt x="23" y="9"/>
                      </a:lnTo>
                      <a:lnTo>
                        <a:pt x="16" y="18"/>
                      </a:lnTo>
                      <a:lnTo>
                        <a:pt x="8" y="35"/>
                      </a:lnTo>
                    </a:path>
                  </a:pathLst>
                </a:custGeom>
                <a:solidFill>
                  <a:srgbClr val="F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47" name="Group 27"/>
                <p:cNvGrpSpPr>
                  <a:grpSpLocks/>
                </p:cNvGrpSpPr>
                <p:nvPr/>
              </p:nvGrpSpPr>
              <p:grpSpPr bwMode="auto">
                <a:xfrm>
                  <a:off x="1136" y="2540"/>
                  <a:ext cx="136" cy="247"/>
                  <a:chOff x="1136" y="2540"/>
                  <a:chExt cx="136" cy="247"/>
                </a:xfrm>
              </p:grpSpPr>
              <p:grpSp>
                <p:nvGrpSpPr>
                  <p:cNvPr id="517148" name="Group 28"/>
                  <p:cNvGrpSpPr>
                    <a:grpSpLocks/>
                  </p:cNvGrpSpPr>
                  <p:nvPr/>
                </p:nvGrpSpPr>
                <p:grpSpPr bwMode="auto">
                  <a:xfrm>
                    <a:off x="1136" y="2540"/>
                    <a:ext cx="136" cy="247"/>
                    <a:chOff x="1136" y="2540"/>
                    <a:chExt cx="136" cy="247"/>
                  </a:xfrm>
                </p:grpSpPr>
                <p:sp>
                  <p:nvSpPr>
                    <p:cNvPr id="517149" name="Freeform 29"/>
                    <p:cNvSpPr>
                      <a:spLocks/>
                    </p:cNvSpPr>
                    <p:nvPr/>
                  </p:nvSpPr>
                  <p:spPr bwMode="auto">
                    <a:xfrm>
                      <a:off x="1168" y="2602"/>
                      <a:ext cx="10" cy="21"/>
                    </a:xfrm>
                    <a:custGeom>
                      <a:avLst/>
                      <a:gdLst>
                        <a:gd name="T0" fmla="*/ 2 w 10"/>
                        <a:gd name="T1" fmla="*/ 0 h 21"/>
                        <a:gd name="T2" fmla="*/ 0 w 10"/>
                        <a:gd name="T3" fmla="*/ 3 h 21"/>
                        <a:gd name="T4" fmla="*/ 0 w 10"/>
                        <a:gd name="T5" fmla="*/ 6 h 21"/>
                        <a:gd name="T6" fmla="*/ 1 w 10"/>
                        <a:gd name="T7" fmla="*/ 11 h 21"/>
                        <a:gd name="T8" fmla="*/ 2 w 10"/>
                        <a:gd name="T9" fmla="*/ 13 h 21"/>
                        <a:gd name="T10" fmla="*/ 5 w 10"/>
                        <a:gd name="T11" fmla="*/ 16 h 21"/>
                        <a:gd name="T12" fmla="*/ 9 w 10"/>
                        <a:gd name="T13" fmla="*/ 20 h 21"/>
                        <a:gd name="T14" fmla="*/ 5 w 10"/>
                        <a:gd name="T15" fmla="*/ 14 h 21"/>
                        <a:gd name="T16" fmla="*/ 4 w 10"/>
                        <a:gd name="T17" fmla="*/ 11 h 21"/>
                        <a:gd name="T18" fmla="*/ 3 w 10"/>
                        <a:gd name="T19" fmla="*/ 9 h 21"/>
                        <a:gd name="T20" fmla="*/ 2 w 10"/>
                        <a:gd name="T21" fmla="*/ 5 h 21"/>
                        <a:gd name="T22" fmla="*/ 2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2" y="0"/>
                          </a:moveTo>
                          <a:lnTo>
                            <a:pt x="0" y="3"/>
                          </a:lnTo>
                          <a:lnTo>
                            <a:pt x="0" y="6"/>
                          </a:lnTo>
                          <a:lnTo>
                            <a:pt x="1" y="11"/>
                          </a:lnTo>
                          <a:lnTo>
                            <a:pt x="2" y="13"/>
                          </a:lnTo>
                          <a:lnTo>
                            <a:pt x="5" y="16"/>
                          </a:lnTo>
                          <a:lnTo>
                            <a:pt x="9" y="20"/>
                          </a:lnTo>
                          <a:lnTo>
                            <a:pt x="5" y="14"/>
                          </a:lnTo>
                          <a:lnTo>
                            <a:pt x="4" y="11"/>
                          </a:lnTo>
                          <a:lnTo>
                            <a:pt x="3" y="9"/>
                          </a:lnTo>
                          <a:lnTo>
                            <a:pt x="2" y="5"/>
                          </a:lnTo>
                          <a:lnTo>
                            <a:pt x="2" y="0"/>
                          </a:lnTo>
                        </a:path>
                      </a:pathLst>
                    </a:custGeom>
                    <a:solidFill>
                      <a:srgbClr val="7F3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50" name="Freeform 30"/>
                    <p:cNvSpPr>
                      <a:spLocks/>
                    </p:cNvSpPr>
                    <p:nvPr/>
                  </p:nvSpPr>
                  <p:spPr bwMode="auto">
                    <a:xfrm>
                      <a:off x="1136" y="2540"/>
                      <a:ext cx="136" cy="247"/>
                    </a:xfrm>
                    <a:custGeom>
                      <a:avLst/>
                      <a:gdLst>
                        <a:gd name="T0" fmla="*/ 12 w 136"/>
                        <a:gd name="T1" fmla="*/ 37 h 247"/>
                        <a:gd name="T2" fmla="*/ 1 w 136"/>
                        <a:gd name="T3" fmla="*/ 52 h 247"/>
                        <a:gd name="T4" fmla="*/ 3 w 136"/>
                        <a:gd name="T5" fmla="*/ 71 h 247"/>
                        <a:gd name="T6" fmla="*/ 3 w 136"/>
                        <a:gd name="T7" fmla="*/ 55 h 247"/>
                        <a:gd name="T8" fmla="*/ 12 w 136"/>
                        <a:gd name="T9" fmla="*/ 44 h 247"/>
                        <a:gd name="T10" fmla="*/ 5 w 136"/>
                        <a:gd name="T11" fmla="*/ 60 h 247"/>
                        <a:gd name="T12" fmla="*/ 14 w 136"/>
                        <a:gd name="T13" fmla="*/ 47 h 247"/>
                        <a:gd name="T14" fmla="*/ 6 w 136"/>
                        <a:gd name="T15" fmla="*/ 63 h 247"/>
                        <a:gd name="T16" fmla="*/ 13 w 136"/>
                        <a:gd name="T17" fmla="*/ 81 h 247"/>
                        <a:gd name="T18" fmla="*/ 9 w 136"/>
                        <a:gd name="T19" fmla="*/ 60 h 247"/>
                        <a:gd name="T20" fmla="*/ 13 w 136"/>
                        <a:gd name="T21" fmla="*/ 54 h 247"/>
                        <a:gd name="T22" fmla="*/ 14 w 136"/>
                        <a:gd name="T23" fmla="*/ 70 h 247"/>
                        <a:gd name="T24" fmla="*/ 16 w 136"/>
                        <a:gd name="T25" fmla="*/ 70 h 247"/>
                        <a:gd name="T26" fmla="*/ 17 w 136"/>
                        <a:gd name="T27" fmla="*/ 55 h 247"/>
                        <a:gd name="T28" fmla="*/ 19 w 136"/>
                        <a:gd name="T29" fmla="*/ 74 h 247"/>
                        <a:gd name="T30" fmla="*/ 19 w 136"/>
                        <a:gd name="T31" fmla="*/ 65 h 247"/>
                        <a:gd name="T32" fmla="*/ 22 w 136"/>
                        <a:gd name="T33" fmla="*/ 68 h 247"/>
                        <a:gd name="T34" fmla="*/ 24 w 136"/>
                        <a:gd name="T35" fmla="*/ 71 h 247"/>
                        <a:gd name="T36" fmla="*/ 27 w 136"/>
                        <a:gd name="T37" fmla="*/ 78 h 247"/>
                        <a:gd name="T38" fmla="*/ 33 w 136"/>
                        <a:gd name="T39" fmla="*/ 87 h 247"/>
                        <a:gd name="T40" fmla="*/ 25 w 136"/>
                        <a:gd name="T41" fmla="*/ 63 h 247"/>
                        <a:gd name="T42" fmla="*/ 30 w 136"/>
                        <a:gd name="T43" fmla="*/ 73 h 247"/>
                        <a:gd name="T44" fmla="*/ 30 w 136"/>
                        <a:gd name="T45" fmla="*/ 68 h 247"/>
                        <a:gd name="T46" fmla="*/ 38 w 136"/>
                        <a:gd name="T47" fmla="*/ 68 h 247"/>
                        <a:gd name="T48" fmla="*/ 38 w 136"/>
                        <a:gd name="T49" fmla="*/ 64 h 247"/>
                        <a:gd name="T50" fmla="*/ 43 w 136"/>
                        <a:gd name="T51" fmla="*/ 76 h 247"/>
                        <a:gd name="T52" fmla="*/ 43 w 136"/>
                        <a:gd name="T53" fmla="*/ 70 h 247"/>
                        <a:gd name="T54" fmla="*/ 46 w 136"/>
                        <a:gd name="T55" fmla="*/ 68 h 247"/>
                        <a:gd name="T56" fmla="*/ 48 w 136"/>
                        <a:gd name="T57" fmla="*/ 67 h 247"/>
                        <a:gd name="T58" fmla="*/ 56 w 136"/>
                        <a:gd name="T59" fmla="*/ 55 h 247"/>
                        <a:gd name="T60" fmla="*/ 61 w 136"/>
                        <a:gd name="T61" fmla="*/ 77 h 247"/>
                        <a:gd name="T62" fmla="*/ 87 w 136"/>
                        <a:gd name="T63" fmla="*/ 118 h 247"/>
                        <a:gd name="T64" fmla="*/ 94 w 136"/>
                        <a:gd name="T65" fmla="*/ 119 h 247"/>
                        <a:gd name="T66" fmla="*/ 97 w 136"/>
                        <a:gd name="T67" fmla="*/ 99 h 247"/>
                        <a:gd name="T68" fmla="*/ 107 w 136"/>
                        <a:gd name="T69" fmla="*/ 119 h 247"/>
                        <a:gd name="T70" fmla="*/ 89 w 136"/>
                        <a:gd name="T71" fmla="*/ 178 h 247"/>
                        <a:gd name="T72" fmla="*/ 85 w 136"/>
                        <a:gd name="T73" fmla="*/ 222 h 247"/>
                        <a:gd name="T74" fmla="*/ 98 w 136"/>
                        <a:gd name="T75" fmla="*/ 244 h 247"/>
                        <a:gd name="T76" fmla="*/ 120 w 136"/>
                        <a:gd name="T77" fmla="*/ 242 h 247"/>
                        <a:gd name="T78" fmla="*/ 130 w 136"/>
                        <a:gd name="T79" fmla="*/ 209 h 247"/>
                        <a:gd name="T80" fmla="*/ 134 w 136"/>
                        <a:gd name="T81" fmla="*/ 181 h 247"/>
                        <a:gd name="T82" fmla="*/ 121 w 136"/>
                        <a:gd name="T83" fmla="*/ 146 h 247"/>
                        <a:gd name="T84" fmla="*/ 123 w 136"/>
                        <a:gd name="T85" fmla="*/ 80 h 247"/>
                        <a:gd name="T86" fmla="*/ 113 w 136"/>
                        <a:gd name="T87" fmla="*/ 30 h 247"/>
                        <a:gd name="T88" fmla="*/ 97 w 136"/>
                        <a:gd name="T89" fmla="*/ 7 h 247"/>
                        <a:gd name="T90" fmla="*/ 75 w 136"/>
                        <a:gd name="T91" fmla="*/ 0 h 247"/>
                        <a:gd name="T92" fmla="*/ 51 w 136"/>
                        <a:gd name="T93" fmla="*/ 7 h 247"/>
                        <a:gd name="T94" fmla="*/ 36 w 136"/>
                        <a:gd name="T95" fmla="*/ 21 h 247"/>
                        <a:gd name="T96" fmla="*/ 31 w 136"/>
                        <a:gd name="T97" fmla="*/ 22 h 247"/>
                        <a:gd name="T98" fmla="*/ 25 w 136"/>
                        <a:gd name="T99" fmla="*/ 25 h 247"/>
                        <a:gd name="T100" fmla="*/ 24 w 136"/>
                        <a:gd name="T101" fmla="*/ 1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 h="247">
                          <a:moveTo>
                            <a:pt x="17" y="24"/>
                          </a:moveTo>
                          <a:lnTo>
                            <a:pt x="15" y="27"/>
                          </a:lnTo>
                          <a:lnTo>
                            <a:pt x="13" y="30"/>
                          </a:lnTo>
                          <a:lnTo>
                            <a:pt x="12" y="34"/>
                          </a:lnTo>
                          <a:lnTo>
                            <a:pt x="12" y="37"/>
                          </a:lnTo>
                          <a:lnTo>
                            <a:pt x="12" y="41"/>
                          </a:lnTo>
                          <a:lnTo>
                            <a:pt x="8" y="43"/>
                          </a:lnTo>
                          <a:lnTo>
                            <a:pt x="5" y="45"/>
                          </a:lnTo>
                          <a:lnTo>
                            <a:pt x="3" y="49"/>
                          </a:lnTo>
                          <a:lnTo>
                            <a:pt x="1" y="52"/>
                          </a:lnTo>
                          <a:lnTo>
                            <a:pt x="1" y="57"/>
                          </a:lnTo>
                          <a:lnTo>
                            <a:pt x="0" y="60"/>
                          </a:lnTo>
                          <a:lnTo>
                            <a:pt x="1" y="64"/>
                          </a:lnTo>
                          <a:lnTo>
                            <a:pt x="2" y="68"/>
                          </a:lnTo>
                          <a:lnTo>
                            <a:pt x="3" y="71"/>
                          </a:lnTo>
                          <a:lnTo>
                            <a:pt x="4" y="74"/>
                          </a:lnTo>
                          <a:lnTo>
                            <a:pt x="3" y="68"/>
                          </a:lnTo>
                          <a:lnTo>
                            <a:pt x="2" y="64"/>
                          </a:lnTo>
                          <a:lnTo>
                            <a:pt x="2" y="60"/>
                          </a:lnTo>
                          <a:lnTo>
                            <a:pt x="3" y="55"/>
                          </a:lnTo>
                          <a:lnTo>
                            <a:pt x="4" y="50"/>
                          </a:lnTo>
                          <a:lnTo>
                            <a:pt x="6" y="49"/>
                          </a:lnTo>
                          <a:lnTo>
                            <a:pt x="8" y="47"/>
                          </a:lnTo>
                          <a:lnTo>
                            <a:pt x="9" y="45"/>
                          </a:lnTo>
                          <a:lnTo>
                            <a:pt x="12" y="44"/>
                          </a:lnTo>
                          <a:lnTo>
                            <a:pt x="9" y="47"/>
                          </a:lnTo>
                          <a:lnTo>
                            <a:pt x="6" y="50"/>
                          </a:lnTo>
                          <a:lnTo>
                            <a:pt x="6" y="53"/>
                          </a:lnTo>
                          <a:lnTo>
                            <a:pt x="5" y="55"/>
                          </a:lnTo>
                          <a:lnTo>
                            <a:pt x="5" y="60"/>
                          </a:lnTo>
                          <a:lnTo>
                            <a:pt x="6" y="55"/>
                          </a:lnTo>
                          <a:lnTo>
                            <a:pt x="6" y="52"/>
                          </a:lnTo>
                          <a:lnTo>
                            <a:pt x="9" y="50"/>
                          </a:lnTo>
                          <a:lnTo>
                            <a:pt x="12" y="48"/>
                          </a:lnTo>
                          <a:lnTo>
                            <a:pt x="14" y="47"/>
                          </a:lnTo>
                          <a:lnTo>
                            <a:pt x="11" y="49"/>
                          </a:lnTo>
                          <a:lnTo>
                            <a:pt x="9" y="52"/>
                          </a:lnTo>
                          <a:lnTo>
                            <a:pt x="8" y="55"/>
                          </a:lnTo>
                          <a:lnTo>
                            <a:pt x="7" y="58"/>
                          </a:lnTo>
                          <a:lnTo>
                            <a:pt x="6" y="63"/>
                          </a:lnTo>
                          <a:lnTo>
                            <a:pt x="6" y="65"/>
                          </a:lnTo>
                          <a:lnTo>
                            <a:pt x="7" y="68"/>
                          </a:lnTo>
                          <a:lnTo>
                            <a:pt x="8" y="71"/>
                          </a:lnTo>
                          <a:lnTo>
                            <a:pt x="9" y="74"/>
                          </a:lnTo>
                          <a:lnTo>
                            <a:pt x="13" y="81"/>
                          </a:lnTo>
                          <a:lnTo>
                            <a:pt x="10" y="74"/>
                          </a:lnTo>
                          <a:lnTo>
                            <a:pt x="9" y="70"/>
                          </a:lnTo>
                          <a:lnTo>
                            <a:pt x="8" y="67"/>
                          </a:lnTo>
                          <a:lnTo>
                            <a:pt x="9" y="63"/>
                          </a:lnTo>
                          <a:lnTo>
                            <a:pt x="9" y="60"/>
                          </a:lnTo>
                          <a:lnTo>
                            <a:pt x="9" y="57"/>
                          </a:lnTo>
                          <a:lnTo>
                            <a:pt x="11" y="53"/>
                          </a:lnTo>
                          <a:lnTo>
                            <a:pt x="14" y="50"/>
                          </a:lnTo>
                          <a:lnTo>
                            <a:pt x="15" y="50"/>
                          </a:lnTo>
                          <a:lnTo>
                            <a:pt x="13" y="54"/>
                          </a:lnTo>
                          <a:lnTo>
                            <a:pt x="12" y="56"/>
                          </a:lnTo>
                          <a:lnTo>
                            <a:pt x="12" y="59"/>
                          </a:lnTo>
                          <a:lnTo>
                            <a:pt x="12" y="63"/>
                          </a:lnTo>
                          <a:lnTo>
                            <a:pt x="13" y="65"/>
                          </a:lnTo>
                          <a:lnTo>
                            <a:pt x="14" y="70"/>
                          </a:lnTo>
                          <a:lnTo>
                            <a:pt x="16" y="74"/>
                          </a:lnTo>
                          <a:lnTo>
                            <a:pt x="19" y="80"/>
                          </a:lnTo>
                          <a:lnTo>
                            <a:pt x="21" y="85"/>
                          </a:lnTo>
                          <a:lnTo>
                            <a:pt x="17" y="75"/>
                          </a:lnTo>
                          <a:lnTo>
                            <a:pt x="16" y="70"/>
                          </a:lnTo>
                          <a:lnTo>
                            <a:pt x="15" y="66"/>
                          </a:lnTo>
                          <a:lnTo>
                            <a:pt x="15" y="63"/>
                          </a:lnTo>
                          <a:lnTo>
                            <a:pt x="16" y="58"/>
                          </a:lnTo>
                          <a:lnTo>
                            <a:pt x="17" y="54"/>
                          </a:lnTo>
                          <a:lnTo>
                            <a:pt x="17" y="55"/>
                          </a:lnTo>
                          <a:lnTo>
                            <a:pt x="17" y="58"/>
                          </a:lnTo>
                          <a:lnTo>
                            <a:pt x="17" y="63"/>
                          </a:lnTo>
                          <a:lnTo>
                            <a:pt x="17" y="65"/>
                          </a:lnTo>
                          <a:lnTo>
                            <a:pt x="19" y="70"/>
                          </a:lnTo>
                          <a:lnTo>
                            <a:pt x="19" y="74"/>
                          </a:lnTo>
                          <a:lnTo>
                            <a:pt x="22" y="77"/>
                          </a:lnTo>
                          <a:lnTo>
                            <a:pt x="24" y="81"/>
                          </a:lnTo>
                          <a:lnTo>
                            <a:pt x="21" y="74"/>
                          </a:lnTo>
                          <a:lnTo>
                            <a:pt x="20" y="70"/>
                          </a:lnTo>
                          <a:lnTo>
                            <a:pt x="19" y="65"/>
                          </a:lnTo>
                          <a:lnTo>
                            <a:pt x="19" y="59"/>
                          </a:lnTo>
                          <a:lnTo>
                            <a:pt x="20" y="55"/>
                          </a:lnTo>
                          <a:lnTo>
                            <a:pt x="21" y="58"/>
                          </a:lnTo>
                          <a:lnTo>
                            <a:pt x="22" y="63"/>
                          </a:lnTo>
                          <a:lnTo>
                            <a:pt x="22" y="68"/>
                          </a:lnTo>
                          <a:lnTo>
                            <a:pt x="24" y="72"/>
                          </a:lnTo>
                          <a:lnTo>
                            <a:pt x="25" y="77"/>
                          </a:lnTo>
                          <a:lnTo>
                            <a:pt x="27" y="81"/>
                          </a:lnTo>
                          <a:lnTo>
                            <a:pt x="25" y="75"/>
                          </a:lnTo>
                          <a:lnTo>
                            <a:pt x="24" y="71"/>
                          </a:lnTo>
                          <a:lnTo>
                            <a:pt x="24" y="68"/>
                          </a:lnTo>
                          <a:lnTo>
                            <a:pt x="23" y="64"/>
                          </a:lnTo>
                          <a:lnTo>
                            <a:pt x="25" y="71"/>
                          </a:lnTo>
                          <a:lnTo>
                            <a:pt x="26" y="75"/>
                          </a:lnTo>
                          <a:lnTo>
                            <a:pt x="27" y="78"/>
                          </a:lnTo>
                          <a:lnTo>
                            <a:pt x="30" y="83"/>
                          </a:lnTo>
                          <a:lnTo>
                            <a:pt x="32" y="87"/>
                          </a:lnTo>
                          <a:lnTo>
                            <a:pt x="35" y="90"/>
                          </a:lnTo>
                          <a:lnTo>
                            <a:pt x="37" y="92"/>
                          </a:lnTo>
                          <a:lnTo>
                            <a:pt x="33" y="87"/>
                          </a:lnTo>
                          <a:lnTo>
                            <a:pt x="31" y="83"/>
                          </a:lnTo>
                          <a:lnTo>
                            <a:pt x="29" y="78"/>
                          </a:lnTo>
                          <a:lnTo>
                            <a:pt x="27" y="72"/>
                          </a:lnTo>
                          <a:lnTo>
                            <a:pt x="26" y="68"/>
                          </a:lnTo>
                          <a:lnTo>
                            <a:pt x="25" y="63"/>
                          </a:lnTo>
                          <a:lnTo>
                            <a:pt x="26" y="60"/>
                          </a:lnTo>
                          <a:lnTo>
                            <a:pt x="27" y="60"/>
                          </a:lnTo>
                          <a:lnTo>
                            <a:pt x="27" y="64"/>
                          </a:lnTo>
                          <a:lnTo>
                            <a:pt x="28" y="68"/>
                          </a:lnTo>
                          <a:lnTo>
                            <a:pt x="30" y="73"/>
                          </a:lnTo>
                          <a:lnTo>
                            <a:pt x="30" y="77"/>
                          </a:lnTo>
                          <a:lnTo>
                            <a:pt x="33" y="83"/>
                          </a:lnTo>
                          <a:lnTo>
                            <a:pt x="32" y="77"/>
                          </a:lnTo>
                          <a:lnTo>
                            <a:pt x="30" y="72"/>
                          </a:lnTo>
                          <a:lnTo>
                            <a:pt x="30" y="68"/>
                          </a:lnTo>
                          <a:lnTo>
                            <a:pt x="30" y="65"/>
                          </a:lnTo>
                          <a:lnTo>
                            <a:pt x="30" y="60"/>
                          </a:lnTo>
                          <a:lnTo>
                            <a:pt x="34" y="60"/>
                          </a:lnTo>
                          <a:lnTo>
                            <a:pt x="35" y="65"/>
                          </a:lnTo>
                          <a:lnTo>
                            <a:pt x="38" y="68"/>
                          </a:lnTo>
                          <a:lnTo>
                            <a:pt x="38" y="72"/>
                          </a:lnTo>
                          <a:lnTo>
                            <a:pt x="45" y="84"/>
                          </a:lnTo>
                          <a:lnTo>
                            <a:pt x="40" y="73"/>
                          </a:lnTo>
                          <a:lnTo>
                            <a:pt x="39" y="69"/>
                          </a:lnTo>
                          <a:lnTo>
                            <a:pt x="38" y="64"/>
                          </a:lnTo>
                          <a:lnTo>
                            <a:pt x="38" y="59"/>
                          </a:lnTo>
                          <a:lnTo>
                            <a:pt x="38" y="60"/>
                          </a:lnTo>
                          <a:lnTo>
                            <a:pt x="40" y="67"/>
                          </a:lnTo>
                          <a:lnTo>
                            <a:pt x="42" y="71"/>
                          </a:lnTo>
                          <a:lnTo>
                            <a:pt x="43" y="76"/>
                          </a:lnTo>
                          <a:lnTo>
                            <a:pt x="47" y="80"/>
                          </a:lnTo>
                          <a:lnTo>
                            <a:pt x="52" y="83"/>
                          </a:lnTo>
                          <a:lnTo>
                            <a:pt x="47" y="77"/>
                          </a:lnTo>
                          <a:lnTo>
                            <a:pt x="45" y="73"/>
                          </a:lnTo>
                          <a:lnTo>
                            <a:pt x="43" y="70"/>
                          </a:lnTo>
                          <a:lnTo>
                            <a:pt x="43" y="65"/>
                          </a:lnTo>
                          <a:lnTo>
                            <a:pt x="43" y="60"/>
                          </a:lnTo>
                          <a:lnTo>
                            <a:pt x="45" y="59"/>
                          </a:lnTo>
                          <a:lnTo>
                            <a:pt x="45" y="64"/>
                          </a:lnTo>
                          <a:lnTo>
                            <a:pt x="46" y="68"/>
                          </a:lnTo>
                          <a:lnTo>
                            <a:pt x="47" y="72"/>
                          </a:lnTo>
                          <a:lnTo>
                            <a:pt x="52" y="78"/>
                          </a:lnTo>
                          <a:lnTo>
                            <a:pt x="50" y="75"/>
                          </a:lnTo>
                          <a:lnTo>
                            <a:pt x="48" y="70"/>
                          </a:lnTo>
                          <a:lnTo>
                            <a:pt x="48" y="67"/>
                          </a:lnTo>
                          <a:lnTo>
                            <a:pt x="48" y="63"/>
                          </a:lnTo>
                          <a:lnTo>
                            <a:pt x="48" y="58"/>
                          </a:lnTo>
                          <a:lnTo>
                            <a:pt x="49" y="58"/>
                          </a:lnTo>
                          <a:lnTo>
                            <a:pt x="53" y="56"/>
                          </a:lnTo>
                          <a:lnTo>
                            <a:pt x="56" y="55"/>
                          </a:lnTo>
                          <a:lnTo>
                            <a:pt x="60" y="49"/>
                          </a:lnTo>
                          <a:lnTo>
                            <a:pt x="56" y="60"/>
                          </a:lnTo>
                          <a:lnTo>
                            <a:pt x="56" y="66"/>
                          </a:lnTo>
                          <a:lnTo>
                            <a:pt x="58" y="72"/>
                          </a:lnTo>
                          <a:lnTo>
                            <a:pt x="61" y="77"/>
                          </a:lnTo>
                          <a:lnTo>
                            <a:pt x="65" y="83"/>
                          </a:lnTo>
                          <a:lnTo>
                            <a:pt x="71" y="88"/>
                          </a:lnTo>
                          <a:lnTo>
                            <a:pt x="79" y="97"/>
                          </a:lnTo>
                          <a:lnTo>
                            <a:pt x="87" y="111"/>
                          </a:lnTo>
                          <a:lnTo>
                            <a:pt x="87" y="118"/>
                          </a:lnTo>
                          <a:lnTo>
                            <a:pt x="87" y="122"/>
                          </a:lnTo>
                          <a:lnTo>
                            <a:pt x="89" y="124"/>
                          </a:lnTo>
                          <a:lnTo>
                            <a:pt x="92" y="126"/>
                          </a:lnTo>
                          <a:lnTo>
                            <a:pt x="93" y="123"/>
                          </a:lnTo>
                          <a:lnTo>
                            <a:pt x="94" y="119"/>
                          </a:lnTo>
                          <a:lnTo>
                            <a:pt x="94" y="114"/>
                          </a:lnTo>
                          <a:lnTo>
                            <a:pt x="94" y="110"/>
                          </a:lnTo>
                          <a:lnTo>
                            <a:pt x="94" y="104"/>
                          </a:lnTo>
                          <a:lnTo>
                            <a:pt x="95" y="101"/>
                          </a:lnTo>
                          <a:lnTo>
                            <a:pt x="97" y="99"/>
                          </a:lnTo>
                          <a:lnTo>
                            <a:pt x="100" y="99"/>
                          </a:lnTo>
                          <a:lnTo>
                            <a:pt x="103" y="102"/>
                          </a:lnTo>
                          <a:lnTo>
                            <a:pt x="105" y="107"/>
                          </a:lnTo>
                          <a:lnTo>
                            <a:pt x="106" y="112"/>
                          </a:lnTo>
                          <a:lnTo>
                            <a:pt x="107" y="119"/>
                          </a:lnTo>
                          <a:lnTo>
                            <a:pt x="106" y="125"/>
                          </a:lnTo>
                          <a:lnTo>
                            <a:pt x="105" y="133"/>
                          </a:lnTo>
                          <a:lnTo>
                            <a:pt x="103" y="147"/>
                          </a:lnTo>
                          <a:lnTo>
                            <a:pt x="89" y="169"/>
                          </a:lnTo>
                          <a:lnTo>
                            <a:pt x="89" y="178"/>
                          </a:lnTo>
                          <a:lnTo>
                            <a:pt x="90" y="196"/>
                          </a:lnTo>
                          <a:lnTo>
                            <a:pt x="90" y="206"/>
                          </a:lnTo>
                          <a:lnTo>
                            <a:pt x="87" y="212"/>
                          </a:lnTo>
                          <a:lnTo>
                            <a:pt x="86" y="218"/>
                          </a:lnTo>
                          <a:lnTo>
                            <a:pt x="85" y="222"/>
                          </a:lnTo>
                          <a:lnTo>
                            <a:pt x="84" y="229"/>
                          </a:lnTo>
                          <a:lnTo>
                            <a:pt x="85" y="234"/>
                          </a:lnTo>
                          <a:lnTo>
                            <a:pt x="89" y="240"/>
                          </a:lnTo>
                          <a:lnTo>
                            <a:pt x="93" y="243"/>
                          </a:lnTo>
                          <a:lnTo>
                            <a:pt x="98" y="244"/>
                          </a:lnTo>
                          <a:lnTo>
                            <a:pt x="102" y="245"/>
                          </a:lnTo>
                          <a:lnTo>
                            <a:pt x="107" y="246"/>
                          </a:lnTo>
                          <a:lnTo>
                            <a:pt x="112" y="245"/>
                          </a:lnTo>
                          <a:lnTo>
                            <a:pt x="116" y="244"/>
                          </a:lnTo>
                          <a:lnTo>
                            <a:pt x="120" y="242"/>
                          </a:lnTo>
                          <a:lnTo>
                            <a:pt x="123" y="238"/>
                          </a:lnTo>
                          <a:lnTo>
                            <a:pt x="126" y="233"/>
                          </a:lnTo>
                          <a:lnTo>
                            <a:pt x="128" y="228"/>
                          </a:lnTo>
                          <a:lnTo>
                            <a:pt x="129" y="222"/>
                          </a:lnTo>
                          <a:lnTo>
                            <a:pt x="130" y="209"/>
                          </a:lnTo>
                          <a:lnTo>
                            <a:pt x="131" y="206"/>
                          </a:lnTo>
                          <a:lnTo>
                            <a:pt x="134" y="201"/>
                          </a:lnTo>
                          <a:lnTo>
                            <a:pt x="134" y="197"/>
                          </a:lnTo>
                          <a:lnTo>
                            <a:pt x="135" y="189"/>
                          </a:lnTo>
                          <a:lnTo>
                            <a:pt x="134" y="181"/>
                          </a:lnTo>
                          <a:lnTo>
                            <a:pt x="133" y="176"/>
                          </a:lnTo>
                          <a:lnTo>
                            <a:pt x="131" y="173"/>
                          </a:lnTo>
                          <a:lnTo>
                            <a:pt x="127" y="164"/>
                          </a:lnTo>
                          <a:lnTo>
                            <a:pt x="123" y="157"/>
                          </a:lnTo>
                          <a:lnTo>
                            <a:pt x="121" y="146"/>
                          </a:lnTo>
                          <a:lnTo>
                            <a:pt x="121" y="119"/>
                          </a:lnTo>
                          <a:lnTo>
                            <a:pt x="123" y="109"/>
                          </a:lnTo>
                          <a:lnTo>
                            <a:pt x="123" y="96"/>
                          </a:lnTo>
                          <a:lnTo>
                            <a:pt x="123" y="89"/>
                          </a:lnTo>
                          <a:lnTo>
                            <a:pt x="123" y="80"/>
                          </a:lnTo>
                          <a:lnTo>
                            <a:pt x="122" y="71"/>
                          </a:lnTo>
                          <a:lnTo>
                            <a:pt x="121" y="64"/>
                          </a:lnTo>
                          <a:lnTo>
                            <a:pt x="120" y="55"/>
                          </a:lnTo>
                          <a:lnTo>
                            <a:pt x="116" y="40"/>
                          </a:lnTo>
                          <a:lnTo>
                            <a:pt x="113" y="30"/>
                          </a:lnTo>
                          <a:lnTo>
                            <a:pt x="105" y="18"/>
                          </a:lnTo>
                          <a:lnTo>
                            <a:pt x="100" y="15"/>
                          </a:lnTo>
                          <a:lnTo>
                            <a:pt x="100" y="12"/>
                          </a:lnTo>
                          <a:lnTo>
                            <a:pt x="98" y="9"/>
                          </a:lnTo>
                          <a:lnTo>
                            <a:pt x="97" y="7"/>
                          </a:lnTo>
                          <a:lnTo>
                            <a:pt x="93" y="4"/>
                          </a:lnTo>
                          <a:lnTo>
                            <a:pt x="90" y="3"/>
                          </a:lnTo>
                          <a:lnTo>
                            <a:pt x="86" y="1"/>
                          </a:lnTo>
                          <a:lnTo>
                            <a:pt x="82" y="1"/>
                          </a:lnTo>
                          <a:lnTo>
                            <a:pt x="75" y="0"/>
                          </a:lnTo>
                          <a:lnTo>
                            <a:pt x="70" y="0"/>
                          </a:lnTo>
                          <a:lnTo>
                            <a:pt x="63" y="1"/>
                          </a:lnTo>
                          <a:lnTo>
                            <a:pt x="58" y="2"/>
                          </a:lnTo>
                          <a:lnTo>
                            <a:pt x="54" y="4"/>
                          </a:lnTo>
                          <a:lnTo>
                            <a:pt x="51" y="7"/>
                          </a:lnTo>
                          <a:lnTo>
                            <a:pt x="48" y="10"/>
                          </a:lnTo>
                          <a:lnTo>
                            <a:pt x="45" y="14"/>
                          </a:lnTo>
                          <a:lnTo>
                            <a:pt x="41" y="18"/>
                          </a:lnTo>
                          <a:lnTo>
                            <a:pt x="39" y="20"/>
                          </a:lnTo>
                          <a:lnTo>
                            <a:pt x="36" y="21"/>
                          </a:lnTo>
                          <a:lnTo>
                            <a:pt x="35" y="21"/>
                          </a:lnTo>
                          <a:lnTo>
                            <a:pt x="33" y="19"/>
                          </a:lnTo>
                          <a:lnTo>
                            <a:pt x="32" y="16"/>
                          </a:lnTo>
                          <a:lnTo>
                            <a:pt x="31" y="19"/>
                          </a:lnTo>
                          <a:lnTo>
                            <a:pt x="31" y="22"/>
                          </a:lnTo>
                          <a:lnTo>
                            <a:pt x="30" y="22"/>
                          </a:lnTo>
                          <a:lnTo>
                            <a:pt x="27" y="21"/>
                          </a:lnTo>
                          <a:lnTo>
                            <a:pt x="29" y="24"/>
                          </a:lnTo>
                          <a:lnTo>
                            <a:pt x="27" y="26"/>
                          </a:lnTo>
                          <a:lnTo>
                            <a:pt x="25" y="25"/>
                          </a:lnTo>
                          <a:lnTo>
                            <a:pt x="25" y="24"/>
                          </a:lnTo>
                          <a:lnTo>
                            <a:pt x="24" y="22"/>
                          </a:lnTo>
                          <a:lnTo>
                            <a:pt x="25" y="18"/>
                          </a:lnTo>
                          <a:lnTo>
                            <a:pt x="27" y="17"/>
                          </a:lnTo>
                          <a:lnTo>
                            <a:pt x="24" y="17"/>
                          </a:lnTo>
                          <a:lnTo>
                            <a:pt x="21" y="18"/>
                          </a:lnTo>
                          <a:lnTo>
                            <a:pt x="19" y="21"/>
                          </a:lnTo>
                          <a:lnTo>
                            <a:pt x="17" y="24"/>
                          </a:lnTo>
                        </a:path>
                      </a:pathLst>
                    </a:custGeom>
                    <a:solidFill>
                      <a:srgbClr val="7F3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51" name="Freeform 31"/>
                  <p:cNvSpPr>
                    <a:spLocks/>
                  </p:cNvSpPr>
                  <p:nvPr/>
                </p:nvSpPr>
                <p:spPr bwMode="auto">
                  <a:xfrm>
                    <a:off x="1193" y="2602"/>
                    <a:ext cx="60" cy="183"/>
                  </a:xfrm>
                  <a:custGeom>
                    <a:avLst/>
                    <a:gdLst>
                      <a:gd name="T0" fmla="*/ 6 w 60"/>
                      <a:gd name="T1" fmla="*/ 12 h 183"/>
                      <a:gd name="T2" fmla="*/ 0 w 60"/>
                      <a:gd name="T3" fmla="*/ 0 h 183"/>
                      <a:gd name="T4" fmla="*/ 2 w 60"/>
                      <a:gd name="T5" fmla="*/ 12 h 183"/>
                      <a:gd name="T6" fmla="*/ 9 w 60"/>
                      <a:gd name="T7" fmla="*/ 22 h 183"/>
                      <a:gd name="T8" fmla="*/ 22 w 60"/>
                      <a:gd name="T9" fmla="*/ 37 h 183"/>
                      <a:gd name="T10" fmla="*/ 30 w 60"/>
                      <a:gd name="T11" fmla="*/ 58 h 183"/>
                      <a:gd name="T12" fmla="*/ 33 w 60"/>
                      <a:gd name="T13" fmla="*/ 64 h 183"/>
                      <a:gd name="T14" fmla="*/ 36 w 60"/>
                      <a:gd name="T15" fmla="*/ 63 h 183"/>
                      <a:gd name="T16" fmla="*/ 37 w 60"/>
                      <a:gd name="T17" fmla="*/ 53 h 183"/>
                      <a:gd name="T18" fmla="*/ 38 w 60"/>
                      <a:gd name="T19" fmla="*/ 43 h 183"/>
                      <a:gd name="T20" fmla="*/ 41 w 60"/>
                      <a:gd name="T21" fmla="*/ 38 h 183"/>
                      <a:gd name="T22" fmla="*/ 46 w 60"/>
                      <a:gd name="T23" fmla="*/ 41 h 183"/>
                      <a:gd name="T24" fmla="*/ 49 w 60"/>
                      <a:gd name="T25" fmla="*/ 52 h 183"/>
                      <a:gd name="T26" fmla="*/ 49 w 60"/>
                      <a:gd name="T27" fmla="*/ 65 h 183"/>
                      <a:gd name="T28" fmla="*/ 45 w 60"/>
                      <a:gd name="T29" fmla="*/ 87 h 183"/>
                      <a:gd name="T30" fmla="*/ 32 w 60"/>
                      <a:gd name="T31" fmla="*/ 117 h 183"/>
                      <a:gd name="T32" fmla="*/ 33 w 60"/>
                      <a:gd name="T33" fmla="*/ 145 h 183"/>
                      <a:gd name="T34" fmla="*/ 29 w 60"/>
                      <a:gd name="T35" fmla="*/ 157 h 183"/>
                      <a:gd name="T36" fmla="*/ 28 w 60"/>
                      <a:gd name="T37" fmla="*/ 168 h 183"/>
                      <a:gd name="T38" fmla="*/ 32 w 60"/>
                      <a:gd name="T39" fmla="*/ 178 h 183"/>
                      <a:gd name="T40" fmla="*/ 41 w 60"/>
                      <a:gd name="T41" fmla="*/ 181 h 183"/>
                      <a:gd name="T42" fmla="*/ 43 w 60"/>
                      <a:gd name="T43" fmla="*/ 173 h 183"/>
                      <a:gd name="T44" fmla="*/ 38 w 60"/>
                      <a:gd name="T45" fmla="*/ 159 h 183"/>
                      <a:gd name="T46" fmla="*/ 48 w 60"/>
                      <a:gd name="T47" fmla="*/ 167 h 183"/>
                      <a:gd name="T48" fmla="*/ 58 w 60"/>
                      <a:gd name="T49" fmla="*/ 168 h 183"/>
                      <a:gd name="T50" fmla="*/ 48 w 60"/>
                      <a:gd name="T51" fmla="*/ 159 h 183"/>
                      <a:gd name="T52" fmla="*/ 40 w 60"/>
                      <a:gd name="T53" fmla="*/ 148 h 183"/>
                      <a:gd name="T54" fmla="*/ 41 w 60"/>
                      <a:gd name="T55" fmla="*/ 137 h 183"/>
                      <a:gd name="T56" fmla="*/ 50 w 60"/>
                      <a:gd name="T57" fmla="*/ 147 h 183"/>
                      <a:gd name="T58" fmla="*/ 42 w 60"/>
                      <a:gd name="T59" fmla="*/ 130 h 183"/>
                      <a:gd name="T60" fmla="*/ 51 w 60"/>
                      <a:gd name="T61" fmla="*/ 142 h 183"/>
                      <a:gd name="T62" fmla="*/ 53 w 60"/>
                      <a:gd name="T63" fmla="*/ 140 h 183"/>
                      <a:gd name="T64" fmla="*/ 48 w 60"/>
                      <a:gd name="T65" fmla="*/ 126 h 183"/>
                      <a:gd name="T66" fmla="*/ 47 w 60"/>
                      <a:gd name="T67" fmla="*/ 114 h 183"/>
                      <a:gd name="T68" fmla="*/ 48 w 60"/>
                      <a:gd name="T69" fmla="*/ 97 h 183"/>
                      <a:gd name="T70" fmla="*/ 57 w 60"/>
                      <a:gd name="T71" fmla="*/ 115 h 183"/>
                      <a:gd name="T72" fmla="*/ 50 w 60"/>
                      <a:gd name="T73" fmla="*/ 94 h 183"/>
                      <a:gd name="T74" fmla="*/ 59 w 60"/>
                      <a:gd name="T75" fmla="*/ 104 h 183"/>
                      <a:gd name="T76" fmla="*/ 54 w 60"/>
                      <a:gd name="T77" fmla="*/ 85 h 183"/>
                      <a:gd name="T78" fmla="*/ 51 w 60"/>
                      <a:gd name="T79" fmla="*/ 69 h 183"/>
                      <a:gd name="T80" fmla="*/ 50 w 60"/>
                      <a:gd name="T81" fmla="*/ 42 h 183"/>
                      <a:gd name="T82" fmla="*/ 45 w 60"/>
                      <a:gd name="T83" fmla="*/ 31 h 183"/>
                      <a:gd name="T84" fmla="*/ 34 w 60"/>
                      <a:gd name="T85" fmla="*/ 27 h 183"/>
                      <a:gd name="T86" fmla="*/ 31 w 60"/>
                      <a:gd name="T87" fmla="*/ 27 h 183"/>
                      <a:gd name="T88" fmla="*/ 25 w 60"/>
                      <a:gd name="T89" fmla="*/ 21 h 183"/>
                      <a:gd name="T90" fmla="*/ 23 w 60"/>
                      <a:gd name="T91" fmla="*/ 27 h 183"/>
                      <a:gd name="T92" fmla="*/ 21 w 60"/>
                      <a:gd name="T93" fmla="*/ 31 h 183"/>
                      <a:gd name="T94" fmla="*/ 14 w 60"/>
                      <a:gd name="T95" fmla="*/ 15 h 183"/>
                      <a:gd name="T96" fmla="*/ 11 w 60"/>
                      <a:gd name="T97" fmla="*/ 1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183">
                        <a:moveTo>
                          <a:pt x="11" y="14"/>
                        </a:moveTo>
                        <a:lnTo>
                          <a:pt x="6" y="12"/>
                        </a:lnTo>
                        <a:lnTo>
                          <a:pt x="5" y="7"/>
                        </a:lnTo>
                        <a:lnTo>
                          <a:pt x="0" y="0"/>
                        </a:lnTo>
                        <a:lnTo>
                          <a:pt x="1" y="6"/>
                        </a:lnTo>
                        <a:lnTo>
                          <a:pt x="2" y="12"/>
                        </a:lnTo>
                        <a:lnTo>
                          <a:pt x="5" y="17"/>
                        </a:lnTo>
                        <a:lnTo>
                          <a:pt x="9" y="22"/>
                        </a:lnTo>
                        <a:lnTo>
                          <a:pt x="15" y="28"/>
                        </a:lnTo>
                        <a:lnTo>
                          <a:pt x="22" y="37"/>
                        </a:lnTo>
                        <a:lnTo>
                          <a:pt x="30" y="50"/>
                        </a:lnTo>
                        <a:lnTo>
                          <a:pt x="30" y="58"/>
                        </a:lnTo>
                        <a:lnTo>
                          <a:pt x="31" y="61"/>
                        </a:lnTo>
                        <a:lnTo>
                          <a:pt x="33" y="64"/>
                        </a:lnTo>
                        <a:lnTo>
                          <a:pt x="35" y="65"/>
                        </a:lnTo>
                        <a:lnTo>
                          <a:pt x="36" y="63"/>
                        </a:lnTo>
                        <a:lnTo>
                          <a:pt x="38" y="58"/>
                        </a:lnTo>
                        <a:lnTo>
                          <a:pt x="37" y="53"/>
                        </a:lnTo>
                        <a:lnTo>
                          <a:pt x="37" y="50"/>
                        </a:lnTo>
                        <a:lnTo>
                          <a:pt x="38" y="43"/>
                        </a:lnTo>
                        <a:lnTo>
                          <a:pt x="38" y="40"/>
                        </a:lnTo>
                        <a:lnTo>
                          <a:pt x="41" y="38"/>
                        </a:lnTo>
                        <a:lnTo>
                          <a:pt x="43" y="38"/>
                        </a:lnTo>
                        <a:lnTo>
                          <a:pt x="46" y="41"/>
                        </a:lnTo>
                        <a:lnTo>
                          <a:pt x="48" y="47"/>
                        </a:lnTo>
                        <a:lnTo>
                          <a:pt x="49" y="52"/>
                        </a:lnTo>
                        <a:lnTo>
                          <a:pt x="49" y="58"/>
                        </a:lnTo>
                        <a:lnTo>
                          <a:pt x="49" y="65"/>
                        </a:lnTo>
                        <a:lnTo>
                          <a:pt x="48" y="73"/>
                        </a:lnTo>
                        <a:lnTo>
                          <a:pt x="45" y="87"/>
                        </a:lnTo>
                        <a:lnTo>
                          <a:pt x="33" y="109"/>
                        </a:lnTo>
                        <a:lnTo>
                          <a:pt x="32" y="117"/>
                        </a:lnTo>
                        <a:lnTo>
                          <a:pt x="33" y="135"/>
                        </a:lnTo>
                        <a:lnTo>
                          <a:pt x="33" y="145"/>
                        </a:lnTo>
                        <a:lnTo>
                          <a:pt x="31" y="151"/>
                        </a:lnTo>
                        <a:lnTo>
                          <a:pt x="29" y="157"/>
                        </a:lnTo>
                        <a:lnTo>
                          <a:pt x="28" y="161"/>
                        </a:lnTo>
                        <a:lnTo>
                          <a:pt x="28" y="168"/>
                        </a:lnTo>
                        <a:lnTo>
                          <a:pt x="29" y="173"/>
                        </a:lnTo>
                        <a:lnTo>
                          <a:pt x="32" y="178"/>
                        </a:lnTo>
                        <a:lnTo>
                          <a:pt x="36" y="182"/>
                        </a:lnTo>
                        <a:lnTo>
                          <a:pt x="41" y="181"/>
                        </a:lnTo>
                        <a:lnTo>
                          <a:pt x="43" y="178"/>
                        </a:lnTo>
                        <a:lnTo>
                          <a:pt x="43" y="173"/>
                        </a:lnTo>
                        <a:lnTo>
                          <a:pt x="41" y="167"/>
                        </a:lnTo>
                        <a:lnTo>
                          <a:pt x="38" y="159"/>
                        </a:lnTo>
                        <a:lnTo>
                          <a:pt x="43" y="165"/>
                        </a:lnTo>
                        <a:lnTo>
                          <a:pt x="48" y="167"/>
                        </a:lnTo>
                        <a:lnTo>
                          <a:pt x="53" y="168"/>
                        </a:lnTo>
                        <a:lnTo>
                          <a:pt x="58" y="168"/>
                        </a:lnTo>
                        <a:lnTo>
                          <a:pt x="55" y="165"/>
                        </a:lnTo>
                        <a:lnTo>
                          <a:pt x="48" y="159"/>
                        </a:lnTo>
                        <a:lnTo>
                          <a:pt x="43" y="155"/>
                        </a:lnTo>
                        <a:lnTo>
                          <a:pt x="40" y="148"/>
                        </a:lnTo>
                        <a:lnTo>
                          <a:pt x="39" y="141"/>
                        </a:lnTo>
                        <a:lnTo>
                          <a:pt x="41" y="137"/>
                        </a:lnTo>
                        <a:lnTo>
                          <a:pt x="45" y="145"/>
                        </a:lnTo>
                        <a:lnTo>
                          <a:pt x="50" y="147"/>
                        </a:lnTo>
                        <a:lnTo>
                          <a:pt x="43" y="137"/>
                        </a:lnTo>
                        <a:lnTo>
                          <a:pt x="42" y="130"/>
                        </a:lnTo>
                        <a:lnTo>
                          <a:pt x="45" y="133"/>
                        </a:lnTo>
                        <a:lnTo>
                          <a:pt x="51" y="142"/>
                        </a:lnTo>
                        <a:lnTo>
                          <a:pt x="55" y="143"/>
                        </a:lnTo>
                        <a:lnTo>
                          <a:pt x="53" y="140"/>
                        </a:lnTo>
                        <a:lnTo>
                          <a:pt x="49" y="130"/>
                        </a:lnTo>
                        <a:lnTo>
                          <a:pt x="48" y="126"/>
                        </a:lnTo>
                        <a:lnTo>
                          <a:pt x="46" y="120"/>
                        </a:lnTo>
                        <a:lnTo>
                          <a:pt x="47" y="114"/>
                        </a:lnTo>
                        <a:lnTo>
                          <a:pt x="46" y="107"/>
                        </a:lnTo>
                        <a:lnTo>
                          <a:pt x="48" y="97"/>
                        </a:lnTo>
                        <a:lnTo>
                          <a:pt x="52" y="110"/>
                        </a:lnTo>
                        <a:lnTo>
                          <a:pt x="57" y="115"/>
                        </a:lnTo>
                        <a:lnTo>
                          <a:pt x="53" y="108"/>
                        </a:lnTo>
                        <a:lnTo>
                          <a:pt x="50" y="94"/>
                        </a:lnTo>
                        <a:lnTo>
                          <a:pt x="54" y="99"/>
                        </a:lnTo>
                        <a:lnTo>
                          <a:pt x="59" y="104"/>
                        </a:lnTo>
                        <a:lnTo>
                          <a:pt x="56" y="95"/>
                        </a:lnTo>
                        <a:lnTo>
                          <a:pt x="54" y="85"/>
                        </a:lnTo>
                        <a:lnTo>
                          <a:pt x="53" y="75"/>
                        </a:lnTo>
                        <a:lnTo>
                          <a:pt x="51" y="69"/>
                        </a:lnTo>
                        <a:lnTo>
                          <a:pt x="51" y="53"/>
                        </a:lnTo>
                        <a:lnTo>
                          <a:pt x="50" y="42"/>
                        </a:lnTo>
                        <a:lnTo>
                          <a:pt x="49" y="35"/>
                        </a:lnTo>
                        <a:lnTo>
                          <a:pt x="45" y="31"/>
                        </a:lnTo>
                        <a:lnTo>
                          <a:pt x="39" y="32"/>
                        </a:lnTo>
                        <a:lnTo>
                          <a:pt x="34" y="27"/>
                        </a:lnTo>
                        <a:lnTo>
                          <a:pt x="28" y="19"/>
                        </a:lnTo>
                        <a:lnTo>
                          <a:pt x="31" y="27"/>
                        </a:lnTo>
                        <a:lnTo>
                          <a:pt x="35" y="35"/>
                        </a:lnTo>
                        <a:lnTo>
                          <a:pt x="25" y="21"/>
                        </a:lnTo>
                        <a:lnTo>
                          <a:pt x="28" y="32"/>
                        </a:lnTo>
                        <a:lnTo>
                          <a:pt x="23" y="27"/>
                        </a:lnTo>
                        <a:lnTo>
                          <a:pt x="28" y="37"/>
                        </a:lnTo>
                        <a:lnTo>
                          <a:pt x="21" y="31"/>
                        </a:lnTo>
                        <a:lnTo>
                          <a:pt x="18" y="23"/>
                        </a:lnTo>
                        <a:lnTo>
                          <a:pt x="14" y="15"/>
                        </a:lnTo>
                        <a:lnTo>
                          <a:pt x="9" y="5"/>
                        </a:lnTo>
                        <a:lnTo>
                          <a:pt x="11" y="14"/>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52" name="Group 32"/>
                <p:cNvGrpSpPr>
                  <a:grpSpLocks/>
                </p:cNvGrpSpPr>
                <p:nvPr/>
              </p:nvGrpSpPr>
              <p:grpSpPr bwMode="auto">
                <a:xfrm>
                  <a:off x="1151" y="2642"/>
                  <a:ext cx="52" cy="89"/>
                  <a:chOff x="1151" y="2642"/>
                  <a:chExt cx="52" cy="89"/>
                </a:xfrm>
              </p:grpSpPr>
              <p:grpSp>
                <p:nvGrpSpPr>
                  <p:cNvPr id="517153" name="Group 33"/>
                  <p:cNvGrpSpPr>
                    <a:grpSpLocks/>
                  </p:cNvGrpSpPr>
                  <p:nvPr/>
                </p:nvGrpSpPr>
                <p:grpSpPr bwMode="auto">
                  <a:xfrm>
                    <a:off x="1155" y="2648"/>
                    <a:ext cx="32" cy="63"/>
                    <a:chOff x="1155" y="2648"/>
                    <a:chExt cx="32" cy="63"/>
                  </a:xfrm>
                </p:grpSpPr>
                <p:sp>
                  <p:nvSpPr>
                    <p:cNvPr id="517154" name="Freeform 34"/>
                    <p:cNvSpPr>
                      <a:spLocks/>
                    </p:cNvSpPr>
                    <p:nvPr/>
                  </p:nvSpPr>
                  <p:spPr bwMode="auto">
                    <a:xfrm>
                      <a:off x="1155" y="2650"/>
                      <a:ext cx="10" cy="33"/>
                    </a:xfrm>
                    <a:custGeom>
                      <a:avLst/>
                      <a:gdLst>
                        <a:gd name="T0" fmla="*/ 5 w 10"/>
                        <a:gd name="T1" fmla="*/ 0 h 33"/>
                        <a:gd name="T2" fmla="*/ 6 w 10"/>
                        <a:gd name="T3" fmla="*/ 3 h 33"/>
                        <a:gd name="T4" fmla="*/ 5 w 10"/>
                        <a:gd name="T5" fmla="*/ 6 h 33"/>
                        <a:gd name="T6" fmla="*/ 4 w 10"/>
                        <a:gd name="T7" fmla="*/ 7 h 33"/>
                        <a:gd name="T8" fmla="*/ 0 w 10"/>
                        <a:gd name="T9" fmla="*/ 8 h 33"/>
                        <a:gd name="T10" fmla="*/ 4 w 10"/>
                        <a:gd name="T11" fmla="*/ 8 h 33"/>
                        <a:gd name="T12" fmla="*/ 6 w 10"/>
                        <a:gd name="T13" fmla="*/ 9 h 33"/>
                        <a:gd name="T14" fmla="*/ 8 w 10"/>
                        <a:gd name="T15" fmla="*/ 12 h 33"/>
                        <a:gd name="T16" fmla="*/ 8 w 10"/>
                        <a:gd name="T17" fmla="*/ 15 h 33"/>
                        <a:gd name="T18" fmla="*/ 9 w 10"/>
                        <a:gd name="T19" fmla="*/ 20 h 33"/>
                        <a:gd name="T20" fmla="*/ 8 w 10"/>
                        <a:gd name="T21" fmla="*/ 32 h 33"/>
                        <a:gd name="T22" fmla="*/ 9 w 10"/>
                        <a:gd name="T23" fmla="*/ 17 h 33"/>
                        <a:gd name="T24" fmla="*/ 9 w 10"/>
                        <a:gd name="T25" fmla="*/ 12 h 33"/>
                        <a:gd name="T26" fmla="*/ 9 w 10"/>
                        <a:gd name="T27" fmla="*/ 6 h 33"/>
                        <a:gd name="T28" fmla="*/ 8 w 10"/>
                        <a:gd name="T29" fmla="*/ 2 h 33"/>
                        <a:gd name="T30" fmla="*/ 5 w 10"/>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33">
                          <a:moveTo>
                            <a:pt x="5" y="0"/>
                          </a:moveTo>
                          <a:lnTo>
                            <a:pt x="6" y="3"/>
                          </a:lnTo>
                          <a:lnTo>
                            <a:pt x="5" y="6"/>
                          </a:lnTo>
                          <a:lnTo>
                            <a:pt x="4" y="7"/>
                          </a:lnTo>
                          <a:lnTo>
                            <a:pt x="0" y="8"/>
                          </a:lnTo>
                          <a:lnTo>
                            <a:pt x="4" y="8"/>
                          </a:lnTo>
                          <a:lnTo>
                            <a:pt x="6" y="9"/>
                          </a:lnTo>
                          <a:lnTo>
                            <a:pt x="8" y="12"/>
                          </a:lnTo>
                          <a:lnTo>
                            <a:pt x="8" y="15"/>
                          </a:lnTo>
                          <a:lnTo>
                            <a:pt x="9" y="20"/>
                          </a:lnTo>
                          <a:lnTo>
                            <a:pt x="8" y="32"/>
                          </a:lnTo>
                          <a:lnTo>
                            <a:pt x="9" y="17"/>
                          </a:lnTo>
                          <a:lnTo>
                            <a:pt x="9" y="12"/>
                          </a:lnTo>
                          <a:lnTo>
                            <a:pt x="9" y="6"/>
                          </a:lnTo>
                          <a:lnTo>
                            <a:pt x="8" y="2"/>
                          </a:lnTo>
                          <a:lnTo>
                            <a:pt x="5" y="0"/>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55" name="Freeform 35"/>
                    <p:cNvSpPr>
                      <a:spLocks/>
                    </p:cNvSpPr>
                    <p:nvPr/>
                  </p:nvSpPr>
                  <p:spPr bwMode="auto">
                    <a:xfrm>
                      <a:off x="1166" y="2700"/>
                      <a:ext cx="11" cy="11"/>
                    </a:xfrm>
                    <a:custGeom>
                      <a:avLst/>
                      <a:gdLst>
                        <a:gd name="T0" fmla="*/ 0 w 11"/>
                        <a:gd name="T1" fmla="*/ 0 h 11"/>
                        <a:gd name="T2" fmla="*/ 1 w 11"/>
                        <a:gd name="T3" fmla="*/ 1 h 11"/>
                        <a:gd name="T4" fmla="*/ 3 w 11"/>
                        <a:gd name="T5" fmla="*/ 1 h 11"/>
                        <a:gd name="T6" fmla="*/ 4 w 11"/>
                        <a:gd name="T7" fmla="*/ 1 h 11"/>
                        <a:gd name="T8" fmla="*/ 6 w 11"/>
                        <a:gd name="T9" fmla="*/ 1 h 11"/>
                        <a:gd name="T10" fmla="*/ 7 w 11"/>
                        <a:gd name="T11" fmla="*/ 1 h 11"/>
                        <a:gd name="T12" fmla="*/ 9 w 11"/>
                        <a:gd name="T13" fmla="*/ 1 h 11"/>
                        <a:gd name="T14" fmla="*/ 10 w 11"/>
                        <a:gd name="T15" fmla="*/ 3 h 11"/>
                        <a:gd name="T16" fmla="*/ 8 w 11"/>
                        <a:gd name="T17" fmla="*/ 3 h 11"/>
                        <a:gd name="T18" fmla="*/ 7 w 11"/>
                        <a:gd name="T19" fmla="*/ 3 h 11"/>
                        <a:gd name="T20" fmla="*/ 6 w 11"/>
                        <a:gd name="T21" fmla="*/ 6 h 11"/>
                        <a:gd name="T22" fmla="*/ 6 w 11"/>
                        <a:gd name="T23" fmla="*/ 10 h 11"/>
                        <a:gd name="T24" fmla="*/ 6 w 11"/>
                        <a:gd name="T25" fmla="*/ 6 h 11"/>
                        <a:gd name="T26" fmla="*/ 6 w 11"/>
                        <a:gd name="T27" fmla="*/ 3 h 11"/>
                        <a:gd name="T28" fmla="*/ 4 w 11"/>
                        <a:gd name="T29" fmla="*/ 4 h 11"/>
                        <a:gd name="T30" fmla="*/ 1 w 11"/>
                        <a:gd name="T31" fmla="*/ 3 h 11"/>
                        <a:gd name="T32" fmla="*/ 1 w 11"/>
                        <a:gd name="T33" fmla="*/ 1 h 11"/>
                        <a:gd name="T34" fmla="*/ 0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0" y="0"/>
                          </a:moveTo>
                          <a:lnTo>
                            <a:pt x="1" y="1"/>
                          </a:lnTo>
                          <a:lnTo>
                            <a:pt x="3" y="1"/>
                          </a:lnTo>
                          <a:lnTo>
                            <a:pt x="4" y="1"/>
                          </a:lnTo>
                          <a:lnTo>
                            <a:pt x="6" y="1"/>
                          </a:lnTo>
                          <a:lnTo>
                            <a:pt x="7" y="1"/>
                          </a:lnTo>
                          <a:lnTo>
                            <a:pt x="9" y="1"/>
                          </a:lnTo>
                          <a:lnTo>
                            <a:pt x="10" y="3"/>
                          </a:lnTo>
                          <a:lnTo>
                            <a:pt x="8" y="3"/>
                          </a:lnTo>
                          <a:lnTo>
                            <a:pt x="7" y="3"/>
                          </a:lnTo>
                          <a:lnTo>
                            <a:pt x="6" y="6"/>
                          </a:lnTo>
                          <a:lnTo>
                            <a:pt x="6" y="10"/>
                          </a:lnTo>
                          <a:lnTo>
                            <a:pt x="6" y="6"/>
                          </a:lnTo>
                          <a:lnTo>
                            <a:pt x="6" y="3"/>
                          </a:lnTo>
                          <a:lnTo>
                            <a:pt x="4" y="4"/>
                          </a:lnTo>
                          <a:lnTo>
                            <a:pt x="1" y="3"/>
                          </a:lnTo>
                          <a:lnTo>
                            <a:pt x="1" y="1"/>
                          </a:lnTo>
                          <a:lnTo>
                            <a:pt x="0" y="0"/>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56" name="Freeform 36"/>
                    <p:cNvSpPr>
                      <a:spLocks/>
                    </p:cNvSpPr>
                    <p:nvPr/>
                  </p:nvSpPr>
                  <p:spPr bwMode="auto">
                    <a:xfrm>
                      <a:off x="1183" y="2648"/>
                      <a:ext cx="4" cy="6"/>
                    </a:xfrm>
                    <a:custGeom>
                      <a:avLst/>
                      <a:gdLst>
                        <a:gd name="T0" fmla="*/ 1 w 4"/>
                        <a:gd name="T1" fmla="*/ 0 h 6"/>
                        <a:gd name="T2" fmla="*/ 1 w 4"/>
                        <a:gd name="T3" fmla="*/ 1 h 6"/>
                        <a:gd name="T4" fmla="*/ 1 w 4"/>
                        <a:gd name="T5" fmla="*/ 3 h 6"/>
                        <a:gd name="T6" fmla="*/ 1 w 4"/>
                        <a:gd name="T7" fmla="*/ 3 h 6"/>
                        <a:gd name="T8" fmla="*/ 3 w 4"/>
                        <a:gd name="T9" fmla="*/ 5 h 6"/>
                        <a:gd name="T10" fmla="*/ 1 w 4"/>
                        <a:gd name="T11" fmla="*/ 5 h 6"/>
                        <a:gd name="T12" fmla="*/ 1 w 4"/>
                        <a:gd name="T13" fmla="*/ 4 h 6"/>
                        <a:gd name="T14" fmla="*/ 0 w 4"/>
                        <a:gd name="T15" fmla="*/ 3 h 6"/>
                        <a:gd name="T16" fmla="*/ 0 w 4"/>
                        <a:gd name="T17" fmla="*/ 1 h 6"/>
                        <a:gd name="T18" fmla="*/ 1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1" y="0"/>
                          </a:moveTo>
                          <a:lnTo>
                            <a:pt x="1" y="1"/>
                          </a:lnTo>
                          <a:lnTo>
                            <a:pt x="1" y="3"/>
                          </a:lnTo>
                          <a:lnTo>
                            <a:pt x="1" y="3"/>
                          </a:lnTo>
                          <a:lnTo>
                            <a:pt x="3" y="5"/>
                          </a:lnTo>
                          <a:lnTo>
                            <a:pt x="1" y="5"/>
                          </a:lnTo>
                          <a:lnTo>
                            <a:pt x="1" y="4"/>
                          </a:lnTo>
                          <a:lnTo>
                            <a:pt x="0" y="3"/>
                          </a:lnTo>
                          <a:lnTo>
                            <a:pt x="0" y="1"/>
                          </a:lnTo>
                          <a:lnTo>
                            <a:pt x="1" y="0"/>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57" name="Group 37"/>
                  <p:cNvGrpSpPr>
                    <a:grpSpLocks/>
                  </p:cNvGrpSpPr>
                  <p:nvPr/>
                </p:nvGrpSpPr>
                <p:grpSpPr bwMode="auto">
                  <a:xfrm>
                    <a:off x="1151" y="2642"/>
                    <a:ext cx="52" cy="25"/>
                    <a:chOff x="1151" y="2642"/>
                    <a:chExt cx="52" cy="25"/>
                  </a:xfrm>
                </p:grpSpPr>
                <p:grpSp>
                  <p:nvGrpSpPr>
                    <p:cNvPr id="517158" name="Group 38"/>
                    <p:cNvGrpSpPr>
                      <a:grpSpLocks/>
                    </p:cNvGrpSpPr>
                    <p:nvPr/>
                  </p:nvGrpSpPr>
                  <p:grpSpPr bwMode="auto">
                    <a:xfrm>
                      <a:off x="1154" y="2642"/>
                      <a:ext cx="47" cy="9"/>
                      <a:chOff x="1154" y="2642"/>
                      <a:chExt cx="47" cy="9"/>
                    </a:xfrm>
                  </p:grpSpPr>
                  <p:sp>
                    <p:nvSpPr>
                      <p:cNvPr id="517159" name="Freeform 39"/>
                      <p:cNvSpPr>
                        <a:spLocks/>
                      </p:cNvSpPr>
                      <p:nvPr/>
                    </p:nvSpPr>
                    <p:spPr bwMode="auto">
                      <a:xfrm>
                        <a:off x="1176" y="2643"/>
                        <a:ext cx="25" cy="6"/>
                      </a:xfrm>
                      <a:custGeom>
                        <a:avLst/>
                        <a:gdLst>
                          <a:gd name="T0" fmla="*/ 0 w 25"/>
                          <a:gd name="T1" fmla="*/ 4 h 6"/>
                          <a:gd name="T2" fmla="*/ 2 w 25"/>
                          <a:gd name="T3" fmla="*/ 2 h 6"/>
                          <a:gd name="T4" fmla="*/ 4 w 25"/>
                          <a:gd name="T5" fmla="*/ 1 h 6"/>
                          <a:gd name="T6" fmla="*/ 6 w 25"/>
                          <a:gd name="T7" fmla="*/ 0 h 6"/>
                          <a:gd name="T8" fmla="*/ 9 w 25"/>
                          <a:gd name="T9" fmla="*/ 0 h 6"/>
                          <a:gd name="T10" fmla="*/ 12 w 25"/>
                          <a:gd name="T11" fmla="*/ 0 h 6"/>
                          <a:gd name="T12" fmla="*/ 16 w 25"/>
                          <a:gd name="T13" fmla="*/ 1 h 6"/>
                          <a:gd name="T14" fmla="*/ 19 w 25"/>
                          <a:gd name="T15" fmla="*/ 1 h 6"/>
                          <a:gd name="T16" fmla="*/ 24 w 25"/>
                          <a:gd name="T17" fmla="*/ 3 h 6"/>
                          <a:gd name="T18" fmla="*/ 20 w 25"/>
                          <a:gd name="T19" fmla="*/ 3 h 6"/>
                          <a:gd name="T20" fmla="*/ 16 w 25"/>
                          <a:gd name="T21" fmla="*/ 2 h 6"/>
                          <a:gd name="T22" fmla="*/ 13 w 25"/>
                          <a:gd name="T23" fmla="*/ 2 h 6"/>
                          <a:gd name="T24" fmla="*/ 11 w 25"/>
                          <a:gd name="T25" fmla="*/ 3 h 6"/>
                          <a:gd name="T26" fmla="*/ 8 w 25"/>
                          <a:gd name="T27" fmla="*/ 4 h 6"/>
                          <a:gd name="T28" fmla="*/ 6 w 25"/>
                          <a:gd name="T29" fmla="*/ 4 h 6"/>
                          <a:gd name="T30" fmla="*/ 5 w 25"/>
                          <a:gd name="T31" fmla="*/ 5 h 6"/>
                          <a:gd name="T32" fmla="*/ 3 w 25"/>
                          <a:gd name="T33" fmla="*/ 5 h 6"/>
                          <a:gd name="T34" fmla="*/ 1 w 25"/>
                          <a:gd name="T35" fmla="*/ 5 h 6"/>
                          <a:gd name="T36" fmla="*/ 0 w 25"/>
                          <a:gd name="T3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6">
                            <a:moveTo>
                              <a:pt x="0" y="4"/>
                            </a:moveTo>
                            <a:lnTo>
                              <a:pt x="2" y="2"/>
                            </a:lnTo>
                            <a:lnTo>
                              <a:pt x="4" y="1"/>
                            </a:lnTo>
                            <a:lnTo>
                              <a:pt x="6" y="0"/>
                            </a:lnTo>
                            <a:lnTo>
                              <a:pt x="9" y="0"/>
                            </a:lnTo>
                            <a:lnTo>
                              <a:pt x="12" y="0"/>
                            </a:lnTo>
                            <a:lnTo>
                              <a:pt x="16" y="1"/>
                            </a:lnTo>
                            <a:lnTo>
                              <a:pt x="19" y="1"/>
                            </a:lnTo>
                            <a:lnTo>
                              <a:pt x="24" y="3"/>
                            </a:lnTo>
                            <a:lnTo>
                              <a:pt x="20" y="3"/>
                            </a:lnTo>
                            <a:lnTo>
                              <a:pt x="16" y="2"/>
                            </a:lnTo>
                            <a:lnTo>
                              <a:pt x="13" y="2"/>
                            </a:lnTo>
                            <a:lnTo>
                              <a:pt x="11" y="3"/>
                            </a:lnTo>
                            <a:lnTo>
                              <a:pt x="8" y="4"/>
                            </a:lnTo>
                            <a:lnTo>
                              <a:pt x="6" y="4"/>
                            </a:lnTo>
                            <a:lnTo>
                              <a:pt x="5" y="5"/>
                            </a:lnTo>
                            <a:lnTo>
                              <a:pt x="3" y="5"/>
                            </a:lnTo>
                            <a:lnTo>
                              <a:pt x="1" y="5"/>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60" name="Freeform 40"/>
                      <p:cNvSpPr>
                        <a:spLocks/>
                      </p:cNvSpPr>
                      <p:nvPr/>
                    </p:nvSpPr>
                    <p:spPr bwMode="auto">
                      <a:xfrm>
                        <a:off x="1154" y="2642"/>
                        <a:ext cx="10" cy="9"/>
                      </a:xfrm>
                      <a:custGeom>
                        <a:avLst/>
                        <a:gdLst>
                          <a:gd name="T0" fmla="*/ 0 w 10"/>
                          <a:gd name="T1" fmla="*/ 0 h 9"/>
                          <a:gd name="T2" fmla="*/ 0 w 10"/>
                          <a:gd name="T3" fmla="*/ 1 h 9"/>
                          <a:gd name="T4" fmla="*/ 2 w 10"/>
                          <a:gd name="T5" fmla="*/ 1 h 9"/>
                          <a:gd name="T6" fmla="*/ 3 w 10"/>
                          <a:gd name="T7" fmla="*/ 4 h 9"/>
                          <a:gd name="T8" fmla="*/ 5 w 10"/>
                          <a:gd name="T9" fmla="*/ 5 h 9"/>
                          <a:gd name="T10" fmla="*/ 6 w 10"/>
                          <a:gd name="T11" fmla="*/ 7 h 9"/>
                          <a:gd name="T12" fmla="*/ 8 w 10"/>
                          <a:gd name="T13" fmla="*/ 8 h 9"/>
                          <a:gd name="T14" fmla="*/ 9 w 10"/>
                          <a:gd name="T15" fmla="*/ 7 h 9"/>
                          <a:gd name="T16" fmla="*/ 9 w 10"/>
                          <a:gd name="T17" fmla="*/ 6 h 9"/>
                          <a:gd name="T18" fmla="*/ 8 w 10"/>
                          <a:gd name="T19" fmla="*/ 4 h 9"/>
                          <a:gd name="T20" fmla="*/ 7 w 10"/>
                          <a:gd name="T21" fmla="*/ 3 h 9"/>
                          <a:gd name="T22" fmla="*/ 6 w 10"/>
                          <a:gd name="T23" fmla="*/ 1 h 9"/>
                          <a:gd name="T24" fmla="*/ 3 w 10"/>
                          <a:gd name="T25" fmla="*/ 1 h 9"/>
                          <a:gd name="T26" fmla="*/ 0 w 10"/>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9">
                            <a:moveTo>
                              <a:pt x="0" y="0"/>
                            </a:moveTo>
                            <a:lnTo>
                              <a:pt x="0" y="1"/>
                            </a:lnTo>
                            <a:lnTo>
                              <a:pt x="2" y="1"/>
                            </a:lnTo>
                            <a:lnTo>
                              <a:pt x="3" y="4"/>
                            </a:lnTo>
                            <a:lnTo>
                              <a:pt x="5" y="5"/>
                            </a:lnTo>
                            <a:lnTo>
                              <a:pt x="6" y="7"/>
                            </a:lnTo>
                            <a:lnTo>
                              <a:pt x="8" y="8"/>
                            </a:lnTo>
                            <a:lnTo>
                              <a:pt x="9" y="7"/>
                            </a:lnTo>
                            <a:lnTo>
                              <a:pt x="9" y="6"/>
                            </a:lnTo>
                            <a:lnTo>
                              <a:pt x="8" y="4"/>
                            </a:lnTo>
                            <a:lnTo>
                              <a:pt x="7" y="3"/>
                            </a:lnTo>
                            <a:lnTo>
                              <a:pt x="6" y="1"/>
                            </a:lnTo>
                            <a:lnTo>
                              <a:pt x="3" y="1"/>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61" name="Freeform 41"/>
                    <p:cNvSpPr>
                      <a:spLocks/>
                    </p:cNvSpPr>
                    <p:nvPr/>
                  </p:nvSpPr>
                  <p:spPr bwMode="auto">
                    <a:xfrm>
                      <a:off x="1181" y="2658"/>
                      <a:ext cx="18" cy="5"/>
                    </a:xfrm>
                    <a:custGeom>
                      <a:avLst/>
                      <a:gdLst>
                        <a:gd name="T0" fmla="*/ 0 w 18"/>
                        <a:gd name="T1" fmla="*/ 1 h 5"/>
                        <a:gd name="T2" fmla="*/ 1 w 18"/>
                        <a:gd name="T3" fmla="*/ 3 h 5"/>
                        <a:gd name="T4" fmla="*/ 1 w 18"/>
                        <a:gd name="T5" fmla="*/ 3 h 5"/>
                        <a:gd name="T6" fmla="*/ 2 w 18"/>
                        <a:gd name="T7" fmla="*/ 4 h 5"/>
                        <a:gd name="T8" fmla="*/ 4 w 18"/>
                        <a:gd name="T9" fmla="*/ 4 h 5"/>
                        <a:gd name="T10" fmla="*/ 8 w 18"/>
                        <a:gd name="T11" fmla="*/ 4 h 5"/>
                        <a:gd name="T12" fmla="*/ 10 w 18"/>
                        <a:gd name="T13" fmla="*/ 4 h 5"/>
                        <a:gd name="T14" fmla="*/ 13 w 18"/>
                        <a:gd name="T15" fmla="*/ 3 h 5"/>
                        <a:gd name="T16" fmla="*/ 17 w 18"/>
                        <a:gd name="T17" fmla="*/ 1 h 5"/>
                        <a:gd name="T18" fmla="*/ 11 w 18"/>
                        <a:gd name="T19" fmla="*/ 1 h 5"/>
                        <a:gd name="T20" fmla="*/ 6 w 18"/>
                        <a:gd name="T21" fmla="*/ 0 h 5"/>
                        <a:gd name="T22" fmla="*/ 3 w 18"/>
                        <a:gd name="T23" fmla="*/ 0 h 5"/>
                        <a:gd name="T24" fmla="*/ 0 w 18"/>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
                          <a:moveTo>
                            <a:pt x="0" y="1"/>
                          </a:moveTo>
                          <a:lnTo>
                            <a:pt x="1" y="3"/>
                          </a:lnTo>
                          <a:lnTo>
                            <a:pt x="1" y="3"/>
                          </a:lnTo>
                          <a:lnTo>
                            <a:pt x="2" y="4"/>
                          </a:lnTo>
                          <a:lnTo>
                            <a:pt x="4" y="4"/>
                          </a:lnTo>
                          <a:lnTo>
                            <a:pt x="8" y="4"/>
                          </a:lnTo>
                          <a:lnTo>
                            <a:pt x="10" y="4"/>
                          </a:lnTo>
                          <a:lnTo>
                            <a:pt x="13" y="3"/>
                          </a:lnTo>
                          <a:lnTo>
                            <a:pt x="17" y="1"/>
                          </a:lnTo>
                          <a:lnTo>
                            <a:pt x="11" y="1"/>
                          </a:lnTo>
                          <a:lnTo>
                            <a:pt x="6" y="0"/>
                          </a:lnTo>
                          <a:lnTo>
                            <a:pt x="3" y="0"/>
                          </a:lnTo>
                          <a:lnTo>
                            <a:pt x="0" y="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62" name="Freeform 42"/>
                    <p:cNvSpPr>
                      <a:spLocks/>
                    </p:cNvSpPr>
                    <p:nvPr/>
                  </p:nvSpPr>
                  <p:spPr bwMode="auto">
                    <a:xfrm>
                      <a:off x="1159" y="2659"/>
                      <a:ext cx="3" cy="5"/>
                    </a:xfrm>
                    <a:custGeom>
                      <a:avLst/>
                      <a:gdLst>
                        <a:gd name="T0" fmla="*/ 0 w 3"/>
                        <a:gd name="T1" fmla="*/ 0 h 5"/>
                        <a:gd name="T2" fmla="*/ 2 w 3"/>
                        <a:gd name="T3" fmla="*/ 0 h 5"/>
                        <a:gd name="T4" fmla="*/ 2 w 3"/>
                        <a:gd name="T5" fmla="*/ 2 h 5"/>
                        <a:gd name="T6" fmla="*/ 2 w 3"/>
                        <a:gd name="T7" fmla="*/ 4 h 5"/>
                        <a:gd name="T8" fmla="*/ 1 w 3"/>
                        <a:gd name="T9" fmla="*/ 3 h 5"/>
                        <a:gd name="T10" fmla="*/ 0 w 3"/>
                        <a:gd name="T11" fmla="*/ 3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2" y="0"/>
                          </a:lnTo>
                          <a:lnTo>
                            <a:pt x="2" y="2"/>
                          </a:lnTo>
                          <a:lnTo>
                            <a:pt x="2" y="4"/>
                          </a:lnTo>
                          <a:lnTo>
                            <a:pt x="1" y="3"/>
                          </a:lnTo>
                          <a:lnTo>
                            <a:pt x="0" y="3"/>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63" name="Group 43"/>
                    <p:cNvGrpSpPr>
                      <a:grpSpLocks/>
                    </p:cNvGrpSpPr>
                    <p:nvPr/>
                  </p:nvGrpSpPr>
                  <p:grpSpPr bwMode="auto">
                    <a:xfrm>
                      <a:off x="1183" y="2657"/>
                      <a:ext cx="10" cy="8"/>
                      <a:chOff x="1183" y="2657"/>
                      <a:chExt cx="10" cy="8"/>
                    </a:xfrm>
                  </p:grpSpPr>
                  <p:sp>
                    <p:nvSpPr>
                      <p:cNvPr id="517164" name="Oval 44"/>
                      <p:cNvSpPr>
                        <a:spLocks noChangeArrowheads="1"/>
                      </p:cNvSpPr>
                      <p:nvPr/>
                    </p:nvSpPr>
                    <p:spPr bwMode="auto">
                      <a:xfrm>
                        <a:off x="1183" y="2657"/>
                        <a:ext cx="10" cy="8"/>
                      </a:xfrm>
                      <a:prstGeom prst="ellipse">
                        <a:avLst/>
                      </a:prstGeom>
                      <a:solidFill>
                        <a:srgbClr val="7F3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65" name="Oval 45"/>
                      <p:cNvSpPr>
                        <a:spLocks noChangeArrowheads="1"/>
                      </p:cNvSpPr>
                      <p:nvPr/>
                    </p:nvSpPr>
                    <p:spPr bwMode="auto">
                      <a:xfrm>
                        <a:off x="1184" y="2659"/>
                        <a:ext cx="4" cy="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7166" name="Oval 46"/>
                    <p:cNvSpPr>
                      <a:spLocks noChangeArrowheads="1"/>
                    </p:cNvSpPr>
                    <p:nvPr/>
                  </p:nvSpPr>
                  <p:spPr bwMode="auto">
                    <a:xfrm>
                      <a:off x="1184" y="2658"/>
                      <a:ext cx="1"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7167" name="Group 47"/>
                    <p:cNvGrpSpPr>
                      <a:grpSpLocks/>
                    </p:cNvGrpSpPr>
                    <p:nvPr/>
                  </p:nvGrpSpPr>
                  <p:grpSpPr bwMode="auto">
                    <a:xfrm>
                      <a:off x="1155" y="2658"/>
                      <a:ext cx="7" cy="9"/>
                      <a:chOff x="1155" y="2658"/>
                      <a:chExt cx="7" cy="9"/>
                    </a:xfrm>
                  </p:grpSpPr>
                  <p:sp>
                    <p:nvSpPr>
                      <p:cNvPr id="517168" name="Oval 48"/>
                      <p:cNvSpPr>
                        <a:spLocks noChangeArrowheads="1"/>
                      </p:cNvSpPr>
                      <p:nvPr/>
                    </p:nvSpPr>
                    <p:spPr bwMode="auto">
                      <a:xfrm>
                        <a:off x="1155" y="2658"/>
                        <a:ext cx="7" cy="9"/>
                      </a:xfrm>
                      <a:prstGeom prst="ellipse">
                        <a:avLst/>
                      </a:prstGeom>
                      <a:solidFill>
                        <a:srgbClr val="7F3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69" name="Oval 49"/>
                      <p:cNvSpPr>
                        <a:spLocks noChangeArrowheads="1"/>
                      </p:cNvSpPr>
                      <p:nvPr/>
                    </p:nvSpPr>
                    <p:spPr bwMode="auto">
                      <a:xfrm>
                        <a:off x="1156" y="2659"/>
                        <a:ext cx="3"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7170" name="Oval 50"/>
                    <p:cNvSpPr>
                      <a:spLocks noChangeArrowheads="1"/>
                    </p:cNvSpPr>
                    <p:nvPr/>
                  </p:nvSpPr>
                  <p:spPr bwMode="auto">
                    <a:xfrm>
                      <a:off x="1156" y="2659"/>
                      <a:ext cx="1"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71" name="Freeform 51"/>
                    <p:cNvSpPr>
                      <a:spLocks/>
                    </p:cNvSpPr>
                    <p:nvPr/>
                  </p:nvSpPr>
                  <p:spPr bwMode="auto">
                    <a:xfrm>
                      <a:off x="1178" y="2657"/>
                      <a:ext cx="25" cy="4"/>
                    </a:xfrm>
                    <a:custGeom>
                      <a:avLst/>
                      <a:gdLst>
                        <a:gd name="T0" fmla="*/ 0 w 25"/>
                        <a:gd name="T1" fmla="*/ 0 h 4"/>
                        <a:gd name="T2" fmla="*/ 3 w 25"/>
                        <a:gd name="T3" fmla="*/ 1 h 4"/>
                        <a:gd name="T4" fmla="*/ 5 w 25"/>
                        <a:gd name="T5" fmla="*/ 1 h 4"/>
                        <a:gd name="T6" fmla="*/ 7 w 25"/>
                        <a:gd name="T7" fmla="*/ 0 h 4"/>
                        <a:gd name="T8" fmla="*/ 9 w 25"/>
                        <a:gd name="T9" fmla="*/ 0 h 4"/>
                        <a:gd name="T10" fmla="*/ 12 w 25"/>
                        <a:gd name="T11" fmla="*/ 1 h 4"/>
                        <a:gd name="T12" fmla="*/ 15 w 25"/>
                        <a:gd name="T13" fmla="*/ 1 h 4"/>
                        <a:gd name="T14" fmla="*/ 19 w 25"/>
                        <a:gd name="T15" fmla="*/ 1 h 4"/>
                        <a:gd name="T16" fmla="*/ 24 w 25"/>
                        <a:gd name="T17" fmla="*/ 1 h 4"/>
                        <a:gd name="T18" fmla="*/ 21 w 25"/>
                        <a:gd name="T19" fmla="*/ 2 h 4"/>
                        <a:gd name="T20" fmla="*/ 17 w 25"/>
                        <a:gd name="T21" fmla="*/ 3 h 4"/>
                        <a:gd name="T22" fmla="*/ 20 w 25"/>
                        <a:gd name="T23" fmla="*/ 2 h 4"/>
                        <a:gd name="T24" fmla="*/ 17 w 25"/>
                        <a:gd name="T25" fmla="*/ 2 h 4"/>
                        <a:gd name="T26" fmla="*/ 14 w 25"/>
                        <a:gd name="T27" fmla="*/ 2 h 4"/>
                        <a:gd name="T28" fmla="*/ 12 w 25"/>
                        <a:gd name="T29" fmla="*/ 1 h 4"/>
                        <a:gd name="T30" fmla="*/ 9 w 25"/>
                        <a:gd name="T31" fmla="*/ 1 h 4"/>
                        <a:gd name="T32" fmla="*/ 7 w 25"/>
                        <a:gd name="T33" fmla="*/ 1 h 4"/>
                        <a:gd name="T34" fmla="*/ 6 w 25"/>
                        <a:gd name="T35" fmla="*/ 1 h 4"/>
                        <a:gd name="T36" fmla="*/ 4 w 25"/>
                        <a:gd name="T37" fmla="*/ 2 h 4"/>
                        <a:gd name="T38" fmla="*/ 3 w 25"/>
                        <a:gd name="T39" fmla="*/ 2 h 4"/>
                        <a:gd name="T40" fmla="*/ 2 w 25"/>
                        <a:gd name="T41" fmla="*/ 2 h 4"/>
                        <a:gd name="T42" fmla="*/ 0 w 25"/>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4">
                          <a:moveTo>
                            <a:pt x="0" y="0"/>
                          </a:moveTo>
                          <a:lnTo>
                            <a:pt x="3" y="1"/>
                          </a:lnTo>
                          <a:lnTo>
                            <a:pt x="5" y="1"/>
                          </a:lnTo>
                          <a:lnTo>
                            <a:pt x="7" y="0"/>
                          </a:lnTo>
                          <a:lnTo>
                            <a:pt x="9" y="0"/>
                          </a:lnTo>
                          <a:lnTo>
                            <a:pt x="12" y="1"/>
                          </a:lnTo>
                          <a:lnTo>
                            <a:pt x="15" y="1"/>
                          </a:lnTo>
                          <a:lnTo>
                            <a:pt x="19" y="1"/>
                          </a:lnTo>
                          <a:lnTo>
                            <a:pt x="24" y="1"/>
                          </a:lnTo>
                          <a:lnTo>
                            <a:pt x="21" y="2"/>
                          </a:lnTo>
                          <a:lnTo>
                            <a:pt x="17" y="3"/>
                          </a:lnTo>
                          <a:lnTo>
                            <a:pt x="20" y="2"/>
                          </a:lnTo>
                          <a:lnTo>
                            <a:pt x="17" y="2"/>
                          </a:lnTo>
                          <a:lnTo>
                            <a:pt x="14" y="2"/>
                          </a:lnTo>
                          <a:lnTo>
                            <a:pt x="12" y="1"/>
                          </a:lnTo>
                          <a:lnTo>
                            <a:pt x="9" y="1"/>
                          </a:lnTo>
                          <a:lnTo>
                            <a:pt x="7" y="1"/>
                          </a:lnTo>
                          <a:lnTo>
                            <a:pt x="6" y="1"/>
                          </a:lnTo>
                          <a:lnTo>
                            <a:pt x="4" y="2"/>
                          </a:lnTo>
                          <a:lnTo>
                            <a:pt x="3" y="2"/>
                          </a:lnTo>
                          <a:lnTo>
                            <a:pt x="2" y="2"/>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72" name="Freeform 52"/>
                    <p:cNvSpPr>
                      <a:spLocks/>
                    </p:cNvSpPr>
                    <p:nvPr/>
                  </p:nvSpPr>
                  <p:spPr bwMode="auto">
                    <a:xfrm>
                      <a:off x="1151" y="2657"/>
                      <a:ext cx="10" cy="4"/>
                    </a:xfrm>
                    <a:custGeom>
                      <a:avLst/>
                      <a:gdLst>
                        <a:gd name="T0" fmla="*/ 0 w 10"/>
                        <a:gd name="T1" fmla="*/ 0 h 4"/>
                        <a:gd name="T2" fmla="*/ 2 w 10"/>
                        <a:gd name="T3" fmla="*/ 1 h 4"/>
                        <a:gd name="T4" fmla="*/ 3 w 10"/>
                        <a:gd name="T5" fmla="*/ 1 h 4"/>
                        <a:gd name="T6" fmla="*/ 5 w 10"/>
                        <a:gd name="T7" fmla="*/ 1 h 4"/>
                        <a:gd name="T8" fmla="*/ 5 w 10"/>
                        <a:gd name="T9" fmla="*/ 1 h 4"/>
                        <a:gd name="T10" fmla="*/ 8 w 10"/>
                        <a:gd name="T11" fmla="*/ 1 h 4"/>
                        <a:gd name="T12" fmla="*/ 8 w 10"/>
                        <a:gd name="T13" fmla="*/ 2 h 4"/>
                        <a:gd name="T14" fmla="*/ 9 w 10"/>
                        <a:gd name="T15" fmla="*/ 2 h 4"/>
                        <a:gd name="T16" fmla="*/ 9 w 10"/>
                        <a:gd name="T17" fmla="*/ 3 h 4"/>
                        <a:gd name="T18" fmla="*/ 9 w 10"/>
                        <a:gd name="T19" fmla="*/ 2 h 4"/>
                        <a:gd name="T20" fmla="*/ 8 w 10"/>
                        <a:gd name="T21" fmla="*/ 2 h 4"/>
                        <a:gd name="T22" fmla="*/ 5 w 10"/>
                        <a:gd name="T23" fmla="*/ 2 h 4"/>
                        <a:gd name="T24" fmla="*/ 3 w 10"/>
                        <a:gd name="T25" fmla="*/ 2 h 4"/>
                        <a:gd name="T26" fmla="*/ 0 w 10"/>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4">
                          <a:moveTo>
                            <a:pt x="0" y="0"/>
                          </a:moveTo>
                          <a:lnTo>
                            <a:pt x="2" y="1"/>
                          </a:lnTo>
                          <a:lnTo>
                            <a:pt x="3" y="1"/>
                          </a:lnTo>
                          <a:lnTo>
                            <a:pt x="5" y="1"/>
                          </a:lnTo>
                          <a:lnTo>
                            <a:pt x="5" y="1"/>
                          </a:lnTo>
                          <a:lnTo>
                            <a:pt x="8" y="1"/>
                          </a:lnTo>
                          <a:lnTo>
                            <a:pt x="8" y="2"/>
                          </a:lnTo>
                          <a:lnTo>
                            <a:pt x="9" y="2"/>
                          </a:lnTo>
                          <a:lnTo>
                            <a:pt x="9" y="3"/>
                          </a:lnTo>
                          <a:lnTo>
                            <a:pt x="9" y="2"/>
                          </a:lnTo>
                          <a:lnTo>
                            <a:pt x="8" y="2"/>
                          </a:lnTo>
                          <a:lnTo>
                            <a:pt x="5" y="2"/>
                          </a:lnTo>
                          <a:lnTo>
                            <a:pt x="3" y="2"/>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73" name="Group 53"/>
                  <p:cNvGrpSpPr>
                    <a:grpSpLocks/>
                  </p:cNvGrpSpPr>
                  <p:nvPr/>
                </p:nvGrpSpPr>
                <p:grpSpPr bwMode="auto">
                  <a:xfrm>
                    <a:off x="1166" y="2715"/>
                    <a:ext cx="25" cy="16"/>
                    <a:chOff x="1166" y="2715"/>
                    <a:chExt cx="25" cy="16"/>
                  </a:xfrm>
                </p:grpSpPr>
                <p:grpSp>
                  <p:nvGrpSpPr>
                    <p:cNvPr id="517174" name="Group 54"/>
                    <p:cNvGrpSpPr>
                      <a:grpSpLocks/>
                    </p:cNvGrpSpPr>
                    <p:nvPr/>
                  </p:nvGrpSpPr>
                  <p:grpSpPr bwMode="auto">
                    <a:xfrm>
                      <a:off x="1166" y="2715"/>
                      <a:ext cx="25" cy="16"/>
                      <a:chOff x="1166" y="2715"/>
                      <a:chExt cx="25" cy="16"/>
                    </a:xfrm>
                  </p:grpSpPr>
                  <p:sp>
                    <p:nvSpPr>
                      <p:cNvPr id="517175" name="Freeform 55"/>
                      <p:cNvSpPr>
                        <a:spLocks/>
                      </p:cNvSpPr>
                      <p:nvPr/>
                    </p:nvSpPr>
                    <p:spPr bwMode="auto">
                      <a:xfrm>
                        <a:off x="1166" y="2715"/>
                        <a:ext cx="25" cy="16"/>
                      </a:xfrm>
                      <a:custGeom>
                        <a:avLst/>
                        <a:gdLst>
                          <a:gd name="T0" fmla="*/ 2 w 25"/>
                          <a:gd name="T1" fmla="*/ 6 h 16"/>
                          <a:gd name="T2" fmla="*/ 1 w 25"/>
                          <a:gd name="T3" fmla="*/ 4 h 16"/>
                          <a:gd name="T4" fmla="*/ 0 w 25"/>
                          <a:gd name="T5" fmla="*/ 3 h 16"/>
                          <a:gd name="T6" fmla="*/ 0 w 25"/>
                          <a:gd name="T7" fmla="*/ 1 h 16"/>
                          <a:gd name="T8" fmla="*/ 1 w 25"/>
                          <a:gd name="T9" fmla="*/ 1 h 16"/>
                          <a:gd name="T10" fmla="*/ 3 w 25"/>
                          <a:gd name="T11" fmla="*/ 0 h 16"/>
                          <a:gd name="T12" fmla="*/ 5 w 25"/>
                          <a:gd name="T13" fmla="*/ 2 h 16"/>
                          <a:gd name="T14" fmla="*/ 8 w 25"/>
                          <a:gd name="T15" fmla="*/ 0 h 16"/>
                          <a:gd name="T16" fmla="*/ 11 w 25"/>
                          <a:gd name="T17" fmla="*/ 1 h 16"/>
                          <a:gd name="T18" fmla="*/ 14 w 25"/>
                          <a:gd name="T19" fmla="*/ 2 h 16"/>
                          <a:gd name="T20" fmla="*/ 17 w 25"/>
                          <a:gd name="T21" fmla="*/ 2 h 16"/>
                          <a:gd name="T22" fmla="*/ 24 w 25"/>
                          <a:gd name="T23" fmla="*/ 3 h 16"/>
                          <a:gd name="T24" fmla="*/ 20 w 25"/>
                          <a:gd name="T25" fmla="*/ 8 h 16"/>
                          <a:gd name="T26" fmla="*/ 17 w 25"/>
                          <a:gd name="T27" fmla="*/ 10 h 16"/>
                          <a:gd name="T28" fmla="*/ 15 w 25"/>
                          <a:gd name="T29" fmla="*/ 12 h 16"/>
                          <a:gd name="T30" fmla="*/ 13 w 25"/>
                          <a:gd name="T31" fmla="*/ 14 h 16"/>
                          <a:gd name="T32" fmla="*/ 9 w 25"/>
                          <a:gd name="T33" fmla="*/ 15 h 16"/>
                          <a:gd name="T34" fmla="*/ 7 w 25"/>
                          <a:gd name="T35" fmla="*/ 15 h 16"/>
                          <a:gd name="T36" fmla="*/ 4 w 25"/>
                          <a:gd name="T37" fmla="*/ 14 h 16"/>
                          <a:gd name="T38" fmla="*/ 3 w 25"/>
                          <a:gd name="T39" fmla="*/ 12 h 16"/>
                          <a:gd name="T40" fmla="*/ 2 w 25"/>
                          <a:gd name="T41"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6">
                            <a:moveTo>
                              <a:pt x="2" y="6"/>
                            </a:moveTo>
                            <a:lnTo>
                              <a:pt x="1" y="4"/>
                            </a:lnTo>
                            <a:lnTo>
                              <a:pt x="0" y="3"/>
                            </a:lnTo>
                            <a:lnTo>
                              <a:pt x="0" y="1"/>
                            </a:lnTo>
                            <a:lnTo>
                              <a:pt x="1" y="1"/>
                            </a:lnTo>
                            <a:lnTo>
                              <a:pt x="3" y="0"/>
                            </a:lnTo>
                            <a:lnTo>
                              <a:pt x="5" y="2"/>
                            </a:lnTo>
                            <a:lnTo>
                              <a:pt x="8" y="0"/>
                            </a:lnTo>
                            <a:lnTo>
                              <a:pt x="11" y="1"/>
                            </a:lnTo>
                            <a:lnTo>
                              <a:pt x="14" y="2"/>
                            </a:lnTo>
                            <a:lnTo>
                              <a:pt x="17" y="2"/>
                            </a:lnTo>
                            <a:lnTo>
                              <a:pt x="24" y="3"/>
                            </a:lnTo>
                            <a:lnTo>
                              <a:pt x="20" y="8"/>
                            </a:lnTo>
                            <a:lnTo>
                              <a:pt x="17" y="10"/>
                            </a:lnTo>
                            <a:lnTo>
                              <a:pt x="15" y="12"/>
                            </a:lnTo>
                            <a:lnTo>
                              <a:pt x="13" y="14"/>
                            </a:lnTo>
                            <a:lnTo>
                              <a:pt x="9" y="15"/>
                            </a:lnTo>
                            <a:lnTo>
                              <a:pt x="7" y="15"/>
                            </a:lnTo>
                            <a:lnTo>
                              <a:pt x="4" y="14"/>
                            </a:lnTo>
                            <a:lnTo>
                              <a:pt x="3" y="12"/>
                            </a:lnTo>
                            <a:lnTo>
                              <a:pt x="2" y="6"/>
                            </a:lnTo>
                          </a:path>
                        </a:pathLst>
                      </a:custGeom>
                      <a:solidFill>
                        <a:srgbClr val="7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76" name="Group 56"/>
                      <p:cNvGrpSpPr>
                        <a:grpSpLocks/>
                      </p:cNvGrpSpPr>
                      <p:nvPr/>
                    </p:nvGrpSpPr>
                    <p:grpSpPr bwMode="auto">
                      <a:xfrm>
                        <a:off x="1166" y="2715"/>
                        <a:ext cx="25" cy="16"/>
                        <a:chOff x="1166" y="2715"/>
                        <a:chExt cx="25" cy="16"/>
                      </a:xfrm>
                    </p:grpSpPr>
                    <p:grpSp>
                      <p:nvGrpSpPr>
                        <p:cNvPr id="517177" name="Group 57"/>
                        <p:cNvGrpSpPr>
                          <a:grpSpLocks/>
                        </p:cNvGrpSpPr>
                        <p:nvPr/>
                      </p:nvGrpSpPr>
                      <p:grpSpPr bwMode="auto">
                        <a:xfrm>
                          <a:off x="1166" y="2715"/>
                          <a:ext cx="25" cy="6"/>
                          <a:chOff x="1166" y="2715"/>
                          <a:chExt cx="25" cy="6"/>
                        </a:xfrm>
                      </p:grpSpPr>
                      <p:sp>
                        <p:nvSpPr>
                          <p:cNvPr id="517178" name="Freeform 58"/>
                          <p:cNvSpPr>
                            <a:spLocks/>
                          </p:cNvSpPr>
                          <p:nvPr/>
                        </p:nvSpPr>
                        <p:spPr bwMode="auto">
                          <a:xfrm>
                            <a:off x="1168" y="2719"/>
                            <a:ext cx="17" cy="2"/>
                          </a:xfrm>
                          <a:custGeom>
                            <a:avLst/>
                            <a:gdLst>
                              <a:gd name="T0" fmla="*/ 0 w 17"/>
                              <a:gd name="T1" fmla="*/ 0 h 2"/>
                              <a:gd name="T2" fmla="*/ 1 w 17"/>
                              <a:gd name="T3" fmla="*/ 1 h 2"/>
                              <a:gd name="T4" fmla="*/ 3 w 17"/>
                              <a:gd name="T5" fmla="*/ 1 h 2"/>
                              <a:gd name="T6" fmla="*/ 6 w 17"/>
                              <a:gd name="T7" fmla="*/ 1 h 2"/>
                              <a:gd name="T8" fmla="*/ 8 w 17"/>
                              <a:gd name="T9" fmla="*/ 1 h 2"/>
                              <a:gd name="T10" fmla="*/ 9 w 17"/>
                              <a:gd name="T11" fmla="*/ 1 h 2"/>
                              <a:gd name="T12" fmla="*/ 13 w 17"/>
                              <a:gd name="T13" fmla="*/ 1 h 2"/>
                              <a:gd name="T14" fmla="*/ 16 w 17"/>
                              <a:gd name="T15" fmla="*/ 0 h 2"/>
                              <a:gd name="T16" fmla="*/ 10 w 17"/>
                              <a:gd name="T17" fmla="*/ 0 h 2"/>
                              <a:gd name="T18" fmla="*/ 0 w 17"/>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
                                <a:moveTo>
                                  <a:pt x="0" y="0"/>
                                </a:moveTo>
                                <a:lnTo>
                                  <a:pt x="1" y="1"/>
                                </a:lnTo>
                                <a:lnTo>
                                  <a:pt x="3" y="1"/>
                                </a:lnTo>
                                <a:lnTo>
                                  <a:pt x="6" y="1"/>
                                </a:lnTo>
                                <a:lnTo>
                                  <a:pt x="8" y="1"/>
                                </a:lnTo>
                                <a:lnTo>
                                  <a:pt x="9" y="1"/>
                                </a:lnTo>
                                <a:lnTo>
                                  <a:pt x="13" y="1"/>
                                </a:lnTo>
                                <a:lnTo>
                                  <a:pt x="16" y="0"/>
                                </a:lnTo>
                                <a:lnTo>
                                  <a:pt x="1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79" name="Freeform 59"/>
                          <p:cNvSpPr>
                            <a:spLocks/>
                          </p:cNvSpPr>
                          <p:nvPr/>
                        </p:nvSpPr>
                        <p:spPr bwMode="auto">
                          <a:xfrm>
                            <a:off x="1166" y="2715"/>
                            <a:ext cx="25" cy="5"/>
                          </a:xfrm>
                          <a:custGeom>
                            <a:avLst/>
                            <a:gdLst>
                              <a:gd name="T0" fmla="*/ 3 w 25"/>
                              <a:gd name="T1" fmla="*/ 4 h 5"/>
                              <a:gd name="T2" fmla="*/ 1 w 25"/>
                              <a:gd name="T3" fmla="*/ 3 h 5"/>
                              <a:gd name="T4" fmla="*/ 1 w 25"/>
                              <a:gd name="T5" fmla="*/ 2 h 5"/>
                              <a:gd name="T6" fmla="*/ 0 w 25"/>
                              <a:gd name="T7" fmla="*/ 1 h 5"/>
                              <a:gd name="T8" fmla="*/ 1 w 25"/>
                              <a:gd name="T9" fmla="*/ 0 h 5"/>
                              <a:gd name="T10" fmla="*/ 3 w 25"/>
                              <a:gd name="T11" fmla="*/ 0 h 5"/>
                              <a:gd name="T12" fmla="*/ 6 w 25"/>
                              <a:gd name="T13" fmla="*/ 1 h 5"/>
                              <a:gd name="T14" fmla="*/ 8 w 25"/>
                              <a:gd name="T15" fmla="*/ 0 h 5"/>
                              <a:gd name="T16" fmla="*/ 11 w 25"/>
                              <a:gd name="T17" fmla="*/ 1 h 5"/>
                              <a:gd name="T18" fmla="*/ 13 w 25"/>
                              <a:gd name="T19" fmla="*/ 1 h 5"/>
                              <a:gd name="T20" fmla="*/ 17 w 25"/>
                              <a:gd name="T21" fmla="*/ 1 h 5"/>
                              <a:gd name="T22" fmla="*/ 24 w 25"/>
                              <a:gd name="T23" fmla="*/ 2 h 5"/>
                              <a:gd name="T24" fmla="*/ 22 w 25"/>
                              <a:gd name="T25" fmla="*/ 3 h 5"/>
                              <a:gd name="T26" fmla="*/ 20 w 25"/>
                              <a:gd name="T27" fmla="*/ 3 h 5"/>
                              <a:gd name="T28" fmla="*/ 17 w 25"/>
                              <a:gd name="T29" fmla="*/ 3 h 5"/>
                              <a:gd name="T30" fmla="*/ 16 w 25"/>
                              <a:gd name="T31" fmla="*/ 4 h 5"/>
                              <a:gd name="T32" fmla="*/ 12 w 25"/>
                              <a:gd name="T33" fmla="*/ 3 h 5"/>
                              <a:gd name="T34" fmla="*/ 9 w 25"/>
                              <a:gd name="T35" fmla="*/ 3 h 5"/>
                              <a:gd name="T36" fmla="*/ 8 w 25"/>
                              <a:gd name="T37" fmla="*/ 3 h 5"/>
                              <a:gd name="T38" fmla="*/ 5 w 25"/>
                              <a:gd name="T39" fmla="*/ 3 h 5"/>
                              <a:gd name="T40" fmla="*/ 3 w 25"/>
                              <a:gd name="T41" fmla="*/ 2 h 5"/>
                              <a:gd name="T42" fmla="*/ 3 w 25"/>
                              <a:gd name="T4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5">
                                <a:moveTo>
                                  <a:pt x="3" y="4"/>
                                </a:moveTo>
                                <a:lnTo>
                                  <a:pt x="1" y="3"/>
                                </a:lnTo>
                                <a:lnTo>
                                  <a:pt x="1" y="2"/>
                                </a:lnTo>
                                <a:lnTo>
                                  <a:pt x="0" y="1"/>
                                </a:lnTo>
                                <a:lnTo>
                                  <a:pt x="1" y="0"/>
                                </a:lnTo>
                                <a:lnTo>
                                  <a:pt x="3" y="0"/>
                                </a:lnTo>
                                <a:lnTo>
                                  <a:pt x="6" y="1"/>
                                </a:lnTo>
                                <a:lnTo>
                                  <a:pt x="8" y="0"/>
                                </a:lnTo>
                                <a:lnTo>
                                  <a:pt x="11" y="1"/>
                                </a:lnTo>
                                <a:lnTo>
                                  <a:pt x="13" y="1"/>
                                </a:lnTo>
                                <a:lnTo>
                                  <a:pt x="17" y="1"/>
                                </a:lnTo>
                                <a:lnTo>
                                  <a:pt x="24" y="2"/>
                                </a:lnTo>
                                <a:lnTo>
                                  <a:pt x="22" y="3"/>
                                </a:lnTo>
                                <a:lnTo>
                                  <a:pt x="20" y="3"/>
                                </a:lnTo>
                                <a:lnTo>
                                  <a:pt x="17" y="3"/>
                                </a:lnTo>
                                <a:lnTo>
                                  <a:pt x="16" y="4"/>
                                </a:lnTo>
                                <a:lnTo>
                                  <a:pt x="12" y="3"/>
                                </a:lnTo>
                                <a:lnTo>
                                  <a:pt x="9" y="3"/>
                                </a:lnTo>
                                <a:lnTo>
                                  <a:pt x="8" y="3"/>
                                </a:lnTo>
                                <a:lnTo>
                                  <a:pt x="5" y="3"/>
                                </a:lnTo>
                                <a:lnTo>
                                  <a:pt x="3" y="2"/>
                                </a:lnTo>
                                <a:lnTo>
                                  <a:pt x="3" y="4"/>
                                </a:lnTo>
                              </a:path>
                            </a:pathLst>
                          </a:custGeom>
                          <a:solidFill>
                            <a:srgbClr val="FF00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0" name="Freeform 60"/>
                        <p:cNvSpPr>
                          <a:spLocks/>
                        </p:cNvSpPr>
                        <p:nvPr/>
                      </p:nvSpPr>
                      <p:spPr bwMode="auto">
                        <a:xfrm>
                          <a:off x="1169" y="2718"/>
                          <a:ext cx="22" cy="13"/>
                        </a:xfrm>
                        <a:custGeom>
                          <a:avLst/>
                          <a:gdLst>
                            <a:gd name="T0" fmla="*/ 0 w 22"/>
                            <a:gd name="T1" fmla="*/ 4 h 13"/>
                            <a:gd name="T2" fmla="*/ 1 w 22"/>
                            <a:gd name="T3" fmla="*/ 4 h 13"/>
                            <a:gd name="T4" fmla="*/ 3 w 22"/>
                            <a:gd name="T5" fmla="*/ 6 h 13"/>
                            <a:gd name="T6" fmla="*/ 5 w 22"/>
                            <a:gd name="T7" fmla="*/ 6 h 13"/>
                            <a:gd name="T8" fmla="*/ 8 w 22"/>
                            <a:gd name="T9" fmla="*/ 6 h 13"/>
                            <a:gd name="T10" fmla="*/ 11 w 22"/>
                            <a:gd name="T11" fmla="*/ 6 h 13"/>
                            <a:gd name="T12" fmla="*/ 13 w 22"/>
                            <a:gd name="T13" fmla="*/ 4 h 13"/>
                            <a:gd name="T14" fmla="*/ 15 w 22"/>
                            <a:gd name="T15" fmla="*/ 4 h 13"/>
                            <a:gd name="T16" fmla="*/ 17 w 22"/>
                            <a:gd name="T17" fmla="*/ 4 h 13"/>
                            <a:gd name="T18" fmla="*/ 18 w 22"/>
                            <a:gd name="T19" fmla="*/ 2 h 13"/>
                            <a:gd name="T20" fmla="*/ 20 w 22"/>
                            <a:gd name="T21" fmla="*/ 1 h 13"/>
                            <a:gd name="T22" fmla="*/ 21 w 22"/>
                            <a:gd name="T23" fmla="*/ 0 h 13"/>
                            <a:gd name="T24" fmla="*/ 17 w 22"/>
                            <a:gd name="T25" fmla="*/ 4 h 13"/>
                            <a:gd name="T26" fmla="*/ 15 w 22"/>
                            <a:gd name="T27" fmla="*/ 6 h 13"/>
                            <a:gd name="T28" fmla="*/ 13 w 22"/>
                            <a:gd name="T29" fmla="*/ 8 h 13"/>
                            <a:gd name="T30" fmla="*/ 11 w 22"/>
                            <a:gd name="T31" fmla="*/ 11 h 13"/>
                            <a:gd name="T32" fmla="*/ 7 w 22"/>
                            <a:gd name="T33" fmla="*/ 12 h 13"/>
                            <a:gd name="T34" fmla="*/ 4 w 22"/>
                            <a:gd name="T35" fmla="*/ 12 h 13"/>
                            <a:gd name="T36" fmla="*/ 1 w 22"/>
                            <a:gd name="T37" fmla="*/ 11 h 13"/>
                            <a:gd name="T38" fmla="*/ 1 w 22"/>
                            <a:gd name="T39" fmla="*/ 8 h 13"/>
                            <a:gd name="T40" fmla="*/ 0 w 22"/>
                            <a:gd name="T41"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3">
                              <a:moveTo>
                                <a:pt x="0" y="4"/>
                              </a:moveTo>
                              <a:lnTo>
                                <a:pt x="1" y="4"/>
                              </a:lnTo>
                              <a:lnTo>
                                <a:pt x="3" y="6"/>
                              </a:lnTo>
                              <a:lnTo>
                                <a:pt x="5" y="6"/>
                              </a:lnTo>
                              <a:lnTo>
                                <a:pt x="8" y="6"/>
                              </a:lnTo>
                              <a:lnTo>
                                <a:pt x="11" y="6"/>
                              </a:lnTo>
                              <a:lnTo>
                                <a:pt x="13" y="4"/>
                              </a:lnTo>
                              <a:lnTo>
                                <a:pt x="15" y="4"/>
                              </a:lnTo>
                              <a:lnTo>
                                <a:pt x="17" y="4"/>
                              </a:lnTo>
                              <a:lnTo>
                                <a:pt x="18" y="2"/>
                              </a:lnTo>
                              <a:lnTo>
                                <a:pt x="20" y="1"/>
                              </a:lnTo>
                              <a:lnTo>
                                <a:pt x="21" y="0"/>
                              </a:lnTo>
                              <a:lnTo>
                                <a:pt x="17" y="4"/>
                              </a:lnTo>
                              <a:lnTo>
                                <a:pt x="15" y="6"/>
                              </a:lnTo>
                              <a:lnTo>
                                <a:pt x="13" y="8"/>
                              </a:lnTo>
                              <a:lnTo>
                                <a:pt x="11" y="11"/>
                              </a:lnTo>
                              <a:lnTo>
                                <a:pt x="7" y="12"/>
                              </a:lnTo>
                              <a:lnTo>
                                <a:pt x="4" y="12"/>
                              </a:lnTo>
                              <a:lnTo>
                                <a:pt x="1" y="11"/>
                              </a:lnTo>
                              <a:lnTo>
                                <a:pt x="1" y="8"/>
                              </a:lnTo>
                              <a:lnTo>
                                <a:pt x="0" y="4"/>
                              </a:lnTo>
                            </a:path>
                          </a:pathLst>
                        </a:custGeom>
                        <a:solidFill>
                          <a:srgbClr val="FF00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1" name="Freeform 61"/>
                      <p:cNvSpPr>
                        <a:spLocks/>
                      </p:cNvSpPr>
                      <p:nvPr/>
                    </p:nvSpPr>
                    <p:spPr bwMode="auto">
                      <a:xfrm>
                        <a:off x="1170" y="2725"/>
                        <a:ext cx="14" cy="4"/>
                      </a:xfrm>
                      <a:custGeom>
                        <a:avLst/>
                        <a:gdLst>
                          <a:gd name="T0" fmla="*/ 0 w 14"/>
                          <a:gd name="T1" fmla="*/ 0 h 4"/>
                          <a:gd name="T2" fmla="*/ 2 w 14"/>
                          <a:gd name="T3" fmla="*/ 1 h 4"/>
                          <a:gd name="T4" fmla="*/ 4 w 14"/>
                          <a:gd name="T5" fmla="*/ 1 h 4"/>
                          <a:gd name="T6" fmla="*/ 7 w 14"/>
                          <a:gd name="T7" fmla="*/ 1 h 4"/>
                          <a:gd name="T8" fmla="*/ 11 w 14"/>
                          <a:gd name="T9" fmla="*/ 1 h 4"/>
                          <a:gd name="T10" fmla="*/ 13 w 14"/>
                          <a:gd name="T11" fmla="*/ 0 h 4"/>
                          <a:gd name="T12" fmla="*/ 10 w 14"/>
                          <a:gd name="T13" fmla="*/ 2 h 4"/>
                          <a:gd name="T14" fmla="*/ 8 w 14"/>
                          <a:gd name="T15" fmla="*/ 2 h 4"/>
                          <a:gd name="T16" fmla="*/ 6 w 14"/>
                          <a:gd name="T17" fmla="*/ 3 h 4"/>
                          <a:gd name="T18" fmla="*/ 3 w 14"/>
                          <a:gd name="T19" fmla="*/ 3 h 4"/>
                          <a:gd name="T20" fmla="*/ 1 w 14"/>
                          <a:gd name="T21" fmla="*/ 2 h 4"/>
                          <a:gd name="T22" fmla="*/ 0 w 14"/>
                          <a:gd name="T23" fmla="*/ 2 h 4"/>
                          <a:gd name="T24" fmla="*/ 0 w 14"/>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
                            <a:moveTo>
                              <a:pt x="0" y="0"/>
                            </a:moveTo>
                            <a:lnTo>
                              <a:pt x="2" y="1"/>
                            </a:lnTo>
                            <a:lnTo>
                              <a:pt x="4" y="1"/>
                            </a:lnTo>
                            <a:lnTo>
                              <a:pt x="7" y="1"/>
                            </a:lnTo>
                            <a:lnTo>
                              <a:pt x="11" y="1"/>
                            </a:lnTo>
                            <a:lnTo>
                              <a:pt x="13" y="0"/>
                            </a:lnTo>
                            <a:lnTo>
                              <a:pt x="10" y="2"/>
                            </a:lnTo>
                            <a:lnTo>
                              <a:pt x="8" y="2"/>
                            </a:lnTo>
                            <a:lnTo>
                              <a:pt x="6" y="3"/>
                            </a:lnTo>
                            <a:lnTo>
                              <a:pt x="3" y="3"/>
                            </a:lnTo>
                            <a:lnTo>
                              <a:pt x="1" y="2"/>
                            </a:lnTo>
                            <a:lnTo>
                              <a:pt x="0" y="2"/>
                            </a:lnTo>
                            <a:lnTo>
                              <a:pt x="0" y="0"/>
                            </a:lnTo>
                          </a:path>
                        </a:pathLst>
                      </a:custGeom>
                      <a:solidFill>
                        <a:srgbClr val="FF1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182" name="Oval 62"/>
                    <p:cNvSpPr>
                      <a:spLocks noChangeArrowheads="1"/>
                    </p:cNvSpPr>
                    <p:nvPr/>
                  </p:nvSpPr>
                  <p:spPr bwMode="auto">
                    <a:xfrm>
                      <a:off x="1172" y="2725"/>
                      <a:ext cx="1"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17183" name="Group 63"/>
                <p:cNvGrpSpPr>
                  <a:grpSpLocks/>
                </p:cNvGrpSpPr>
                <p:nvPr/>
              </p:nvGrpSpPr>
              <p:grpSpPr bwMode="auto">
                <a:xfrm>
                  <a:off x="1224" y="2683"/>
                  <a:ext cx="16" cy="30"/>
                  <a:chOff x="1224" y="2683"/>
                  <a:chExt cx="16" cy="30"/>
                </a:xfrm>
              </p:grpSpPr>
              <p:sp>
                <p:nvSpPr>
                  <p:cNvPr id="517184" name="Freeform 64"/>
                  <p:cNvSpPr>
                    <a:spLocks/>
                  </p:cNvSpPr>
                  <p:nvPr/>
                </p:nvSpPr>
                <p:spPr bwMode="auto">
                  <a:xfrm>
                    <a:off x="1224" y="2683"/>
                    <a:ext cx="16" cy="30"/>
                  </a:xfrm>
                  <a:custGeom>
                    <a:avLst/>
                    <a:gdLst>
                      <a:gd name="T0" fmla="*/ 9 w 16"/>
                      <a:gd name="T1" fmla="*/ 0 h 30"/>
                      <a:gd name="T2" fmla="*/ 14 w 16"/>
                      <a:gd name="T3" fmla="*/ 2 h 30"/>
                      <a:gd name="T4" fmla="*/ 15 w 16"/>
                      <a:gd name="T5" fmla="*/ 4 h 30"/>
                      <a:gd name="T6" fmla="*/ 15 w 16"/>
                      <a:gd name="T7" fmla="*/ 15 h 30"/>
                      <a:gd name="T8" fmla="*/ 14 w 16"/>
                      <a:gd name="T9" fmla="*/ 21 h 30"/>
                      <a:gd name="T10" fmla="*/ 12 w 16"/>
                      <a:gd name="T11" fmla="*/ 26 h 30"/>
                      <a:gd name="T12" fmla="*/ 10 w 16"/>
                      <a:gd name="T13" fmla="*/ 28 h 30"/>
                      <a:gd name="T14" fmla="*/ 8 w 16"/>
                      <a:gd name="T15" fmla="*/ 29 h 30"/>
                      <a:gd name="T16" fmla="*/ 2 w 16"/>
                      <a:gd name="T17" fmla="*/ 27 h 30"/>
                      <a:gd name="T18" fmla="*/ 0 w 16"/>
                      <a:gd name="T19" fmla="*/ 24 h 30"/>
                      <a:gd name="T20" fmla="*/ 0 w 16"/>
                      <a:gd name="T21" fmla="*/ 21 h 30"/>
                      <a:gd name="T22" fmla="*/ 0 w 16"/>
                      <a:gd name="T23" fmla="*/ 20 h 30"/>
                      <a:gd name="T24" fmla="*/ 3 w 16"/>
                      <a:gd name="T25" fmla="*/ 11 h 30"/>
                      <a:gd name="T26" fmla="*/ 5 w 16"/>
                      <a:gd name="T27" fmla="*/ 4 h 30"/>
                      <a:gd name="T28" fmla="*/ 6 w 16"/>
                      <a:gd name="T29" fmla="*/ 1 h 30"/>
                      <a:gd name="T30" fmla="*/ 7 w 16"/>
                      <a:gd name="T31" fmla="*/ 0 h 30"/>
                      <a:gd name="T32" fmla="*/ 9 w 16"/>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0">
                        <a:moveTo>
                          <a:pt x="9" y="0"/>
                        </a:moveTo>
                        <a:lnTo>
                          <a:pt x="14" y="2"/>
                        </a:lnTo>
                        <a:lnTo>
                          <a:pt x="15" y="4"/>
                        </a:lnTo>
                        <a:lnTo>
                          <a:pt x="15" y="15"/>
                        </a:lnTo>
                        <a:lnTo>
                          <a:pt x="14" y="21"/>
                        </a:lnTo>
                        <a:lnTo>
                          <a:pt x="12" y="26"/>
                        </a:lnTo>
                        <a:lnTo>
                          <a:pt x="10" y="28"/>
                        </a:lnTo>
                        <a:lnTo>
                          <a:pt x="8" y="29"/>
                        </a:lnTo>
                        <a:lnTo>
                          <a:pt x="2" y="27"/>
                        </a:lnTo>
                        <a:lnTo>
                          <a:pt x="0" y="24"/>
                        </a:lnTo>
                        <a:lnTo>
                          <a:pt x="0" y="21"/>
                        </a:lnTo>
                        <a:lnTo>
                          <a:pt x="0" y="20"/>
                        </a:lnTo>
                        <a:lnTo>
                          <a:pt x="3" y="11"/>
                        </a:lnTo>
                        <a:lnTo>
                          <a:pt x="5" y="4"/>
                        </a:lnTo>
                        <a:lnTo>
                          <a:pt x="6" y="1"/>
                        </a:lnTo>
                        <a:lnTo>
                          <a:pt x="7" y="0"/>
                        </a:lnTo>
                        <a:lnTo>
                          <a:pt x="9" y="0"/>
                        </a:lnTo>
                      </a:path>
                    </a:pathLst>
                  </a:custGeom>
                  <a:solidFill>
                    <a:srgbClr val="FFB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85" name="Freeform 65"/>
                  <p:cNvSpPr>
                    <a:spLocks/>
                  </p:cNvSpPr>
                  <p:nvPr/>
                </p:nvSpPr>
                <p:spPr bwMode="auto">
                  <a:xfrm>
                    <a:off x="1227" y="2683"/>
                    <a:ext cx="11" cy="29"/>
                  </a:xfrm>
                  <a:custGeom>
                    <a:avLst/>
                    <a:gdLst>
                      <a:gd name="T0" fmla="*/ 10 w 11"/>
                      <a:gd name="T1" fmla="*/ 1 h 29"/>
                      <a:gd name="T2" fmla="*/ 10 w 11"/>
                      <a:gd name="T3" fmla="*/ 4 h 29"/>
                      <a:gd name="T4" fmla="*/ 10 w 11"/>
                      <a:gd name="T5" fmla="*/ 10 h 29"/>
                      <a:gd name="T6" fmla="*/ 8 w 11"/>
                      <a:gd name="T7" fmla="*/ 17 h 29"/>
                      <a:gd name="T8" fmla="*/ 7 w 11"/>
                      <a:gd name="T9" fmla="*/ 22 h 29"/>
                      <a:gd name="T10" fmla="*/ 5 w 11"/>
                      <a:gd name="T11" fmla="*/ 26 h 29"/>
                      <a:gd name="T12" fmla="*/ 3 w 11"/>
                      <a:gd name="T13" fmla="*/ 28 h 29"/>
                      <a:gd name="T14" fmla="*/ 0 w 11"/>
                      <a:gd name="T15" fmla="*/ 27 h 29"/>
                      <a:gd name="T16" fmla="*/ 2 w 11"/>
                      <a:gd name="T17" fmla="*/ 22 h 29"/>
                      <a:gd name="T18" fmla="*/ 3 w 11"/>
                      <a:gd name="T19" fmla="*/ 19 h 29"/>
                      <a:gd name="T20" fmla="*/ 4 w 11"/>
                      <a:gd name="T21" fmla="*/ 15 h 29"/>
                      <a:gd name="T22" fmla="*/ 5 w 11"/>
                      <a:gd name="T23" fmla="*/ 11 h 29"/>
                      <a:gd name="T24" fmla="*/ 5 w 11"/>
                      <a:gd name="T25" fmla="*/ 9 h 29"/>
                      <a:gd name="T26" fmla="*/ 5 w 11"/>
                      <a:gd name="T27" fmla="*/ 5 h 29"/>
                      <a:gd name="T28" fmla="*/ 5 w 11"/>
                      <a:gd name="T29" fmla="*/ 0 h 29"/>
                      <a:gd name="T30" fmla="*/ 10 w 11"/>
                      <a:gd name="T31"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9">
                        <a:moveTo>
                          <a:pt x="10" y="1"/>
                        </a:moveTo>
                        <a:lnTo>
                          <a:pt x="10" y="4"/>
                        </a:lnTo>
                        <a:lnTo>
                          <a:pt x="10" y="10"/>
                        </a:lnTo>
                        <a:lnTo>
                          <a:pt x="8" y="17"/>
                        </a:lnTo>
                        <a:lnTo>
                          <a:pt x="7" y="22"/>
                        </a:lnTo>
                        <a:lnTo>
                          <a:pt x="5" y="26"/>
                        </a:lnTo>
                        <a:lnTo>
                          <a:pt x="3" y="28"/>
                        </a:lnTo>
                        <a:lnTo>
                          <a:pt x="0" y="27"/>
                        </a:lnTo>
                        <a:lnTo>
                          <a:pt x="2" y="22"/>
                        </a:lnTo>
                        <a:lnTo>
                          <a:pt x="3" y="19"/>
                        </a:lnTo>
                        <a:lnTo>
                          <a:pt x="4" y="15"/>
                        </a:lnTo>
                        <a:lnTo>
                          <a:pt x="5" y="11"/>
                        </a:lnTo>
                        <a:lnTo>
                          <a:pt x="5" y="9"/>
                        </a:lnTo>
                        <a:lnTo>
                          <a:pt x="5" y="5"/>
                        </a:lnTo>
                        <a:lnTo>
                          <a:pt x="5" y="0"/>
                        </a:lnTo>
                        <a:lnTo>
                          <a:pt x="10" y="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17186" name="Freeform 66"/>
              <p:cNvSpPr>
                <a:spLocks/>
              </p:cNvSpPr>
              <p:nvPr/>
            </p:nvSpPr>
            <p:spPr bwMode="auto">
              <a:xfrm>
                <a:off x="1054" y="2858"/>
                <a:ext cx="65" cy="92"/>
              </a:xfrm>
              <a:custGeom>
                <a:avLst/>
                <a:gdLst>
                  <a:gd name="T0" fmla="*/ 60 w 65"/>
                  <a:gd name="T1" fmla="*/ 33 h 92"/>
                  <a:gd name="T2" fmla="*/ 49 w 65"/>
                  <a:gd name="T3" fmla="*/ 7 h 92"/>
                  <a:gd name="T4" fmla="*/ 40 w 65"/>
                  <a:gd name="T5" fmla="*/ 0 h 92"/>
                  <a:gd name="T6" fmla="*/ 57 w 65"/>
                  <a:gd name="T7" fmla="*/ 38 h 92"/>
                  <a:gd name="T8" fmla="*/ 60 w 65"/>
                  <a:gd name="T9" fmla="*/ 58 h 92"/>
                  <a:gd name="T10" fmla="*/ 14 w 65"/>
                  <a:gd name="T11" fmla="*/ 66 h 92"/>
                  <a:gd name="T12" fmla="*/ 58 w 65"/>
                  <a:gd name="T13" fmla="*/ 64 h 92"/>
                  <a:gd name="T14" fmla="*/ 0 w 65"/>
                  <a:gd name="T15" fmla="*/ 91 h 92"/>
                  <a:gd name="T16" fmla="*/ 64 w 65"/>
                  <a:gd name="T17" fmla="*/ 70 h 92"/>
                  <a:gd name="T18" fmla="*/ 60 w 65"/>
                  <a:gd name="T1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92">
                    <a:moveTo>
                      <a:pt x="60" y="33"/>
                    </a:moveTo>
                    <a:lnTo>
                      <a:pt x="49" y="7"/>
                    </a:lnTo>
                    <a:lnTo>
                      <a:pt x="40" y="0"/>
                    </a:lnTo>
                    <a:lnTo>
                      <a:pt x="57" y="38"/>
                    </a:lnTo>
                    <a:lnTo>
                      <a:pt x="60" y="58"/>
                    </a:lnTo>
                    <a:lnTo>
                      <a:pt x="14" y="66"/>
                    </a:lnTo>
                    <a:lnTo>
                      <a:pt x="58" y="64"/>
                    </a:lnTo>
                    <a:lnTo>
                      <a:pt x="0" y="91"/>
                    </a:lnTo>
                    <a:lnTo>
                      <a:pt x="64" y="70"/>
                    </a:lnTo>
                    <a:lnTo>
                      <a:pt x="60" y="33"/>
                    </a:lnTo>
                  </a:path>
                </a:pathLst>
              </a:custGeom>
              <a:solidFill>
                <a:srgbClr val="10AD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87" name="Group 67"/>
              <p:cNvGrpSpPr>
                <a:grpSpLocks/>
              </p:cNvGrpSpPr>
              <p:nvPr/>
            </p:nvGrpSpPr>
            <p:grpSpPr bwMode="auto">
              <a:xfrm>
                <a:off x="955" y="2935"/>
                <a:ext cx="93" cy="112"/>
                <a:chOff x="955" y="2935"/>
                <a:chExt cx="93" cy="112"/>
              </a:xfrm>
            </p:grpSpPr>
            <p:sp>
              <p:nvSpPr>
                <p:cNvPr id="517188" name="Freeform 68"/>
                <p:cNvSpPr>
                  <a:spLocks/>
                </p:cNvSpPr>
                <p:nvPr/>
              </p:nvSpPr>
              <p:spPr bwMode="auto">
                <a:xfrm>
                  <a:off x="1042" y="2935"/>
                  <a:ext cx="6" cy="36"/>
                </a:xfrm>
                <a:custGeom>
                  <a:avLst/>
                  <a:gdLst>
                    <a:gd name="T0" fmla="*/ 3 w 6"/>
                    <a:gd name="T1" fmla="*/ 4 h 36"/>
                    <a:gd name="T2" fmla="*/ 5 w 6"/>
                    <a:gd name="T3" fmla="*/ 18 h 36"/>
                    <a:gd name="T4" fmla="*/ 4 w 6"/>
                    <a:gd name="T5" fmla="*/ 28 h 36"/>
                    <a:gd name="T6" fmla="*/ 3 w 6"/>
                    <a:gd name="T7" fmla="*/ 35 h 36"/>
                    <a:gd name="T8" fmla="*/ 2 w 6"/>
                    <a:gd name="T9" fmla="*/ 35 h 36"/>
                    <a:gd name="T10" fmla="*/ 2 w 6"/>
                    <a:gd name="T11" fmla="*/ 17 h 36"/>
                    <a:gd name="T12" fmla="*/ 0 w 6"/>
                    <a:gd name="T13" fmla="*/ 12 h 36"/>
                    <a:gd name="T14" fmla="*/ 1 w 6"/>
                    <a:gd name="T15" fmla="*/ 8 h 36"/>
                    <a:gd name="T16" fmla="*/ 3 w 6"/>
                    <a:gd name="T17" fmla="*/ 0 h 36"/>
                    <a:gd name="T18" fmla="*/ 3 w 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6">
                      <a:moveTo>
                        <a:pt x="3" y="4"/>
                      </a:moveTo>
                      <a:lnTo>
                        <a:pt x="5" y="18"/>
                      </a:lnTo>
                      <a:lnTo>
                        <a:pt x="4" y="28"/>
                      </a:lnTo>
                      <a:lnTo>
                        <a:pt x="3" y="35"/>
                      </a:lnTo>
                      <a:lnTo>
                        <a:pt x="2" y="35"/>
                      </a:lnTo>
                      <a:lnTo>
                        <a:pt x="2" y="17"/>
                      </a:lnTo>
                      <a:lnTo>
                        <a:pt x="0" y="12"/>
                      </a:lnTo>
                      <a:lnTo>
                        <a:pt x="1" y="8"/>
                      </a:lnTo>
                      <a:lnTo>
                        <a:pt x="3" y="0"/>
                      </a:lnTo>
                      <a:lnTo>
                        <a:pt x="3" y="4"/>
                      </a:lnTo>
                    </a:path>
                  </a:pathLst>
                </a:custGeom>
                <a:solidFill>
                  <a:srgbClr val="10AD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89" name="Freeform 69"/>
                <p:cNvSpPr>
                  <a:spLocks/>
                </p:cNvSpPr>
                <p:nvPr/>
              </p:nvSpPr>
              <p:spPr bwMode="auto">
                <a:xfrm>
                  <a:off x="955" y="2979"/>
                  <a:ext cx="35" cy="68"/>
                </a:xfrm>
                <a:custGeom>
                  <a:avLst/>
                  <a:gdLst>
                    <a:gd name="T0" fmla="*/ 8 w 35"/>
                    <a:gd name="T1" fmla="*/ 0 h 68"/>
                    <a:gd name="T2" fmla="*/ 20 w 35"/>
                    <a:gd name="T3" fmla="*/ 10 h 68"/>
                    <a:gd name="T4" fmla="*/ 27 w 35"/>
                    <a:gd name="T5" fmla="*/ 24 h 68"/>
                    <a:gd name="T6" fmla="*/ 31 w 35"/>
                    <a:gd name="T7" fmla="*/ 35 h 68"/>
                    <a:gd name="T8" fmla="*/ 33 w 35"/>
                    <a:gd name="T9" fmla="*/ 43 h 68"/>
                    <a:gd name="T10" fmla="*/ 34 w 35"/>
                    <a:gd name="T11" fmla="*/ 53 h 68"/>
                    <a:gd name="T12" fmla="*/ 34 w 35"/>
                    <a:gd name="T13" fmla="*/ 61 h 68"/>
                    <a:gd name="T14" fmla="*/ 22 w 35"/>
                    <a:gd name="T15" fmla="*/ 67 h 68"/>
                    <a:gd name="T16" fmla="*/ 20 w 35"/>
                    <a:gd name="T17" fmla="*/ 51 h 68"/>
                    <a:gd name="T18" fmla="*/ 18 w 35"/>
                    <a:gd name="T19" fmla="*/ 42 h 68"/>
                    <a:gd name="T20" fmla="*/ 12 w 35"/>
                    <a:gd name="T21" fmla="*/ 30 h 68"/>
                    <a:gd name="T22" fmla="*/ 8 w 35"/>
                    <a:gd name="T23" fmla="*/ 23 h 68"/>
                    <a:gd name="T24" fmla="*/ 5 w 35"/>
                    <a:gd name="T25" fmla="*/ 17 h 68"/>
                    <a:gd name="T26" fmla="*/ 0 w 35"/>
                    <a:gd name="T27" fmla="*/ 10 h 68"/>
                    <a:gd name="T28" fmla="*/ 8 w 35"/>
                    <a:gd name="T2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8">
                      <a:moveTo>
                        <a:pt x="8" y="0"/>
                      </a:moveTo>
                      <a:lnTo>
                        <a:pt x="20" y="10"/>
                      </a:lnTo>
                      <a:lnTo>
                        <a:pt x="27" y="24"/>
                      </a:lnTo>
                      <a:lnTo>
                        <a:pt x="31" y="35"/>
                      </a:lnTo>
                      <a:lnTo>
                        <a:pt x="33" y="43"/>
                      </a:lnTo>
                      <a:lnTo>
                        <a:pt x="34" y="53"/>
                      </a:lnTo>
                      <a:lnTo>
                        <a:pt x="34" y="61"/>
                      </a:lnTo>
                      <a:lnTo>
                        <a:pt x="22" y="67"/>
                      </a:lnTo>
                      <a:lnTo>
                        <a:pt x="20" y="51"/>
                      </a:lnTo>
                      <a:lnTo>
                        <a:pt x="18" y="42"/>
                      </a:lnTo>
                      <a:lnTo>
                        <a:pt x="12" y="30"/>
                      </a:lnTo>
                      <a:lnTo>
                        <a:pt x="8" y="23"/>
                      </a:lnTo>
                      <a:lnTo>
                        <a:pt x="5" y="17"/>
                      </a:lnTo>
                      <a:lnTo>
                        <a:pt x="0" y="10"/>
                      </a:lnTo>
                      <a:lnTo>
                        <a:pt x="8" y="0"/>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90" name="Group 70"/>
              <p:cNvGrpSpPr>
                <a:grpSpLocks/>
              </p:cNvGrpSpPr>
              <p:nvPr/>
            </p:nvGrpSpPr>
            <p:grpSpPr bwMode="auto">
              <a:xfrm>
                <a:off x="954" y="2783"/>
                <a:ext cx="395" cy="552"/>
                <a:chOff x="954" y="2783"/>
                <a:chExt cx="395" cy="552"/>
              </a:xfrm>
            </p:grpSpPr>
            <p:sp>
              <p:nvSpPr>
                <p:cNvPr id="517191" name="Freeform 71"/>
                <p:cNvSpPr>
                  <a:spLocks/>
                </p:cNvSpPr>
                <p:nvPr/>
              </p:nvSpPr>
              <p:spPr bwMode="auto">
                <a:xfrm>
                  <a:off x="1216" y="2783"/>
                  <a:ext cx="133" cy="552"/>
                </a:xfrm>
                <a:custGeom>
                  <a:avLst/>
                  <a:gdLst>
                    <a:gd name="T0" fmla="*/ 20 w 133"/>
                    <a:gd name="T1" fmla="*/ 0 h 552"/>
                    <a:gd name="T2" fmla="*/ 25 w 133"/>
                    <a:gd name="T3" fmla="*/ 6 h 552"/>
                    <a:gd name="T4" fmla="*/ 33 w 133"/>
                    <a:gd name="T5" fmla="*/ 13 h 552"/>
                    <a:gd name="T6" fmla="*/ 41 w 133"/>
                    <a:gd name="T7" fmla="*/ 20 h 552"/>
                    <a:gd name="T8" fmla="*/ 53 w 133"/>
                    <a:gd name="T9" fmla="*/ 30 h 552"/>
                    <a:gd name="T10" fmla="*/ 79 w 133"/>
                    <a:gd name="T11" fmla="*/ 53 h 552"/>
                    <a:gd name="T12" fmla="*/ 90 w 133"/>
                    <a:gd name="T13" fmla="*/ 60 h 552"/>
                    <a:gd name="T14" fmla="*/ 96 w 133"/>
                    <a:gd name="T15" fmla="*/ 63 h 552"/>
                    <a:gd name="T16" fmla="*/ 102 w 133"/>
                    <a:gd name="T17" fmla="*/ 71 h 552"/>
                    <a:gd name="T18" fmla="*/ 116 w 133"/>
                    <a:gd name="T19" fmla="*/ 162 h 552"/>
                    <a:gd name="T20" fmla="*/ 118 w 133"/>
                    <a:gd name="T21" fmla="*/ 198 h 552"/>
                    <a:gd name="T22" fmla="*/ 115 w 133"/>
                    <a:gd name="T23" fmla="*/ 208 h 552"/>
                    <a:gd name="T24" fmla="*/ 122 w 133"/>
                    <a:gd name="T25" fmla="*/ 247 h 552"/>
                    <a:gd name="T26" fmla="*/ 123 w 133"/>
                    <a:gd name="T27" fmla="*/ 311 h 552"/>
                    <a:gd name="T28" fmla="*/ 126 w 133"/>
                    <a:gd name="T29" fmla="*/ 341 h 552"/>
                    <a:gd name="T30" fmla="*/ 128 w 133"/>
                    <a:gd name="T31" fmla="*/ 360 h 552"/>
                    <a:gd name="T32" fmla="*/ 131 w 133"/>
                    <a:gd name="T33" fmla="*/ 357 h 552"/>
                    <a:gd name="T34" fmla="*/ 132 w 133"/>
                    <a:gd name="T35" fmla="*/ 377 h 552"/>
                    <a:gd name="T36" fmla="*/ 126 w 133"/>
                    <a:gd name="T37" fmla="*/ 383 h 552"/>
                    <a:gd name="T38" fmla="*/ 117 w 133"/>
                    <a:gd name="T39" fmla="*/ 389 h 552"/>
                    <a:gd name="T40" fmla="*/ 110 w 133"/>
                    <a:gd name="T41" fmla="*/ 393 h 552"/>
                    <a:gd name="T42" fmla="*/ 101 w 133"/>
                    <a:gd name="T43" fmla="*/ 398 h 552"/>
                    <a:gd name="T44" fmla="*/ 94 w 133"/>
                    <a:gd name="T45" fmla="*/ 400 h 552"/>
                    <a:gd name="T46" fmla="*/ 87 w 133"/>
                    <a:gd name="T47" fmla="*/ 400 h 552"/>
                    <a:gd name="T48" fmla="*/ 81 w 133"/>
                    <a:gd name="T49" fmla="*/ 398 h 552"/>
                    <a:gd name="T50" fmla="*/ 78 w 133"/>
                    <a:gd name="T51" fmla="*/ 394 h 552"/>
                    <a:gd name="T52" fmla="*/ 78 w 133"/>
                    <a:gd name="T53" fmla="*/ 378 h 552"/>
                    <a:gd name="T54" fmla="*/ 86 w 133"/>
                    <a:gd name="T55" fmla="*/ 380 h 552"/>
                    <a:gd name="T56" fmla="*/ 83 w 133"/>
                    <a:gd name="T57" fmla="*/ 369 h 552"/>
                    <a:gd name="T58" fmla="*/ 83 w 133"/>
                    <a:gd name="T59" fmla="*/ 347 h 552"/>
                    <a:gd name="T60" fmla="*/ 81 w 133"/>
                    <a:gd name="T61" fmla="*/ 333 h 552"/>
                    <a:gd name="T62" fmla="*/ 80 w 133"/>
                    <a:gd name="T63" fmla="*/ 319 h 552"/>
                    <a:gd name="T64" fmla="*/ 77 w 133"/>
                    <a:gd name="T65" fmla="*/ 298 h 552"/>
                    <a:gd name="T66" fmla="*/ 72 w 133"/>
                    <a:gd name="T67" fmla="*/ 275 h 552"/>
                    <a:gd name="T68" fmla="*/ 67 w 133"/>
                    <a:gd name="T69" fmla="*/ 218 h 552"/>
                    <a:gd name="T70" fmla="*/ 60 w 133"/>
                    <a:gd name="T71" fmla="*/ 300 h 552"/>
                    <a:gd name="T72" fmla="*/ 63 w 133"/>
                    <a:gd name="T73" fmla="*/ 350 h 552"/>
                    <a:gd name="T74" fmla="*/ 74 w 133"/>
                    <a:gd name="T75" fmla="*/ 403 h 552"/>
                    <a:gd name="T76" fmla="*/ 96 w 133"/>
                    <a:gd name="T77" fmla="*/ 501 h 552"/>
                    <a:gd name="T78" fmla="*/ 78 w 133"/>
                    <a:gd name="T79" fmla="*/ 520 h 552"/>
                    <a:gd name="T80" fmla="*/ 66 w 133"/>
                    <a:gd name="T81" fmla="*/ 530 h 552"/>
                    <a:gd name="T82" fmla="*/ 57 w 133"/>
                    <a:gd name="T83" fmla="*/ 537 h 552"/>
                    <a:gd name="T84" fmla="*/ 51 w 133"/>
                    <a:gd name="T85" fmla="*/ 539 h 552"/>
                    <a:gd name="T86" fmla="*/ 44 w 133"/>
                    <a:gd name="T87" fmla="*/ 542 h 552"/>
                    <a:gd name="T88" fmla="*/ 36 w 133"/>
                    <a:gd name="T89" fmla="*/ 546 h 552"/>
                    <a:gd name="T90" fmla="*/ 25 w 133"/>
                    <a:gd name="T91" fmla="*/ 551 h 552"/>
                    <a:gd name="T92" fmla="*/ 14 w 133"/>
                    <a:gd name="T93" fmla="*/ 447 h 552"/>
                    <a:gd name="T94" fmla="*/ 7 w 133"/>
                    <a:gd name="T95" fmla="*/ 377 h 552"/>
                    <a:gd name="T96" fmla="*/ 2 w 133"/>
                    <a:gd name="T97" fmla="*/ 310 h 552"/>
                    <a:gd name="T98" fmla="*/ 0 w 133"/>
                    <a:gd name="T99" fmla="*/ 218 h 552"/>
                    <a:gd name="T100" fmla="*/ 1 w 133"/>
                    <a:gd name="T101" fmla="*/ 182 h 552"/>
                    <a:gd name="T102" fmla="*/ 2 w 133"/>
                    <a:gd name="T103" fmla="*/ 144 h 552"/>
                    <a:gd name="T104" fmla="*/ 7 w 133"/>
                    <a:gd name="T105" fmla="*/ 91 h 552"/>
                    <a:gd name="T106" fmla="*/ 10 w 133"/>
                    <a:gd name="T107" fmla="*/ 79 h 552"/>
                    <a:gd name="T108" fmla="*/ 14 w 133"/>
                    <a:gd name="T109" fmla="*/ 64 h 552"/>
                    <a:gd name="T110" fmla="*/ 17 w 133"/>
                    <a:gd name="T111" fmla="*/ 48 h 552"/>
                    <a:gd name="T112" fmla="*/ 18 w 133"/>
                    <a:gd name="T113" fmla="*/ 37 h 552"/>
                    <a:gd name="T114" fmla="*/ 20 w 133"/>
                    <a:gd name="T115" fmla="*/ 22 h 552"/>
                    <a:gd name="T116" fmla="*/ 20 w 133"/>
                    <a:gd name="T11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3" h="552">
                      <a:moveTo>
                        <a:pt x="20" y="0"/>
                      </a:moveTo>
                      <a:lnTo>
                        <a:pt x="25" y="6"/>
                      </a:lnTo>
                      <a:lnTo>
                        <a:pt x="33" y="13"/>
                      </a:lnTo>
                      <a:lnTo>
                        <a:pt x="41" y="20"/>
                      </a:lnTo>
                      <a:lnTo>
                        <a:pt x="53" y="30"/>
                      </a:lnTo>
                      <a:lnTo>
                        <a:pt x="79" y="53"/>
                      </a:lnTo>
                      <a:lnTo>
                        <a:pt x="90" y="60"/>
                      </a:lnTo>
                      <a:lnTo>
                        <a:pt x="96" y="63"/>
                      </a:lnTo>
                      <a:lnTo>
                        <a:pt x="102" y="71"/>
                      </a:lnTo>
                      <a:lnTo>
                        <a:pt x="116" y="162"/>
                      </a:lnTo>
                      <a:lnTo>
                        <a:pt x="118" y="198"/>
                      </a:lnTo>
                      <a:lnTo>
                        <a:pt x="115" y="208"/>
                      </a:lnTo>
                      <a:lnTo>
                        <a:pt x="122" y="247"/>
                      </a:lnTo>
                      <a:lnTo>
                        <a:pt x="123" y="311"/>
                      </a:lnTo>
                      <a:lnTo>
                        <a:pt x="126" y="341"/>
                      </a:lnTo>
                      <a:lnTo>
                        <a:pt x="128" y="360"/>
                      </a:lnTo>
                      <a:lnTo>
                        <a:pt x="131" y="357"/>
                      </a:lnTo>
                      <a:lnTo>
                        <a:pt x="132" y="377"/>
                      </a:lnTo>
                      <a:lnTo>
                        <a:pt x="126" y="383"/>
                      </a:lnTo>
                      <a:lnTo>
                        <a:pt x="117" y="389"/>
                      </a:lnTo>
                      <a:lnTo>
                        <a:pt x="110" y="393"/>
                      </a:lnTo>
                      <a:lnTo>
                        <a:pt x="101" y="398"/>
                      </a:lnTo>
                      <a:lnTo>
                        <a:pt x="94" y="400"/>
                      </a:lnTo>
                      <a:lnTo>
                        <a:pt x="87" y="400"/>
                      </a:lnTo>
                      <a:lnTo>
                        <a:pt x="81" y="398"/>
                      </a:lnTo>
                      <a:lnTo>
                        <a:pt x="78" y="394"/>
                      </a:lnTo>
                      <a:lnTo>
                        <a:pt x="78" y="378"/>
                      </a:lnTo>
                      <a:lnTo>
                        <a:pt x="86" y="380"/>
                      </a:lnTo>
                      <a:lnTo>
                        <a:pt x="83" y="369"/>
                      </a:lnTo>
                      <a:lnTo>
                        <a:pt x="83" y="347"/>
                      </a:lnTo>
                      <a:lnTo>
                        <a:pt x="81" y="333"/>
                      </a:lnTo>
                      <a:lnTo>
                        <a:pt x="80" y="319"/>
                      </a:lnTo>
                      <a:lnTo>
                        <a:pt x="77" y="298"/>
                      </a:lnTo>
                      <a:lnTo>
                        <a:pt x="72" y="275"/>
                      </a:lnTo>
                      <a:lnTo>
                        <a:pt x="67" y="218"/>
                      </a:lnTo>
                      <a:lnTo>
                        <a:pt x="60" y="300"/>
                      </a:lnTo>
                      <a:lnTo>
                        <a:pt x="63" y="350"/>
                      </a:lnTo>
                      <a:lnTo>
                        <a:pt x="74" y="403"/>
                      </a:lnTo>
                      <a:lnTo>
                        <a:pt x="96" y="501"/>
                      </a:lnTo>
                      <a:lnTo>
                        <a:pt x="78" y="520"/>
                      </a:lnTo>
                      <a:lnTo>
                        <a:pt x="66" y="530"/>
                      </a:lnTo>
                      <a:lnTo>
                        <a:pt x="57" y="537"/>
                      </a:lnTo>
                      <a:lnTo>
                        <a:pt x="51" y="539"/>
                      </a:lnTo>
                      <a:lnTo>
                        <a:pt x="44" y="542"/>
                      </a:lnTo>
                      <a:lnTo>
                        <a:pt x="36" y="546"/>
                      </a:lnTo>
                      <a:lnTo>
                        <a:pt x="25" y="551"/>
                      </a:lnTo>
                      <a:lnTo>
                        <a:pt x="14" y="447"/>
                      </a:lnTo>
                      <a:lnTo>
                        <a:pt x="7" y="377"/>
                      </a:lnTo>
                      <a:lnTo>
                        <a:pt x="2" y="310"/>
                      </a:lnTo>
                      <a:lnTo>
                        <a:pt x="0" y="218"/>
                      </a:lnTo>
                      <a:lnTo>
                        <a:pt x="1" y="182"/>
                      </a:lnTo>
                      <a:lnTo>
                        <a:pt x="2" y="144"/>
                      </a:lnTo>
                      <a:lnTo>
                        <a:pt x="7" y="91"/>
                      </a:lnTo>
                      <a:lnTo>
                        <a:pt x="10" y="79"/>
                      </a:lnTo>
                      <a:lnTo>
                        <a:pt x="14" y="64"/>
                      </a:lnTo>
                      <a:lnTo>
                        <a:pt x="17" y="48"/>
                      </a:lnTo>
                      <a:lnTo>
                        <a:pt x="18" y="37"/>
                      </a:lnTo>
                      <a:lnTo>
                        <a:pt x="20" y="22"/>
                      </a:lnTo>
                      <a:lnTo>
                        <a:pt x="20" y="0"/>
                      </a:lnTo>
                    </a:path>
                  </a:pathLst>
                </a:custGeom>
                <a:solidFill>
                  <a:srgbClr val="00D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2" name="Freeform 72"/>
                <p:cNvSpPr>
                  <a:spLocks/>
                </p:cNvSpPr>
                <p:nvPr/>
              </p:nvSpPr>
              <p:spPr bwMode="auto">
                <a:xfrm>
                  <a:off x="954" y="2783"/>
                  <a:ext cx="226" cy="511"/>
                </a:xfrm>
                <a:custGeom>
                  <a:avLst/>
                  <a:gdLst>
                    <a:gd name="T0" fmla="*/ 220 w 226"/>
                    <a:gd name="T1" fmla="*/ 6 h 511"/>
                    <a:gd name="T2" fmla="*/ 200 w 226"/>
                    <a:gd name="T3" fmla="*/ 7 h 511"/>
                    <a:gd name="T4" fmla="*/ 180 w 226"/>
                    <a:gd name="T5" fmla="*/ 11 h 511"/>
                    <a:gd name="T6" fmla="*/ 173 w 226"/>
                    <a:gd name="T7" fmla="*/ 10 h 511"/>
                    <a:gd name="T8" fmla="*/ 166 w 226"/>
                    <a:gd name="T9" fmla="*/ 16 h 511"/>
                    <a:gd name="T10" fmla="*/ 162 w 226"/>
                    <a:gd name="T11" fmla="*/ 22 h 511"/>
                    <a:gd name="T12" fmla="*/ 156 w 226"/>
                    <a:gd name="T13" fmla="*/ 35 h 511"/>
                    <a:gd name="T14" fmla="*/ 137 w 226"/>
                    <a:gd name="T15" fmla="*/ 66 h 511"/>
                    <a:gd name="T16" fmla="*/ 129 w 226"/>
                    <a:gd name="T17" fmla="*/ 78 h 511"/>
                    <a:gd name="T18" fmla="*/ 91 w 226"/>
                    <a:gd name="T19" fmla="*/ 144 h 511"/>
                    <a:gd name="T20" fmla="*/ 88 w 226"/>
                    <a:gd name="T21" fmla="*/ 151 h 511"/>
                    <a:gd name="T22" fmla="*/ 55 w 226"/>
                    <a:gd name="T23" fmla="*/ 167 h 511"/>
                    <a:gd name="T24" fmla="*/ 14 w 226"/>
                    <a:gd name="T25" fmla="*/ 197 h 511"/>
                    <a:gd name="T26" fmla="*/ 0 w 226"/>
                    <a:gd name="T27" fmla="*/ 205 h 511"/>
                    <a:gd name="T28" fmla="*/ 12 w 226"/>
                    <a:gd name="T29" fmla="*/ 222 h 511"/>
                    <a:gd name="T30" fmla="*/ 21 w 226"/>
                    <a:gd name="T31" fmla="*/ 240 h 511"/>
                    <a:gd name="T32" fmla="*/ 25 w 226"/>
                    <a:gd name="T33" fmla="*/ 264 h 511"/>
                    <a:gd name="T34" fmla="*/ 37 w 226"/>
                    <a:gd name="T35" fmla="*/ 249 h 511"/>
                    <a:gd name="T36" fmla="*/ 93 w 226"/>
                    <a:gd name="T37" fmla="*/ 218 h 511"/>
                    <a:gd name="T38" fmla="*/ 160 w 226"/>
                    <a:gd name="T39" fmla="*/ 149 h 511"/>
                    <a:gd name="T40" fmla="*/ 167 w 226"/>
                    <a:gd name="T41" fmla="*/ 205 h 511"/>
                    <a:gd name="T42" fmla="*/ 183 w 226"/>
                    <a:gd name="T43" fmla="*/ 269 h 511"/>
                    <a:gd name="T44" fmla="*/ 170 w 226"/>
                    <a:gd name="T45" fmla="*/ 323 h 511"/>
                    <a:gd name="T46" fmla="*/ 151 w 226"/>
                    <a:gd name="T47" fmla="*/ 382 h 511"/>
                    <a:gd name="T48" fmla="*/ 132 w 226"/>
                    <a:gd name="T49" fmla="*/ 442 h 511"/>
                    <a:gd name="T50" fmla="*/ 134 w 226"/>
                    <a:gd name="T51" fmla="*/ 462 h 511"/>
                    <a:gd name="T52" fmla="*/ 161 w 226"/>
                    <a:gd name="T53" fmla="*/ 510 h 511"/>
                    <a:gd name="T54" fmla="*/ 180 w 226"/>
                    <a:gd name="T55" fmla="*/ 451 h 511"/>
                    <a:gd name="T56" fmla="*/ 185 w 226"/>
                    <a:gd name="T57" fmla="*/ 412 h 511"/>
                    <a:gd name="T58" fmla="*/ 190 w 226"/>
                    <a:gd name="T59" fmla="*/ 337 h 511"/>
                    <a:gd name="T60" fmla="*/ 196 w 226"/>
                    <a:gd name="T61" fmla="*/ 169 h 511"/>
                    <a:gd name="T62" fmla="*/ 212 w 226"/>
                    <a:gd name="T63" fmla="*/ 50 h 511"/>
                    <a:gd name="T64" fmla="*/ 216 w 226"/>
                    <a:gd name="T65" fmla="*/ 32 h 511"/>
                    <a:gd name="T66" fmla="*/ 222 w 226"/>
                    <a:gd name="T67" fmla="*/ 13 h 511"/>
                    <a:gd name="T68" fmla="*/ 225 w 226"/>
                    <a:gd name="T6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511">
                      <a:moveTo>
                        <a:pt x="225" y="0"/>
                      </a:moveTo>
                      <a:lnTo>
                        <a:pt x="220" y="6"/>
                      </a:lnTo>
                      <a:lnTo>
                        <a:pt x="208" y="6"/>
                      </a:lnTo>
                      <a:lnTo>
                        <a:pt x="200" y="7"/>
                      </a:lnTo>
                      <a:lnTo>
                        <a:pt x="190" y="8"/>
                      </a:lnTo>
                      <a:lnTo>
                        <a:pt x="180" y="11"/>
                      </a:lnTo>
                      <a:lnTo>
                        <a:pt x="176" y="10"/>
                      </a:lnTo>
                      <a:lnTo>
                        <a:pt x="173" y="10"/>
                      </a:lnTo>
                      <a:lnTo>
                        <a:pt x="170" y="12"/>
                      </a:lnTo>
                      <a:lnTo>
                        <a:pt x="166" y="16"/>
                      </a:lnTo>
                      <a:lnTo>
                        <a:pt x="165" y="19"/>
                      </a:lnTo>
                      <a:lnTo>
                        <a:pt x="162" y="22"/>
                      </a:lnTo>
                      <a:lnTo>
                        <a:pt x="159" y="27"/>
                      </a:lnTo>
                      <a:lnTo>
                        <a:pt x="156" y="35"/>
                      </a:lnTo>
                      <a:lnTo>
                        <a:pt x="154" y="40"/>
                      </a:lnTo>
                      <a:lnTo>
                        <a:pt x="137" y="66"/>
                      </a:lnTo>
                      <a:lnTo>
                        <a:pt x="134" y="67"/>
                      </a:lnTo>
                      <a:lnTo>
                        <a:pt x="129" y="78"/>
                      </a:lnTo>
                      <a:lnTo>
                        <a:pt x="90" y="141"/>
                      </a:lnTo>
                      <a:lnTo>
                        <a:pt x="91" y="144"/>
                      </a:lnTo>
                      <a:lnTo>
                        <a:pt x="86" y="147"/>
                      </a:lnTo>
                      <a:lnTo>
                        <a:pt x="88" y="151"/>
                      </a:lnTo>
                      <a:lnTo>
                        <a:pt x="73" y="158"/>
                      </a:lnTo>
                      <a:lnTo>
                        <a:pt x="55" y="167"/>
                      </a:lnTo>
                      <a:lnTo>
                        <a:pt x="45" y="176"/>
                      </a:lnTo>
                      <a:lnTo>
                        <a:pt x="14" y="197"/>
                      </a:lnTo>
                      <a:lnTo>
                        <a:pt x="9" y="196"/>
                      </a:lnTo>
                      <a:lnTo>
                        <a:pt x="0" y="205"/>
                      </a:lnTo>
                      <a:lnTo>
                        <a:pt x="6" y="212"/>
                      </a:lnTo>
                      <a:lnTo>
                        <a:pt x="12" y="222"/>
                      </a:lnTo>
                      <a:lnTo>
                        <a:pt x="17" y="231"/>
                      </a:lnTo>
                      <a:lnTo>
                        <a:pt x="21" y="240"/>
                      </a:lnTo>
                      <a:lnTo>
                        <a:pt x="24" y="256"/>
                      </a:lnTo>
                      <a:lnTo>
                        <a:pt x="25" y="264"/>
                      </a:lnTo>
                      <a:lnTo>
                        <a:pt x="37" y="259"/>
                      </a:lnTo>
                      <a:lnTo>
                        <a:pt x="37" y="249"/>
                      </a:lnTo>
                      <a:lnTo>
                        <a:pt x="75" y="231"/>
                      </a:lnTo>
                      <a:lnTo>
                        <a:pt x="93" y="218"/>
                      </a:lnTo>
                      <a:lnTo>
                        <a:pt x="118" y="200"/>
                      </a:lnTo>
                      <a:lnTo>
                        <a:pt x="160" y="149"/>
                      </a:lnTo>
                      <a:lnTo>
                        <a:pt x="165" y="185"/>
                      </a:lnTo>
                      <a:lnTo>
                        <a:pt x="167" y="205"/>
                      </a:lnTo>
                      <a:lnTo>
                        <a:pt x="172" y="225"/>
                      </a:lnTo>
                      <a:lnTo>
                        <a:pt x="183" y="269"/>
                      </a:lnTo>
                      <a:lnTo>
                        <a:pt x="178" y="295"/>
                      </a:lnTo>
                      <a:lnTo>
                        <a:pt x="170" y="323"/>
                      </a:lnTo>
                      <a:lnTo>
                        <a:pt x="160" y="355"/>
                      </a:lnTo>
                      <a:lnTo>
                        <a:pt x="151" y="382"/>
                      </a:lnTo>
                      <a:lnTo>
                        <a:pt x="134" y="431"/>
                      </a:lnTo>
                      <a:lnTo>
                        <a:pt x="132" y="442"/>
                      </a:lnTo>
                      <a:lnTo>
                        <a:pt x="133" y="452"/>
                      </a:lnTo>
                      <a:lnTo>
                        <a:pt x="134" y="462"/>
                      </a:lnTo>
                      <a:lnTo>
                        <a:pt x="151" y="497"/>
                      </a:lnTo>
                      <a:lnTo>
                        <a:pt x="161" y="510"/>
                      </a:lnTo>
                      <a:lnTo>
                        <a:pt x="176" y="475"/>
                      </a:lnTo>
                      <a:lnTo>
                        <a:pt x="180" y="451"/>
                      </a:lnTo>
                      <a:lnTo>
                        <a:pt x="183" y="430"/>
                      </a:lnTo>
                      <a:lnTo>
                        <a:pt x="185" y="412"/>
                      </a:lnTo>
                      <a:lnTo>
                        <a:pt x="188" y="381"/>
                      </a:lnTo>
                      <a:lnTo>
                        <a:pt x="190" y="337"/>
                      </a:lnTo>
                      <a:lnTo>
                        <a:pt x="194" y="262"/>
                      </a:lnTo>
                      <a:lnTo>
                        <a:pt x="196" y="169"/>
                      </a:lnTo>
                      <a:lnTo>
                        <a:pt x="209" y="61"/>
                      </a:lnTo>
                      <a:lnTo>
                        <a:pt x="212" y="50"/>
                      </a:lnTo>
                      <a:lnTo>
                        <a:pt x="213" y="43"/>
                      </a:lnTo>
                      <a:lnTo>
                        <a:pt x="216" y="32"/>
                      </a:lnTo>
                      <a:lnTo>
                        <a:pt x="219" y="23"/>
                      </a:lnTo>
                      <a:lnTo>
                        <a:pt x="222" y="13"/>
                      </a:lnTo>
                      <a:lnTo>
                        <a:pt x="224" y="5"/>
                      </a:lnTo>
                      <a:lnTo>
                        <a:pt x="225" y="0"/>
                      </a:lnTo>
                    </a:path>
                  </a:pathLst>
                </a:custGeom>
                <a:solidFill>
                  <a:srgbClr val="00D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193" name="Group 73"/>
                <p:cNvGrpSpPr>
                  <a:grpSpLocks/>
                </p:cNvGrpSpPr>
                <p:nvPr/>
              </p:nvGrpSpPr>
              <p:grpSpPr bwMode="auto">
                <a:xfrm>
                  <a:off x="1216" y="2784"/>
                  <a:ext cx="45" cy="452"/>
                  <a:chOff x="1216" y="2784"/>
                  <a:chExt cx="45" cy="452"/>
                </a:xfrm>
              </p:grpSpPr>
              <p:sp>
                <p:nvSpPr>
                  <p:cNvPr id="517194" name="Freeform 74"/>
                  <p:cNvSpPr>
                    <a:spLocks/>
                  </p:cNvSpPr>
                  <p:nvPr/>
                </p:nvSpPr>
                <p:spPr bwMode="auto">
                  <a:xfrm>
                    <a:off x="1218" y="2789"/>
                    <a:ext cx="43" cy="447"/>
                  </a:xfrm>
                  <a:custGeom>
                    <a:avLst/>
                    <a:gdLst>
                      <a:gd name="T0" fmla="*/ 18 w 43"/>
                      <a:gd name="T1" fmla="*/ 0 h 447"/>
                      <a:gd name="T2" fmla="*/ 25 w 43"/>
                      <a:gd name="T3" fmla="*/ 6 h 447"/>
                      <a:gd name="T4" fmla="*/ 30 w 43"/>
                      <a:gd name="T5" fmla="*/ 13 h 447"/>
                      <a:gd name="T6" fmla="*/ 33 w 43"/>
                      <a:gd name="T7" fmla="*/ 17 h 447"/>
                      <a:gd name="T8" fmla="*/ 36 w 43"/>
                      <a:gd name="T9" fmla="*/ 28 h 447"/>
                      <a:gd name="T10" fmla="*/ 37 w 43"/>
                      <a:gd name="T11" fmla="*/ 39 h 447"/>
                      <a:gd name="T12" fmla="*/ 38 w 43"/>
                      <a:gd name="T13" fmla="*/ 50 h 447"/>
                      <a:gd name="T14" fmla="*/ 38 w 43"/>
                      <a:gd name="T15" fmla="*/ 60 h 447"/>
                      <a:gd name="T16" fmla="*/ 40 w 43"/>
                      <a:gd name="T17" fmla="*/ 71 h 447"/>
                      <a:gd name="T18" fmla="*/ 41 w 43"/>
                      <a:gd name="T19" fmla="*/ 80 h 447"/>
                      <a:gd name="T20" fmla="*/ 41 w 43"/>
                      <a:gd name="T21" fmla="*/ 88 h 447"/>
                      <a:gd name="T22" fmla="*/ 42 w 43"/>
                      <a:gd name="T23" fmla="*/ 95 h 447"/>
                      <a:gd name="T24" fmla="*/ 41 w 43"/>
                      <a:gd name="T25" fmla="*/ 100 h 447"/>
                      <a:gd name="T26" fmla="*/ 41 w 43"/>
                      <a:gd name="T27" fmla="*/ 104 h 447"/>
                      <a:gd name="T28" fmla="*/ 41 w 43"/>
                      <a:gd name="T29" fmla="*/ 107 h 447"/>
                      <a:gd name="T30" fmla="*/ 38 w 43"/>
                      <a:gd name="T31" fmla="*/ 110 h 447"/>
                      <a:gd name="T32" fmla="*/ 33 w 43"/>
                      <a:gd name="T33" fmla="*/ 114 h 447"/>
                      <a:gd name="T34" fmla="*/ 14 w 43"/>
                      <a:gd name="T35" fmla="*/ 128 h 447"/>
                      <a:gd name="T36" fmla="*/ 30 w 43"/>
                      <a:gd name="T37" fmla="*/ 158 h 447"/>
                      <a:gd name="T38" fmla="*/ 38 w 43"/>
                      <a:gd name="T39" fmla="*/ 169 h 447"/>
                      <a:gd name="T40" fmla="*/ 40 w 43"/>
                      <a:gd name="T41" fmla="*/ 177 h 447"/>
                      <a:gd name="T42" fmla="*/ 37 w 43"/>
                      <a:gd name="T43" fmla="*/ 188 h 447"/>
                      <a:gd name="T44" fmla="*/ 28 w 43"/>
                      <a:gd name="T45" fmla="*/ 216 h 447"/>
                      <a:gd name="T46" fmla="*/ 20 w 43"/>
                      <a:gd name="T47" fmla="*/ 236 h 447"/>
                      <a:gd name="T48" fmla="*/ 14 w 43"/>
                      <a:gd name="T49" fmla="*/ 258 h 447"/>
                      <a:gd name="T50" fmla="*/ 11 w 43"/>
                      <a:gd name="T51" fmla="*/ 275 h 447"/>
                      <a:gd name="T52" fmla="*/ 7 w 43"/>
                      <a:gd name="T53" fmla="*/ 291 h 447"/>
                      <a:gd name="T54" fmla="*/ 4 w 43"/>
                      <a:gd name="T55" fmla="*/ 304 h 447"/>
                      <a:gd name="T56" fmla="*/ 4 w 43"/>
                      <a:gd name="T57" fmla="*/ 321 h 447"/>
                      <a:gd name="T58" fmla="*/ 13 w 43"/>
                      <a:gd name="T59" fmla="*/ 446 h 447"/>
                      <a:gd name="T60" fmla="*/ 6 w 43"/>
                      <a:gd name="T61" fmla="*/ 376 h 447"/>
                      <a:gd name="T62" fmla="*/ 2 w 43"/>
                      <a:gd name="T63" fmla="*/ 309 h 447"/>
                      <a:gd name="T64" fmla="*/ 0 w 43"/>
                      <a:gd name="T65" fmla="*/ 217 h 447"/>
                      <a:gd name="T66" fmla="*/ 0 w 43"/>
                      <a:gd name="T67" fmla="*/ 181 h 447"/>
                      <a:gd name="T68" fmla="*/ 2 w 43"/>
                      <a:gd name="T69" fmla="*/ 144 h 447"/>
                      <a:gd name="T70" fmla="*/ 7 w 43"/>
                      <a:gd name="T71" fmla="*/ 91 h 447"/>
                      <a:gd name="T72" fmla="*/ 9 w 43"/>
                      <a:gd name="T73" fmla="*/ 79 h 447"/>
                      <a:gd name="T74" fmla="*/ 13 w 43"/>
                      <a:gd name="T75" fmla="*/ 63 h 447"/>
                      <a:gd name="T76" fmla="*/ 16 w 43"/>
                      <a:gd name="T77" fmla="*/ 48 h 447"/>
                      <a:gd name="T78" fmla="*/ 17 w 43"/>
                      <a:gd name="T79" fmla="*/ 37 h 447"/>
                      <a:gd name="T80" fmla="*/ 19 w 43"/>
                      <a:gd name="T81" fmla="*/ 22 h 447"/>
                      <a:gd name="T82" fmla="*/ 18 w 43"/>
                      <a:gd name="T83"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447">
                        <a:moveTo>
                          <a:pt x="18" y="0"/>
                        </a:moveTo>
                        <a:lnTo>
                          <a:pt x="25" y="6"/>
                        </a:lnTo>
                        <a:lnTo>
                          <a:pt x="30" y="13"/>
                        </a:lnTo>
                        <a:lnTo>
                          <a:pt x="33" y="17"/>
                        </a:lnTo>
                        <a:lnTo>
                          <a:pt x="36" y="28"/>
                        </a:lnTo>
                        <a:lnTo>
                          <a:pt x="37" y="39"/>
                        </a:lnTo>
                        <a:lnTo>
                          <a:pt x="38" y="50"/>
                        </a:lnTo>
                        <a:lnTo>
                          <a:pt x="38" y="60"/>
                        </a:lnTo>
                        <a:lnTo>
                          <a:pt x="40" y="71"/>
                        </a:lnTo>
                        <a:lnTo>
                          <a:pt x="41" y="80"/>
                        </a:lnTo>
                        <a:lnTo>
                          <a:pt x="41" y="88"/>
                        </a:lnTo>
                        <a:lnTo>
                          <a:pt x="42" y="95"/>
                        </a:lnTo>
                        <a:lnTo>
                          <a:pt x="41" y="100"/>
                        </a:lnTo>
                        <a:lnTo>
                          <a:pt x="41" y="104"/>
                        </a:lnTo>
                        <a:lnTo>
                          <a:pt x="41" y="107"/>
                        </a:lnTo>
                        <a:lnTo>
                          <a:pt x="38" y="110"/>
                        </a:lnTo>
                        <a:lnTo>
                          <a:pt x="33" y="114"/>
                        </a:lnTo>
                        <a:lnTo>
                          <a:pt x="14" y="128"/>
                        </a:lnTo>
                        <a:lnTo>
                          <a:pt x="30" y="158"/>
                        </a:lnTo>
                        <a:lnTo>
                          <a:pt x="38" y="169"/>
                        </a:lnTo>
                        <a:lnTo>
                          <a:pt x="40" y="177"/>
                        </a:lnTo>
                        <a:lnTo>
                          <a:pt x="37" y="188"/>
                        </a:lnTo>
                        <a:lnTo>
                          <a:pt x="28" y="216"/>
                        </a:lnTo>
                        <a:lnTo>
                          <a:pt x="20" y="236"/>
                        </a:lnTo>
                        <a:lnTo>
                          <a:pt x="14" y="258"/>
                        </a:lnTo>
                        <a:lnTo>
                          <a:pt x="11" y="275"/>
                        </a:lnTo>
                        <a:lnTo>
                          <a:pt x="7" y="291"/>
                        </a:lnTo>
                        <a:lnTo>
                          <a:pt x="4" y="304"/>
                        </a:lnTo>
                        <a:lnTo>
                          <a:pt x="4" y="321"/>
                        </a:lnTo>
                        <a:lnTo>
                          <a:pt x="13" y="446"/>
                        </a:lnTo>
                        <a:lnTo>
                          <a:pt x="6" y="376"/>
                        </a:lnTo>
                        <a:lnTo>
                          <a:pt x="2" y="309"/>
                        </a:lnTo>
                        <a:lnTo>
                          <a:pt x="0" y="217"/>
                        </a:lnTo>
                        <a:lnTo>
                          <a:pt x="0" y="181"/>
                        </a:lnTo>
                        <a:lnTo>
                          <a:pt x="2" y="144"/>
                        </a:lnTo>
                        <a:lnTo>
                          <a:pt x="7" y="91"/>
                        </a:lnTo>
                        <a:lnTo>
                          <a:pt x="9" y="79"/>
                        </a:lnTo>
                        <a:lnTo>
                          <a:pt x="13" y="63"/>
                        </a:lnTo>
                        <a:lnTo>
                          <a:pt x="16" y="48"/>
                        </a:lnTo>
                        <a:lnTo>
                          <a:pt x="17" y="37"/>
                        </a:lnTo>
                        <a:lnTo>
                          <a:pt x="19" y="22"/>
                        </a:lnTo>
                        <a:lnTo>
                          <a:pt x="18" y="0"/>
                        </a:lnTo>
                      </a:path>
                    </a:pathLst>
                  </a:custGeom>
                  <a:solidFill>
                    <a:srgbClr val="009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5" name="Freeform 75"/>
                  <p:cNvSpPr>
                    <a:spLocks/>
                  </p:cNvSpPr>
                  <p:nvPr/>
                </p:nvSpPr>
                <p:spPr bwMode="auto">
                  <a:xfrm>
                    <a:off x="1216" y="2784"/>
                    <a:ext cx="44" cy="447"/>
                  </a:xfrm>
                  <a:custGeom>
                    <a:avLst/>
                    <a:gdLst>
                      <a:gd name="T0" fmla="*/ 19 w 44"/>
                      <a:gd name="T1" fmla="*/ 0 h 447"/>
                      <a:gd name="T2" fmla="*/ 25 w 44"/>
                      <a:gd name="T3" fmla="*/ 6 h 447"/>
                      <a:gd name="T4" fmla="*/ 32 w 44"/>
                      <a:gd name="T5" fmla="*/ 13 h 447"/>
                      <a:gd name="T6" fmla="*/ 34 w 44"/>
                      <a:gd name="T7" fmla="*/ 17 h 447"/>
                      <a:gd name="T8" fmla="*/ 37 w 44"/>
                      <a:gd name="T9" fmla="*/ 28 h 447"/>
                      <a:gd name="T10" fmla="*/ 38 w 44"/>
                      <a:gd name="T11" fmla="*/ 39 h 447"/>
                      <a:gd name="T12" fmla="*/ 39 w 44"/>
                      <a:gd name="T13" fmla="*/ 50 h 447"/>
                      <a:gd name="T14" fmla="*/ 39 w 44"/>
                      <a:gd name="T15" fmla="*/ 61 h 447"/>
                      <a:gd name="T16" fmla="*/ 41 w 44"/>
                      <a:gd name="T17" fmla="*/ 71 h 447"/>
                      <a:gd name="T18" fmla="*/ 42 w 44"/>
                      <a:gd name="T19" fmla="*/ 80 h 447"/>
                      <a:gd name="T20" fmla="*/ 42 w 44"/>
                      <a:gd name="T21" fmla="*/ 89 h 447"/>
                      <a:gd name="T22" fmla="*/ 43 w 44"/>
                      <a:gd name="T23" fmla="*/ 95 h 447"/>
                      <a:gd name="T24" fmla="*/ 42 w 44"/>
                      <a:gd name="T25" fmla="*/ 99 h 447"/>
                      <a:gd name="T26" fmla="*/ 42 w 44"/>
                      <a:gd name="T27" fmla="*/ 104 h 447"/>
                      <a:gd name="T28" fmla="*/ 42 w 44"/>
                      <a:gd name="T29" fmla="*/ 107 h 447"/>
                      <a:gd name="T30" fmla="*/ 39 w 44"/>
                      <a:gd name="T31" fmla="*/ 110 h 447"/>
                      <a:gd name="T32" fmla="*/ 34 w 44"/>
                      <a:gd name="T33" fmla="*/ 114 h 447"/>
                      <a:gd name="T34" fmla="*/ 14 w 44"/>
                      <a:gd name="T35" fmla="*/ 128 h 447"/>
                      <a:gd name="T36" fmla="*/ 31 w 44"/>
                      <a:gd name="T37" fmla="*/ 157 h 447"/>
                      <a:gd name="T38" fmla="*/ 39 w 44"/>
                      <a:gd name="T39" fmla="*/ 169 h 447"/>
                      <a:gd name="T40" fmla="*/ 41 w 44"/>
                      <a:gd name="T41" fmla="*/ 177 h 447"/>
                      <a:gd name="T42" fmla="*/ 38 w 44"/>
                      <a:gd name="T43" fmla="*/ 188 h 447"/>
                      <a:gd name="T44" fmla="*/ 29 w 44"/>
                      <a:gd name="T45" fmla="*/ 216 h 447"/>
                      <a:gd name="T46" fmla="*/ 21 w 44"/>
                      <a:gd name="T47" fmla="*/ 236 h 447"/>
                      <a:gd name="T48" fmla="*/ 15 w 44"/>
                      <a:gd name="T49" fmla="*/ 258 h 447"/>
                      <a:gd name="T50" fmla="*/ 11 w 44"/>
                      <a:gd name="T51" fmla="*/ 275 h 447"/>
                      <a:gd name="T52" fmla="*/ 7 w 44"/>
                      <a:gd name="T53" fmla="*/ 292 h 447"/>
                      <a:gd name="T54" fmla="*/ 5 w 44"/>
                      <a:gd name="T55" fmla="*/ 304 h 447"/>
                      <a:gd name="T56" fmla="*/ 5 w 44"/>
                      <a:gd name="T57" fmla="*/ 321 h 447"/>
                      <a:gd name="T58" fmla="*/ 14 w 44"/>
                      <a:gd name="T59" fmla="*/ 446 h 447"/>
                      <a:gd name="T60" fmla="*/ 7 w 44"/>
                      <a:gd name="T61" fmla="*/ 376 h 447"/>
                      <a:gd name="T62" fmla="*/ 2 w 44"/>
                      <a:gd name="T63" fmla="*/ 309 h 447"/>
                      <a:gd name="T64" fmla="*/ 0 w 44"/>
                      <a:gd name="T65" fmla="*/ 218 h 447"/>
                      <a:gd name="T66" fmla="*/ 1 w 44"/>
                      <a:gd name="T67" fmla="*/ 180 h 447"/>
                      <a:gd name="T68" fmla="*/ 2 w 44"/>
                      <a:gd name="T69" fmla="*/ 144 h 447"/>
                      <a:gd name="T70" fmla="*/ 7 w 44"/>
                      <a:gd name="T71" fmla="*/ 91 h 447"/>
                      <a:gd name="T72" fmla="*/ 10 w 44"/>
                      <a:gd name="T73" fmla="*/ 79 h 447"/>
                      <a:gd name="T74" fmla="*/ 14 w 44"/>
                      <a:gd name="T75" fmla="*/ 63 h 447"/>
                      <a:gd name="T76" fmla="*/ 17 w 44"/>
                      <a:gd name="T77" fmla="*/ 48 h 447"/>
                      <a:gd name="T78" fmla="*/ 17 w 44"/>
                      <a:gd name="T79" fmla="*/ 37 h 447"/>
                      <a:gd name="T80" fmla="*/ 20 w 44"/>
                      <a:gd name="T81" fmla="*/ 22 h 447"/>
                      <a:gd name="T82" fmla="*/ 19 w 44"/>
                      <a:gd name="T83"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447">
                        <a:moveTo>
                          <a:pt x="19" y="0"/>
                        </a:moveTo>
                        <a:lnTo>
                          <a:pt x="25" y="6"/>
                        </a:lnTo>
                        <a:lnTo>
                          <a:pt x="32" y="13"/>
                        </a:lnTo>
                        <a:lnTo>
                          <a:pt x="34" y="17"/>
                        </a:lnTo>
                        <a:lnTo>
                          <a:pt x="37" y="28"/>
                        </a:lnTo>
                        <a:lnTo>
                          <a:pt x="38" y="39"/>
                        </a:lnTo>
                        <a:lnTo>
                          <a:pt x="39" y="50"/>
                        </a:lnTo>
                        <a:lnTo>
                          <a:pt x="39" y="61"/>
                        </a:lnTo>
                        <a:lnTo>
                          <a:pt x="41" y="71"/>
                        </a:lnTo>
                        <a:lnTo>
                          <a:pt x="42" y="80"/>
                        </a:lnTo>
                        <a:lnTo>
                          <a:pt x="42" y="89"/>
                        </a:lnTo>
                        <a:lnTo>
                          <a:pt x="43" y="95"/>
                        </a:lnTo>
                        <a:lnTo>
                          <a:pt x="42" y="99"/>
                        </a:lnTo>
                        <a:lnTo>
                          <a:pt x="42" y="104"/>
                        </a:lnTo>
                        <a:lnTo>
                          <a:pt x="42" y="107"/>
                        </a:lnTo>
                        <a:lnTo>
                          <a:pt x="39" y="110"/>
                        </a:lnTo>
                        <a:lnTo>
                          <a:pt x="34" y="114"/>
                        </a:lnTo>
                        <a:lnTo>
                          <a:pt x="14" y="128"/>
                        </a:lnTo>
                        <a:lnTo>
                          <a:pt x="31" y="157"/>
                        </a:lnTo>
                        <a:lnTo>
                          <a:pt x="39" y="169"/>
                        </a:lnTo>
                        <a:lnTo>
                          <a:pt x="41" y="177"/>
                        </a:lnTo>
                        <a:lnTo>
                          <a:pt x="38" y="188"/>
                        </a:lnTo>
                        <a:lnTo>
                          <a:pt x="29" y="216"/>
                        </a:lnTo>
                        <a:lnTo>
                          <a:pt x="21" y="236"/>
                        </a:lnTo>
                        <a:lnTo>
                          <a:pt x="15" y="258"/>
                        </a:lnTo>
                        <a:lnTo>
                          <a:pt x="11" y="275"/>
                        </a:lnTo>
                        <a:lnTo>
                          <a:pt x="7" y="292"/>
                        </a:lnTo>
                        <a:lnTo>
                          <a:pt x="5" y="304"/>
                        </a:lnTo>
                        <a:lnTo>
                          <a:pt x="5" y="321"/>
                        </a:lnTo>
                        <a:lnTo>
                          <a:pt x="14" y="446"/>
                        </a:lnTo>
                        <a:lnTo>
                          <a:pt x="7" y="376"/>
                        </a:lnTo>
                        <a:lnTo>
                          <a:pt x="2" y="309"/>
                        </a:lnTo>
                        <a:lnTo>
                          <a:pt x="0" y="218"/>
                        </a:lnTo>
                        <a:lnTo>
                          <a:pt x="1" y="180"/>
                        </a:lnTo>
                        <a:lnTo>
                          <a:pt x="2" y="144"/>
                        </a:lnTo>
                        <a:lnTo>
                          <a:pt x="7" y="91"/>
                        </a:lnTo>
                        <a:lnTo>
                          <a:pt x="10" y="79"/>
                        </a:lnTo>
                        <a:lnTo>
                          <a:pt x="14" y="63"/>
                        </a:lnTo>
                        <a:lnTo>
                          <a:pt x="17" y="48"/>
                        </a:lnTo>
                        <a:lnTo>
                          <a:pt x="17" y="37"/>
                        </a:lnTo>
                        <a:lnTo>
                          <a:pt x="20" y="22"/>
                        </a:lnTo>
                        <a:lnTo>
                          <a:pt x="19" y="0"/>
                        </a:lnTo>
                      </a:path>
                    </a:pathLst>
                  </a:custGeom>
                  <a:solidFill>
                    <a:srgbClr val="00B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96" name="Group 76"/>
                <p:cNvGrpSpPr>
                  <a:grpSpLocks/>
                </p:cNvGrpSpPr>
                <p:nvPr/>
              </p:nvGrpSpPr>
              <p:grpSpPr bwMode="auto">
                <a:xfrm>
                  <a:off x="1120" y="2783"/>
                  <a:ext cx="60" cy="436"/>
                  <a:chOff x="1120" y="2783"/>
                  <a:chExt cx="60" cy="436"/>
                </a:xfrm>
              </p:grpSpPr>
              <p:sp>
                <p:nvSpPr>
                  <p:cNvPr id="517197" name="Freeform 77"/>
                  <p:cNvSpPr>
                    <a:spLocks/>
                  </p:cNvSpPr>
                  <p:nvPr/>
                </p:nvSpPr>
                <p:spPr bwMode="auto">
                  <a:xfrm>
                    <a:off x="1120" y="2789"/>
                    <a:ext cx="60" cy="430"/>
                  </a:xfrm>
                  <a:custGeom>
                    <a:avLst/>
                    <a:gdLst>
                      <a:gd name="T0" fmla="*/ 59 w 60"/>
                      <a:gd name="T1" fmla="*/ 0 h 430"/>
                      <a:gd name="T2" fmla="*/ 54 w 60"/>
                      <a:gd name="T3" fmla="*/ 6 h 430"/>
                      <a:gd name="T4" fmla="*/ 50 w 60"/>
                      <a:gd name="T5" fmla="*/ 10 h 430"/>
                      <a:gd name="T6" fmla="*/ 47 w 60"/>
                      <a:gd name="T7" fmla="*/ 15 h 430"/>
                      <a:gd name="T8" fmla="*/ 43 w 60"/>
                      <a:gd name="T9" fmla="*/ 19 h 430"/>
                      <a:gd name="T10" fmla="*/ 40 w 60"/>
                      <a:gd name="T11" fmla="*/ 25 h 430"/>
                      <a:gd name="T12" fmla="*/ 36 w 60"/>
                      <a:gd name="T13" fmla="*/ 27 h 430"/>
                      <a:gd name="T14" fmla="*/ 32 w 60"/>
                      <a:gd name="T15" fmla="*/ 33 h 430"/>
                      <a:gd name="T16" fmla="*/ 29 w 60"/>
                      <a:gd name="T17" fmla="*/ 40 h 430"/>
                      <a:gd name="T18" fmla="*/ 26 w 60"/>
                      <a:gd name="T19" fmla="*/ 45 h 430"/>
                      <a:gd name="T20" fmla="*/ 23 w 60"/>
                      <a:gd name="T21" fmla="*/ 52 h 430"/>
                      <a:gd name="T22" fmla="*/ 21 w 60"/>
                      <a:gd name="T23" fmla="*/ 58 h 430"/>
                      <a:gd name="T24" fmla="*/ 17 w 60"/>
                      <a:gd name="T25" fmla="*/ 69 h 430"/>
                      <a:gd name="T26" fmla="*/ 14 w 60"/>
                      <a:gd name="T27" fmla="*/ 81 h 430"/>
                      <a:gd name="T28" fmla="*/ 16 w 60"/>
                      <a:gd name="T29" fmla="*/ 87 h 430"/>
                      <a:gd name="T30" fmla="*/ 21 w 60"/>
                      <a:gd name="T31" fmla="*/ 92 h 430"/>
                      <a:gd name="T32" fmla="*/ 31 w 60"/>
                      <a:gd name="T33" fmla="*/ 110 h 430"/>
                      <a:gd name="T34" fmla="*/ 8 w 60"/>
                      <a:gd name="T35" fmla="*/ 123 h 430"/>
                      <a:gd name="T36" fmla="*/ 4 w 60"/>
                      <a:gd name="T37" fmla="*/ 124 h 430"/>
                      <a:gd name="T38" fmla="*/ 1 w 60"/>
                      <a:gd name="T39" fmla="*/ 128 h 430"/>
                      <a:gd name="T40" fmla="*/ 0 w 60"/>
                      <a:gd name="T41" fmla="*/ 137 h 430"/>
                      <a:gd name="T42" fmla="*/ 3 w 60"/>
                      <a:gd name="T43" fmla="*/ 166 h 430"/>
                      <a:gd name="T44" fmla="*/ 8 w 60"/>
                      <a:gd name="T45" fmla="*/ 200 h 430"/>
                      <a:gd name="T46" fmla="*/ 12 w 60"/>
                      <a:gd name="T47" fmla="*/ 223 h 430"/>
                      <a:gd name="T48" fmla="*/ 19 w 60"/>
                      <a:gd name="T49" fmla="*/ 271 h 430"/>
                      <a:gd name="T50" fmla="*/ 21 w 60"/>
                      <a:gd name="T51" fmla="*/ 288 h 430"/>
                      <a:gd name="T52" fmla="*/ 22 w 60"/>
                      <a:gd name="T53" fmla="*/ 304 h 430"/>
                      <a:gd name="T54" fmla="*/ 22 w 60"/>
                      <a:gd name="T55" fmla="*/ 323 h 430"/>
                      <a:gd name="T56" fmla="*/ 19 w 60"/>
                      <a:gd name="T57" fmla="*/ 429 h 430"/>
                      <a:gd name="T58" fmla="*/ 20 w 60"/>
                      <a:gd name="T59" fmla="*/ 412 h 430"/>
                      <a:gd name="T60" fmla="*/ 23 w 60"/>
                      <a:gd name="T61" fmla="*/ 381 h 430"/>
                      <a:gd name="T62" fmla="*/ 25 w 60"/>
                      <a:gd name="T63" fmla="*/ 337 h 430"/>
                      <a:gd name="T64" fmla="*/ 29 w 60"/>
                      <a:gd name="T65" fmla="*/ 261 h 430"/>
                      <a:gd name="T66" fmla="*/ 30 w 60"/>
                      <a:gd name="T67" fmla="*/ 169 h 430"/>
                      <a:gd name="T68" fmla="*/ 43 w 60"/>
                      <a:gd name="T69" fmla="*/ 61 h 430"/>
                      <a:gd name="T70" fmla="*/ 46 w 60"/>
                      <a:gd name="T71" fmla="*/ 50 h 430"/>
                      <a:gd name="T72" fmla="*/ 48 w 60"/>
                      <a:gd name="T73" fmla="*/ 43 h 430"/>
                      <a:gd name="T74" fmla="*/ 50 w 60"/>
                      <a:gd name="T75" fmla="*/ 32 h 430"/>
                      <a:gd name="T76" fmla="*/ 53 w 60"/>
                      <a:gd name="T77" fmla="*/ 22 h 430"/>
                      <a:gd name="T78" fmla="*/ 56 w 60"/>
                      <a:gd name="T79" fmla="*/ 13 h 430"/>
                      <a:gd name="T80" fmla="*/ 58 w 60"/>
                      <a:gd name="T81" fmla="*/ 4 h 430"/>
                      <a:gd name="T82" fmla="*/ 59 w 60"/>
                      <a:gd name="T8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430">
                        <a:moveTo>
                          <a:pt x="59" y="0"/>
                        </a:moveTo>
                        <a:lnTo>
                          <a:pt x="54" y="6"/>
                        </a:lnTo>
                        <a:lnTo>
                          <a:pt x="50" y="10"/>
                        </a:lnTo>
                        <a:lnTo>
                          <a:pt x="47" y="15"/>
                        </a:lnTo>
                        <a:lnTo>
                          <a:pt x="43" y="19"/>
                        </a:lnTo>
                        <a:lnTo>
                          <a:pt x="40" y="25"/>
                        </a:lnTo>
                        <a:lnTo>
                          <a:pt x="36" y="27"/>
                        </a:lnTo>
                        <a:lnTo>
                          <a:pt x="32" y="33"/>
                        </a:lnTo>
                        <a:lnTo>
                          <a:pt x="29" y="40"/>
                        </a:lnTo>
                        <a:lnTo>
                          <a:pt x="26" y="45"/>
                        </a:lnTo>
                        <a:lnTo>
                          <a:pt x="23" y="52"/>
                        </a:lnTo>
                        <a:lnTo>
                          <a:pt x="21" y="58"/>
                        </a:lnTo>
                        <a:lnTo>
                          <a:pt x="17" y="69"/>
                        </a:lnTo>
                        <a:lnTo>
                          <a:pt x="14" y="81"/>
                        </a:lnTo>
                        <a:lnTo>
                          <a:pt x="16" y="87"/>
                        </a:lnTo>
                        <a:lnTo>
                          <a:pt x="21" y="92"/>
                        </a:lnTo>
                        <a:lnTo>
                          <a:pt x="31" y="110"/>
                        </a:lnTo>
                        <a:lnTo>
                          <a:pt x="8" y="123"/>
                        </a:lnTo>
                        <a:lnTo>
                          <a:pt x="4" y="124"/>
                        </a:lnTo>
                        <a:lnTo>
                          <a:pt x="1" y="128"/>
                        </a:lnTo>
                        <a:lnTo>
                          <a:pt x="0" y="137"/>
                        </a:lnTo>
                        <a:lnTo>
                          <a:pt x="3" y="166"/>
                        </a:lnTo>
                        <a:lnTo>
                          <a:pt x="8" y="200"/>
                        </a:lnTo>
                        <a:lnTo>
                          <a:pt x="12" y="223"/>
                        </a:lnTo>
                        <a:lnTo>
                          <a:pt x="19" y="271"/>
                        </a:lnTo>
                        <a:lnTo>
                          <a:pt x="21" y="288"/>
                        </a:lnTo>
                        <a:lnTo>
                          <a:pt x="22" y="304"/>
                        </a:lnTo>
                        <a:lnTo>
                          <a:pt x="22" y="323"/>
                        </a:lnTo>
                        <a:lnTo>
                          <a:pt x="19" y="429"/>
                        </a:lnTo>
                        <a:lnTo>
                          <a:pt x="20" y="412"/>
                        </a:lnTo>
                        <a:lnTo>
                          <a:pt x="23" y="381"/>
                        </a:lnTo>
                        <a:lnTo>
                          <a:pt x="25" y="337"/>
                        </a:lnTo>
                        <a:lnTo>
                          <a:pt x="29" y="261"/>
                        </a:lnTo>
                        <a:lnTo>
                          <a:pt x="30" y="169"/>
                        </a:lnTo>
                        <a:lnTo>
                          <a:pt x="43" y="61"/>
                        </a:lnTo>
                        <a:lnTo>
                          <a:pt x="46" y="50"/>
                        </a:lnTo>
                        <a:lnTo>
                          <a:pt x="48" y="43"/>
                        </a:lnTo>
                        <a:lnTo>
                          <a:pt x="50" y="32"/>
                        </a:lnTo>
                        <a:lnTo>
                          <a:pt x="53" y="22"/>
                        </a:lnTo>
                        <a:lnTo>
                          <a:pt x="56" y="13"/>
                        </a:lnTo>
                        <a:lnTo>
                          <a:pt x="58" y="4"/>
                        </a:lnTo>
                        <a:lnTo>
                          <a:pt x="59" y="0"/>
                        </a:lnTo>
                      </a:path>
                    </a:pathLst>
                  </a:custGeom>
                  <a:solidFill>
                    <a:srgbClr val="009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8" name="Freeform 78"/>
                  <p:cNvSpPr>
                    <a:spLocks/>
                  </p:cNvSpPr>
                  <p:nvPr/>
                </p:nvSpPr>
                <p:spPr bwMode="auto">
                  <a:xfrm>
                    <a:off x="1120" y="2783"/>
                    <a:ext cx="60" cy="430"/>
                  </a:xfrm>
                  <a:custGeom>
                    <a:avLst/>
                    <a:gdLst>
                      <a:gd name="T0" fmla="*/ 59 w 60"/>
                      <a:gd name="T1" fmla="*/ 0 h 430"/>
                      <a:gd name="T2" fmla="*/ 54 w 60"/>
                      <a:gd name="T3" fmla="*/ 6 h 430"/>
                      <a:gd name="T4" fmla="*/ 50 w 60"/>
                      <a:gd name="T5" fmla="*/ 10 h 430"/>
                      <a:gd name="T6" fmla="*/ 47 w 60"/>
                      <a:gd name="T7" fmla="*/ 15 h 430"/>
                      <a:gd name="T8" fmla="*/ 43 w 60"/>
                      <a:gd name="T9" fmla="*/ 19 h 430"/>
                      <a:gd name="T10" fmla="*/ 40 w 60"/>
                      <a:gd name="T11" fmla="*/ 24 h 430"/>
                      <a:gd name="T12" fmla="*/ 36 w 60"/>
                      <a:gd name="T13" fmla="*/ 27 h 430"/>
                      <a:gd name="T14" fmla="*/ 32 w 60"/>
                      <a:gd name="T15" fmla="*/ 34 h 430"/>
                      <a:gd name="T16" fmla="*/ 29 w 60"/>
                      <a:gd name="T17" fmla="*/ 40 h 430"/>
                      <a:gd name="T18" fmla="*/ 27 w 60"/>
                      <a:gd name="T19" fmla="*/ 45 h 430"/>
                      <a:gd name="T20" fmla="*/ 23 w 60"/>
                      <a:gd name="T21" fmla="*/ 53 h 430"/>
                      <a:gd name="T22" fmla="*/ 21 w 60"/>
                      <a:gd name="T23" fmla="*/ 58 h 430"/>
                      <a:gd name="T24" fmla="*/ 17 w 60"/>
                      <a:gd name="T25" fmla="*/ 69 h 430"/>
                      <a:gd name="T26" fmla="*/ 14 w 60"/>
                      <a:gd name="T27" fmla="*/ 81 h 430"/>
                      <a:gd name="T28" fmla="*/ 15 w 60"/>
                      <a:gd name="T29" fmla="*/ 88 h 430"/>
                      <a:gd name="T30" fmla="*/ 21 w 60"/>
                      <a:gd name="T31" fmla="*/ 92 h 430"/>
                      <a:gd name="T32" fmla="*/ 31 w 60"/>
                      <a:gd name="T33" fmla="*/ 111 h 430"/>
                      <a:gd name="T34" fmla="*/ 8 w 60"/>
                      <a:gd name="T35" fmla="*/ 122 h 430"/>
                      <a:gd name="T36" fmla="*/ 3 w 60"/>
                      <a:gd name="T37" fmla="*/ 125 h 430"/>
                      <a:gd name="T38" fmla="*/ 1 w 60"/>
                      <a:gd name="T39" fmla="*/ 128 h 430"/>
                      <a:gd name="T40" fmla="*/ 0 w 60"/>
                      <a:gd name="T41" fmla="*/ 134 h 430"/>
                      <a:gd name="T42" fmla="*/ 3 w 60"/>
                      <a:gd name="T43" fmla="*/ 166 h 430"/>
                      <a:gd name="T44" fmla="*/ 8 w 60"/>
                      <a:gd name="T45" fmla="*/ 200 h 430"/>
                      <a:gd name="T46" fmla="*/ 12 w 60"/>
                      <a:gd name="T47" fmla="*/ 223 h 430"/>
                      <a:gd name="T48" fmla="*/ 19 w 60"/>
                      <a:gd name="T49" fmla="*/ 271 h 430"/>
                      <a:gd name="T50" fmla="*/ 21 w 60"/>
                      <a:gd name="T51" fmla="*/ 289 h 430"/>
                      <a:gd name="T52" fmla="*/ 22 w 60"/>
                      <a:gd name="T53" fmla="*/ 303 h 430"/>
                      <a:gd name="T54" fmla="*/ 23 w 60"/>
                      <a:gd name="T55" fmla="*/ 322 h 430"/>
                      <a:gd name="T56" fmla="*/ 18 w 60"/>
                      <a:gd name="T57" fmla="*/ 429 h 430"/>
                      <a:gd name="T58" fmla="*/ 19 w 60"/>
                      <a:gd name="T59" fmla="*/ 411 h 430"/>
                      <a:gd name="T60" fmla="*/ 23 w 60"/>
                      <a:gd name="T61" fmla="*/ 381 h 430"/>
                      <a:gd name="T62" fmla="*/ 25 w 60"/>
                      <a:gd name="T63" fmla="*/ 337 h 430"/>
                      <a:gd name="T64" fmla="*/ 29 w 60"/>
                      <a:gd name="T65" fmla="*/ 261 h 430"/>
                      <a:gd name="T66" fmla="*/ 30 w 60"/>
                      <a:gd name="T67" fmla="*/ 168 h 430"/>
                      <a:gd name="T68" fmla="*/ 44 w 60"/>
                      <a:gd name="T69" fmla="*/ 60 h 430"/>
                      <a:gd name="T70" fmla="*/ 46 w 60"/>
                      <a:gd name="T71" fmla="*/ 50 h 430"/>
                      <a:gd name="T72" fmla="*/ 48 w 60"/>
                      <a:gd name="T73" fmla="*/ 43 h 430"/>
                      <a:gd name="T74" fmla="*/ 50 w 60"/>
                      <a:gd name="T75" fmla="*/ 32 h 430"/>
                      <a:gd name="T76" fmla="*/ 53 w 60"/>
                      <a:gd name="T77" fmla="*/ 23 h 430"/>
                      <a:gd name="T78" fmla="*/ 56 w 60"/>
                      <a:gd name="T79" fmla="*/ 13 h 430"/>
                      <a:gd name="T80" fmla="*/ 58 w 60"/>
                      <a:gd name="T81" fmla="*/ 5 h 430"/>
                      <a:gd name="T82" fmla="*/ 59 w 60"/>
                      <a:gd name="T8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430">
                        <a:moveTo>
                          <a:pt x="59" y="0"/>
                        </a:moveTo>
                        <a:lnTo>
                          <a:pt x="54" y="6"/>
                        </a:lnTo>
                        <a:lnTo>
                          <a:pt x="50" y="10"/>
                        </a:lnTo>
                        <a:lnTo>
                          <a:pt x="47" y="15"/>
                        </a:lnTo>
                        <a:lnTo>
                          <a:pt x="43" y="19"/>
                        </a:lnTo>
                        <a:lnTo>
                          <a:pt x="40" y="24"/>
                        </a:lnTo>
                        <a:lnTo>
                          <a:pt x="36" y="27"/>
                        </a:lnTo>
                        <a:lnTo>
                          <a:pt x="32" y="34"/>
                        </a:lnTo>
                        <a:lnTo>
                          <a:pt x="29" y="40"/>
                        </a:lnTo>
                        <a:lnTo>
                          <a:pt x="27" y="45"/>
                        </a:lnTo>
                        <a:lnTo>
                          <a:pt x="23" y="53"/>
                        </a:lnTo>
                        <a:lnTo>
                          <a:pt x="21" y="58"/>
                        </a:lnTo>
                        <a:lnTo>
                          <a:pt x="17" y="69"/>
                        </a:lnTo>
                        <a:lnTo>
                          <a:pt x="14" y="81"/>
                        </a:lnTo>
                        <a:lnTo>
                          <a:pt x="15" y="88"/>
                        </a:lnTo>
                        <a:lnTo>
                          <a:pt x="21" y="92"/>
                        </a:lnTo>
                        <a:lnTo>
                          <a:pt x="31" y="111"/>
                        </a:lnTo>
                        <a:lnTo>
                          <a:pt x="8" y="122"/>
                        </a:lnTo>
                        <a:lnTo>
                          <a:pt x="3" y="125"/>
                        </a:lnTo>
                        <a:lnTo>
                          <a:pt x="1" y="128"/>
                        </a:lnTo>
                        <a:lnTo>
                          <a:pt x="0" y="134"/>
                        </a:lnTo>
                        <a:lnTo>
                          <a:pt x="3" y="166"/>
                        </a:lnTo>
                        <a:lnTo>
                          <a:pt x="8" y="200"/>
                        </a:lnTo>
                        <a:lnTo>
                          <a:pt x="12" y="223"/>
                        </a:lnTo>
                        <a:lnTo>
                          <a:pt x="19" y="271"/>
                        </a:lnTo>
                        <a:lnTo>
                          <a:pt x="21" y="289"/>
                        </a:lnTo>
                        <a:lnTo>
                          <a:pt x="22" y="303"/>
                        </a:lnTo>
                        <a:lnTo>
                          <a:pt x="23" y="322"/>
                        </a:lnTo>
                        <a:lnTo>
                          <a:pt x="18" y="429"/>
                        </a:lnTo>
                        <a:lnTo>
                          <a:pt x="19" y="411"/>
                        </a:lnTo>
                        <a:lnTo>
                          <a:pt x="23" y="381"/>
                        </a:lnTo>
                        <a:lnTo>
                          <a:pt x="25" y="337"/>
                        </a:lnTo>
                        <a:lnTo>
                          <a:pt x="29" y="261"/>
                        </a:lnTo>
                        <a:lnTo>
                          <a:pt x="30" y="168"/>
                        </a:lnTo>
                        <a:lnTo>
                          <a:pt x="44" y="60"/>
                        </a:lnTo>
                        <a:lnTo>
                          <a:pt x="46" y="50"/>
                        </a:lnTo>
                        <a:lnTo>
                          <a:pt x="48" y="43"/>
                        </a:lnTo>
                        <a:lnTo>
                          <a:pt x="50" y="32"/>
                        </a:lnTo>
                        <a:lnTo>
                          <a:pt x="53" y="23"/>
                        </a:lnTo>
                        <a:lnTo>
                          <a:pt x="56" y="13"/>
                        </a:lnTo>
                        <a:lnTo>
                          <a:pt x="58" y="5"/>
                        </a:lnTo>
                        <a:lnTo>
                          <a:pt x="59" y="0"/>
                        </a:lnTo>
                      </a:path>
                    </a:pathLst>
                  </a:custGeom>
                  <a:solidFill>
                    <a:srgbClr val="00B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199" name="Group 79"/>
                <p:cNvGrpSpPr>
                  <a:grpSpLocks/>
                </p:cNvGrpSpPr>
                <p:nvPr/>
              </p:nvGrpSpPr>
              <p:grpSpPr bwMode="auto">
                <a:xfrm>
                  <a:off x="1042" y="2861"/>
                  <a:ext cx="277" cy="134"/>
                  <a:chOff x="1042" y="2861"/>
                  <a:chExt cx="277" cy="134"/>
                </a:xfrm>
              </p:grpSpPr>
              <p:sp>
                <p:nvSpPr>
                  <p:cNvPr id="517200" name="Freeform 80"/>
                  <p:cNvSpPr>
                    <a:spLocks/>
                  </p:cNvSpPr>
                  <p:nvPr/>
                </p:nvSpPr>
                <p:spPr bwMode="auto">
                  <a:xfrm>
                    <a:off x="1056" y="2861"/>
                    <a:ext cx="65" cy="88"/>
                  </a:xfrm>
                  <a:custGeom>
                    <a:avLst/>
                    <a:gdLst>
                      <a:gd name="T0" fmla="*/ 57 w 65"/>
                      <a:gd name="T1" fmla="*/ 69 h 88"/>
                      <a:gd name="T2" fmla="*/ 0 w 65"/>
                      <a:gd name="T3" fmla="*/ 87 h 88"/>
                      <a:gd name="T4" fmla="*/ 56 w 65"/>
                      <a:gd name="T5" fmla="*/ 64 h 88"/>
                      <a:gd name="T6" fmla="*/ 19 w 65"/>
                      <a:gd name="T7" fmla="*/ 63 h 88"/>
                      <a:gd name="T8" fmla="*/ 57 w 65"/>
                      <a:gd name="T9" fmla="*/ 56 h 88"/>
                      <a:gd name="T10" fmla="*/ 57 w 65"/>
                      <a:gd name="T11" fmla="*/ 46 h 88"/>
                      <a:gd name="T12" fmla="*/ 55 w 65"/>
                      <a:gd name="T13" fmla="*/ 35 h 88"/>
                      <a:gd name="T14" fmla="*/ 51 w 65"/>
                      <a:gd name="T15" fmla="*/ 23 h 88"/>
                      <a:gd name="T16" fmla="*/ 44 w 65"/>
                      <a:gd name="T17" fmla="*/ 9 h 88"/>
                      <a:gd name="T18" fmla="*/ 40 w 65"/>
                      <a:gd name="T19" fmla="*/ 0 h 88"/>
                      <a:gd name="T20" fmla="*/ 45 w 65"/>
                      <a:gd name="T21" fmla="*/ 4 h 88"/>
                      <a:gd name="T22" fmla="*/ 51 w 65"/>
                      <a:gd name="T23" fmla="*/ 14 h 88"/>
                      <a:gd name="T24" fmla="*/ 55 w 65"/>
                      <a:gd name="T25" fmla="*/ 25 h 88"/>
                      <a:gd name="T26" fmla="*/ 58 w 65"/>
                      <a:gd name="T27" fmla="*/ 34 h 88"/>
                      <a:gd name="T28" fmla="*/ 58 w 65"/>
                      <a:gd name="T29" fmla="*/ 46 h 88"/>
                      <a:gd name="T30" fmla="*/ 64 w 65"/>
                      <a:gd name="T31" fmla="*/ 28 h 88"/>
                      <a:gd name="T32" fmla="*/ 58 w 65"/>
                      <a:gd name="T33" fmla="*/ 56 h 88"/>
                      <a:gd name="T34" fmla="*/ 57 w 65"/>
                      <a:gd name="T35"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88">
                        <a:moveTo>
                          <a:pt x="57" y="69"/>
                        </a:moveTo>
                        <a:lnTo>
                          <a:pt x="0" y="87"/>
                        </a:lnTo>
                        <a:lnTo>
                          <a:pt x="56" y="64"/>
                        </a:lnTo>
                        <a:lnTo>
                          <a:pt x="19" y="63"/>
                        </a:lnTo>
                        <a:lnTo>
                          <a:pt x="57" y="56"/>
                        </a:lnTo>
                        <a:lnTo>
                          <a:pt x="57" y="46"/>
                        </a:lnTo>
                        <a:lnTo>
                          <a:pt x="55" y="35"/>
                        </a:lnTo>
                        <a:lnTo>
                          <a:pt x="51" y="23"/>
                        </a:lnTo>
                        <a:lnTo>
                          <a:pt x="44" y="9"/>
                        </a:lnTo>
                        <a:lnTo>
                          <a:pt x="40" y="0"/>
                        </a:lnTo>
                        <a:lnTo>
                          <a:pt x="45" y="4"/>
                        </a:lnTo>
                        <a:lnTo>
                          <a:pt x="51" y="14"/>
                        </a:lnTo>
                        <a:lnTo>
                          <a:pt x="55" y="25"/>
                        </a:lnTo>
                        <a:lnTo>
                          <a:pt x="58" y="34"/>
                        </a:lnTo>
                        <a:lnTo>
                          <a:pt x="58" y="46"/>
                        </a:lnTo>
                        <a:lnTo>
                          <a:pt x="64" y="28"/>
                        </a:lnTo>
                        <a:lnTo>
                          <a:pt x="58" y="56"/>
                        </a:lnTo>
                        <a:lnTo>
                          <a:pt x="57" y="69"/>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01" name="Freeform 81"/>
                  <p:cNvSpPr>
                    <a:spLocks/>
                  </p:cNvSpPr>
                  <p:nvPr/>
                </p:nvSpPr>
                <p:spPr bwMode="auto">
                  <a:xfrm>
                    <a:off x="1042" y="2937"/>
                    <a:ext cx="6" cy="35"/>
                  </a:xfrm>
                  <a:custGeom>
                    <a:avLst/>
                    <a:gdLst>
                      <a:gd name="T0" fmla="*/ 3 w 6"/>
                      <a:gd name="T1" fmla="*/ 0 h 35"/>
                      <a:gd name="T2" fmla="*/ 3 w 6"/>
                      <a:gd name="T3" fmla="*/ 8 h 35"/>
                      <a:gd name="T4" fmla="*/ 5 w 6"/>
                      <a:gd name="T5" fmla="*/ 15 h 35"/>
                      <a:gd name="T6" fmla="*/ 5 w 6"/>
                      <a:gd name="T7" fmla="*/ 22 h 35"/>
                      <a:gd name="T8" fmla="*/ 4 w 6"/>
                      <a:gd name="T9" fmla="*/ 28 h 35"/>
                      <a:gd name="T10" fmla="*/ 1 w 6"/>
                      <a:gd name="T11" fmla="*/ 34 h 35"/>
                      <a:gd name="T12" fmla="*/ 1 w 6"/>
                      <a:gd name="T13" fmla="*/ 13 h 35"/>
                      <a:gd name="T14" fmla="*/ 0 w 6"/>
                      <a:gd name="T15" fmla="*/ 11 h 35"/>
                      <a:gd name="T16" fmla="*/ 0 w 6"/>
                      <a:gd name="T17" fmla="*/ 6 h 35"/>
                      <a:gd name="T18" fmla="*/ 3 w 6"/>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5">
                        <a:moveTo>
                          <a:pt x="3" y="0"/>
                        </a:moveTo>
                        <a:lnTo>
                          <a:pt x="3" y="8"/>
                        </a:lnTo>
                        <a:lnTo>
                          <a:pt x="5" y="15"/>
                        </a:lnTo>
                        <a:lnTo>
                          <a:pt x="5" y="22"/>
                        </a:lnTo>
                        <a:lnTo>
                          <a:pt x="4" y="28"/>
                        </a:lnTo>
                        <a:lnTo>
                          <a:pt x="1" y="34"/>
                        </a:lnTo>
                        <a:lnTo>
                          <a:pt x="1" y="13"/>
                        </a:lnTo>
                        <a:lnTo>
                          <a:pt x="0" y="11"/>
                        </a:lnTo>
                        <a:lnTo>
                          <a:pt x="0" y="6"/>
                        </a:lnTo>
                        <a:lnTo>
                          <a:pt x="3" y="0"/>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02" name="Freeform 82"/>
                  <p:cNvSpPr>
                    <a:spLocks/>
                  </p:cNvSpPr>
                  <p:nvPr/>
                </p:nvSpPr>
                <p:spPr bwMode="auto">
                  <a:xfrm>
                    <a:off x="1284" y="2953"/>
                    <a:ext cx="33" cy="42"/>
                  </a:xfrm>
                  <a:custGeom>
                    <a:avLst/>
                    <a:gdLst>
                      <a:gd name="T0" fmla="*/ 0 w 33"/>
                      <a:gd name="T1" fmla="*/ 41 h 42"/>
                      <a:gd name="T2" fmla="*/ 12 w 33"/>
                      <a:gd name="T3" fmla="*/ 28 h 42"/>
                      <a:gd name="T4" fmla="*/ 23 w 33"/>
                      <a:gd name="T5" fmla="*/ 18 h 42"/>
                      <a:gd name="T6" fmla="*/ 28 w 33"/>
                      <a:gd name="T7" fmla="*/ 6 h 42"/>
                      <a:gd name="T8" fmla="*/ 32 w 33"/>
                      <a:gd name="T9" fmla="*/ 0 h 42"/>
                      <a:gd name="T10" fmla="*/ 23 w 33"/>
                      <a:gd name="T11" fmla="*/ 9 h 42"/>
                      <a:gd name="T12" fmla="*/ 17 w 33"/>
                      <a:gd name="T13" fmla="*/ 14 h 42"/>
                      <a:gd name="T14" fmla="*/ 12 w 33"/>
                      <a:gd name="T15" fmla="*/ 19 h 42"/>
                      <a:gd name="T16" fmla="*/ 7 w 33"/>
                      <a:gd name="T17" fmla="*/ 27 h 42"/>
                      <a:gd name="T18" fmla="*/ 0 w 33"/>
                      <a:gd name="T1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2">
                        <a:moveTo>
                          <a:pt x="0" y="41"/>
                        </a:moveTo>
                        <a:lnTo>
                          <a:pt x="12" y="28"/>
                        </a:lnTo>
                        <a:lnTo>
                          <a:pt x="23" y="18"/>
                        </a:lnTo>
                        <a:lnTo>
                          <a:pt x="28" y="6"/>
                        </a:lnTo>
                        <a:lnTo>
                          <a:pt x="32" y="0"/>
                        </a:lnTo>
                        <a:lnTo>
                          <a:pt x="23" y="9"/>
                        </a:lnTo>
                        <a:lnTo>
                          <a:pt x="17" y="14"/>
                        </a:lnTo>
                        <a:lnTo>
                          <a:pt x="12" y="19"/>
                        </a:lnTo>
                        <a:lnTo>
                          <a:pt x="7" y="27"/>
                        </a:lnTo>
                        <a:lnTo>
                          <a:pt x="0" y="41"/>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03" name="Freeform 83"/>
                  <p:cNvSpPr>
                    <a:spLocks/>
                  </p:cNvSpPr>
                  <p:nvPr/>
                </p:nvSpPr>
                <p:spPr bwMode="auto">
                  <a:xfrm>
                    <a:off x="1301" y="2970"/>
                    <a:ext cx="18" cy="23"/>
                  </a:xfrm>
                  <a:custGeom>
                    <a:avLst/>
                    <a:gdLst>
                      <a:gd name="T0" fmla="*/ 0 w 18"/>
                      <a:gd name="T1" fmla="*/ 22 h 23"/>
                      <a:gd name="T2" fmla="*/ 17 w 18"/>
                      <a:gd name="T3" fmla="*/ 0 h 23"/>
                      <a:gd name="T4" fmla="*/ 12 w 18"/>
                      <a:gd name="T5" fmla="*/ 14 h 23"/>
                      <a:gd name="T6" fmla="*/ 0 w 18"/>
                      <a:gd name="T7" fmla="*/ 22 h 23"/>
                    </a:gdLst>
                    <a:ahLst/>
                    <a:cxnLst>
                      <a:cxn ang="0">
                        <a:pos x="T0" y="T1"/>
                      </a:cxn>
                      <a:cxn ang="0">
                        <a:pos x="T2" y="T3"/>
                      </a:cxn>
                      <a:cxn ang="0">
                        <a:pos x="T4" y="T5"/>
                      </a:cxn>
                      <a:cxn ang="0">
                        <a:pos x="T6" y="T7"/>
                      </a:cxn>
                    </a:cxnLst>
                    <a:rect l="0" t="0" r="r" b="b"/>
                    <a:pathLst>
                      <a:path w="18" h="23">
                        <a:moveTo>
                          <a:pt x="0" y="22"/>
                        </a:moveTo>
                        <a:lnTo>
                          <a:pt x="17" y="0"/>
                        </a:lnTo>
                        <a:lnTo>
                          <a:pt x="12" y="14"/>
                        </a:lnTo>
                        <a:lnTo>
                          <a:pt x="0" y="22"/>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04" name="Freeform 84"/>
                  <p:cNvSpPr>
                    <a:spLocks/>
                  </p:cNvSpPr>
                  <p:nvPr/>
                </p:nvSpPr>
                <p:spPr bwMode="auto">
                  <a:xfrm>
                    <a:off x="1288" y="2902"/>
                    <a:ext cx="13" cy="75"/>
                  </a:xfrm>
                  <a:custGeom>
                    <a:avLst/>
                    <a:gdLst>
                      <a:gd name="T0" fmla="*/ 0 w 13"/>
                      <a:gd name="T1" fmla="*/ 74 h 75"/>
                      <a:gd name="T2" fmla="*/ 1 w 13"/>
                      <a:gd name="T3" fmla="*/ 44 h 75"/>
                      <a:gd name="T4" fmla="*/ 4 w 13"/>
                      <a:gd name="T5" fmla="*/ 12 h 75"/>
                      <a:gd name="T6" fmla="*/ 7 w 13"/>
                      <a:gd name="T7" fmla="*/ 0 h 75"/>
                      <a:gd name="T8" fmla="*/ 3 w 13"/>
                      <a:gd name="T9" fmla="*/ 40 h 75"/>
                      <a:gd name="T10" fmla="*/ 2 w 13"/>
                      <a:gd name="T11" fmla="*/ 61 h 75"/>
                      <a:gd name="T12" fmla="*/ 12 w 13"/>
                      <a:gd name="T13" fmla="*/ 42 h 75"/>
                      <a:gd name="T14" fmla="*/ 0 w 13"/>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5">
                        <a:moveTo>
                          <a:pt x="0" y="74"/>
                        </a:moveTo>
                        <a:lnTo>
                          <a:pt x="1" y="44"/>
                        </a:lnTo>
                        <a:lnTo>
                          <a:pt x="4" y="12"/>
                        </a:lnTo>
                        <a:lnTo>
                          <a:pt x="7" y="0"/>
                        </a:lnTo>
                        <a:lnTo>
                          <a:pt x="3" y="40"/>
                        </a:lnTo>
                        <a:lnTo>
                          <a:pt x="2" y="61"/>
                        </a:lnTo>
                        <a:lnTo>
                          <a:pt x="12" y="42"/>
                        </a:lnTo>
                        <a:lnTo>
                          <a:pt x="0" y="74"/>
                        </a:lnTo>
                      </a:path>
                    </a:pathLst>
                  </a:custGeom>
                  <a:solidFill>
                    <a:srgbClr val="007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17205" name="Group 85"/>
            <p:cNvGrpSpPr>
              <a:grpSpLocks/>
            </p:cNvGrpSpPr>
            <p:nvPr/>
          </p:nvGrpSpPr>
          <p:grpSpPr bwMode="auto">
            <a:xfrm>
              <a:off x="486" y="2511"/>
              <a:ext cx="339" cy="882"/>
              <a:chOff x="486" y="2511"/>
              <a:chExt cx="339" cy="882"/>
            </a:xfrm>
          </p:grpSpPr>
          <p:grpSp>
            <p:nvGrpSpPr>
              <p:cNvPr id="517206" name="Group 86"/>
              <p:cNvGrpSpPr>
                <a:grpSpLocks/>
              </p:cNvGrpSpPr>
              <p:nvPr/>
            </p:nvGrpSpPr>
            <p:grpSpPr bwMode="auto">
              <a:xfrm>
                <a:off x="486" y="2660"/>
                <a:ext cx="339" cy="733"/>
                <a:chOff x="486" y="2660"/>
                <a:chExt cx="339" cy="733"/>
              </a:xfrm>
            </p:grpSpPr>
            <p:sp>
              <p:nvSpPr>
                <p:cNvPr id="517207" name="Freeform 87"/>
                <p:cNvSpPr>
                  <a:spLocks/>
                </p:cNvSpPr>
                <p:nvPr/>
              </p:nvSpPr>
              <p:spPr bwMode="auto">
                <a:xfrm>
                  <a:off x="780" y="3042"/>
                  <a:ext cx="45" cy="74"/>
                </a:xfrm>
                <a:custGeom>
                  <a:avLst/>
                  <a:gdLst>
                    <a:gd name="T0" fmla="*/ 17 w 45"/>
                    <a:gd name="T1" fmla="*/ 0 h 74"/>
                    <a:gd name="T2" fmla="*/ 44 w 45"/>
                    <a:gd name="T3" fmla="*/ 2 h 74"/>
                    <a:gd name="T4" fmla="*/ 41 w 45"/>
                    <a:gd name="T5" fmla="*/ 57 h 74"/>
                    <a:gd name="T6" fmla="*/ 39 w 45"/>
                    <a:gd name="T7" fmla="*/ 73 h 74"/>
                    <a:gd name="T8" fmla="*/ 0 w 45"/>
                    <a:gd name="T9" fmla="*/ 68 h 74"/>
                    <a:gd name="T10" fmla="*/ 17 w 45"/>
                    <a:gd name="T11" fmla="*/ 0 h 74"/>
                  </a:gdLst>
                  <a:ahLst/>
                  <a:cxnLst>
                    <a:cxn ang="0">
                      <a:pos x="T0" y="T1"/>
                    </a:cxn>
                    <a:cxn ang="0">
                      <a:pos x="T2" y="T3"/>
                    </a:cxn>
                    <a:cxn ang="0">
                      <a:pos x="T4" y="T5"/>
                    </a:cxn>
                    <a:cxn ang="0">
                      <a:pos x="T6" y="T7"/>
                    </a:cxn>
                    <a:cxn ang="0">
                      <a:pos x="T8" y="T9"/>
                    </a:cxn>
                    <a:cxn ang="0">
                      <a:pos x="T10" y="T11"/>
                    </a:cxn>
                  </a:cxnLst>
                  <a:rect l="0" t="0" r="r" b="b"/>
                  <a:pathLst>
                    <a:path w="45" h="74">
                      <a:moveTo>
                        <a:pt x="17" y="0"/>
                      </a:moveTo>
                      <a:lnTo>
                        <a:pt x="44" y="2"/>
                      </a:lnTo>
                      <a:lnTo>
                        <a:pt x="41" y="57"/>
                      </a:lnTo>
                      <a:lnTo>
                        <a:pt x="39" y="73"/>
                      </a:lnTo>
                      <a:lnTo>
                        <a:pt x="0" y="68"/>
                      </a:lnTo>
                      <a:lnTo>
                        <a:pt x="17" y="0"/>
                      </a:lnTo>
                    </a:path>
                  </a:pathLst>
                </a:custGeom>
                <a:solidFill>
                  <a:srgbClr val="F9F9F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08" name="Freeform 88"/>
                <p:cNvSpPr>
                  <a:spLocks/>
                </p:cNvSpPr>
                <p:nvPr/>
              </p:nvSpPr>
              <p:spPr bwMode="auto">
                <a:xfrm>
                  <a:off x="585" y="2677"/>
                  <a:ext cx="77" cy="278"/>
                </a:xfrm>
                <a:custGeom>
                  <a:avLst/>
                  <a:gdLst>
                    <a:gd name="T0" fmla="*/ 0 w 77"/>
                    <a:gd name="T1" fmla="*/ 0 h 278"/>
                    <a:gd name="T2" fmla="*/ 27 w 77"/>
                    <a:gd name="T3" fmla="*/ 141 h 278"/>
                    <a:gd name="T4" fmla="*/ 46 w 77"/>
                    <a:gd name="T5" fmla="*/ 277 h 278"/>
                    <a:gd name="T6" fmla="*/ 76 w 77"/>
                    <a:gd name="T7" fmla="*/ 275 h 278"/>
                    <a:gd name="T8" fmla="*/ 72 w 77"/>
                    <a:gd name="T9" fmla="*/ 154 h 278"/>
                    <a:gd name="T10" fmla="*/ 60 w 77"/>
                    <a:gd name="T11" fmla="*/ 59 h 278"/>
                    <a:gd name="T12" fmla="*/ 0 w 77"/>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77" h="278">
                      <a:moveTo>
                        <a:pt x="0" y="0"/>
                      </a:moveTo>
                      <a:lnTo>
                        <a:pt x="27" y="141"/>
                      </a:lnTo>
                      <a:lnTo>
                        <a:pt x="46" y="277"/>
                      </a:lnTo>
                      <a:lnTo>
                        <a:pt x="76" y="275"/>
                      </a:lnTo>
                      <a:lnTo>
                        <a:pt x="72" y="154"/>
                      </a:lnTo>
                      <a:lnTo>
                        <a:pt x="60" y="59"/>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09" name="Group 89"/>
                <p:cNvGrpSpPr>
                  <a:grpSpLocks/>
                </p:cNvGrpSpPr>
                <p:nvPr/>
              </p:nvGrpSpPr>
              <p:grpSpPr bwMode="auto">
                <a:xfrm>
                  <a:off x="678" y="3317"/>
                  <a:ext cx="34" cy="73"/>
                  <a:chOff x="678" y="3317"/>
                  <a:chExt cx="34" cy="73"/>
                </a:xfrm>
              </p:grpSpPr>
              <p:sp>
                <p:nvSpPr>
                  <p:cNvPr id="517210" name="Freeform 90"/>
                  <p:cNvSpPr>
                    <a:spLocks/>
                  </p:cNvSpPr>
                  <p:nvPr/>
                </p:nvSpPr>
                <p:spPr bwMode="auto">
                  <a:xfrm>
                    <a:off x="682" y="3337"/>
                    <a:ext cx="23" cy="53"/>
                  </a:xfrm>
                  <a:custGeom>
                    <a:avLst/>
                    <a:gdLst>
                      <a:gd name="T0" fmla="*/ 0 w 23"/>
                      <a:gd name="T1" fmla="*/ 52 h 53"/>
                      <a:gd name="T2" fmla="*/ 22 w 23"/>
                      <a:gd name="T3" fmla="*/ 52 h 53"/>
                      <a:gd name="T4" fmla="*/ 18 w 23"/>
                      <a:gd name="T5" fmla="*/ 0 h 53"/>
                      <a:gd name="T6" fmla="*/ 1 w 23"/>
                      <a:gd name="T7" fmla="*/ 1 h 53"/>
                      <a:gd name="T8" fmla="*/ 0 w 23"/>
                      <a:gd name="T9" fmla="*/ 52 h 53"/>
                    </a:gdLst>
                    <a:ahLst/>
                    <a:cxnLst>
                      <a:cxn ang="0">
                        <a:pos x="T0" y="T1"/>
                      </a:cxn>
                      <a:cxn ang="0">
                        <a:pos x="T2" y="T3"/>
                      </a:cxn>
                      <a:cxn ang="0">
                        <a:pos x="T4" y="T5"/>
                      </a:cxn>
                      <a:cxn ang="0">
                        <a:pos x="T6" y="T7"/>
                      </a:cxn>
                      <a:cxn ang="0">
                        <a:pos x="T8" y="T9"/>
                      </a:cxn>
                    </a:cxnLst>
                    <a:rect l="0" t="0" r="r" b="b"/>
                    <a:pathLst>
                      <a:path w="23" h="53">
                        <a:moveTo>
                          <a:pt x="0" y="52"/>
                        </a:moveTo>
                        <a:lnTo>
                          <a:pt x="22" y="52"/>
                        </a:lnTo>
                        <a:lnTo>
                          <a:pt x="18" y="0"/>
                        </a:lnTo>
                        <a:lnTo>
                          <a:pt x="1" y="1"/>
                        </a:lnTo>
                        <a:lnTo>
                          <a:pt x="0" y="52"/>
                        </a:lnTo>
                      </a:path>
                    </a:pathLst>
                  </a:custGeom>
                  <a:solidFill>
                    <a:srgbClr val="F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1" name="Freeform 91"/>
                  <p:cNvSpPr>
                    <a:spLocks/>
                  </p:cNvSpPr>
                  <p:nvPr/>
                </p:nvSpPr>
                <p:spPr bwMode="auto">
                  <a:xfrm>
                    <a:off x="678" y="3317"/>
                    <a:ext cx="34" cy="28"/>
                  </a:xfrm>
                  <a:custGeom>
                    <a:avLst/>
                    <a:gdLst>
                      <a:gd name="T0" fmla="*/ 29 w 34"/>
                      <a:gd name="T1" fmla="*/ 0 h 28"/>
                      <a:gd name="T2" fmla="*/ 33 w 34"/>
                      <a:gd name="T3" fmla="*/ 23 h 28"/>
                      <a:gd name="T4" fmla="*/ 1 w 34"/>
                      <a:gd name="T5" fmla="*/ 27 h 28"/>
                      <a:gd name="T6" fmla="*/ 0 w 34"/>
                      <a:gd name="T7" fmla="*/ 4 h 28"/>
                      <a:gd name="T8" fmla="*/ 29 w 34"/>
                      <a:gd name="T9" fmla="*/ 0 h 28"/>
                    </a:gdLst>
                    <a:ahLst/>
                    <a:cxnLst>
                      <a:cxn ang="0">
                        <a:pos x="T0" y="T1"/>
                      </a:cxn>
                      <a:cxn ang="0">
                        <a:pos x="T2" y="T3"/>
                      </a:cxn>
                      <a:cxn ang="0">
                        <a:pos x="T4" y="T5"/>
                      </a:cxn>
                      <a:cxn ang="0">
                        <a:pos x="T6" y="T7"/>
                      </a:cxn>
                      <a:cxn ang="0">
                        <a:pos x="T8" y="T9"/>
                      </a:cxn>
                    </a:cxnLst>
                    <a:rect l="0" t="0" r="r" b="b"/>
                    <a:pathLst>
                      <a:path w="34" h="28">
                        <a:moveTo>
                          <a:pt x="29" y="0"/>
                        </a:moveTo>
                        <a:lnTo>
                          <a:pt x="33" y="23"/>
                        </a:lnTo>
                        <a:lnTo>
                          <a:pt x="1" y="27"/>
                        </a:lnTo>
                        <a:lnTo>
                          <a:pt x="0" y="4"/>
                        </a:lnTo>
                        <a:lnTo>
                          <a:pt x="29"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212" name="Freeform 92"/>
                <p:cNvSpPr>
                  <a:spLocks/>
                </p:cNvSpPr>
                <p:nvPr/>
              </p:nvSpPr>
              <p:spPr bwMode="auto">
                <a:xfrm>
                  <a:off x="486" y="2660"/>
                  <a:ext cx="227" cy="733"/>
                </a:xfrm>
                <a:custGeom>
                  <a:avLst/>
                  <a:gdLst>
                    <a:gd name="T0" fmla="*/ 91 w 227"/>
                    <a:gd name="T1" fmla="*/ 12 h 733"/>
                    <a:gd name="T2" fmla="*/ 72 w 227"/>
                    <a:gd name="T3" fmla="*/ 44 h 733"/>
                    <a:gd name="T4" fmla="*/ 46 w 227"/>
                    <a:gd name="T5" fmla="*/ 79 h 733"/>
                    <a:gd name="T6" fmla="*/ 27 w 227"/>
                    <a:gd name="T7" fmla="*/ 128 h 733"/>
                    <a:gd name="T8" fmla="*/ 14 w 227"/>
                    <a:gd name="T9" fmla="*/ 194 h 733"/>
                    <a:gd name="T10" fmla="*/ 13 w 227"/>
                    <a:gd name="T11" fmla="*/ 226 h 733"/>
                    <a:gd name="T12" fmla="*/ 8 w 227"/>
                    <a:gd name="T13" fmla="*/ 291 h 733"/>
                    <a:gd name="T14" fmla="*/ 7 w 227"/>
                    <a:gd name="T15" fmla="*/ 344 h 733"/>
                    <a:gd name="T16" fmla="*/ 13 w 227"/>
                    <a:gd name="T17" fmla="*/ 390 h 733"/>
                    <a:gd name="T18" fmla="*/ 12 w 227"/>
                    <a:gd name="T19" fmla="*/ 502 h 733"/>
                    <a:gd name="T20" fmla="*/ 0 w 227"/>
                    <a:gd name="T21" fmla="*/ 732 h 733"/>
                    <a:gd name="T22" fmla="*/ 194 w 227"/>
                    <a:gd name="T23" fmla="*/ 660 h 733"/>
                    <a:gd name="T24" fmla="*/ 208 w 227"/>
                    <a:gd name="T25" fmla="*/ 444 h 733"/>
                    <a:gd name="T26" fmla="*/ 224 w 227"/>
                    <a:gd name="T27" fmla="*/ 252 h 733"/>
                    <a:gd name="T28" fmla="*/ 225 w 227"/>
                    <a:gd name="T29" fmla="*/ 204 h 733"/>
                    <a:gd name="T30" fmla="*/ 222 w 227"/>
                    <a:gd name="T31" fmla="*/ 178 h 733"/>
                    <a:gd name="T32" fmla="*/ 219 w 227"/>
                    <a:gd name="T33" fmla="*/ 163 h 733"/>
                    <a:gd name="T34" fmla="*/ 212 w 227"/>
                    <a:gd name="T35" fmla="*/ 149 h 733"/>
                    <a:gd name="T36" fmla="*/ 199 w 227"/>
                    <a:gd name="T37" fmla="*/ 130 h 733"/>
                    <a:gd name="T38" fmla="*/ 167 w 227"/>
                    <a:gd name="T39" fmla="*/ 92 h 733"/>
                    <a:gd name="T40" fmla="*/ 157 w 227"/>
                    <a:gd name="T41" fmla="*/ 89 h 733"/>
                    <a:gd name="T42" fmla="*/ 157 w 227"/>
                    <a:gd name="T43" fmla="*/ 115 h 733"/>
                    <a:gd name="T44" fmla="*/ 161 w 227"/>
                    <a:gd name="T45" fmla="*/ 170 h 733"/>
                    <a:gd name="T46" fmla="*/ 162 w 227"/>
                    <a:gd name="T47" fmla="*/ 302 h 733"/>
                    <a:gd name="T48" fmla="*/ 149 w 227"/>
                    <a:gd name="T49" fmla="*/ 258 h 733"/>
                    <a:gd name="T50" fmla="*/ 145 w 227"/>
                    <a:gd name="T51" fmla="*/ 232 h 733"/>
                    <a:gd name="T52" fmla="*/ 142 w 227"/>
                    <a:gd name="T53" fmla="*/ 199 h 733"/>
                    <a:gd name="T54" fmla="*/ 136 w 227"/>
                    <a:gd name="T55" fmla="*/ 165 h 733"/>
                    <a:gd name="T56" fmla="*/ 128 w 227"/>
                    <a:gd name="T57" fmla="*/ 134 h 733"/>
                    <a:gd name="T58" fmla="*/ 112 w 227"/>
                    <a:gd name="T59" fmla="*/ 86 h 733"/>
                    <a:gd name="T60" fmla="*/ 96 w 227"/>
                    <a:gd name="T61" fmla="*/ 32 h 733"/>
                    <a:gd name="T62" fmla="*/ 95 w 227"/>
                    <a:gd name="T63" fmla="*/ 15 h 733"/>
                    <a:gd name="T64" fmla="*/ 98 w 227"/>
                    <a:gd name="T6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 h="733">
                      <a:moveTo>
                        <a:pt x="98" y="0"/>
                      </a:moveTo>
                      <a:lnTo>
                        <a:pt x="91" y="12"/>
                      </a:lnTo>
                      <a:lnTo>
                        <a:pt x="81" y="28"/>
                      </a:lnTo>
                      <a:lnTo>
                        <a:pt x="72" y="44"/>
                      </a:lnTo>
                      <a:lnTo>
                        <a:pt x="53" y="71"/>
                      </a:lnTo>
                      <a:lnTo>
                        <a:pt x="46" y="79"/>
                      </a:lnTo>
                      <a:lnTo>
                        <a:pt x="42" y="90"/>
                      </a:lnTo>
                      <a:lnTo>
                        <a:pt x="27" y="128"/>
                      </a:lnTo>
                      <a:lnTo>
                        <a:pt x="20" y="154"/>
                      </a:lnTo>
                      <a:lnTo>
                        <a:pt x="14" y="194"/>
                      </a:lnTo>
                      <a:lnTo>
                        <a:pt x="13" y="214"/>
                      </a:lnTo>
                      <a:lnTo>
                        <a:pt x="13" y="226"/>
                      </a:lnTo>
                      <a:lnTo>
                        <a:pt x="9" y="270"/>
                      </a:lnTo>
                      <a:lnTo>
                        <a:pt x="8" y="291"/>
                      </a:lnTo>
                      <a:lnTo>
                        <a:pt x="8" y="312"/>
                      </a:lnTo>
                      <a:lnTo>
                        <a:pt x="7" y="344"/>
                      </a:lnTo>
                      <a:lnTo>
                        <a:pt x="13" y="379"/>
                      </a:lnTo>
                      <a:lnTo>
                        <a:pt x="13" y="390"/>
                      </a:lnTo>
                      <a:lnTo>
                        <a:pt x="14" y="420"/>
                      </a:lnTo>
                      <a:lnTo>
                        <a:pt x="12" y="502"/>
                      </a:lnTo>
                      <a:lnTo>
                        <a:pt x="7" y="610"/>
                      </a:lnTo>
                      <a:lnTo>
                        <a:pt x="0" y="732"/>
                      </a:lnTo>
                      <a:lnTo>
                        <a:pt x="194" y="730"/>
                      </a:lnTo>
                      <a:lnTo>
                        <a:pt x="194" y="660"/>
                      </a:lnTo>
                      <a:lnTo>
                        <a:pt x="226" y="654"/>
                      </a:lnTo>
                      <a:lnTo>
                        <a:pt x="208" y="444"/>
                      </a:lnTo>
                      <a:lnTo>
                        <a:pt x="219" y="287"/>
                      </a:lnTo>
                      <a:lnTo>
                        <a:pt x="224" y="252"/>
                      </a:lnTo>
                      <a:lnTo>
                        <a:pt x="225" y="215"/>
                      </a:lnTo>
                      <a:lnTo>
                        <a:pt x="225" y="204"/>
                      </a:lnTo>
                      <a:lnTo>
                        <a:pt x="224" y="191"/>
                      </a:lnTo>
                      <a:lnTo>
                        <a:pt x="222" y="178"/>
                      </a:lnTo>
                      <a:lnTo>
                        <a:pt x="220" y="170"/>
                      </a:lnTo>
                      <a:lnTo>
                        <a:pt x="219" y="163"/>
                      </a:lnTo>
                      <a:lnTo>
                        <a:pt x="217" y="157"/>
                      </a:lnTo>
                      <a:lnTo>
                        <a:pt x="212" y="149"/>
                      </a:lnTo>
                      <a:lnTo>
                        <a:pt x="204" y="140"/>
                      </a:lnTo>
                      <a:lnTo>
                        <a:pt x="199" y="130"/>
                      </a:lnTo>
                      <a:lnTo>
                        <a:pt x="175" y="93"/>
                      </a:lnTo>
                      <a:lnTo>
                        <a:pt x="167" y="92"/>
                      </a:lnTo>
                      <a:lnTo>
                        <a:pt x="162" y="91"/>
                      </a:lnTo>
                      <a:lnTo>
                        <a:pt x="157" y="89"/>
                      </a:lnTo>
                      <a:lnTo>
                        <a:pt x="153" y="87"/>
                      </a:lnTo>
                      <a:lnTo>
                        <a:pt x="157" y="115"/>
                      </a:lnTo>
                      <a:lnTo>
                        <a:pt x="160" y="143"/>
                      </a:lnTo>
                      <a:lnTo>
                        <a:pt x="161" y="170"/>
                      </a:lnTo>
                      <a:lnTo>
                        <a:pt x="164" y="222"/>
                      </a:lnTo>
                      <a:lnTo>
                        <a:pt x="162" y="302"/>
                      </a:lnTo>
                      <a:lnTo>
                        <a:pt x="151" y="274"/>
                      </a:lnTo>
                      <a:lnTo>
                        <a:pt x="149" y="258"/>
                      </a:lnTo>
                      <a:lnTo>
                        <a:pt x="147" y="243"/>
                      </a:lnTo>
                      <a:lnTo>
                        <a:pt x="145" y="232"/>
                      </a:lnTo>
                      <a:lnTo>
                        <a:pt x="143" y="215"/>
                      </a:lnTo>
                      <a:lnTo>
                        <a:pt x="142" y="199"/>
                      </a:lnTo>
                      <a:lnTo>
                        <a:pt x="139" y="181"/>
                      </a:lnTo>
                      <a:lnTo>
                        <a:pt x="136" y="165"/>
                      </a:lnTo>
                      <a:lnTo>
                        <a:pt x="133" y="150"/>
                      </a:lnTo>
                      <a:lnTo>
                        <a:pt x="128" y="134"/>
                      </a:lnTo>
                      <a:lnTo>
                        <a:pt x="119" y="106"/>
                      </a:lnTo>
                      <a:lnTo>
                        <a:pt x="112" y="86"/>
                      </a:lnTo>
                      <a:lnTo>
                        <a:pt x="104" y="58"/>
                      </a:lnTo>
                      <a:lnTo>
                        <a:pt x="96" y="32"/>
                      </a:lnTo>
                      <a:lnTo>
                        <a:pt x="94" y="22"/>
                      </a:lnTo>
                      <a:lnTo>
                        <a:pt x="95" y="15"/>
                      </a:lnTo>
                      <a:lnTo>
                        <a:pt x="99" y="4"/>
                      </a:lnTo>
                      <a:lnTo>
                        <a:pt x="98"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3" name="Freeform 93"/>
                <p:cNvSpPr>
                  <a:spLocks/>
                </p:cNvSpPr>
                <p:nvPr/>
              </p:nvSpPr>
              <p:spPr bwMode="auto">
                <a:xfrm>
                  <a:off x="683" y="2791"/>
                  <a:ext cx="30" cy="529"/>
                </a:xfrm>
                <a:custGeom>
                  <a:avLst/>
                  <a:gdLst>
                    <a:gd name="T0" fmla="*/ 15 w 30"/>
                    <a:gd name="T1" fmla="*/ 51 h 529"/>
                    <a:gd name="T2" fmla="*/ 17 w 30"/>
                    <a:gd name="T3" fmla="*/ 109 h 529"/>
                    <a:gd name="T4" fmla="*/ 11 w 30"/>
                    <a:gd name="T5" fmla="*/ 241 h 529"/>
                    <a:gd name="T6" fmla="*/ 0 w 30"/>
                    <a:gd name="T7" fmla="*/ 369 h 529"/>
                    <a:gd name="T8" fmla="*/ 0 w 30"/>
                    <a:gd name="T9" fmla="*/ 528 h 529"/>
                    <a:gd name="T10" fmla="*/ 29 w 30"/>
                    <a:gd name="T11" fmla="*/ 522 h 529"/>
                    <a:gd name="T12" fmla="*/ 13 w 30"/>
                    <a:gd name="T13" fmla="*/ 314 h 529"/>
                    <a:gd name="T14" fmla="*/ 22 w 30"/>
                    <a:gd name="T15" fmla="*/ 156 h 529"/>
                    <a:gd name="T16" fmla="*/ 28 w 30"/>
                    <a:gd name="T17" fmla="*/ 121 h 529"/>
                    <a:gd name="T18" fmla="*/ 28 w 30"/>
                    <a:gd name="T19" fmla="*/ 84 h 529"/>
                    <a:gd name="T20" fmla="*/ 28 w 30"/>
                    <a:gd name="T21" fmla="*/ 73 h 529"/>
                    <a:gd name="T22" fmla="*/ 27 w 30"/>
                    <a:gd name="T23" fmla="*/ 60 h 529"/>
                    <a:gd name="T24" fmla="*/ 25 w 30"/>
                    <a:gd name="T25" fmla="*/ 47 h 529"/>
                    <a:gd name="T26" fmla="*/ 24 w 30"/>
                    <a:gd name="T27" fmla="*/ 40 h 529"/>
                    <a:gd name="T28" fmla="*/ 22 w 30"/>
                    <a:gd name="T29" fmla="*/ 32 h 529"/>
                    <a:gd name="T30" fmla="*/ 20 w 30"/>
                    <a:gd name="T31" fmla="*/ 27 h 529"/>
                    <a:gd name="T32" fmla="*/ 16 w 30"/>
                    <a:gd name="T33" fmla="*/ 19 h 529"/>
                    <a:gd name="T34" fmla="*/ 9 w 30"/>
                    <a:gd name="T35" fmla="*/ 10 h 529"/>
                    <a:gd name="T36" fmla="*/ 4 w 30"/>
                    <a:gd name="T37" fmla="*/ 0 h 529"/>
                    <a:gd name="T38" fmla="*/ 15 w 30"/>
                    <a:gd name="T39" fmla="*/ 5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529">
                      <a:moveTo>
                        <a:pt x="15" y="51"/>
                      </a:moveTo>
                      <a:lnTo>
                        <a:pt x="17" y="109"/>
                      </a:lnTo>
                      <a:lnTo>
                        <a:pt x="11" y="241"/>
                      </a:lnTo>
                      <a:lnTo>
                        <a:pt x="0" y="369"/>
                      </a:lnTo>
                      <a:lnTo>
                        <a:pt x="0" y="528"/>
                      </a:lnTo>
                      <a:lnTo>
                        <a:pt x="29" y="522"/>
                      </a:lnTo>
                      <a:lnTo>
                        <a:pt x="13" y="314"/>
                      </a:lnTo>
                      <a:lnTo>
                        <a:pt x="22" y="156"/>
                      </a:lnTo>
                      <a:lnTo>
                        <a:pt x="28" y="121"/>
                      </a:lnTo>
                      <a:lnTo>
                        <a:pt x="28" y="84"/>
                      </a:lnTo>
                      <a:lnTo>
                        <a:pt x="28" y="73"/>
                      </a:lnTo>
                      <a:lnTo>
                        <a:pt x="27" y="60"/>
                      </a:lnTo>
                      <a:lnTo>
                        <a:pt x="25" y="47"/>
                      </a:lnTo>
                      <a:lnTo>
                        <a:pt x="24" y="40"/>
                      </a:lnTo>
                      <a:lnTo>
                        <a:pt x="22" y="32"/>
                      </a:lnTo>
                      <a:lnTo>
                        <a:pt x="20" y="27"/>
                      </a:lnTo>
                      <a:lnTo>
                        <a:pt x="16" y="19"/>
                      </a:lnTo>
                      <a:lnTo>
                        <a:pt x="9" y="10"/>
                      </a:lnTo>
                      <a:lnTo>
                        <a:pt x="4" y="0"/>
                      </a:lnTo>
                      <a:lnTo>
                        <a:pt x="15" y="51"/>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4" name="Freeform 94"/>
                <p:cNvSpPr>
                  <a:spLocks/>
                </p:cNvSpPr>
                <p:nvPr/>
              </p:nvSpPr>
              <p:spPr bwMode="auto">
                <a:xfrm>
                  <a:off x="533" y="2918"/>
                  <a:ext cx="132" cy="364"/>
                </a:xfrm>
                <a:custGeom>
                  <a:avLst/>
                  <a:gdLst>
                    <a:gd name="T0" fmla="*/ 0 w 132"/>
                    <a:gd name="T1" fmla="*/ 0 h 364"/>
                    <a:gd name="T2" fmla="*/ 12 w 132"/>
                    <a:gd name="T3" fmla="*/ 47 h 364"/>
                    <a:gd name="T4" fmla="*/ 25 w 132"/>
                    <a:gd name="T5" fmla="*/ 84 h 364"/>
                    <a:gd name="T6" fmla="*/ 30 w 132"/>
                    <a:gd name="T7" fmla="*/ 103 h 364"/>
                    <a:gd name="T8" fmla="*/ 32 w 132"/>
                    <a:gd name="T9" fmla="*/ 122 h 364"/>
                    <a:gd name="T10" fmla="*/ 37 w 132"/>
                    <a:gd name="T11" fmla="*/ 130 h 364"/>
                    <a:gd name="T12" fmla="*/ 58 w 132"/>
                    <a:gd name="T13" fmla="*/ 193 h 364"/>
                    <a:gd name="T14" fmla="*/ 67 w 132"/>
                    <a:gd name="T15" fmla="*/ 215 h 364"/>
                    <a:gd name="T16" fmla="*/ 82 w 132"/>
                    <a:gd name="T17" fmla="*/ 259 h 364"/>
                    <a:gd name="T18" fmla="*/ 91 w 132"/>
                    <a:gd name="T19" fmla="*/ 285 h 364"/>
                    <a:gd name="T20" fmla="*/ 100 w 132"/>
                    <a:gd name="T21" fmla="*/ 316 h 364"/>
                    <a:gd name="T22" fmla="*/ 101 w 132"/>
                    <a:gd name="T23" fmla="*/ 330 h 364"/>
                    <a:gd name="T24" fmla="*/ 122 w 132"/>
                    <a:gd name="T25" fmla="*/ 363 h 364"/>
                    <a:gd name="T26" fmla="*/ 130 w 132"/>
                    <a:gd name="T27" fmla="*/ 286 h 364"/>
                    <a:gd name="T28" fmla="*/ 131 w 132"/>
                    <a:gd name="T29" fmla="*/ 246 h 364"/>
                    <a:gd name="T30" fmla="*/ 128 w 132"/>
                    <a:gd name="T31" fmla="*/ 197 h 364"/>
                    <a:gd name="T32" fmla="*/ 123 w 132"/>
                    <a:gd name="T33" fmla="*/ 142 h 364"/>
                    <a:gd name="T34" fmla="*/ 116 w 132"/>
                    <a:gd name="T35" fmla="*/ 136 h 364"/>
                    <a:gd name="T36" fmla="*/ 116 w 132"/>
                    <a:gd name="T37" fmla="*/ 170 h 364"/>
                    <a:gd name="T38" fmla="*/ 119 w 132"/>
                    <a:gd name="T39" fmla="*/ 199 h 364"/>
                    <a:gd name="T40" fmla="*/ 122 w 132"/>
                    <a:gd name="T41" fmla="*/ 231 h 364"/>
                    <a:gd name="T42" fmla="*/ 121 w 132"/>
                    <a:gd name="T43" fmla="*/ 248 h 364"/>
                    <a:gd name="T44" fmla="*/ 113 w 132"/>
                    <a:gd name="T45" fmla="*/ 196 h 364"/>
                    <a:gd name="T46" fmla="*/ 107 w 132"/>
                    <a:gd name="T47" fmla="*/ 157 h 364"/>
                    <a:gd name="T48" fmla="*/ 96 w 132"/>
                    <a:gd name="T49" fmla="*/ 133 h 364"/>
                    <a:gd name="T50" fmla="*/ 27 w 132"/>
                    <a:gd name="T51" fmla="*/ 29 h 364"/>
                    <a:gd name="T52" fmla="*/ 0 w 132"/>
                    <a:gd name="T5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364">
                      <a:moveTo>
                        <a:pt x="0" y="0"/>
                      </a:moveTo>
                      <a:lnTo>
                        <a:pt x="12" y="47"/>
                      </a:lnTo>
                      <a:lnTo>
                        <a:pt x="25" y="84"/>
                      </a:lnTo>
                      <a:lnTo>
                        <a:pt x="30" y="103"/>
                      </a:lnTo>
                      <a:lnTo>
                        <a:pt x="32" y="122"/>
                      </a:lnTo>
                      <a:lnTo>
                        <a:pt x="37" y="130"/>
                      </a:lnTo>
                      <a:lnTo>
                        <a:pt x="58" y="193"/>
                      </a:lnTo>
                      <a:lnTo>
                        <a:pt x="67" y="215"/>
                      </a:lnTo>
                      <a:lnTo>
                        <a:pt x="82" y="259"/>
                      </a:lnTo>
                      <a:lnTo>
                        <a:pt x="91" y="285"/>
                      </a:lnTo>
                      <a:lnTo>
                        <a:pt x="100" y="316"/>
                      </a:lnTo>
                      <a:lnTo>
                        <a:pt x="101" y="330"/>
                      </a:lnTo>
                      <a:lnTo>
                        <a:pt x="122" y="363"/>
                      </a:lnTo>
                      <a:lnTo>
                        <a:pt x="130" y="286"/>
                      </a:lnTo>
                      <a:lnTo>
                        <a:pt x="131" y="246"/>
                      </a:lnTo>
                      <a:lnTo>
                        <a:pt x="128" y="197"/>
                      </a:lnTo>
                      <a:lnTo>
                        <a:pt x="123" y="142"/>
                      </a:lnTo>
                      <a:lnTo>
                        <a:pt x="116" y="136"/>
                      </a:lnTo>
                      <a:lnTo>
                        <a:pt x="116" y="170"/>
                      </a:lnTo>
                      <a:lnTo>
                        <a:pt x="119" y="199"/>
                      </a:lnTo>
                      <a:lnTo>
                        <a:pt x="122" y="231"/>
                      </a:lnTo>
                      <a:lnTo>
                        <a:pt x="121" y="248"/>
                      </a:lnTo>
                      <a:lnTo>
                        <a:pt x="113" y="196"/>
                      </a:lnTo>
                      <a:lnTo>
                        <a:pt x="107" y="157"/>
                      </a:lnTo>
                      <a:lnTo>
                        <a:pt x="96" y="133"/>
                      </a:lnTo>
                      <a:lnTo>
                        <a:pt x="27" y="29"/>
                      </a:lnTo>
                      <a:lnTo>
                        <a:pt x="0" y="0"/>
                      </a:lnTo>
                    </a:path>
                  </a:pathLst>
                </a:custGeom>
                <a:solidFill>
                  <a:srgbClr val="3F3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5" name="Freeform 95"/>
                <p:cNvSpPr>
                  <a:spLocks/>
                </p:cNvSpPr>
                <p:nvPr/>
              </p:nvSpPr>
              <p:spPr bwMode="auto">
                <a:xfrm>
                  <a:off x="503" y="2745"/>
                  <a:ext cx="304" cy="387"/>
                </a:xfrm>
                <a:custGeom>
                  <a:avLst/>
                  <a:gdLst>
                    <a:gd name="T0" fmla="*/ 89 w 304"/>
                    <a:gd name="T1" fmla="*/ 29 h 387"/>
                    <a:gd name="T2" fmla="*/ 77 w 304"/>
                    <a:gd name="T3" fmla="*/ 14 h 387"/>
                    <a:gd name="T4" fmla="*/ 66 w 304"/>
                    <a:gd name="T5" fmla="*/ 6 h 387"/>
                    <a:gd name="T6" fmla="*/ 53 w 304"/>
                    <a:gd name="T7" fmla="*/ 1 h 387"/>
                    <a:gd name="T8" fmla="*/ 42 w 304"/>
                    <a:gd name="T9" fmla="*/ 0 h 387"/>
                    <a:gd name="T10" fmla="*/ 38 w 304"/>
                    <a:gd name="T11" fmla="*/ 2 h 387"/>
                    <a:gd name="T12" fmla="*/ 27 w 304"/>
                    <a:gd name="T13" fmla="*/ 16 h 387"/>
                    <a:gd name="T14" fmla="*/ 17 w 304"/>
                    <a:gd name="T15" fmla="*/ 32 h 387"/>
                    <a:gd name="T16" fmla="*/ 12 w 304"/>
                    <a:gd name="T17" fmla="*/ 41 h 387"/>
                    <a:gd name="T18" fmla="*/ 11 w 304"/>
                    <a:gd name="T19" fmla="*/ 58 h 387"/>
                    <a:gd name="T20" fmla="*/ 12 w 304"/>
                    <a:gd name="T21" fmla="*/ 81 h 387"/>
                    <a:gd name="T22" fmla="*/ 16 w 304"/>
                    <a:gd name="T23" fmla="*/ 105 h 387"/>
                    <a:gd name="T24" fmla="*/ 25 w 304"/>
                    <a:gd name="T25" fmla="*/ 126 h 387"/>
                    <a:gd name="T26" fmla="*/ 29 w 304"/>
                    <a:gd name="T27" fmla="*/ 145 h 387"/>
                    <a:gd name="T28" fmla="*/ 0 w 304"/>
                    <a:gd name="T29" fmla="*/ 152 h 387"/>
                    <a:gd name="T30" fmla="*/ 25 w 304"/>
                    <a:gd name="T31" fmla="*/ 152 h 387"/>
                    <a:gd name="T32" fmla="*/ 4 w 304"/>
                    <a:gd name="T33" fmla="*/ 198 h 387"/>
                    <a:gd name="T34" fmla="*/ 26 w 304"/>
                    <a:gd name="T35" fmla="*/ 160 h 387"/>
                    <a:gd name="T36" fmla="*/ 27 w 304"/>
                    <a:gd name="T37" fmla="*/ 173 h 387"/>
                    <a:gd name="T38" fmla="*/ 11 w 304"/>
                    <a:gd name="T39" fmla="*/ 262 h 387"/>
                    <a:gd name="T40" fmla="*/ 32 w 304"/>
                    <a:gd name="T41" fmla="*/ 180 h 387"/>
                    <a:gd name="T42" fmla="*/ 45 w 304"/>
                    <a:gd name="T43" fmla="*/ 194 h 387"/>
                    <a:gd name="T44" fmla="*/ 61 w 304"/>
                    <a:gd name="T45" fmla="*/ 230 h 387"/>
                    <a:gd name="T46" fmla="*/ 76 w 304"/>
                    <a:gd name="T47" fmla="*/ 252 h 387"/>
                    <a:gd name="T48" fmla="*/ 83 w 304"/>
                    <a:gd name="T49" fmla="*/ 262 h 387"/>
                    <a:gd name="T50" fmla="*/ 91 w 304"/>
                    <a:gd name="T51" fmla="*/ 273 h 387"/>
                    <a:gd name="T52" fmla="*/ 95 w 304"/>
                    <a:gd name="T53" fmla="*/ 277 h 387"/>
                    <a:gd name="T54" fmla="*/ 95 w 304"/>
                    <a:gd name="T55" fmla="*/ 287 h 387"/>
                    <a:gd name="T56" fmla="*/ 100 w 304"/>
                    <a:gd name="T57" fmla="*/ 292 h 387"/>
                    <a:gd name="T58" fmla="*/ 107 w 304"/>
                    <a:gd name="T59" fmla="*/ 295 h 387"/>
                    <a:gd name="T60" fmla="*/ 116 w 304"/>
                    <a:gd name="T61" fmla="*/ 296 h 387"/>
                    <a:gd name="T62" fmla="*/ 126 w 304"/>
                    <a:gd name="T63" fmla="*/ 302 h 387"/>
                    <a:gd name="T64" fmla="*/ 140 w 304"/>
                    <a:gd name="T65" fmla="*/ 316 h 387"/>
                    <a:gd name="T66" fmla="*/ 156 w 304"/>
                    <a:gd name="T67" fmla="*/ 331 h 387"/>
                    <a:gd name="T68" fmla="*/ 182 w 304"/>
                    <a:gd name="T69" fmla="*/ 346 h 387"/>
                    <a:gd name="T70" fmla="*/ 206 w 304"/>
                    <a:gd name="T71" fmla="*/ 357 h 387"/>
                    <a:gd name="T72" fmla="*/ 228 w 304"/>
                    <a:gd name="T73" fmla="*/ 365 h 387"/>
                    <a:gd name="T74" fmla="*/ 258 w 304"/>
                    <a:gd name="T75" fmla="*/ 377 h 387"/>
                    <a:gd name="T76" fmla="*/ 288 w 304"/>
                    <a:gd name="T77" fmla="*/ 386 h 387"/>
                    <a:gd name="T78" fmla="*/ 293 w 304"/>
                    <a:gd name="T79" fmla="*/ 386 h 387"/>
                    <a:gd name="T80" fmla="*/ 292 w 304"/>
                    <a:gd name="T81" fmla="*/ 355 h 387"/>
                    <a:gd name="T82" fmla="*/ 295 w 304"/>
                    <a:gd name="T83" fmla="*/ 341 h 387"/>
                    <a:gd name="T84" fmla="*/ 297 w 304"/>
                    <a:gd name="T85" fmla="*/ 321 h 387"/>
                    <a:gd name="T86" fmla="*/ 301 w 304"/>
                    <a:gd name="T87" fmla="*/ 295 h 387"/>
                    <a:gd name="T88" fmla="*/ 303 w 304"/>
                    <a:gd name="T89" fmla="*/ 289 h 387"/>
                    <a:gd name="T90" fmla="*/ 278 w 304"/>
                    <a:gd name="T91" fmla="*/ 282 h 387"/>
                    <a:gd name="T92" fmla="*/ 255 w 304"/>
                    <a:gd name="T93" fmla="*/ 268 h 387"/>
                    <a:gd name="T94" fmla="*/ 233 w 304"/>
                    <a:gd name="T95" fmla="*/ 256 h 387"/>
                    <a:gd name="T96" fmla="*/ 228 w 304"/>
                    <a:gd name="T97" fmla="*/ 247 h 387"/>
                    <a:gd name="T98" fmla="*/ 217 w 304"/>
                    <a:gd name="T99" fmla="*/ 243 h 387"/>
                    <a:gd name="T100" fmla="*/ 205 w 304"/>
                    <a:gd name="T101" fmla="*/ 242 h 387"/>
                    <a:gd name="T102" fmla="*/ 183 w 304"/>
                    <a:gd name="T103" fmla="*/ 233 h 387"/>
                    <a:gd name="T104" fmla="*/ 169 w 304"/>
                    <a:gd name="T105" fmla="*/ 216 h 387"/>
                    <a:gd name="T106" fmla="*/ 147 w 304"/>
                    <a:gd name="T107" fmla="*/ 185 h 387"/>
                    <a:gd name="T108" fmla="*/ 133 w 304"/>
                    <a:gd name="T109" fmla="*/ 152 h 387"/>
                    <a:gd name="T110" fmla="*/ 124 w 304"/>
                    <a:gd name="T111" fmla="*/ 142 h 387"/>
                    <a:gd name="T112" fmla="*/ 109 w 304"/>
                    <a:gd name="T113" fmla="*/ 105 h 387"/>
                    <a:gd name="T114" fmla="*/ 107 w 304"/>
                    <a:gd name="T115" fmla="*/ 90 h 387"/>
                    <a:gd name="T116" fmla="*/ 104 w 304"/>
                    <a:gd name="T117" fmla="*/ 75 h 387"/>
                    <a:gd name="T118" fmla="*/ 100 w 304"/>
                    <a:gd name="T119" fmla="*/ 65 h 387"/>
                    <a:gd name="T120" fmla="*/ 96 w 304"/>
                    <a:gd name="T121" fmla="*/ 47 h 387"/>
                    <a:gd name="T122" fmla="*/ 89 w 304"/>
                    <a:gd name="T123" fmla="*/ 29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 h="387">
                      <a:moveTo>
                        <a:pt x="89" y="29"/>
                      </a:moveTo>
                      <a:lnTo>
                        <a:pt x="77" y="14"/>
                      </a:lnTo>
                      <a:lnTo>
                        <a:pt x="66" y="6"/>
                      </a:lnTo>
                      <a:lnTo>
                        <a:pt x="53" y="1"/>
                      </a:lnTo>
                      <a:lnTo>
                        <a:pt x="42" y="0"/>
                      </a:lnTo>
                      <a:lnTo>
                        <a:pt x="38" y="2"/>
                      </a:lnTo>
                      <a:lnTo>
                        <a:pt x="27" y="16"/>
                      </a:lnTo>
                      <a:lnTo>
                        <a:pt x="17" y="32"/>
                      </a:lnTo>
                      <a:lnTo>
                        <a:pt x="12" y="41"/>
                      </a:lnTo>
                      <a:lnTo>
                        <a:pt x="11" y="58"/>
                      </a:lnTo>
                      <a:lnTo>
                        <a:pt x="12" y="81"/>
                      </a:lnTo>
                      <a:lnTo>
                        <a:pt x="16" y="105"/>
                      </a:lnTo>
                      <a:lnTo>
                        <a:pt x="25" y="126"/>
                      </a:lnTo>
                      <a:lnTo>
                        <a:pt x="29" y="145"/>
                      </a:lnTo>
                      <a:lnTo>
                        <a:pt x="0" y="152"/>
                      </a:lnTo>
                      <a:lnTo>
                        <a:pt x="25" y="152"/>
                      </a:lnTo>
                      <a:lnTo>
                        <a:pt x="4" y="198"/>
                      </a:lnTo>
                      <a:lnTo>
                        <a:pt x="26" y="160"/>
                      </a:lnTo>
                      <a:lnTo>
                        <a:pt x="27" y="173"/>
                      </a:lnTo>
                      <a:lnTo>
                        <a:pt x="11" y="262"/>
                      </a:lnTo>
                      <a:lnTo>
                        <a:pt x="32" y="180"/>
                      </a:lnTo>
                      <a:lnTo>
                        <a:pt x="45" y="194"/>
                      </a:lnTo>
                      <a:lnTo>
                        <a:pt x="61" y="230"/>
                      </a:lnTo>
                      <a:lnTo>
                        <a:pt x="76" y="252"/>
                      </a:lnTo>
                      <a:lnTo>
                        <a:pt x="83" y="262"/>
                      </a:lnTo>
                      <a:lnTo>
                        <a:pt x="91" y="273"/>
                      </a:lnTo>
                      <a:lnTo>
                        <a:pt x="95" y="277"/>
                      </a:lnTo>
                      <a:lnTo>
                        <a:pt x="95" y="287"/>
                      </a:lnTo>
                      <a:lnTo>
                        <a:pt x="100" y="292"/>
                      </a:lnTo>
                      <a:lnTo>
                        <a:pt x="107" y="295"/>
                      </a:lnTo>
                      <a:lnTo>
                        <a:pt x="116" y="296"/>
                      </a:lnTo>
                      <a:lnTo>
                        <a:pt x="126" y="302"/>
                      </a:lnTo>
                      <a:lnTo>
                        <a:pt x="140" y="316"/>
                      </a:lnTo>
                      <a:lnTo>
                        <a:pt x="156" y="331"/>
                      </a:lnTo>
                      <a:lnTo>
                        <a:pt x="182" y="346"/>
                      </a:lnTo>
                      <a:lnTo>
                        <a:pt x="206" y="357"/>
                      </a:lnTo>
                      <a:lnTo>
                        <a:pt x="228" y="365"/>
                      </a:lnTo>
                      <a:lnTo>
                        <a:pt x="258" y="377"/>
                      </a:lnTo>
                      <a:lnTo>
                        <a:pt x="288" y="386"/>
                      </a:lnTo>
                      <a:lnTo>
                        <a:pt x="293" y="386"/>
                      </a:lnTo>
                      <a:lnTo>
                        <a:pt x="292" y="355"/>
                      </a:lnTo>
                      <a:lnTo>
                        <a:pt x="295" y="341"/>
                      </a:lnTo>
                      <a:lnTo>
                        <a:pt x="297" y="321"/>
                      </a:lnTo>
                      <a:lnTo>
                        <a:pt x="301" y="295"/>
                      </a:lnTo>
                      <a:lnTo>
                        <a:pt x="303" y="289"/>
                      </a:lnTo>
                      <a:lnTo>
                        <a:pt x="278" y="282"/>
                      </a:lnTo>
                      <a:lnTo>
                        <a:pt x="255" y="268"/>
                      </a:lnTo>
                      <a:lnTo>
                        <a:pt x="233" y="256"/>
                      </a:lnTo>
                      <a:lnTo>
                        <a:pt x="228" y="247"/>
                      </a:lnTo>
                      <a:lnTo>
                        <a:pt x="217" y="243"/>
                      </a:lnTo>
                      <a:lnTo>
                        <a:pt x="205" y="242"/>
                      </a:lnTo>
                      <a:lnTo>
                        <a:pt x="183" y="233"/>
                      </a:lnTo>
                      <a:lnTo>
                        <a:pt x="169" y="216"/>
                      </a:lnTo>
                      <a:lnTo>
                        <a:pt x="147" y="185"/>
                      </a:lnTo>
                      <a:lnTo>
                        <a:pt x="133" y="152"/>
                      </a:lnTo>
                      <a:lnTo>
                        <a:pt x="124" y="142"/>
                      </a:lnTo>
                      <a:lnTo>
                        <a:pt x="109" y="105"/>
                      </a:lnTo>
                      <a:lnTo>
                        <a:pt x="107" y="90"/>
                      </a:lnTo>
                      <a:lnTo>
                        <a:pt x="104" y="75"/>
                      </a:lnTo>
                      <a:lnTo>
                        <a:pt x="100" y="65"/>
                      </a:lnTo>
                      <a:lnTo>
                        <a:pt x="96" y="47"/>
                      </a:lnTo>
                      <a:lnTo>
                        <a:pt x="89" y="29"/>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6" name="Freeform 96"/>
                <p:cNvSpPr>
                  <a:spLocks/>
                </p:cNvSpPr>
                <p:nvPr/>
              </p:nvSpPr>
              <p:spPr bwMode="auto">
                <a:xfrm>
                  <a:off x="533" y="2800"/>
                  <a:ext cx="72" cy="84"/>
                </a:xfrm>
                <a:custGeom>
                  <a:avLst/>
                  <a:gdLst>
                    <a:gd name="T0" fmla="*/ 20 w 72"/>
                    <a:gd name="T1" fmla="*/ 55 h 84"/>
                    <a:gd name="T2" fmla="*/ 58 w 72"/>
                    <a:gd name="T3" fmla="*/ 1 h 84"/>
                    <a:gd name="T4" fmla="*/ 52 w 72"/>
                    <a:gd name="T5" fmla="*/ 1 h 84"/>
                    <a:gd name="T6" fmla="*/ 43 w 72"/>
                    <a:gd name="T7" fmla="*/ 5 h 84"/>
                    <a:gd name="T8" fmla="*/ 35 w 72"/>
                    <a:gd name="T9" fmla="*/ 11 h 84"/>
                    <a:gd name="T10" fmla="*/ 26 w 72"/>
                    <a:gd name="T11" fmla="*/ 24 h 84"/>
                    <a:gd name="T12" fmla="*/ 17 w 72"/>
                    <a:gd name="T13" fmla="*/ 35 h 84"/>
                    <a:gd name="T14" fmla="*/ 12 w 72"/>
                    <a:gd name="T15" fmla="*/ 47 h 84"/>
                    <a:gd name="T16" fmla="*/ 9 w 72"/>
                    <a:gd name="T17" fmla="*/ 58 h 84"/>
                    <a:gd name="T18" fmla="*/ 3 w 72"/>
                    <a:gd name="T19" fmla="*/ 69 h 84"/>
                    <a:gd name="T20" fmla="*/ 14 w 72"/>
                    <a:gd name="T21" fmla="*/ 71 h 84"/>
                    <a:gd name="T22" fmla="*/ 24 w 72"/>
                    <a:gd name="T23" fmla="*/ 69 h 84"/>
                    <a:gd name="T24" fmla="*/ 33 w 72"/>
                    <a:gd name="T25" fmla="*/ 65 h 84"/>
                    <a:gd name="T26" fmla="*/ 43 w 72"/>
                    <a:gd name="T27" fmla="*/ 56 h 84"/>
                    <a:gd name="T28" fmla="*/ 51 w 72"/>
                    <a:gd name="T29" fmla="*/ 44 h 84"/>
                    <a:gd name="T30" fmla="*/ 57 w 72"/>
                    <a:gd name="T31" fmla="*/ 39 h 84"/>
                    <a:gd name="T32" fmla="*/ 63 w 72"/>
                    <a:gd name="T33" fmla="*/ 34 h 84"/>
                    <a:gd name="T34" fmla="*/ 67 w 72"/>
                    <a:gd name="T35" fmla="*/ 32 h 84"/>
                    <a:gd name="T36" fmla="*/ 71 w 72"/>
                    <a:gd name="T37" fmla="*/ 35 h 84"/>
                    <a:gd name="T38" fmla="*/ 70 w 72"/>
                    <a:gd name="T39" fmla="*/ 43 h 84"/>
                    <a:gd name="T40" fmla="*/ 67 w 72"/>
                    <a:gd name="T41" fmla="*/ 54 h 84"/>
                    <a:gd name="T42" fmla="*/ 63 w 72"/>
                    <a:gd name="T43" fmla="*/ 61 h 84"/>
                    <a:gd name="T44" fmla="*/ 58 w 72"/>
                    <a:gd name="T45" fmla="*/ 66 h 84"/>
                    <a:gd name="T46" fmla="*/ 51 w 72"/>
                    <a:gd name="T47" fmla="*/ 71 h 84"/>
                    <a:gd name="T48" fmla="*/ 42 w 72"/>
                    <a:gd name="T49" fmla="*/ 77 h 84"/>
                    <a:gd name="T50" fmla="*/ 32 w 72"/>
                    <a:gd name="T51" fmla="*/ 82 h 84"/>
                    <a:gd name="T52" fmla="*/ 25 w 72"/>
                    <a:gd name="T53" fmla="*/ 83 h 84"/>
                    <a:gd name="T54" fmla="*/ 19 w 72"/>
                    <a:gd name="T55" fmla="*/ 82 h 84"/>
                    <a:gd name="T56" fmla="*/ 9 w 72"/>
                    <a:gd name="T57" fmla="*/ 77 h 84"/>
                    <a:gd name="T58" fmla="*/ 3 w 72"/>
                    <a:gd name="T59" fmla="*/ 73 h 84"/>
                    <a:gd name="T60" fmla="*/ 0 w 72"/>
                    <a:gd name="T61" fmla="*/ 69 h 84"/>
                    <a:gd name="T62" fmla="*/ 1 w 72"/>
                    <a:gd name="T63" fmla="*/ 56 h 84"/>
                    <a:gd name="T64" fmla="*/ 5 w 72"/>
                    <a:gd name="T65" fmla="*/ 44 h 84"/>
                    <a:gd name="T66" fmla="*/ 9 w 72"/>
                    <a:gd name="T67" fmla="*/ 34 h 84"/>
                    <a:gd name="T68" fmla="*/ 16 w 72"/>
                    <a:gd name="T69" fmla="*/ 25 h 84"/>
                    <a:gd name="T70" fmla="*/ 23 w 72"/>
                    <a:gd name="T71" fmla="*/ 16 h 84"/>
                    <a:gd name="T72" fmla="*/ 32 w 72"/>
                    <a:gd name="T73" fmla="*/ 10 h 84"/>
                    <a:gd name="T74" fmla="*/ 40 w 72"/>
                    <a:gd name="T75" fmla="*/ 5 h 84"/>
                    <a:gd name="T76" fmla="*/ 54 w 72"/>
                    <a:gd name="T77" fmla="*/ 0 h 84"/>
                    <a:gd name="T78" fmla="*/ 66 w 72"/>
                    <a:gd name="T79" fmla="*/ 0 h 84"/>
                    <a:gd name="T80" fmla="*/ 20 w 72"/>
                    <a:gd name="T81" fmla="*/ 5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84">
                      <a:moveTo>
                        <a:pt x="20" y="55"/>
                      </a:moveTo>
                      <a:lnTo>
                        <a:pt x="58" y="1"/>
                      </a:lnTo>
                      <a:lnTo>
                        <a:pt x="52" y="1"/>
                      </a:lnTo>
                      <a:lnTo>
                        <a:pt x="43" y="5"/>
                      </a:lnTo>
                      <a:lnTo>
                        <a:pt x="35" y="11"/>
                      </a:lnTo>
                      <a:lnTo>
                        <a:pt x="26" y="24"/>
                      </a:lnTo>
                      <a:lnTo>
                        <a:pt x="17" y="35"/>
                      </a:lnTo>
                      <a:lnTo>
                        <a:pt x="12" y="47"/>
                      </a:lnTo>
                      <a:lnTo>
                        <a:pt x="9" y="58"/>
                      </a:lnTo>
                      <a:lnTo>
                        <a:pt x="3" y="69"/>
                      </a:lnTo>
                      <a:lnTo>
                        <a:pt x="14" y="71"/>
                      </a:lnTo>
                      <a:lnTo>
                        <a:pt x="24" y="69"/>
                      </a:lnTo>
                      <a:lnTo>
                        <a:pt x="33" y="65"/>
                      </a:lnTo>
                      <a:lnTo>
                        <a:pt x="43" y="56"/>
                      </a:lnTo>
                      <a:lnTo>
                        <a:pt x="51" y="44"/>
                      </a:lnTo>
                      <a:lnTo>
                        <a:pt x="57" y="39"/>
                      </a:lnTo>
                      <a:lnTo>
                        <a:pt x="63" y="34"/>
                      </a:lnTo>
                      <a:lnTo>
                        <a:pt x="67" y="32"/>
                      </a:lnTo>
                      <a:lnTo>
                        <a:pt x="71" y="35"/>
                      </a:lnTo>
                      <a:lnTo>
                        <a:pt x="70" y="43"/>
                      </a:lnTo>
                      <a:lnTo>
                        <a:pt x="67" y="54"/>
                      </a:lnTo>
                      <a:lnTo>
                        <a:pt x="63" y="61"/>
                      </a:lnTo>
                      <a:lnTo>
                        <a:pt x="58" y="66"/>
                      </a:lnTo>
                      <a:lnTo>
                        <a:pt x="51" y="71"/>
                      </a:lnTo>
                      <a:lnTo>
                        <a:pt x="42" y="77"/>
                      </a:lnTo>
                      <a:lnTo>
                        <a:pt x="32" y="82"/>
                      </a:lnTo>
                      <a:lnTo>
                        <a:pt x="25" y="83"/>
                      </a:lnTo>
                      <a:lnTo>
                        <a:pt x="19" y="82"/>
                      </a:lnTo>
                      <a:lnTo>
                        <a:pt x="9" y="77"/>
                      </a:lnTo>
                      <a:lnTo>
                        <a:pt x="3" y="73"/>
                      </a:lnTo>
                      <a:lnTo>
                        <a:pt x="0" y="69"/>
                      </a:lnTo>
                      <a:lnTo>
                        <a:pt x="1" y="56"/>
                      </a:lnTo>
                      <a:lnTo>
                        <a:pt x="5" y="44"/>
                      </a:lnTo>
                      <a:lnTo>
                        <a:pt x="9" y="34"/>
                      </a:lnTo>
                      <a:lnTo>
                        <a:pt x="16" y="25"/>
                      </a:lnTo>
                      <a:lnTo>
                        <a:pt x="23" y="16"/>
                      </a:lnTo>
                      <a:lnTo>
                        <a:pt x="32" y="10"/>
                      </a:lnTo>
                      <a:lnTo>
                        <a:pt x="40" y="5"/>
                      </a:lnTo>
                      <a:lnTo>
                        <a:pt x="54" y="0"/>
                      </a:lnTo>
                      <a:lnTo>
                        <a:pt x="66" y="0"/>
                      </a:lnTo>
                      <a:lnTo>
                        <a:pt x="20" y="55"/>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7" name="Freeform 97"/>
                <p:cNvSpPr>
                  <a:spLocks/>
                </p:cNvSpPr>
                <p:nvPr/>
              </p:nvSpPr>
              <p:spPr bwMode="auto">
                <a:xfrm>
                  <a:off x="503" y="2806"/>
                  <a:ext cx="294" cy="328"/>
                </a:xfrm>
                <a:custGeom>
                  <a:avLst/>
                  <a:gdLst>
                    <a:gd name="T0" fmla="*/ 12 w 294"/>
                    <a:gd name="T1" fmla="*/ 23 h 328"/>
                    <a:gd name="T2" fmla="*/ 25 w 294"/>
                    <a:gd name="T3" fmla="*/ 67 h 328"/>
                    <a:gd name="T4" fmla="*/ 0 w 294"/>
                    <a:gd name="T5" fmla="*/ 93 h 328"/>
                    <a:gd name="T6" fmla="*/ 4 w 294"/>
                    <a:gd name="T7" fmla="*/ 139 h 328"/>
                    <a:gd name="T8" fmla="*/ 27 w 294"/>
                    <a:gd name="T9" fmla="*/ 117 h 328"/>
                    <a:gd name="T10" fmla="*/ 32 w 294"/>
                    <a:gd name="T11" fmla="*/ 122 h 328"/>
                    <a:gd name="T12" fmla="*/ 61 w 294"/>
                    <a:gd name="T13" fmla="*/ 172 h 328"/>
                    <a:gd name="T14" fmla="*/ 83 w 294"/>
                    <a:gd name="T15" fmla="*/ 203 h 328"/>
                    <a:gd name="T16" fmla="*/ 95 w 294"/>
                    <a:gd name="T17" fmla="*/ 218 h 328"/>
                    <a:gd name="T18" fmla="*/ 100 w 294"/>
                    <a:gd name="T19" fmla="*/ 233 h 328"/>
                    <a:gd name="T20" fmla="*/ 116 w 294"/>
                    <a:gd name="T21" fmla="*/ 237 h 328"/>
                    <a:gd name="T22" fmla="*/ 140 w 294"/>
                    <a:gd name="T23" fmla="*/ 258 h 328"/>
                    <a:gd name="T24" fmla="*/ 182 w 294"/>
                    <a:gd name="T25" fmla="*/ 287 h 328"/>
                    <a:gd name="T26" fmla="*/ 228 w 294"/>
                    <a:gd name="T27" fmla="*/ 306 h 328"/>
                    <a:gd name="T28" fmla="*/ 288 w 294"/>
                    <a:gd name="T29" fmla="*/ 327 h 328"/>
                    <a:gd name="T30" fmla="*/ 281 w 294"/>
                    <a:gd name="T31" fmla="*/ 318 h 328"/>
                    <a:gd name="T32" fmla="*/ 261 w 294"/>
                    <a:gd name="T33" fmla="*/ 304 h 328"/>
                    <a:gd name="T34" fmla="*/ 229 w 294"/>
                    <a:gd name="T35" fmla="*/ 293 h 328"/>
                    <a:gd name="T36" fmla="*/ 212 w 294"/>
                    <a:gd name="T37" fmla="*/ 278 h 328"/>
                    <a:gd name="T38" fmla="*/ 201 w 294"/>
                    <a:gd name="T39" fmla="*/ 268 h 328"/>
                    <a:gd name="T40" fmla="*/ 182 w 294"/>
                    <a:gd name="T41" fmla="*/ 263 h 328"/>
                    <a:gd name="T42" fmla="*/ 175 w 294"/>
                    <a:gd name="T43" fmla="*/ 252 h 328"/>
                    <a:gd name="T44" fmla="*/ 157 w 294"/>
                    <a:gd name="T45" fmla="*/ 247 h 328"/>
                    <a:gd name="T46" fmla="*/ 149 w 294"/>
                    <a:gd name="T47" fmla="*/ 232 h 328"/>
                    <a:gd name="T48" fmla="*/ 140 w 294"/>
                    <a:gd name="T49" fmla="*/ 225 h 328"/>
                    <a:gd name="T50" fmla="*/ 134 w 294"/>
                    <a:gd name="T51" fmla="*/ 216 h 328"/>
                    <a:gd name="T52" fmla="*/ 120 w 294"/>
                    <a:gd name="T53" fmla="*/ 211 h 328"/>
                    <a:gd name="T54" fmla="*/ 118 w 294"/>
                    <a:gd name="T55" fmla="*/ 193 h 328"/>
                    <a:gd name="T56" fmla="*/ 100 w 294"/>
                    <a:gd name="T57" fmla="*/ 193 h 328"/>
                    <a:gd name="T58" fmla="*/ 92 w 294"/>
                    <a:gd name="T59" fmla="*/ 173 h 328"/>
                    <a:gd name="T60" fmla="*/ 78 w 294"/>
                    <a:gd name="T61" fmla="*/ 165 h 328"/>
                    <a:gd name="T62" fmla="*/ 64 w 294"/>
                    <a:gd name="T63" fmla="*/ 148 h 328"/>
                    <a:gd name="T64" fmla="*/ 57 w 294"/>
                    <a:gd name="T65" fmla="*/ 128 h 328"/>
                    <a:gd name="T66" fmla="*/ 48 w 294"/>
                    <a:gd name="T67" fmla="*/ 111 h 328"/>
                    <a:gd name="T68" fmla="*/ 34 w 294"/>
                    <a:gd name="T69" fmla="*/ 92 h 328"/>
                    <a:gd name="T70" fmla="*/ 29 w 294"/>
                    <a:gd name="T71" fmla="*/ 67 h 328"/>
                    <a:gd name="T72" fmla="*/ 20 w 294"/>
                    <a:gd name="T73" fmla="*/ 38 h 328"/>
                    <a:gd name="T74" fmla="*/ 11 w 294"/>
                    <a:gd name="T7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328">
                      <a:moveTo>
                        <a:pt x="11" y="0"/>
                      </a:moveTo>
                      <a:lnTo>
                        <a:pt x="12" y="23"/>
                      </a:lnTo>
                      <a:lnTo>
                        <a:pt x="16" y="47"/>
                      </a:lnTo>
                      <a:lnTo>
                        <a:pt x="25" y="67"/>
                      </a:lnTo>
                      <a:lnTo>
                        <a:pt x="29" y="87"/>
                      </a:lnTo>
                      <a:lnTo>
                        <a:pt x="0" y="93"/>
                      </a:lnTo>
                      <a:lnTo>
                        <a:pt x="25" y="93"/>
                      </a:lnTo>
                      <a:lnTo>
                        <a:pt x="4" y="139"/>
                      </a:lnTo>
                      <a:lnTo>
                        <a:pt x="27" y="103"/>
                      </a:lnTo>
                      <a:lnTo>
                        <a:pt x="27" y="117"/>
                      </a:lnTo>
                      <a:lnTo>
                        <a:pt x="11" y="203"/>
                      </a:lnTo>
                      <a:lnTo>
                        <a:pt x="32" y="122"/>
                      </a:lnTo>
                      <a:lnTo>
                        <a:pt x="45" y="137"/>
                      </a:lnTo>
                      <a:lnTo>
                        <a:pt x="61" y="172"/>
                      </a:lnTo>
                      <a:lnTo>
                        <a:pt x="76" y="193"/>
                      </a:lnTo>
                      <a:lnTo>
                        <a:pt x="83" y="203"/>
                      </a:lnTo>
                      <a:lnTo>
                        <a:pt x="91" y="216"/>
                      </a:lnTo>
                      <a:lnTo>
                        <a:pt x="95" y="218"/>
                      </a:lnTo>
                      <a:lnTo>
                        <a:pt x="95" y="228"/>
                      </a:lnTo>
                      <a:lnTo>
                        <a:pt x="100" y="233"/>
                      </a:lnTo>
                      <a:lnTo>
                        <a:pt x="108" y="236"/>
                      </a:lnTo>
                      <a:lnTo>
                        <a:pt x="116" y="237"/>
                      </a:lnTo>
                      <a:lnTo>
                        <a:pt x="126" y="244"/>
                      </a:lnTo>
                      <a:lnTo>
                        <a:pt x="140" y="258"/>
                      </a:lnTo>
                      <a:lnTo>
                        <a:pt x="156" y="272"/>
                      </a:lnTo>
                      <a:lnTo>
                        <a:pt x="182" y="287"/>
                      </a:lnTo>
                      <a:lnTo>
                        <a:pt x="206" y="299"/>
                      </a:lnTo>
                      <a:lnTo>
                        <a:pt x="228" y="306"/>
                      </a:lnTo>
                      <a:lnTo>
                        <a:pt x="258" y="318"/>
                      </a:lnTo>
                      <a:lnTo>
                        <a:pt x="288" y="327"/>
                      </a:lnTo>
                      <a:lnTo>
                        <a:pt x="293" y="327"/>
                      </a:lnTo>
                      <a:lnTo>
                        <a:pt x="281" y="318"/>
                      </a:lnTo>
                      <a:lnTo>
                        <a:pt x="271" y="310"/>
                      </a:lnTo>
                      <a:lnTo>
                        <a:pt x="261" y="304"/>
                      </a:lnTo>
                      <a:lnTo>
                        <a:pt x="250" y="293"/>
                      </a:lnTo>
                      <a:lnTo>
                        <a:pt x="229" y="293"/>
                      </a:lnTo>
                      <a:lnTo>
                        <a:pt x="217" y="285"/>
                      </a:lnTo>
                      <a:lnTo>
                        <a:pt x="212" y="278"/>
                      </a:lnTo>
                      <a:lnTo>
                        <a:pt x="211" y="268"/>
                      </a:lnTo>
                      <a:lnTo>
                        <a:pt x="201" y="268"/>
                      </a:lnTo>
                      <a:lnTo>
                        <a:pt x="194" y="267"/>
                      </a:lnTo>
                      <a:lnTo>
                        <a:pt x="182" y="263"/>
                      </a:lnTo>
                      <a:lnTo>
                        <a:pt x="178" y="261"/>
                      </a:lnTo>
                      <a:lnTo>
                        <a:pt x="175" y="252"/>
                      </a:lnTo>
                      <a:lnTo>
                        <a:pt x="166" y="250"/>
                      </a:lnTo>
                      <a:lnTo>
                        <a:pt x="157" y="247"/>
                      </a:lnTo>
                      <a:lnTo>
                        <a:pt x="152" y="241"/>
                      </a:lnTo>
                      <a:lnTo>
                        <a:pt x="149" y="232"/>
                      </a:lnTo>
                      <a:lnTo>
                        <a:pt x="135" y="236"/>
                      </a:lnTo>
                      <a:lnTo>
                        <a:pt x="140" y="225"/>
                      </a:lnTo>
                      <a:lnTo>
                        <a:pt x="137" y="218"/>
                      </a:lnTo>
                      <a:lnTo>
                        <a:pt x="134" y="216"/>
                      </a:lnTo>
                      <a:lnTo>
                        <a:pt x="126" y="213"/>
                      </a:lnTo>
                      <a:lnTo>
                        <a:pt x="120" y="211"/>
                      </a:lnTo>
                      <a:lnTo>
                        <a:pt x="121" y="197"/>
                      </a:lnTo>
                      <a:lnTo>
                        <a:pt x="118" y="193"/>
                      </a:lnTo>
                      <a:lnTo>
                        <a:pt x="107" y="193"/>
                      </a:lnTo>
                      <a:lnTo>
                        <a:pt x="100" y="193"/>
                      </a:lnTo>
                      <a:lnTo>
                        <a:pt x="97" y="181"/>
                      </a:lnTo>
                      <a:lnTo>
                        <a:pt x="92" y="173"/>
                      </a:lnTo>
                      <a:lnTo>
                        <a:pt x="85" y="170"/>
                      </a:lnTo>
                      <a:lnTo>
                        <a:pt x="78" y="165"/>
                      </a:lnTo>
                      <a:lnTo>
                        <a:pt x="71" y="158"/>
                      </a:lnTo>
                      <a:lnTo>
                        <a:pt x="64" y="148"/>
                      </a:lnTo>
                      <a:lnTo>
                        <a:pt x="60" y="137"/>
                      </a:lnTo>
                      <a:lnTo>
                        <a:pt x="57" y="128"/>
                      </a:lnTo>
                      <a:lnTo>
                        <a:pt x="51" y="122"/>
                      </a:lnTo>
                      <a:lnTo>
                        <a:pt x="48" y="111"/>
                      </a:lnTo>
                      <a:lnTo>
                        <a:pt x="40" y="103"/>
                      </a:lnTo>
                      <a:lnTo>
                        <a:pt x="34" y="92"/>
                      </a:lnTo>
                      <a:lnTo>
                        <a:pt x="32" y="79"/>
                      </a:lnTo>
                      <a:lnTo>
                        <a:pt x="29" y="67"/>
                      </a:lnTo>
                      <a:lnTo>
                        <a:pt x="24" y="55"/>
                      </a:lnTo>
                      <a:lnTo>
                        <a:pt x="20" y="38"/>
                      </a:lnTo>
                      <a:lnTo>
                        <a:pt x="17" y="23"/>
                      </a:lnTo>
                      <a:lnTo>
                        <a:pt x="11" y="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18" name="Freeform 98"/>
                <p:cNvSpPr>
                  <a:spLocks/>
                </p:cNvSpPr>
                <p:nvPr/>
              </p:nvSpPr>
              <p:spPr bwMode="auto">
                <a:xfrm>
                  <a:off x="626" y="2960"/>
                  <a:ext cx="48" cy="78"/>
                </a:xfrm>
                <a:custGeom>
                  <a:avLst/>
                  <a:gdLst>
                    <a:gd name="T0" fmla="*/ 44 w 48"/>
                    <a:gd name="T1" fmla="*/ 23 h 78"/>
                    <a:gd name="T2" fmla="*/ 30 w 48"/>
                    <a:gd name="T3" fmla="*/ 56 h 78"/>
                    <a:gd name="T4" fmla="*/ 26 w 48"/>
                    <a:gd name="T5" fmla="*/ 72 h 78"/>
                    <a:gd name="T6" fmla="*/ 24 w 48"/>
                    <a:gd name="T7" fmla="*/ 77 h 78"/>
                    <a:gd name="T8" fmla="*/ 22 w 48"/>
                    <a:gd name="T9" fmla="*/ 77 h 78"/>
                    <a:gd name="T10" fmla="*/ 22 w 48"/>
                    <a:gd name="T11" fmla="*/ 61 h 78"/>
                    <a:gd name="T12" fmla="*/ 26 w 48"/>
                    <a:gd name="T13" fmla="*/ 39 h 78"/>
                    <a:gd name="T14" fmla="*/ 31 w 48"/>
                    <a:gd name="T15" fmla="*/ 25 h 78"/>
                    <a:gd name="T16" fmla="*/ 38 w 48"/>
                    <a:gd name="T17" fmla="*/ 14 h 78"/>
                    <a:gd name="T18" fmla="*/ 44 w 48"/>
                    <a:gd name="T19" fmla="*/ 11 h 78"/>
                    <a:gd name="T20" fmla="*/ 46 w 48"/>
                    <a:gd name="T21" fmla="*/ 9 h 78"/>
                    <a:gd name="T22" fmla="*/ 33 w 48"/>
                    <a:gd name="T23" fmla="*/ 9 h 78"/>
                    <a:gd name="T24" fmla="*/ 26 w 48"/>
                    <a:gd name="T25" fmla="*/ 17 h 78"/>
                    <a:gd name="T26" fmla="*/ 13 w 48"/>
                    <a:gd name="T27" fmla="*/ 30 h 78"/>
                    <a:gd name="T28" fmla="*/ 6 w 48"/>
                    <a:gd name="T29" fmla="*/ 43 h 78"/>
                    <a:gd name="T30" fmla="*/ 2 w 48"/>
                    <a:gd name="T31" fmla="*/ 54 h 78"/>
                    <a:gd name="T32" fmla="*/ 0 w 48"/>
                    <a:gd name="T33" fmla="*/ 60 h 78"/>
                    <a:gd name="T34" fmla="*/ 6 w 48"/>
                    <a:gd name="T35" fmla="*/ 40 h 78"/>
                    <a:gd name="T36" fmla="*/ 14 w 48"/>
                    <a:gd name="T37" fmla="*/ 20 h 78"/>
                    <a:gd name="T38" fmla="*/ 26 w 48"/>
                    <a:gd name="T39" fmla="*/ 6 h 78"/>
                    <a:gd name="T40" fmla="*/ 30 w 48"/>
                    <a:gd name="T41" fmla="*/ 2 h 78"/>
                    <a:gd name="T42" fmla="*/ 38 w 48"/>
                    <a:gd name="T43" fmla="*/ 0 h 78"/>
                    <a:gd name="T44" fmla="*/ 43 w 48"/>
                    <a:gd name="T45" fmla="*/ 2 h 78"/>
                    <a:gd name="T46" fmla="*/ 47 w 48"/>
                    <a:gd name="T47" fmla="*/ 6 h 78"/>
                    <a:gd name="T48" fmla="*/ 44 w 48"/>
                    <a:gd name="T49" fmla="*/ 2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78">
                      <a:moveTo>
                        <a:pt x="44" y="23"/>
                      </a:moveTo>
                      <a:lnTo>
                        <a:pt x="30" y="56"/>
                      </a:lnTo>
                      <a:lnTo>
                        <a:pt x="26" y="72"/>
                      </a:lnTo>
                      <a:lnTo>
                        <a:pt x="24" y="77"/>
                      </a:lnTo>
                      <a:lnTo>
                        <a:pt x="22" y="77"/>
                      </a:lnTo>
                      <a:lnTo>
                        <a:pt x="22" y="61"/>
                      </a:lnTo>
                      <a:lnTo>
                        <a:pt x="26" y="39"/>
                      </a:lnTo>
                      <a:lnTo>
                        <a:pt x="31" y="25"/>
                      </a:lnTo>
                      <a:lnTo>
                        <a:pt x="38" y="14"/>
                      </a:lnTo>
                      <a:lnTo>
                        <a:pt x="44" y="11"/>
                      </a:lnTo>
                      <a:lnTo>
                        <a:pt x="46" y="9"/>
                      </a:lnTo>
                      <a:lnTo>
                        <a:pt x="33" y="9"/>
                      </a:lnTo>
                      <a:lnTo>
                        <a:pt x="26" y="17"/>
                      </a:lnTo>
                      <a:lnTo>
                        <a:pt x="13" y="30"/>
                      </a:lnTo>
                      <a:lnTo>
                        <a:pt x="6" y="43"/>
                      </a:lnTo>
                      <a:lnTo>
                        <a:pt x="2" y="54"/>
                      </a:lnTo>
                      <a:lnTo>
                        <a:pt x="0" y="60"/>
                      </a:lnTo>
                      <a:lnTo>
                        <a:pt x="6" y="40"/>
                      </a:lnTo>
                      <a:lnTo>
                        <a:pt x="14" y="20"/>
                      </a:lnTo>
                      <a:lnTo>
                        <a:pt x="26" y="6"/>
                      </a:lnTo>
                      <a:lnTo>
                        <a:pt x="30" y="2"/>
                      </a:lnTo>
                      <a:lnTo>
                        <a:pt x="38" y="0"/>
                      </a:lnTo>
                      <a:lnTo>
                        <a:pt x="43" y="2"/>
                      </a:lnTo>
                      <a:lnTo>
                        <a:pt x="47" y="6"/>
                      </a:lnTo>
                      <a:lnTo>
                        <a:pt x="44" y="23"/>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19" name="Group 99"/>
                <p:cNvGrpSpPr>
                  <a:grpSpLocks/>
                </p:cNvGrpSpPr>
                <p:nvPr/>
              </p:nvGrpSpPr>
              <p:grpSpPr bwMode="auto">
                <a:xfrm>
                  <a:off x="582" y="2662"/>
                  <a:ext cx="68" cy="275"/>
                  <a:chOff x="582" y="2662"/>
                  <a:chExt cx="68" cy="275"/>
                </a:xfrm>
              </p:grpSpPr>
              <p:sp>
                <p:nvSpPr>
                  <p:cNvPr id="517220" name="Freeform 100"/>
                  <p:cNvSpPr>
                    <a:spLocks/>
                  </p:cNvSpPr>
                  <p:nvPr/>
                </p:nvSpPr>
                <p:spPr bwMode="auto">
                  <a:xfrm>
                    <a:off x="614" y="2752"/>
                    <a:ext cx="36" cy="185"/>
                  </a:xfrm>
                  <a:custGeom>
                    <a:avLst/>
                    <a:gdLst>
                      <a:gd name="T0" fmla="*/ 0 w 36"/>
                      <a:gd name="T1" fmla="*/ 38 h 185"/>
                      <a:gd name="T2" fmla="*/ 11 w 36"/>
                      <a:gd name="T3" fmla="*/ 22 h 185"/>
                      <a:gd name="T4" fmla="*/ 14 w 36"/>
                      <a:gd name="T5" fmla="*/ 32 h 185"/>
                      <a:gd name="T6" fmla="*/ 17 w 36"/>
                      <a:gd name="T7" fmla="*/ 45 h 185"/>
                      <a:gd name="T8" fmla="*/ 23 w 36"/>
                      <a:gd name="T9" fmla="*/ 139 h 185"/>
                      <a:gd name="T10" fmla="*/ 22 w 36"/>
                      <a:gd name="T11" fmla="*/ 156 h 185"/>
                      <a:gd name="T12" fmla="*/ 33 w 36"/>
                      <a:gd name="T13" fmla="*/ 184 h 185"/>
                      <a:gd name="T14" fmla="*/ 35 w 36"/>
                      <a:gd name="T15" fmla="*/ 126 h 185"/>
                      <a:gd name="T16" fmla="*/ 32 w 36"/>
                      <a:gd name="T17" fmla="*/ 104 h 185"/>
                      <a:gd name="T18" fmla="*/ 25 w 36"/>
                      <a:gd name="T19" fmla="*/ 66 h 185"/>
                      <a:gd name="T20" fmla="*/ 22 w 36"/>
                      <a:gd name="T21" fmla="*/ 37 h 185"/>
                      <a:gd name="T22" fmla="*/ 23 w 36"/>
                      <a:gd name="T23" fmla="*/ 15 h 185"/>
                      <a:gd name="T24" fmla="*/ 18 w 36"/>
                      <a:gd name="T25" fmla="*/ 0 h 185"/>
                      <a:gd name="T26" fmla="*/ 1 w 36"/>
                      <a:gd name="T27" fmla="*/ 31 h 185"/>
                      <a:gd name="T28" fmla="*/ 0 w 36"/>
                      <a:gd name="T29" fmla="*/ 3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5">
                        <a:moveTo>
                          <a:pt x="0" y="38"/>
                        </a:moveTo>
                        <a:lnTo>
                          <a:pt x="11" y="22"/>
                        </a:lnTo>
                        <a:lnTo>
                          <a:pt x="14" y="32"/>
                        </a:lnTo>
                        <a:lnTo>
                          <a:pt x="17" y="45"/>
                        </a:lnTo>
                        <a:lnTo>
                          <a:pt x="23" y="139"/>
                        </a:lnTo>
                        <a:lnTo>
                          <a:pt x="22" y="156"/>
                        </a:lnTo>
                        <a:lnTo>
                          <a:pt x="33" y="184"/>
                        </a:lnTo>
                        <a:lnTo>
                          <a:pt x="35" y="126"/>
                        </a:lnTo>
                        <a:lnTo>
                          <a:pt x="32" y="104"/>
                        </a:lnTo>
                        <a:lnTo>
                          <a:pt x="25" y="66"/>
                        </a:lnTo>
                        <a:lnTo>
                          <a:pt x="22" y="37"/>
                        </a:lnTo>
                        <a:lnTo>
                          <a:pt x="23" y="15"/>
                        </a:lnTo>
                        <a:lnTo>
                          <a:pt x="18" y="0"/>
                        </a:lnTo>
                        <a:lnTo>
                          <a:pt x="1" y="31"/>
                        </a:lnTo>
                        <a:lnTo>
                          <a:pt x="0" y="38"/>
                        </a:lnTo>
                      </a:path>
                    </a:pathLst>
                  </a:custGeom>
                  <a:solidFill>
                    <a:srgbClr val="0000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21" name="Freeform 101"/>
                  <p:cNvSpPr>
                    <a:spLocks/>
                  </p:cNvSpPr>
                  <p:nvPr/>
                </p:nvSpPr>
                <p:spPr bwMode="auto">
                  <a:xfrm>
                    <a:off x="582" y="2662"/>
                    <a:ext cx="63" cy="123"/>
                  </a:xfrm>
                  <a:custGeom>
                    <a:avLst/>
                    <a:gdLst>
                      <a:gd name="T0" fmla="*/ 4 w 63"/>
                      <a:gd name="T1" fmla="*/ 0 h 123"/>
                      <a:gd name="T2" fmla="*/ 8 w 63"/>
                      <a:gd name="T3" fmla="*/ 19 h 123"/>
                      <a:gd name="T4" fmla="*/ 12 w 63"/>
                      <a:gd name="T5" fmla="*/ 31 h 123"/>
                      <a:gd name="T6" fmla="*/ 17 w 63"/>
                      <a:gd name="T7" fmla="*/ 40 h 123"/>
                      <a:gd name="T8" fmla="*/ 23 w 63"/>
                      <a:gd name="T9" fmla="*/ 53 h 123"/>
                      <a:gd name="T10" fmla="*/ 30 w 63"/>
                      <a:gd name="T11" fmla="*/ 69 h 123"/>
                      <a:gd name="T12" fmla="*/ 37 w 63"/>
                      <a:gd name="T13" fmla="*/ 77 h 123"/>
                      <a:gd name="T14" fmla="*/ 44 w 63"/>
                      <a:gd name="T15" fmla="*/ 84 h 123"/>
                      <a:gd name="T16" fmla="*/ 56 w 63"/>
                      <a:gd name="T17" fmla="*/ 84 h 123"/>
                      <a:gd name="T18" fmla="*/ 62 w 63"/>
                      <a:gd name="T19" fmla="*/ 115 h 123"/>
                      <a:gd name="T20" fmla="*/ 50 w 63"/>
                      <a:gd name="T21" fmla="*/ 88 h 123"/>
                      <a:gd name="T22" fmla="*/ 31 w 63"/>
                      <a:gd name="T23" fmla="*/ 122 h 123"/>
                      <a:gd name="T24" fmla="*/ 25 w 63"/>
                      <a:gd name="T25" fmla="*/ 103 h 123"/>
                      <a:gd name="T26" fmla="*/ 17 w 63"/>
                      <a:gd name="T27" fmla="*/ 87 h 123"/>
                      <a:gd name="T28" fmla="*/ 14 w 63"/>
                      <a:gd name="T29" fmla="*/ 78 h 123"/>
                      <a:gd name="T30" fmla="*/ 12 w 63"/>
                      <a:gd name="T31" fmla="*/ 66 h 123"/>
                      <a:gd name="T32" fmla="*/ 9 w 63"/>
                      <a:gd name="T33" fmla="*/ 56 h 123"/>
                      <a:gd name="T34" fmla="*/ 7 w 63"/>
                      <a:gd name="T35" fmla="*/ 45 h 123"/>
                      <a:gd name="T36" fmla="*/ 1 w 63"/>
                      <a:gd name="T37" fmla="*/ 32 h 123"/>
                      <a:gd name="T38" fmla="*/ 0 w 63"/>
                      <a:gd name="T39" fmla="*/ 22 h 123"/>
                      <a:gd name="T40" fmla="*/ 0 w 63"/>
                      <a:gd name="T41" fmla="*/ 15 h 123"/>
                      <a:gd name="T42" fmla="*/ 4 w 63"/>
                      <a:gd name="T4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123">
                        <a:moveTo>
                          <a:pt x="4" y="0"/>
                        </a:moveTo>
                        <a:lnTo>
                          <a:pt x="8" y="19"/>
                        </a:lnTo>
                        <a:lnTo>
                          <a:pt x="12" y="31"/>
                        </a:lnTo>
                        <a:lnTo>
                          <a:pt x="17" y="40"/>
                        </a:lnTo>
                        <a:lnTo>
                          <a:pt x="23" y="53"/>
                        </a:lnTo>
                        <a:lnTo>
                          <a:pt x="30" y="69"/>
                        </a:lnTo>
                        <a:lnTo>
                          <a:pt x="37" y="77"/>
                        </a:lnTo>
                        <a:lnTo>
                          <a:pt x="44" y="84"/>
                        </a:lnTo>
                        <a:lnTo>
                          <a:pt x="56" y="84"/>
                        </a:lnTo>
                        <a:lnTo>
                          <a:pt x="62" y="115"/>
                        </a:lnTo>
                        <a:lnTo>
                          <a:pt x="50" y="88"/>
                        </a:lnTo>
                        <a:lnTo>
                          <a:pt x="31" y="122"/>
                        </a:lnTo>
                        <a:lnTo>
                          <a:pt x="25" y="103"/>
                        </a:lnTo>
                        <a:lnTo>
                          <a:pt x="17" y="87"/>
                        </a:lnTo>
                        <a:lnTo>
                          <a:pt x="14" y="78"/>
                        </a:lnTo>
                        <a:lnTo>
                          <a:pt x="12" y="66"/>
                        </a:lnTo>
                        <a:lnTo>
                          <a:pt x="9" y="56"/>
                        </a:lnTo>
                        <a:lnTo>
                          <a:pt x="7" y="45"/>
                        </a:lnTo>
                        <a:lnTo>
                          <a:pt x="1" y="32"/>
                        </a:lnTo>
                        <a:lnTo>
                          <a:pt x="0" y="22"/>
                        </a:lnTo>
                        <a:lnTo>
                          <a:pt x="0" y="15"/>
                        </a:lnTo>
                        <a:lnTo>
                          <a:pt x="4"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7222" name="Group 102"/>
              <p:cNvGrpSpPr>
                <a:grpSpLocks/>
              </p:cNvGrpSpPr>
              <p:nvPr/>
            </p:nvGrpSpPr>
            <p:grpSpPr bwMode="auto">
              <a:xfrm>
                <a:off x="579" y="2511"/>
                <a:ext cx="129" cy="244"/>
                <a:chOff x="579" y="2511"/>
                <a:chExt cx="129" cy="244"/>
              </a:xfrm>
            </p:grpSpPr>
            <p:sp>
              <p:nvSpPr>
                <p:cNvPr id="517223" name="Freeform 103"/>
                <p:cNvSpPr>
                  <a:spLocks/>
                </p:cNvSpPr>
                <p:nvPr/>
              </p:nvSpPr>
              <p:spPr bwMode="auto">
                <a:xfrm>
                  <a:off x="582" y="2516"/>
                  <a:ext cx="125" cy="239"/>
                </a:xfrm>
                <a:custGeom>
                  <a:avLst/>
                  <a:gdLst>
                    <a:gd name="T0" fmla="*/ 50 w 125"/>
                    <a:gd name="T1" fmla="*/ 234 h 239"/>
                    <a:gd name="T2" fmla="*/ 55 w 125"/>
                    <a:gd name="T3" fmla="*/ 231 h 239"/>
                    <a:gd name="T4" fmla="*/ 66 w 125"/>
                    <a:gd name="T5" fmla="*/ 235 h 239"/>
                    <a:gd name="T6" fmla="*/ 75 w 125"/>
                    <a:gd name="T7" fmla="*/ 238 h 239"/>
                    <a:gd name="T8" fmla="*/ 79 w 125"/>
                    <a:gd name="T9" fmla="*/ 238 h 239"/>
                    <a:gd name="T10" fmla="*/ 83 w 125"/>
                    <a:gd name="T11" fmla="*/ 238 h 239"/>
                    <a:gd name="T12" fmla="*/ 88 w 125"/>
                    <a:gd name="T13" fmla="*/ 238 h 239"/>
                    <a:gd name="T14" fmla="*/ 92 w 125"/>
                    <a:gd name="T15" fmla="*/ 237 h 239"/>
                    <a:gd name="T16" fmla="*/ 94 w 125"/>
                    <a:gd name="T17" fmla="*/ 232 h 239"/>
                    <a:gd name="T18" fmla="*/ 97 w 125"/>
                    <a:gd name="T19" fmla="*/ 226 h 239"/>
                    <a:gd name="T20" fmla="*/ 98 w 125"/>
                    <a:gd name="T21" fmla="*/ 221 h 239"/>
                    <a:gd name="T22" fmla="*/ 99 w 125"/>
                    <a:gd name="T23" fmla="*/ 212 h 239"/>
                    <a:gd name="T24" fmla="*/ 101 w 125"/>
                    <a:gd name="T25" fmla="*/ 209 h 239"/>
                    <a:gd name="T26" fmla="*/ 105 w 125"/>
                    <a:gd name="T27" fmla="*/ 196 h 239"/>
                    <a:gd name="T28" fmla="*/ 107 w 125"/>
                    <a:gd name="T29" fmla="*/ 184 h 239"/>
                    <a:gd name="T30" fmla="*/ 110 w 125"/>
                    <a:gd name="T31" fmla="*/ 173 h 239"/>
                    <a:gd name="T32" fmla="*/ 111 w 125"/>
                    <a:gd name="T33" fmla="*/ 166 h 239"/>
                    <a:gd name="T34" fmla="*/ 114 w 125"/>
                    <a:gd name="T35" fmla="*/ 156 h 239"/>
                    <a:gd name="T36" fmla="*/ 117 w 125"/>
                    <a:gd name="T37" fmla="*/ 145 h 239"/>
                    <a:gd name="T38" fmla="*/ 118 w 125"/>
                    <a:gd name="T39" fmla="*/ 134 h 239"/>
                    <a:gd name="T40" fmla="*/ 118 w 125"/>
                    <a:gd name="T41" fmla="*/ 126 h 239"/>
                    <a:gd name="T42" fmla="*/ 123 w 125"/>
                    <a:gd name="T43" fmla="*/ 119 h 239"/>
                    <a:gd name="T44" fmla="*/ 123 w 125"/>
                    <a:gd name="T45" fmla="*/ 102 h 239"/>
                    <a:gd name="T46" fmla="*/ 124 w 125"/>
                    <a:gd name="T47" fmla="*/ 75 h 239"/>
                    <a:gd name="T48" fmla="*/ 123 w 125"/>
                    <a:gd name="T49" fmla="*/ 62 h 239"/>
                    <a:gd name="T50" fmla="*/ 120 w 125"/>
                    <a:gd name="T51" fmla="*/ 46 h 239"/>
                    <a:gd name="T52" fmla="*/ 117 w 125"/>
                    <a:gd name="T53" fmla="*/ 37 h 239"/>
                    <a:gd name="T54" fmla="*/ 111 w 125"/>
                    <a:gd name="T55" fmla="*/ 27 h 239"/>
                    <a:gd name="T56" fmla="*/ 101 w 125"/>
                    <a:gd name="T57" fmla="*/ 16 h 239"/>
                    <a:gd name="T58" fmla="*/ 86 w 125"/>
                    <a:gd name="T59" fmla="*/ 7 h 239"/>
                    <a:gd name="T60" fmla="*/ 74 w 125"/>
                    <a:gd name="T61" fmla="*/ 2 h 239"/>
                    <a:gd name="T62" fmla="*/ 61 w 125"/>
                    <a:gd name="T63" fmla="*/ 0 h 239"/>
                    <a:gd name="T64" fmla="*/ 47 w 125"/>
                    <a:gd name="T65" fmla="*/ 0 h 239"/>
                    <a:gd name="T66" fmla="*/ 37 w 125"/>
                    <a:gd name="T67" fmla="*/ 1 h 239"/>
                    <a:gd name="T68" fmla="*/ 29 w 125"/>
                    <a:gd name="T69" fmla="*/ 5 h 239"/>
                    <a:gd name="T70" fmla="*/ 20 w 125"/>
                    <a:gd name="T71" fmla="*/ 12 h 239"/>
                    <a:gd name="T72" fmla="*/ 14 w 125"/>
                    <a:gd name="T73" fmla="*/ 19 h 239"/>
                    <a:gd name="T74" fmla="*/ 9 w 125"/>
                    <a:gd name="T75" fmla="*/ 27 h 239"/>
                    <a:gd name="T76" fmla="*/ 6 w 125"/>
                    <a:gd name="T77" fmla="*/ 40 h 239"/>
                    <a:gd name="T78" fmla="*/ 3 w 125"/>
                    <a:gd name="T79" fmla="*/ 54 h 239"/>
                    <a:gd name="T80" fmla="*/ 1 w 125"/>
                    <a:gd name="T81" fmla="*/ 72 h 239"/>
                    <a:gd name="T82" fmla="*/ 0 w 125"/>
                    <a:gd name="T83" fmla="*/ 89 h 239"/>
                    <a:gd name="T84" fmla="*/ 1 w 125"/>
                    <a:gd name="T85" fmla="*/ 112 h 239"/>
                    <a:gd name="T86" fmla="*/ 1 w 125"/>
                    <a:gd name="T87" fmla="*/ 131 h 239"/>
                    <a:gd name="T88" fmla="*/ 4 w 125"/>
                    <a:gd name="T89" fmla="*/ 139 h 239"/>
                    <a:gd name="T90" fmla="*/ 6 w 125"/>
                    <a:gd name="T91" fmla="*/ 148 h 239"/>
                    <a:gd name="T92" fmla="*/ 10 w 125"/>
                    <a:gd name="T93" fmla="*/ 162 h 239"/>
                    <a:gd name="T94" fmla="*/ 15 w 125"/>
                    <a:gd name="T95" fmla="*/ 178 h 239"/>
                    <a:gd name="T96" fmla="*/ 22 w 125"/>
                    <a:gd name="T97" fmla="*/ 194 h 239"/>
                    <a:gd name="T98" fmla="*/ 26 w 125"/>
                    <a:gd name="T99" fmla="*/ 205 h 239"/>
                    <a:gd name="T100" fmla="*/ 32 w 125"/>
                    <a:gd name="T101" fmla="*/ 216 h 239"/>
                    <a:gd name="T102" fmla="*/ 36 w 125"/>
                    <a:gd name="T103" fmla="*/ 221 h 239"/>
                    <a:gd name="T104" fmla="*/ 40 w 125"/>
                    <a:gd name="T105" fmla="*/ 228 h 239"/>
                    <a:gd name="T106" fmla="*/ 45 w 125"/>
                    <a:gd name="T107" fmla="*/ 232 h 239"/>
                    <a:gd name="T108" fmla="*/ 50 w 125"/>
                    <a:gd name="T109" fmla="*/ 23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 h="239">
                      <a:moveTo>
                        <a:pt x="50" y="234"/>
                      </a:moveTo>
                      <a:lnTo>
                        <a:pt x="55" y="231"/>
                      </a:lnTo>
                      <a:lnTo>
                        <a:pt x="66" y="235"/>
                      </a:lnTo>
                      <a:lnTo>
                        <a:pt x="75" y="238"/>
                      </a:lnTo>
                      <a:lnTo>
                        <a:pt x="79" y="238"/>
                      </a:lnTo>
                      <a:lnTo>
                        <a:pt x="83" y="238"/>
                      </a:lnTo>
                      <a:lnTo>
                        <a:pt x="88" y="238"/>
                      </a:lnTo>
                      <a:lnTo>
                        <a:pt x="92" y="237"/>
                      </a:lnTo>
                      <a:lnTo>
                        <a:pt x="94" y="232"/>
                      </a:lnTo>
                      <a:lnTo>
                        <a:pt x="97" y="226"/>
                      </a:lnTo>
                      <a:lnTo>
                        <a:pt x="98" y="221"/>
                      </a:lnTo>
                      <a:lnTo>
                        <a:pt x="99" y="212"/>
                      </a:lnTo>
                      <a:lnTo>
                        <a:pt x="101" y="209"/>
                      </a:lnTo>
                      <a:lnTo>
                        <a:pt x="105" y="196"/>
                      </a:lnTo>
                      <a:lnTo>
                        <a:pt x="107" y="184"/>
                      </a:lnTo>
                      <a:lnTo>
                        <a:pt x="110" y="173"/>
                      </a:lnTo>
                      <a:lnTo>
                        <a:pt x="111" y="166"/>
                      </a:lnTo>
                      <a:lnTo>
                        <a:pt x="114" y="156"/>
                      </a:lnTo>
                      <a:lnTo>
                        <a:pt x="117" y="145"/>
                      </a:lnTo>
                      <a:lnTo>
                        <a:pt x="118" y="134"/>
                      </a:lnTo>
                      <a:lnTo>
                        <a:pt x="118" y="126"/>
                      </a:lnTo>
                      <a:lnTo>
                        <a:pt x="123" y="119"/>
                      </a:lnTo>
                      <a:lnTo>
                        <a:pt x="123" y="102"/>
                      </a:lnTo>
                      <a:lnTo>
                        <a:pt x="124" y="75"/>
                      </a:lnTo>
                      <a:lnTo>
                        <a:pt x="123" y="62"/>
                      </a:lnTo>
                      <a:lnTo>
                        <a:pt x="120" y="46"/>
                      </a:lnTo>
                      <a:lnTo>
                        <a:pt x="117" y="37"/>
                      </a:lnTo>
                      <a:lnTo>
                        <a:pt x="111" y="27"/>
                      </a:lnTo>
                      <a:lnTo>
                        <a:pt x="101" y="16"/>
                      </a:lnTo>
                      <a:lnTo>
                        <a:pt x="86" y="7"/>
                      </a:lnTo>
                      <a:lnTo>
                        <a:pt x="74" y="2"/>
                      </a:lnTo>
                      <a:lnTo>
                        <a:pt x="61" y="0"/>
                      </a:lnTo>
                      <a:lnTo>
                        <a:pt x="47" y="0"/>
                      </a:lnTo>
                      <a:lnTo>
                        <a:pt x="37" y="1"/>
                      </a:lnTo>
                      <a:lnTo>
                        <a:pt x="29" y="5"/>
                      </a:lnTo>
                      <a:lnTo>
                        <a:pt x="20" y="12"/>
                      </a:lnTo>
                      <a:lnTo>
                        <a:pt x="14" y="19"/>
                      </a:lnTo>
                      <a:lnTo>
                        <a:pt x="9" y="27"/>
                      </a:lnTo>
                      <a:lnTo>
                        <a:pt x="6" y="40"/>
                      </a:lnTo>
                      <a:lnTo>
                        <a:pt x="3" y="54"/>
                      </a:lnTo>
                      <a:lnTo>
                        <a:pt x="1" y="72"/>
                      </a:lnTo>
                      <a:lnTo>
                        <a:pt x="0" y="89"/>
                      </a:lnTo>
                      <a:lnTo>
                        <a:pt x="1" y="112"/>
                      </a:lnTo>
                      <a:lnTo>
                        <a:pt x="1" y="131"/>
                      </a:lnTo>
                      <a:lnTo>
                        <a:pt x="4" y="139"/>
                      </a:lnTo>
                      <a:lnTo>
                        <a:pt x="6" y="148"/>
                      </a:lnTo>
                      <a:lnTo>
                        <a:pt x="10" y="162"/>
                      </a:lnTo>
                      <a:lnTo>
                        <a:pt x="15" y="178"/>
                      </a:lnTo>
                      <a:lnTo>
                        <a:pt x="22" y="194"/>
                      </a:lnTo>
                      <a:lnTo>
                        <a:pt x="26" y="205"/>
                      </a:lnTo>
                      <a:lnTo>
                        <a:pt x="32" y="216"/>
                      </a:lnTo>
                      <a:lnTo>
                        <a:pt x="36" y="221"/>
                      </a:lnTo>
                      <a:lnTo>
                        <a:pt x="40" y="228"/>
                      </a:lnTo>
                      <a:lnTo>
                        <a:pt x="45" y="232"/>
                      </a:lnTo>
                      <a:lnTo>
                        <a:pt x="50" y="234"/>
                      </a:lnTo>
                    </a:path>
                  </a:pathLst>
                </a:custGeom>
                <a:solidFill>
                  <a:srgbClr val="F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24" name="Group 104"/>
                <p:cNvGrpSpPr>
                  <a:grpSpLocks/>
                </p:cNvGrpSpPr>
                <p:nvPr/>
              </p:nvGrpSpPr>
              <p:grpSpPr bwMode="auto">
                <a:xfrm>
                  <a:off x="582" y="2516"/>
                  <a:ext cx="113" cy="239"/>
                  <a:chOff x="582" y="2516"/>
                  <a:chExt cx="113" cy="239"/>
                </a:xfrm>
              </p:grpSpPr>
              <p:sp>
                <p:nvSpPr>
                  <p:cNvPr id="517225" name="Freeform 105"/>
                  <p:cNvSpPr>
                    <a:spLocks/>
                  </p:cNvSpPr>
                  <p:nvPr/>
                </p:nvSpPr>
                <p:spPr bwMode="auto">
                  <a:xfrm>
                    <a:off x="582" y="2516"/>
                    <a:ext cx="91" cy="239"/>
                  </a:xfrm>
                  <a:custGeom>
                    <a:avLst/>
                    <a:gdLst>
                      <a:gd name="T0" fmla="*/ 55 w 91"/>
                      <a:gd name="T1" fmla="*/ 231 h 239"/>
                      <a:gd name="T2" fmla="*/ 74 w 91"/>
                      <a:gd name="T3" fmla="*/ 238 h 239"/>
                      <a:gd name="T4" fmla="*/ 80 w 91"/>
                      <a:gd name="T5" fmla="*/ 238 h 239"/>
                      <a:gd name="T6" fmla="*/ 87 w 91"/>
                      <a:gd name="T7" fmla="*/ 238 h 239"/>
                      <a:gd name="T8" fmla="*/ 87 w 91"/>
                      <a:gd name="T9" fmla="*/ 234 h 239"/>
                      <a:gd name="T10" fmla="*/ 83 w 91"/>
                      <a:gd name="T11" fmla="*/ 234 h 239"/>
                      <a:gd name="T12" fmla="*/ 76 w 91"/>
                      <a:gd name="T13" fmla="*/ 234 h 239"/>
                      <a:gd name="T14" fmla="*/ 71 w 91"/>
                      <a:gd name="T15" fmla="*/ 229 h 239"/>
                      <a:gd name="T16" fmla="*/ 65 w 91"/>
                      <a:gd name="T17" fmla="*/ 222 h 239"/>
                      <a:gd name="T18" fmla="*/ 61 w 91"/>
                      <a:gd name="T19" fmla="*/ 214 h 239"/>
                      <a:gd name="T20" fmla="*/ 65 w 91"/>
                      <a:gd name="T21" fmla="*/ 209 h 239"/>
                      <a:gd name="T22" fmla="*/ 63 w 91"/>
                      <a:gd name="T23" fmla="*/ 204 h 239"/>
                      <a:gd name="T24" fmla="*/ 64 w 91"/>
                      <a:gd name="T25" fmla="*/ 190 h 239"/>
                      <a:gd name="T26" fmla="*/ 60 w 91"/>
                      <a:gd name="T27" fmla="*/ 175 h 239"/>
                      <a:gd name="T28" fmla="*/ 55 w 91"/>
                      <a:gd name="T29" fmla="*/ 161 h 239"/>
                      <a:gd name="T30" fmla="*/ 57 w 91"/>
                      <a:gd name="T31" fmla="*/ 153 h 239"/>
                      <a:gd name="T32" fmla="*/ 60 w 91"/>
                      <a:gd name="T33" fmla="*/ 147 h 239"/>
                      <a:gd name="T34" fmla="*/ 58 w 91"/>
                      <a:gd name="T35" fmla="*/ 142 h 239"/>
                      <a:gd name="T36" fmla="*/ 53 w 91"/>
                      <a:gd name="T37" fmla="*/ 137 h 239"/>
                      <a:gd name="T38" fmla="*/ 49 w 91"/>
                      <a:gd name="T39" fmla="*/ 129 h 239"/>
                      <a:gd name="T40" fmla="*/ 46 w 91"/>
                      <a:gd name="T41" fmla="*/ 116 h 239"/>
                      <a:gd name="T42" fmla="*/ 49 w 91"/>
                      <a:gd name="T43" fmla="*/ 106 h 239"/>
                      <a:gd name="T44" fmla="*/ 53 w 91"/>
                      <a:gd name="T45" fmla="*/ 102 h 239"/>
                      <a:gd name="T46" fmla="*/ 59 w 91"/>
                      <a:gd name="T47" fmla="*/ 109 h 239"/>
                      <a:gd name="T48" fmla="*/ 62 w 91"/>
                      <a:gd name="T49" fmla="*/ 115 h 239"/>
                      <a:gd name="T50" fmla="*/ 65 w 91"/>
                      <a:gd name="T51" fmla="*/ 109 h 239"/>
                      <a:gd name="T52" fmla="*/ 64 w 91"/>
                      <a:gd name="T53" fmla="*/ 99 h 239"/>
                      <a:gd name="T54" fmla="*/ 65 w 91"/>
                      <a:gd name="T55" fmla="*/ 81 h 239"/>
                      <a:gd name="T56" fmla="*/ 68 w 91"/>
                      <a:gd name="T57" fmla="*/ 60 h 239"/>
                      <a:gd name="T58" fmla="*/ 66 w 91"/>
                      <a:gd name="T59" fmla="*/ 38 h 239"/>
                      <a:gd name="T60" fmla="*/ 70 w 91"/>
                      <a:gd name="T61" fmla="*/ 20 h 239"/>
                      <a:gd name="T62" fmla="*/ 85 w 91"/>
                      <a:gd name="T63" fmla="*/ 7 h 239"/>
                      <a:gd name="T64" fmla="*/ 60 w 91"/>
                      <a:gd name="T65" fmla="*/ 0 h 239"/>
                      <a:gd name="T66" fmla="*/ 37 w 91"/>
                      <a:gd name="T67" fmla="*/ 1 h 239"/>
                      <a:gd name="T68" fmla="*/ 20 w 91"/>
                      <a:gd name="T69" fmla="*/ 12 h 239"/>
                      <a:gd name="T70" fmla="*/ 9 w 91"/>
                      <a:gd name="T71" fmla="*/ 27 h 239"/>
                      <a:gd name="T72" fmla="*/ 3 w 91"/>
                      <a:gd name="T73" fmla="*/ 54 h 239"/>
                      <a:gd name="T74" fmla="*/ 0 w 91"/>
                      <a:gd name="T75" fmla="*/ 89 h 239"/>
                      <a:gd name="T76" fmla="*/ 1 w 91"/>
                      <a:gd name="T77" fmla="*/ 131 h 239"/>
                      <a:gd name="T78" fmla="*/ 6 w 91"/>
                      <a:gd name="T79" fmla="*/ 148 h 239"/>
                      <a:gd name="T80" fmla="*/ 15 w 91"/>
                      <a:gd name="T81" fmla="*/ 178 h 239"/>
                      <a:gd name="T82" fmla="*/ 26 w 91"/>
                      <a:gd name="T83" fmla="*/ 205 h 239"/>
                      <a:gd name="T84" fmla="*/ 35 w 91"/>
                      <a:gd name="T85" fmla="*/ 221 h 239"/>
                      <a:gd name="T86" fmla="*/ 44 w 91"/>
                      <a:gd name="T87" fmla="*/ 23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239">
                        <a:moveTo>
                          <a:pt x="49" y="234"/>
                        </a:moveTo>
                        <a:lnTo>
                          <a:pt x="55" y="231"/>
                        </a:lnTo>
                        <a:lnTo>
                          <a:pt x="66" y="235"/>
                        </a:lnTo>
                        <a:lnTo>
                          <a:pt x="74" y="238"/>
                        </a:lnTo>
                        <a:lnTo>
                          <a:pt x="78" y="238"/>
                        </a:lnTo>
                        <a:lnTo>
                          <a:pt x="80" y="238"/>
                        </a:lnTo>
                        <a:lnTo>
                          <a:pt x="84" y="238"/>
                        </a:lnTo>
                        <a:lnTo>
                          <a:pt x="87" y="238"/>
                        </a:lnTo>
                        <a:lnTo>
                          <a:pt x="90" y="234"/>
                        </a:lnTo>
                        <a:lnTo>
                          <a:pt x="87" y="234"/>
                        </a:lnTo>
                        <a:lnTo>
                          <a:pt x="85" y="234"/>
                        </a:lnTo>
                        <a:lnTo>
                          <a:pt x="83" y="234"/>
                        </a:lnTo>
                        <a:lnTo>
                          <a:pt x="79" y="234"/>
                        </a:lnTo>
                        <a:lnTo>
                          <a:pt x="76" y="234"/>
                        </a:lnTo>
                        <a:lnTo>
                          <a:pt x="73" y="231"/>
                        </a:lnTo>
                        <a:lnTo>
                          <a:pt x="71" y="229"/>
                        </a:lnTo>
                        <a:lnTo>
                          <a:pt x="68" y="226"/>
                        </a:lnTo>
                        <a:lnTo>
                          <a:pt x="65" y="222"/>
                        </a:lnTo>
                        <a:lnTo>
                          <a:pt x="63" y="218"/>
                        </a:lnTo>
                        <a:lnTo>
                          <a:pt x="61" y="214"/>
                        </a:lnTo>
                        <a:lnTo>
                          <a:pt x="63" y="211"/>
                        </a:lnTo>
                        <a:lnTo>
                          <a:pt x="65" y="209"/>
                        </a:lnTo>
                        <a:lnTo>
                          <a:pt x="64" y="206"/>
                        </a:lnTo>
                        <a:lnTo>
                          <a:pt x="63" y="204"/>
                        </a:lnTo>
                        <a:lnTo>
                          <a:pt x="66" y="196"/>
                        </a:lnTo>
                        <a:lnTo>
                          <a:pt x="64" y="190"/>
                        </a:lnTo>
                        <a:lnTo>
                          <a:pt x="62" y="181"/>
                        </a:lnTo>
                        <a:lnTo>
                          <a:pt x="60" y="175"/>
                        </a:lnTo>
                        <a:lnTo>
                          <a:pt x="55" y="168"/>
                        </a:lnTo>
                        <a:lnTo>
                          <a:pt x="55" y="161"/>
                        </a:lnTo>
                        <a:lnTo>
                          <a:pt x="55" y="157"/>
                        </a:lnTo>
                        <a:lnTo>
                          <a:pt x="57" y="153"/>
                        </a:lnTo>
                        <a:lnTo>
                          <a:pt x="59" y="150"/>
                        </a:lnTo>
                        <a:lnTo>
                          <a:pt x="60" y="147"/>
                        </a:lnTo>
                        <a:lnTo>
                          <a:pt x="60" y="144"/>
                        </a:lnTo>
                        <a:lnTo>
                          <a:pt x="58" y="142"/>
                        </a:lnTo>
                        <a:lnTo>
                          <a:pt x="55" y="139"/>
                        </a:lnTo>
                        <a:lnTo>
                          <a:pt x="53" y="137"/>
                        </a:lnTo>
                        <a:lnTo>
                          <a:pt x="51" y="134"/>
                        </a:lnTo>
                        <a:lnTo>
                          <a:pt x="49" y="129"/>
                        </a:lnTo>
                        <a:lnTo>
                          <a:pt x="48" y="125"/>
                        </a:lnTo>
                        <a:lnTo>
                          <a:pt x="46" y="116"/>
                        </a:lnTo>
                        <a:lnTo>
                          <a:pt x="48" y="109"/>
                        </a:lnTo>
                        <a:lnTo>
                          <a:pt x="49" y="106"/>
                        </a:lnTo>
                        <a:lnTo>
                          <a:pt x="51" y="104"/>
                        </a:lnTo>
                        <a:lnTo>
                          <a:pt x="53" y="102"/>
                        </a:lnTo>
                        <a:lnTo>
                          <a:pt x="55" y="105"/>
                        </a:lnTo>
                        <a:lnTo>
                          <a:pt x="59" y="109"/>
                        </a:lnTo>
                        <a:lnTo>
                          <a:pt x="60" y="112"/>
                        </a:lnTo>
                        <a:lnTo>
                          <a:pt x="62" y="115"/>
                        </a:lnTo>
                        <a:lnTo>
                          <a:pt x="65" y="112"/>
                        </a:lnTo>
                        <a:lnTo>
                          <a:pt x="65" y="109"/>
                        </a:lnTo>
                        <a:lnTo>
                          <a:pt x="66" y="104"/>
                        </a:lnTo>
                        <a:lnTo>
                          <a:pt x="64" y="99"/>
                        </a:lnTo>
                        <a:lnTo>
                          <a:pt x="63" y="93"/>
                        </a:lnTo>
                        <a:lnTo>
                          <a:pt x="65" y="81"/>
                        </a:lnTo>
                        <a:lnTo>
                          <a:pt x="66" y="68"/>
                        </a:lnTo>
                        <a:lnTo>
                          <a:pt x="68" y="60"/>
                        </a:lnTo>
                        <a:lnTo>
                          <a:pt x="66" y="48"/>
                        </a:lnTo>
                        <a:lnTo>
                          <a:pt x="66" y="38"/>
                        </a:lnTo>
                        <a:lnTo>
                          <a:pt x="66" y="27"/>
                        </a:lnTo>
                        <a:lnTo>
                          <a:pt x="70" y="20"/>
                        </a:lnTo>
                        <a:lnTo>
                          <a:pt x="78" y="12"/>
                        </a:lnTo>
                        <a:lnTo>
                          <a:pt x="85" y="7"/>
                        </a:lnTo>
                        <a:lnTo>
                          <a:pt x="73" y="2"/>
                        </a:lnTo>
                        <a:lnTo>
                          <a:pt x="60" y="0"/>
                        </a:lnTo>
                        <a:lnTo>
                          <a:pt x="47" y="0"/>
                        </a:lnTo>
                        <a:lnTo>
                          <a:pt x="37" y="1"/>
                        </a:lnTo>
                        <a:lnTo>
                          <a:pt x="29" y="5"/>
                        </a:lnTo>
                        <a:lnTo>
                          <a:pt x="20" y="12"/>
                        </a:lnTo>
                        <a:lnTo>
                          <a:pt x="14" y="19"/>
                        </a:lnTo>
                        <a:lnTo>
                          <a:pt x="9" y="27"/>
                        </a:lnTo>
                        <a:lnTo>
                          <a:pt x="6" y="40"/>
                        </a:lnTo>
                        <a:lnTo>
                          <a:pt x="3" y="54"/>
                        </a:lnTo>
                        <a:lnTo>
                          <a:pt x="1" y="72"/>
                        </a:lnTo>
                        <a:lnTo>
                          <a:pt x="0" y="89"/>
                        </a:lnTo>
                        <a:lnTo>
                          <a:pt x="1" y="112"/>
                        </a:lnTo>
                        <a:lnTo>
                          <a:pt x="1" y="131"/>
                        </a:lnTo>
                        <a:lnTo>
                          <a:pt x="4" y="139"/>
                        </a:lnTo>
                        <a:lnTo>
                          <a:pt x="6" y="148"/>
                        </a:lnTo>
                        <a:lnTo>
                          <a:pt x="10" y="162"/>
                        </a:lnTo>
                        <a:lnTo>
                          <a:pt x="15" y="178"/>
                        </a:lnTo>
                        <a:lnTo>
                          <a:pt x="22" y="194"/>
                        </a:lnTo>
                        <a:lnTo>
                          <a:pt x="26" y="205"/>
                        </a:lnTo>
                        <a:lnTo>
                          <a:pt x="31" y="216"/>
                        </a:lnTo>
                        <a:lnTo>
                          <a:pt x="35" y="221"/>
                        </a:lnTo>
                        <a:lnTo>
                          <a:pt x="40" y="228"/>
                        </a:lnTo>
                        <a:lnTo>
                          <a:pt x="44" y="232"/>
                        </a:lnTo>
                        <a:lnTo>
                          <a:pt x="49" y="234"/>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26" name="Group 106"/>
                  <p:cNvGrpSpPr>
                    <a:grpSpLocks/>
                  </p:cNvGrpSpPr>
                  <p:nvPr/>
                </p:nvGrpSpPr>
                <p:grpSpPr bwMode="auto">
                  <a:xfrm>
                    <a:off x="644" y="2631"/>
                    <a:ext cx="23" cy="24"/>
                    <a:chOff x="644" y="2631"/>
                    <a:chExt cx="23" cy="24"/>
                  </a:xfrm>
                </p:grpSpPr>
                <p:sp>
                  <p:nvSpPr>
                    <p:cNvPr id="517227" name="Freeform 107"/>
                    <p:cNvSpPr>
                      <a:spLocks/>
                    </p:cNvSpPr>
                    <p:nvPr/>
                  </p:nvSpPr>
                  <p:spPr bwMode="auto">
                    <a:xfrm>
                      <a:off x="644" y="2631"/>
                      <a:ext cx="20" cy="23"/>
                    </a:xfrm>
                    <a:custGeom>
                      <a:avLst/>
                      <a:gdLst>
                        <a:gd name="T0" fmla="*/ 19 w 20"/>
                        <a:gd name="T1" fmla="*/ 1 h 23"/>
                        <a:gd name="T2" fmla="*/ 17 w 20"/>
                        <a:gd name="T3" fmla="*/ 4 h 23"/>
                        <a:gd name="T4" fmla="*/ 13 w 20"/>
                        <a:gd name="T5" fmla="*/ 5 h 23"/>
                        <a:gd name="T6" fmla="*/ 10 w 20"/>
                        <a:gd name="T7" fmla="*/ 6 h 23"/>
                        <a:gd name="T8" fmla="*/ 7 w 20"/>
                        <a:gd name="T9" fmla="*/ 8 h 23"/>
                        <a:gd name="T10" fmla="*/ 5 w 20"/>
                        <a:gd name="T11" fmla="*/ 9 h 23"/>
                        <a:gd name="T12" fmla="*/ 6 w 20"/>
                        <a:gd name="T13" fmla="*/ 11 h 23"/>
                        <a:gd name="T14" fmla="*/ 5 w 20"/>
                        <a:gd name="T15" fmla="*/ 11 h 23"/>
                        <a:gd name="T16" fmla="*/ 7 w 20"/>
                        <a:gd name="T17" fmla="*/ 16 h 23"/>
                        <a:gd name="T18" fmla="*/ 9 w 20"/>
                        <a:gd name="T19" fmla="*/ 18 h 23"/>
                        <a:gd name="T20" fmla="*/ 10 w 20"/>
                        <a:gd name="T21" fmla="*/ 20 h 23"/>
                        <a:gd name="T22" fmla="*/ 13 w 20"/>
                        <a:gd name="T23" fmla="*/ 22 h 23"/>
                        <a:gd name="T24" fmla="*/ 7 w 20"/>
                        <a:gd name="T25" fmla="*/ 18 h 23"/>
                        <a:gd name="T26" fmla="*/ 4 w 20"/>
                        <a:gd name="T27" fmla="*/ 16 h 23"/>
                        <a:gd name="T28" fmla="*/ 2 w 20"/>
                        <a:gd name="T29" fmla="*/ 13 h 23"/>
                        <a:gd name="T30" fmla="*/ 1 w 20"/>
                        <a:gd name="T31" fmla="*/ 11 h 23"/>
                        <a:gd name="T32" fmla="*/ 1 w 20"/>
                        <a:gd name="T33" fmla="*/ 9 h 23"/>
                        <a:gd name="T34" fmla="*/ 0 w 20"/>
                        <a:gd name="T35" fmla="*/ 7 h 23"/>
                        <a:gd name="T36" fmla="*/ 4 w 20"/>
                        <a:gd name="T37" fmla="*/ 4 h 23"/>
                        <a:gd name="T38" fmla="*/ 9 w 20"/>
                        <a:gd name="T39" fmla="*/ 0 h 23"/>
                        <a:gd name="T40" fmla="*/ 11 w 20"/>
                        <a:gd name="T41" fmla="*/ 0 h 23"/>
                        <a:gd name="T42" fmla="*/ 15 w 20"/>
                        <a:gd name="T43" fmla="*/ 0 h 23"/>
                        <a:gd name="T44" fmla="*/ 19 w 20"/>
                        <a:gd name="T4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3">
                          <a:moveTo>
                            <a:pt x="19" y="1"/>
                          </a:moveTo>
                          <a:lnTo>
                            <a:pt x="17" y="4"/>
                          </a:lnTo>
                          <a:lnTo>
                            <a:pt x="13" y="5"/>
                          </a:lnTo>
                          <a:lnTo>
                            <a:pt x="10" y="6"/>
                          </a:lnTo>
                          <a:lnTo>
                            <a:pt x="7" y="8"/>
                          </a:lnTo>
                          <a:lnTo>
                            <a:pt x="5" y="9"/>
                          </a:lnTo>
                          <a:lnTo>
                            <a:pt x="6" y="11"/>
                          </a:lnTo>
                          <a:lnTo>
                            <a:pt x="5" y="11"/>
                          </a:lnTo>
                          <a:lnTo>
                            <a:pt x="7" y="16"/>
                          </a:lnTo>
                          <a:lnTo>
                            <a:pt x="9" y="18"/>
                          </a:lnTo>
                          <a:lnTo>
                            <a:pt x="10" y="20"/>
                          </a:lnTo>
                          <a:lnTo>
                            <a:pt x="13" y="22"/>
                          </a:lnTo>
                          <a:lnTo>
                            <a:pt x="7" y="18"/>
                          </a:lnTo>
                          <a:lnTo>
                            <a:pt x="4" y="16"/>
                          </a:lnTo>
                          <a:lnTo>
                            <a:pt x="2" y="13"/>
                          </a:lnTo>
                          <a:lnTo>
                            <a:pt x="1" y="11"/>
                          </a:lnTo>
                          <a:lnTo>
                            <a:pt x="1" y="9"/>
                          </a:lnTo>
                          <a:lnTo>
                            <a:pt x="0" y="7"/>
                          </a:lnTo>
                          <a:lnTo>
                            <a:pt x="4" y="4"/>
                          </a:lnTo>
                          <a:lnTo>
                            <a:pt x="9" y="0"/>
                          </a:lnTo>
                          <a:lnTo>
                            <a:pt x="11" y="0"/>
                          </a:lnTo>
                          <a:lnTo>
                            <a:pt x="15" y="0"/>
                          </a:lnTo>
                          <a:lnTo>
                            <a:pt x="19" y="1"/>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28" name="Freeform 108"/>
                    <p:cNvSpPr>
                      <a:spLocks/>
                    </p:cNvSpPr>
                    <p:nvPr/>
                  </p:nvSpPr>
                  <p:spPr bwMode="auto">
                    <a:xfrm>
                      <a:off x="653" y="2640"/>
                      <a:ext cx="14" cy="15"/>
                    </a:xfrm>
                    <a:custGeom>
                      <a:avLst/>
                      <a:gdLst>
                        <a:gd name="T0" fmla="*/ 2 w 14"/>
                        <a:gd name="T1" fmla="*/ 1 h 15"/>
                        <a:gd name="T2" fmla="*/ 5 w 14"/>
                        <a:gd name="T3" fmla="*/ 4 h 15"/>
                        <a:gd name="T4" fmla="*/ 8 w 14"/>
                        <a:gd name="T5" fmla="*/ 5 h 15"/>
                        <a:gd name="T6" fmla="*/ 9 w 14"/>
                        <a:gd name="T7" fmla="*/ 5 h 15"/>
                        <a:gd name="T8" fmla="*/ 10 w 14"/>
                        <a:gd name="T9" fmla="*/ 5 h 15"/>
                        <a:gd name="T10" fmla="*/ 13 w 14"/>
                        <a:gd name="T11" fmla="*/ 5 h 15"/>
                        <a:gd name="T12" fmla="*/ 13 w 14"/>
                        <a:gd name="T13" fmla="*/ 7 h 15"/>
                        <a:gd name="T14" fmla="*/ 13 w 14"/>
                        <a:gd name="T15" fmla="*/ 8 h 15"/>
                        <a:gd name="T16" fmla="*/ 12 w 14"/>
                        <a:gd name="T17" fmla="*/ 10 h 15"/>
                        <a:gd name="T18" fmla="*/ 10 w 14"/>
                        <a:gd name="T19" fmla="*/ 13 h 15"/>
                        <a:gd name="T20" fmla="*/ 9 w 14"/>
                        <a:gd name="T21" fmla="*/ 13 h 15"/>
                        <a:gd name="T22" fmla="*/ 7 w 14"/>
                        <a:gd name="T23" fmla="*/ 14 h 15"/>
                        <a:gd name="T24" fmla="*/ 10 w 14"/>
                        <a:gd name="T25" fmla="*/ 11 h 15"/>
                        <a:gd name="T26" fmla="*/ 12 w 14"/>
                        <a:gd name="T27" fmla="*/ 9 h 15"/>
                        <a:gd name="T28" fmla="*/ 8 w 14"/>
                        <a:gd name="T29" fmla="*/ 9 h 15"/>
                        <a:gd name="T30" fmla="*/ 6 w 14"/>
                        <a:gd name="T31" fmla="*/ 10 h 15"/>
                        <a:gd name="T32" fmla="*/ 4 w 14"/>
                        <a:gd name="T33" fmla="*/ 8 h 15"/>
                        <a:gd name="T34" fmla="*/ 1 w 14"/>
                        <a:gd name="T35" fmla="*/ 5 h 15"/>
                        <a:gd name="T36" fmla="*/ 0 w 14"/>
                        <a:gd name="T37" fmla="*/ 3 h 15"/>
                        <a:gd name="T38" fmla="*/ 0 w 14"/>
                        <a:gd name="T39" fmla="*/ 1 h 15"/>
                        <a:gd name="T40" fmla="*/ 1 w 14"/>
                        <a:gd name="T41" fmla="*/ 0 h 15"/>
                        <a:gd name="T42" fmla="*/ 2 w 14"/>
                        <a:gd name="T4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5">
                          <a:moveTo>
                            <a:pt x="2" y="1"/>
                          </a:moveTo>
                          <a:lnTo>
                            <a:pt x="5" y="4"/>
                          </a:lnTo>
                          <a:lnTo>
                            <a:pt x="8" y="5"/>
                          </a:lnTo>
                          <a:lnTo>
                            <a:pt x="9" y="5"/>
                          </a:lnTo>
                          <a:lnTo>
                            <a:pt x="10" y="5"/>
                          </a:lnTo>
                          <a:lnTo>
                            <a:pt x="13" y="5"/>
                          </a:lnTo>
                          <a:lnTo>
                            <a:pt x="13" y="7"/>
                          </a:lnTo>
                          <a:lnTo>
                            <a:pt x="13" y="8"/>
                          </a:lnTo>
                          <a:lnTo>
                            <a:pt x="12" y="10"/>
                          </a:lnTo>
                          <a:lnTo>
                            <a:pt x="10" y="13"/>
                          </a:lnTo>
                          <a:lnTo>
                            <a:pt x="9" y="13"/>
                          </a:lnTo>
                          <a:lnTo>
                            <a:pt x="7" y="14"/>
                          </a:lnTo>
                          <a:lnTo>
                            <a:pt x="10" y="11"/>
                          </a:lnTo>
                          <a:lnTo>
                            <a:pt x="12" y="9"/>
                          </a:lnTo>
                          <a:lnTo>
                            <a:pt x="8" y="9"/>
                          </a:lnTo>
                          <a:lnTo>
                            <a:pt x="6" y="10"/>
                          </a:lnTo>
                          <a:lnTo>
                            <a:pt x="4" y="8"/>
                          </a:lnTo>
                          <a:lnTo>
                            <a:pt x="1" y="5"/>
                          </a:lnTo>
                          <a:lnTo>
                            <a:pt x="0" y="3"/>
                          </a:lnTo>
                          <a:lnTo>
                            <a:pt x="0" y="1"/>
                          </a:lnTo>
                          <a:lnTo>
                            <a:pt x="1" y="0"/>
                          </a:lnTo>
                          <a:lnTo>
                            <a:pt x="2" y="1"/>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229" name="Freeform 109"/>
                  <p:cNvSpPr>
                    <a:spLocks/>
                  </p:cNvSpPr>
                  <p:nvPr/>
                </p:nvSpPr>
                <p:spPr bwMode="auto">
                  <a:xfrm>
                    <a:off x="687" y="2648"/>
                    <a:ext cx="8" cy="15"/>
                  </a:xfrm>
                  <a:custGeom>
                    <a:avLst/>
                    <a:gdLst>
                      <a:gd name="T0" fmla="*/ 0 w 8"/>
                      <a:gd name="T1" fmla="*/ 0 h 15"/>
                      <a:gd name="T2" fmla="*/ 2 w 8"/>
                      <a:gd name="T3" fmla="*/ 4 h 15"/>
                      <a:gd name="T4" fmla="*/ 4 w 8"/>
                      <a:gd name="T5" fmla="*/ 4 h 15"/>
                      <a:gd name="T6" fmla="*/ 6 w 8"/>
                      <a:gd name="T7" fmla="*/ 4 h 15"/>
                      <a:gd name="T8" fmla="*/ 7 w 8"/>
                      <a:gd name="T9" fmla="*/ 4 h 15"/>
                      <a:gd name="T10" fmla="*/ 6 w 8"/>
                      <a:gd name="T11" fmla="*/ 7 h 15"/>
                      <a:gd name="T12" fmla="*/ 5 w 8"/>
                      <a:gd name="T13" fmla="*/ 7 h 15"/>
                      <a:gd name="T14" fmla="*/ 4 w 8"/>
                      <a:gd name="T15" fmla="*/ 7 h 15"/>
                      <a:gd name="T16" fmla="*/ 2 w 8"/>
                      <a:gd name="T17" fmla="*/ 9 h 15"/>
                      <a:gd name="T18" fmla="*/ 3 w 8"/>
                      <a:gd name="T19" fmla="*/ 10 h 15"/>
                      <a:gd name="T20" fmla="*/ 5 w 8"/>
                      <a:gd name="T21" fmla="*/ 10 h 15"/>
                      <a:gd name="T22" fmla="*/ 5 w 8"/>
                      <a:gd name="T23" fmla="*/ 13 h 15"/>
                      <a:gd name="T24" fmla="*/ 2 w 8"/>
                      <a:gd name="T25" fmla="*/ 14 h 15"/>
                      <a:gd name="T26" fmla="*/ 2 w 8"/>
                      <a:gd name="T27" fmla="*/ 14 h 15"/>
                      <a:gd name="T28" fmla="*/ 1 w 8"/>
                      <a:gd name="T29" fmla="*/ 10 h 15"/>
                      <a:gd name="T30" fmla="*/ 0 w 8"/>
                      <a:gd name="T31" fmla="*/ 5 h 15"/>
                      <a:gd name="T32" fmla="*/ 0 w 8"/>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5">
                        <a:moveTo>
                          <a:pt x="0" y="0"/>
                        </a:moveTo>
                        <a:lnTo>
                          <a:pt x="2" y="4"/>
                        </a:lnTo>
                        <a:lnTo>
                          <a:pt x="4" y="4"/>
                        </a:lnTo>
                        <a:lnTo>
                          <a:pt x="6" y="4"/>
                        </a:lnTo>
                        <a:lnTo>
                          <a:pt x="7" y="4"/>
                        </a:lnTo>
                        <a:lnTo>
                          <a:pt x="6" y="7"/>
                        </a:lnTo>
                        <a:lnTo>
                          <a:pt x="5" y="7"/>
                        </a:lnTo>
                        <a:lnTo>
                          <a:pt x="4" y="7"/>
                        </a:lnTo>
                        <a:lnTo>
                          <a:pt x="2" y="9"/>
                        </a:lnTo>
                        <a:lnTo>
                          <a:pt x="3" y="10"/>
                        </a:lnTo>
                        <a:lnTo>
                          <a:pt x="5" y="10"/>
                        </a:lnTo>
                        <a:lnTo>
                          <a:pt x="5" y="13"/>
                        </a:lnTo>
                        <a:lnTo>
                          <a:pt x="2" y="14"/>
                        </a:lnTo>
                        <a:lnTo>
                          <a:pt x="2" y="14"/>
                        </a:lnTo>
                        <a:lnTo>
                          <a:pt x="1" y="10"/>
                        </a:lnTo>
                        <a:lnTo>
                          <a:pt x="0" y="5"/>
                        </a:lnTo>
                        <a:lnTo>
                          <a:pt x="0" y="0"/>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30" name="Freeform 110"/>
                  <p:cNvSpPr>
                    <a:spLocks/>
                  </p:cNvSpPr>
                  <p:nvPr/>
                </p:nvSpPr>
                <p:spPr bwMode="auto">
                  <a:xfrm>
                    <a:off x="656" y="2720"/>
                    <a:ext cx="21" cy="20"/>
                  </a:xfrm>
                  <a:custGeom>
                    <a:avLst/>
                    <a:gdLst>
                      <a:gd name="T0" fmla="*/ 1 w 21"/>
                      <a:gd name="T1" fmla="*/ 1 h 20"/>
                      <a:gd name="T2" fmla="*/ 5 w 21"/>
                      <a:gd name="T3" fmla="*/ 2 h 20"/>
                      <a:gd name="T4" fmla="*/ 8 w 21"/>
                      <a:gd name="T5" fmla="*/ 4 h 20"/>
                      <a:gd name="T6" fmla="*/ 11 w 21"/>
                      <a:gd name="T7" fmla="*/ 5 h 20"/>
                      <a:gd name="T8" fmla="*/ 13 w 21"/>
                      <a:gd name="T9" fmla="*/ 5 h 20"/>
                      <a:gd name="T10" fmla="*/ 16 w 21"/>
                      <a:gd name="T11" fmla="*/ 4 h 20"/>
                      <a:gd name="T12" fmla="*/ 19 w 21"/>
                      <a:gd name="T13" fmla="*/ 2 h 20"/>
                      <a:gd name="T14" fmla="*/ 20 w 21"/>
                      <a:gd name="T15" fmla="*/ 0 h 20"/>
                      <a:gd name="T16" fmla="*/ 17 w 21"/>
                      <a:gd name="T17" fmla="*/ 7 h 20"/>
                      <a:gd name="T18" fmla="*/ 19 w 21"/>
                      <a:gd name="T19" fmla="*/ 10 h 20"/>
                      <a:gd name="T20" fmla="*/ 19 w 21"/>
                      <a:gd name="T21" fmla="*/ 12 h 20"/>
                      <a:gd name="T22" fmla="*/ 17 w 21"/>
                      <a:gd name="T23" fmla="*/ 11 h 20"/>
                      <a:gd name="T24" fmla="*/ 16 w 21"/>
                      <a:gd name="T25" fmla="*/ 12 h 20"/>
                      <a:gd name="T26" fmla="*/ 14 w 21"/>
                      <a:gd name="T27" fmla="*/ 17 h 20"/>
                      <a:gd name="T28" fmla="*/ 14 w 21"/>
                      <a:gd name="T29" fmla="*/ 19 h 20"/>
                      <a:gd name="T30" fmla="*/ 14 w 21"/>
                      <a:gd name="T31" fmla="*/ 15 h 20"/>
                      <a:gd name="T32" fmla="*/ 12 w 21"/>
                      <a:gd name="T33" fmla="*/ 11 h 20"/>
                      <a:gd name="T34" fmla="*/ 11 w 21"/>
                      <a:gd name="T35" fmla="*/ 10 h 20"/>
                      <a:gd name="T36" fmla="*/ 8 w 21"/>
                      <a:gd name="T37" fmla="*/ 9 h 20"/>
                      <a:gd name="T38" fmla="*/ 4 w 21"/>
                      <a:gd name="T39" fmla="*/ 10 h 20"/>
                      <a:gd name="T40" fmla="*/ 0 w 21"/>
                      <a:gd name="T41" fmla="*/ 11 h 20"/>
                      <a:gd name="T42" fmla="*/ 4 w 21"/>
                      <a:gd name="T43" fmla="*/ 7 h 20"/>
                      <a:gd name="T44" fmla="*/ 1 w 21"/>
                      <a:gd name="T4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0">
                        <a:moveTo>
                          <a:pt x="1" y="1"/>
                        </a:moveTo>
                        <a:lnTo>
                          <a:pt x="5" y="2"/>
                        </a:lnTo>
                        <a:lnTo>
                          <a:pt x="8" y="4"/>
                        </a:lnTo>
                        <a:lnTo>
                          <a:pt x="11" y="5"/>
                        </a:lnTo>
                        <a:lnTo>
                          <a:pt x="13" y="5"/>
                        </a:lnTo>
                        <a:lnTo>
                          <a:pt x="16" y="4"/>
                        </a:lnTo>
                        <a:lnTo>
                          <a:pt x="19" y="2"/>
                        </a:lnTo>
                        <a:lnTo>
                          <a:pt x="20" y="0"/>
                        </a:lnTo>
                        <a:lnTo>
                          <a:pt x="17" y="7"/>
                        </a:lnTo>
                        <a:lnTo>
                          <a:pt x="19" y="10"/>
                        </a:lnTo>
                        <a:lnTo>
                          <a:pt x="19" y="12"/>
                        </a:lnTo>
                        <a:lnTo>
                          <a:pt x="17" y="11"/>
                        </a:lnTo>
                        <a:lnTo>
                          <a:pt x="16" y="12"/>
                        </a:lnTo>
                        <a:lnTo>
                          <a:pt x="14" y="17"/>
                        </a:lnTo>
                        <a:lnTo>
                          <a:pt x="14" y="19"/>
                        </a:lnTo>
                        <a:lnTo>
                          <a:pt x="14" y="15"/>
                        </a:lnTo>
                        <a:lnTo>
                          <a:pt x="12" y="11"/>
                        </a:lnTo>
                        <a:lnTo>
                          <a:pt x="11" y="10"/>
                        </a:lnTo>
                        <a:lnTo>
                          <a:pt x="8" y="9"/>
                        </a:lnTo>
                        <a:lnTo>
                          <a:pt x="4" y="10"/>
                        </a:lnTo>
                        <a:lnTo>
                          <a:pt x="0" y="11"/>
                        </a:lnTo>
                        <a:lnTo>
                          <a:pt x="4" y="7"/>
                        </a:lnTo>
                        <a:lnTo>
                          <a:pt x="1" y="1"/>
                        </a:lnTo>
                      </a:path>
                    </a:pathLst>
                  </a:custGeom>
                  <a:solidFill>
                    <a:srgbClr val="F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7231" name="Freeform 111"/>
                <p:cNvSpPr>
                  <a:spLocks/>
                </p:cNvSpPr>
                <p:nvPr/>
              </p:nvSpPr>
              <p:spPr bwMode="auto">
                <a:xfrm>
                  <a:off x="649" y="2700"/>
                  <a:ext cx="34" cy="16"/>
                </a:xfrm>
                <a:custGeom>
                  <a:avLst/>
                  <a:gdLst>
                    <a:gd name="T0" fmla="*/ 5 w 34"/>
                    <a:gd name="T1" fmla="*/ 0 h 16"/>
                    <a:gd name="T2" fmla="*/ 2 w 34"/>
                    <a:gd name="T3" fmla="*/ 4 h 16"/>
                    <a:gd name="T4" fmla="*/ 0 w 34"/>
                    <a:gd name="T5" fmla="*/ 6 h 16"/>
                    <a:gd name="T6" fmla="*/ 0 w 34"/>
                    <a:gd name="T7" fmla="*/ 9 h 16"/>
                    <a:gd name="T8" fmla="*/ 2 w 34"/>
                    <a:gd name="T9" fmla="*/ 12 h 16"/>
                    <a:gd name="T10" fmla="*/ 2 w 34"/>
                    <a:gd name="T11" fmla="*/ 9 h 16"/>
                    <a:gd name="T12" fmla="*/ 3 w 34"/>
                    <a:gd name="T13" fmla="*/ 7 h 16"/>
                    <a:gd name="T14" fmla="*/ 7 w 34"/>
                    <a:gd name="T15" fmla="*/ 7 h 16"/>
                    <a:gd name="T16" fmla="*/ 11 w 34"/>
                    <a:gd name="T17" fmla="*/ 9 h 16"/>
                    <a:gd name="T18" fmla="*/ 15 w 34"/>
                    <a:gd name="T19" fmla="*/ 11 h 16"/>
                    <a:gd name="T20" fmla="*/ 20 w 34"/>
                    <a:gd name="T21" fmla="*/ 12 h 16"/>
                    <a:gd name="T22" fmla="*/ 23 w 34"/>
                    <a:gd name="T23" fmla="*/ 12 h 16"/>
                    <a:gd name="T24" fmla="*/ 24 w 34"/>
                    <a:gd name="T25" fmla="*/ 14 h 16"/>
                    <a:gd name="T26" fmla="*/ 24 w 34"/>
                    <a:gd name="T27" fmla="*/ 15 h 16"/>
                    <a:gd name="T28" fmla="*/ 26 w 34"/>
                    <a:gd name="T29" fmla="*/ 14 h 16"/>
                    <a:gd name="T30" fmla="*/ 29 w 34"/>
                    <a:gd name="T31" fmla="*/ 12 h 16"/>
                    <a:gd name="T32" fmla="*/ 29 w 34"/>
                    <a:gd name="T33" fmla="*/ 11 h 16"/>
                    <a:gd name="T34" fmla="*/ 30 w 34"/>
                    <a:gd name="T35" fmla="*/ 11 h 16"/>
                    <a:gd name="T36" fmla="*/ 33 w 34"/>
                    <a:gd name="T37" fmla="*/ 9 h 16"/>
                    <a:gd name="T38" fmla="*/ 31 w 34"/>
                    <a:gd name="T39" fmla="*/ 6 h 16"/>
                    <a:gd name="T40" fmla="*/ 29 w 34"/>
                    <a:gd name="T41" fmla="*/ 6 h 16"/>
                    <a:gd name="T42" fmla="*/ 26 w 34"/>
                    <a:gd name="T43" fmla="*/ 6 h 16"/>
                    <a:gd name="T44" fmla="*/ 23 w 34"/>
                    <a:gd name="T45" fmla="*/ 7 h 16"/>
                    <a:gd name="T46" fmla="*/ 21 w 34"/>
                    <a:gd name="T47" fmla="*/ 6 h 16"/>
                    <a:gd name="T48" fmla="*/ 19 w 34"/>
                    <a:gd name="T49" fmla="*/ 6 h 16"/>
                    <a:gd name="T50" fmla="*/ 16 w 34"/>
                    <a:gd name="T51" fmla="*/ 6 h 16"/>
                    <a:gd name="T52" fmla="*/ 12 w 34"/>
                    <a:gd name="T53" fmla="*/ 6 h 16"/>
                    <a:gd name="T54" fmla="*/ 9 w 34"/>
                    <a:gd name="T55" fmla="*/ 5 h 16"/>
                    <a:gd name="T56" fmla="*/ 7 w 34"/>
                    <a:gd name="T57" fmla="*/ 5 h 16"/>
                    <a:gd name="T58" fmla="*/ 5 w 34"/>
                    <a:gd name="T59" fmla="*/ 3 h 16"/>
                    <a:gd name="T60" fmla="*/ 5 w 34"/>
                    <a:gd name="T6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16">
                      <a:moveTo>
                        <a:pt x="5" y="0"/>
                      </a:moveTo>
                      <a:lnTo>
                        <a:pt x="2" y="4"/>
                      </a:lnTo>
                      <a:lnTo>
                        <a:pt x="0" y="6"/>
                      </a:lnTo>
                      <a:lnTo>
                        <a:pt x="0" y="9"/>
                      </a:lnTo>
                      <a:lnTo>
                        <a:pt x="2" y="12"/>
                      </a:lnTo>
                      <a:lnTo>
                        <a:pt x="2" y="9"/>
                      </a:lnTo>
                      <a:lnTo>
                        <a:pt x="3" y="7"/>
                      </a:lnTo>
                      <a:lnTo>
                        <a:pt x="7" y="7"/>
                      </a:lnTo>
                      <a:lnTo>
                        <a:pt x="11" y="9"/>
                      </a:lnTo>
                      <a:lnTo>
                        <a:pt x="15" y="11"/>
                      </a:lnTo>
                      <a:lnTo>
                        <a:pt x="20" y="12"/>
                      </a:lnTo>
                      <a:lnTo>
                        <a:pt x="23" y="12"/>
                      </a:lnTo>
                      <a:lnTo>
                        <a:pt x="24" y="14"/>
                      </a:lnTo>
                      <a:lnTo>
                        <a:pt x="24" y="15"/>
                      </a:lnTo>
                      <a:lnTo>
                        <a:pt x="26" y="14"/>
                      </a:lnTo>
                      <a:lnTo>
                        <a:pt x="29" y="12"/>
                      </a:lnTo>
                      <a:lnTo>
                        <a:pt x="29" y="11"/>
                      </a:lnTo>
                      <a:lnTo>
                        <a:pt x="30" y="11"/>
                      </a:lnTo>
                      <a:lnTo>
                        <a:pt x="33" y="9"/>
                      </a:lnTo>
                      <a:lnTo>
                        <a:pt x="31" y="6"/>
                      </a:lnTo>
                      <a:lnTo>
                        <a:pt x="29" y="6"/>
                      </a:lnTo>
                      <a:lnTo>
                        <a:pt x="26" y="6"/>
                      </a:lnTo>
                      <a:lnTo>
                        <a:pt x="23" y="7"/>
                      </a:lnTo>
                      <a:lnTo>
                        <a:pt x="21" y="6"/>
                      </a:lnTo>
                      <a:lnTo>
                        <a:pt x="19" y="6"/>
                      </a:lnTo>
                      <a:lnTo>
                        <a:pt x="16" y="6"/>
                      </a:lnTo>
                      <a:lnTo>
                        <a:pt x="12" y="6"/>
                      </a:lnTo>
                      <a:lnTo>
                        <a:pt x="9" y="5"/>
                      </a:lnTo>
                      <a:lnTo>
                        <a:pt x="7" y="5"/>
                      </a:lnTo>
                      <a:lnTo>
                        <a:pt x="5" y="3"/>
                      </a:lnTo>
                      <a:lnTo>
                        <a:pt x="5" y="0"/>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32" name="Freeform 112"/>
                <p:cNvSpPr>
                  <a:spLocks/>
                </p:cNvSpPr>
                <p:nvPr/>
              </p:nvSpPr>
              <p:spPr bwMode="auto">
                <a:xfrm>
                  <a:off x="660" y="2673"/>
                  <a:ext cx="28" cy="24"/>
                </a:xfrm>
                <a:custGeom>
                  <a:avLst/>
                  <a:gdLst>
                    <a:gd name="T0" fmla="*/ 7 w 28"/>
                    <a:gd name="T1" fmla="*/ 0 h 24"/>
                    <a:gd name="T2" fmla="*/ 3 w 28"/>
                    <a:gd name="T3" fmla="*/ 9 h 24"/>
                    <a:gd name="T4" fmla="*/ 0 w 28"/>
                    <a:gd name="T5" fmla="*/ 10 h 24"/>
                    <a:gd name="T6" fmla="*/ 4 w 28"/>
                    <a:gd name="T7" fmla="*/ 11 h 24"/>
                    <a:gd name="T8" fmla="*/ 7 w 28"/>
                    <a:gd name="T9" fmla="*/ 13 h 24"/>
                    <a:gd name="T10" fmla="*/ 10 w 28"/>
                    <a:gd name="T11" fmla="*/ 15 h 24"/>
                    <a:gd name="T12" fmla="*/ 12 w 28"/>
                    <a:gd name="T13" fmla="*/ 23 h 24"/>
                    <a:gd name="T14" fmla="*/ 11 w 28"/>
                    <a:gd name="T15" fmla="*/ 17 h 24"/>
                    <a:gd name="T16" fmla="*/ 12 w 28"/>
                    <a:gd name="T17" fmla="*/ 15 h 24"/>
                    <a:gd name="T18" fmla="*/ 14 w 28"/>
                    <a:gd name="T19" fmla="*/ 17 h 24"/>
                    <a:gd name="T20" fmla="*/ 17 w 28"/>
                    <a:gd name="T21" fmla="*/ 17 h 24"/>
                    <a:gd name="T22" fmla="*/ 19 w 28"/>
                    <a:gd name="T23" fmla="*/ 14 h 24"/>
                    <a:gd name="T24" fmla="*/ 23 w 28"/>
                    <a:gd name="T25" fmla="*/ 13 h 24"/>
                    <a:gd name="T26" fmla="*/ 27 w 28"/>
                    <a:gd name="T27" fmla="*/ 10 h 24"/>
                    <a:gd name="T28" fmla="*/ 23 w 28"/>
                    <a:gd name="T29" fmla="*/ 10 h 24"/>
                    <a:gd name="T30" fmla="*/ 21 w 28"/>
                    <a:gd name="T31" fmla="*/ 10 h 24"/>
                    <a:gd name="T32" fmla="*/ 18 w 28"/>
                    <a:gd name="T33" fmla="*/ 9 h 24"/>
                    <a:gd name="T34" fmla="*/ 12 w 28"/>
                    <a:gd name="T35" fmla="*/ 9 h 24"/>
                    <a:gd name="T36" fmla="*/ 9 w 28"/>
                    <a:gd name="T37" fmla="*/ 10 h 24"/>
                    <a:gd name="T38" fmla="*/ 8 w 28"/>
                    <a:gd name="T39" fmla="*/ 9 h 24"/>
                    <a:gd name="T40" fmla="*/ 6 w 28"/>
                    <a:gd name="T41" fmla="*/ 8 h 24"/>
                    <a:gd name="T42" fmla="*/ 6 w 28"/>
                    <a:gd name="T43" fmla="*/ 5 h 24"/>
                    <a:gd name="T44" fmla="*/ 7 w 28"/>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4">
                      <a:moveTo>
                        <a:pt x="7" y="0"/>
                      </a:moveTo>
                      <a:lnTo>
                        <a:pt x="3" y="9"/>
                      </a:lnTo>
                      <a:lnTo>
                        <a:pt x="0" y="10"/>
                      </a:lnTo>
                      <a:lnTo>
                        <a:pt x="4" y="11"/>
                      </a:lnTo>
                      <a:lnTo>
                        <a:pt x="7" y="13"/>
                      </a:lnTo>
                      <a:lnTo>
                        <a:pt x="10" y="15"/>
                      </a:lnTo>
                      <a:lnTo>
                        <a:pt x="12" y="23"/>
                      </a:lnTo>
                      <a:lnTo>
                        <a:pt x="11" y="17"/>
                      </a:lnTo>
                      <a:lnTo>
                        <a:pt x="12" y="15"/>
                      </a:lnTo>
                      <a:lnTo>
                        <a:pt x="14" y="17"/>
                      </a:lnTo>
                      <a:lnTo>
                        <a:pt x="17" y="17"/>
                      </a:lnTo>
                      <a:lnTo>
                        <a:pt x="19" y="14"/>
                      </a:lnTo>
                      <a:lnTo>
                        <a:pt x="23" y="13"/>
                      </a:lnTo>
                      <a:lnTo>
                        <a:pt x="27" y="10"/>
                      </a:lnTo>
                      <a:lnTo>
                        <a:pt x="23" y="10"/>
                      </a:lnTo>
                      <a:lnTo>
                        <a:pt x="21" y="10"/>
                      </a:lnTo>
                      <a:lnTo>
                        <a:pt x="18" y="9"/>
                      </a:lnTo>
                      <a:lnTo>
                        <a:pt x="12" y="9"/>
                      </a:lnTo>
                      <a:lnTo>
                        <a:pt x="9" y="10"/>
                      </a:lnTo>
                      <a:lnTo>
                        <a:pt x="8" y="9"/>
                      </a:lnTo>
                      <a:lnTo>
                        <a:pt x="6" y="8"/>
                      </a:lnTo>
                      <a:lnTo>
                        <a:pt x="6" y="5"/>
                      </a:lnTo>
                      <a:lnTo>
                        <a:pt x="7" y="0"/>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33" name="Freeform 113"/>
                <p:cNvSpPr>
                  <a:spLocks/>
                </p:cNvSpPr>
                <p:nvPr/>
              </p:nvSpPr>
              <p:spPr bwMode="auto">
                <a:xfrm>
                  <a:off x="654" y="2708"/>
                  <a:ext cx="26" cy="13"/>
                </a:xfrm>
                <a:custGeom>
                  <a:avLst/>
                  <a:gdLst>
                    <a:gd name="T0" fmla="*/ 0 w 26"/>
                    <a:gd name="T1" fmla="*/ 1 h 13"/>
                    <a:gd name="T2" fmla="*/ 3 w 26"/>
                    <a:gd name="T3" fmla="*/ 0 h 13"/>
                    <a:gd name="T4" fmla="*/ 6 w 26"/>
                    <a:gd name="T5" fmla="*/ 2 h 13"/>
                    <a:gd name="T6" fmla="*/ 10 w 26"/>
                    <a:gd name="T7" fmla="*/ 2 h 13"/>
                    <a:gd name="T8" fmla="*/ 12 w 26"/>
                    <a:gd name="T9" fmla="*/ 4 h 13"/>
                    <a:gd name="T10" fmla="*/ 15 w 26"/>
                    <a:gd name="T11" fmla="*/ 5 h 13"/>
                    <a:gd name="T12" fmla="*/ 17 w 26"/>
                    <a:gd name="T13" fmla="*/ 5 h 13"/>
                    <a:gd name="T14" fmla="*/ 19 w 26"/>
                    <a:gd name="T15" fmla="*/ 5 h 13"/>
                    <a:gd name="T16" fmla="*/ 22 w 26"/>
                    <a:gd name="T17" fmla="*/ 5 h 13"/>
                    <a:gd name="T18" fmla="*/ 24 w 26"/>
                    <a:gd name="T19" fmla="*/ 4 h 13"/>
                    <a:gd name="T20" fmla="*/ 25 w 26"/>
                    <a:gd name="T21" fmla="*/ 2 h 13"/>
                    <a:gd name="T22" fmla="*/ 24 w 26"/>
                    <a:gd name="T23" fmla="*/ 7 h 13"/>
                    <a:gd name="T24" fmla="*/ 22 w 26"/>
                    <a:gd name="T25" fmla="*/ 10 h 13"/>
                    <a:gd name="T26" fmla="*/ 20 w 26"/>
                    <a:gd name="T27" fmla="*/ 11 h 13"/>
                    <a:gd name="T28" fmla="*/ 17 w 26"/>
                    <a:gd name="T29" fmla="*/ 12 h 13"/>
                    <a:gd name="T30" fmla="*/ 13 w 26"/>
                    <a:gd name="T31" fmla="*/ 12 h 13"/>
                    <a:gd name="T32" fmla="*/ 11 w 26"/>
                    <a:gd name="T33" fmla="*/ 11 h 13"/>
                    <a:gd name="T34" fmla="*/ 8 w 26"/>
                    <a:gd name="T35" fmla="*/ 8 h 13"/>
                    <a:gd name="T36" fmla="*/ 6 w 26"/>
                    <a:gd name="T37" fmla="*/ 7 h 13"/>
                    <a:gd name="T38" fmla="*/ 3 w 26"/>
                    <a:gd name="T39" fmla="*/ 5 h 13"/>
                    <a:gd name="T40" fmla="*/ 0 w 26"/>
                    <a:gd name="T4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13">
                      <a:moveTo>
                        <a:pt x="0" y="1"/>
                      </a:moveTo>
                      <a:lnTo>
                        <a:pt x="3" y="0"/>
                      </a:lnTo>
                      <a:lnTo>
                        <a:pt x="6" y="2"/>
                      </a:lnTo>
                      <a:lnTo>
                        <a:pt x="10" y="2"/>
                      </a:lnTo>
                      <a:lnTo>
                        <a:pt x="12" y="4"/>
                      </a:lnTo>
                      <a:lnTo>
                        <a:pt x="15" y="5"/>
                      </a:lnTo>
                      <a:lnTo>
                        <a:pt x="17" y="5"/>
                      </a:lnTo>
                      <a:lnTo>
                        <a:pt x="19" y="5"/>
                      </a:lnTo>
                      <a:lnTo>
                        <a:pt x="22" y="5"/>
                      </a:lnTo>
                      <a:lnTo>
                        <a:pt x="24" y="4"/>
                      </a:lnTo>
                      <a:lnTo>
                        <a:pt x="25" y="2"/>
                      </a:lnTo>
                      <a:lnTo>
                        <a:pt x="24" y="7"/>
                      </a:lnTo>
                      <a:lnTo>
                        <a:pt x="22" y="10"/>
                      </a:lnTo>
                      <a:lnTo>
                        <a:pt x="20" y="11"/>
                      </a:lnTo>
                      <a:lnTo>
                        <a:pt x="17" y="12"/>
                      </a:lnTo>
                      <a:lnTo>
                        <a:pt x="13" y="12"/>
                      </a:lnTo>
                      <a:lnTo>
                        <a:pt x="11" y="11"/>
                      </a:lnTo>
                      <a:lnTo>
                        <a:pt x="8" y="8"/>
                      </a:lnTo>
                      <a:lnTo>
                        <a:pt x="6" y="7"/>
                      </a:lnTo>
                      <a:lnTo>
                        <a:pt x="3" y="5"/>
                      </a:lnTo>
                      <a:lnTo>
                        <a:pt x="0" y="1"/>
                      </a:lnTo>
                    </a:path>
                  </a:pathLst>
                </a:custGeom>
                <a:solidFill>
                  <a:srgbClr val="BF7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34" name="Freeform 114"/>
                <p:cNvSpPr>
                  <a:spLocks/>
                </p:cNvSpPr>
                <p:nvPr/>
              </p:nvSpPr>
              <p:spPr bwMode="auto">
                <a:xfrm>
                  <a:off x="657" y="2707"/>
                  <a:ext cx="22" cy="5"/>
                </a:xfrm>
                <a:custGeom>
                  <a:avLst/>
                  <a:gdLst>
                    <a:gd name="T0" fmla="*/ 0 w 22"/>
                    <a:gd name="T1" fmla="*/ 0 h 5"/>
                    <a:gd name="T2" fmla="*/ 3 w 22"/>
                    <a:gd name="T3" fmla="*/ 0 h 5"/>
                    <a:gd name="T4" fmla="*/ 7 w 22"/>
                    <a:gd name="T5" fmla="*/ 1 h 5"/>
                    <a:gd name="T6" fmla="*/ 10 w 22"/>
                    <a:gd name="T7" fmla="*/ 1 h 5"/>
                    <a:gd name="T8" fmla="*/ 13 w 22"/>
                    <a:gd name="T9" fmla="*/ 2 h 5"/>
                    <a:gd name="T10" fmla="*/ 14 w 22"/>
                    <a:gd name="T11" fmla="*/ 2 h 5"/>
                    <a:gd name="T12" fmla="*/ 18 w 22"/>
                    <a:gd name="T13" fmla="*/ 2 h 5"/>
                    <a:gd name="T14" fmla="*/ 20 w 22"/>
                    <a:gd name="T15" fmla="*/ 2 h 5"/>
                    <a:gd name="T16" fmla="*/ 21 w 22"/>
                    <a:gd name="T17" fmla="*/ 4 h 5"/>
                    <a:gd name="T18" fmla="*/ 18 w 22"/>
                    <a:gd name="T19" fmla="*/ 3 h 5"/>
                    <a:gd name="T20" fmla="*/ 16 w 22"/>
                    <a:gd name="T21" fmla="*/ 4 h 5"/>
                    <a:gd name="T22" fmla="*/ 14 w 22"/>
                    <a:gd name="T23" fmla="*/ 4 h 5"/>
                    <a:gd name="T24" fmla="*/ 12 w 22"/>
                    <a:gd name="T25" fmla="*/ 4 h 5"/>
                    <a:gd name="T26" fmla="*/ 10 w 22"/>
                    <a:gd name="T27" fmla="*/ 2 h 5"/>
                    <a:gd name="T28" fmla="*/ 9 w 22"/>
                    <a:gd name="T29" fmla="*/ 2 h 5"/>
                    <a:gd name="T30" fmla="*/ 6 w 22"/>
                    <a:gd name="T31" fmla="*/ 1 h 5"/>
                    <a:gd name="T32" fmla="*/ 2 w 22"/>
                    <a:gd name="T33" fmla="*/ 1 h 5"/>
                    <a:gd name="T34" fmla="*/ 0 w 22"/>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5">
                      <a:moveTo>
                        <a:pt x="0" y="0"/>
                      </a:moveTo>
                      <a:lnTo>
                        <a:pt x="3" y="0"/>
                      </a:lnTo>
                      <a:lnTo>
                        <a:pt x="7" y="1"/>
                      </a:lnTo>
                      <a:lnTo>
                        <a:pt x="10" y="1"/>
                      </a:lnTo>
                      <a:lnTo>
                        <a:pt x="13" y="2"/>
                      </a:lnTo>
                      <a:lnTo>
                        <a:pt x="14" y="2"/>
                      </a:lnTo>
                      <a:lnTo>
                        <a:pt x="18" y="2"/>
                      </a:lnTo>
                      <a:lnTo>
                        <a:pt x="20" y="2"/>
                      </a:lnTo>
                      <a:lnTo>
                        <a:pt x="21" y="4"/>
                      </a:lnTo>
                      <a:lnTo>
                        <a:pt x="18" y="3"/>
                      </a:lnTo>
                      <a:lnTo>
                        <a:pt x="16" y="4"/>
                      </a:lnTo>
                      <a:lnTo>
                        <a:pt x="14" y="4"/>
                      </a:lnTo>
                      <a:lnTo>
                        <a:pt x="12" y="4"/>
                      </a:lnTo>
                      <a:lnTo>
                        <a:pt x="10" y="2"/>
                      </a:lnTo>
                      <a:lnTo>
                        <a:pt x="9" y="2"/>
                      </a:lnTo>
                      <a:lnTo>
                        <a:pt x="6" y="1"/>
                      </a:lnTo>
                      <a:lnTo>
                        <a:pt x="2" y="1"/>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35" name="Group 115"/>
                <p:cNvGrpSpPr>
                  <a:grpSpLocks/>
                </p:cNvGrpSpPr>
                <p:nvPr/>
              </p:nvGrpSpPr>
              <p:grpSpPr bwMode="auto">
                <a:xfrm>
                  <a:off x="579" y="2511"/>
                  <a:ext cx="129" cy="159"/>
                  <a:chOff x="579" y="2511"/>
                  <a:chExt cx="129" cy="159"/>
                </a:xfrm>
              </p:grpSpPr>
              <p:sp>
                <p:nvSpPr>
                  <p:cNvPr id="517236" name="Freeform 116"/>
                  <p:cNvSpPr>
                    <a:spLocks/>
                  </p:cNvSpPr>
                  <p:nvPr/>
                </p:nvSpPr>
                <p:spPr bwMode="auto">
                  <a:xfrm>
                    <a:off x="579" y="2511"/>
                    <a:ext cx="129" cy="159"/>
                  </a:xfrm>
                  <a:custGeom>
                    <a:avLst/>
                    <a:gdLst>
                      <a:gd name="T0" fmla="*/ 5 w 129"/>
                      <a:gd name="T1" fmla="*/ 158 h 159"/>
                      <a:gd name="T2" fmla="*/ 1 w 129"/>
                      <a:gd name="T3" fmla="*/ 111 h 159"/>
                      <a:gd name="T4" fmla="*/ 0 w 129"/>
                      <a:gd name="T5" fmla="*/ 85 h 159"/>
                      <a:gd name="T6" fmla="*/ 1 w 129"/>
                      <a:gd name="T7" fmla="*/ 57 h 159"/>
                      <a:gd name="T8" fmla="*/ 5 w 129"/>
                      <a:gd name="T9" fmla="*/ 31 h 159"/>
                      <a:gd name="T10" fmla="*/ 14 w 129"/>
                      <a:gd name="T11" fmla="*/ 19 h 159"/>
                      <a:gd name="T12" fmla="*/ 29 w 129"/>
                      <a:gd name="T13" fmla="*/ 6 h 159"/>
                      <a:gd name="T14" fmla="*/ 40 w 129"/>
                      <a:gd name="T15" fmla="*/ 2 h 159"/>
                      <a:gd name="T16" fmla="*/ 46 w 129"/>
                      <a:gd name="T17" fmla="*/ 1 h 159"/>
                      <a:gd name="T18" fmla="*/ 67 w 129"/>
                      <a:gd name="T19" fmla="*/ 1 h 159"/>
                      <a:gd name="T20" fmla="*/ 80 w 129"/>
                      <a:gd name="T21" fmla="*/ 4 h 159"/>
                      <a:gd name="T22" fmla="*/ 93 w 129"/>
                      <a:gd name="T23" fmla="*/ 9 h 159"/>
                      <a:gd name="T24" fmla="*/ 104 w 129"/>
                      <a:gd name="T25" fmla="*/ 14 h 159"/>
                      <a:gd name="T26" fmla="*/ 117 w 129"/>
                      <a:gd name="T27" fmla="*/ 23 h 159"/>
                      <a:gd name="T28" fmla="*/ 126 w 129"/>
                      <a:gd name="T29" fmla="*/ 33 h 159"/>
                      <a:gd name="T30" fmla="*/ 128 w 129"/>
                      <a:gd name="T31" fmla="*/ 51 h 159"/>
                      <a:gd name="T32" fmla="*/ 126 w 129"/>
                      <a:gd name="T33" fmla="*/ 72 h 159"/>
                      <a:gd name="T34" fmla="*/ 116 w 129"/>
                      <a:gd name="T35" fmla="*/ 57 h 159"/>
                      <a:gd name="T36" fmla="*/ 102 w 129"/>
                      <a:gd name="T37" fmla="*/ 52 h 159"/>
                      <a:gd name="T38" fmla="*/ 95 w 129"/>
                      <a:gd name="T39" fmla="*/ 47 h 159"/>
                      <a:gd name="T40" fmla="*/ 88 w 129"/>
                      <a:gd name="T41" fmla="*/ 46 h 159"/>
                      <a:gd name="T42" fmla="*/ 81 w 129"/>
                      <a:gd name="T43" fmla="*/ 40 h 159"/>
                      <a:gd name="T44" fmla="*/ 74 w 129"/>
                      <a:gd name="T45" fmla="*/ 32 h 159"/>
                      <a:gd name="T46" fmla="*/ 60 w 129"/>
                      <a:gd name="T47" fmla="*/ 21 h 159"/>
                      <a:gd name="T48" fmla="*/ 65 w 129"/>
                      <a:gd name="T49" fmla="*/ 31 h 159"/>
                      <a:gd name="T50" fmla="*/ 65 w 129"/>
                      <a:gd name="T51" fmla="*/ 48 h 159"/>
                      <a:gd name="T52" fmla="*/ 63 w 129"/>
                      <a:gd name="T53" fmla="*/ 65 h 159"/>
                      <a:gd name="T54" fmla="*/ 58 w 129"/>
                      <a:gd name="T55" fmla="*/ 78 h 159"/>
                      <a:gd name="T56" fmla="*/ 52 w 129"/>
                      <a:gd name="T57" fmla="*/ 88 h 159"/>
                      <a:gd name="T58" fmla="*/ 45 w 129"/>
                      <a:gd name="T59" fmla="*/ 101 h 159"/>
                      <a:gd name="T60" fmla="*/ 43 w 129"/>
                      <a:gd name="T61" fmla="*/ 110 h 159"/>
                      <a:gd name="T62" fmla="*/ 40 w 129"/>
                      <a:gd name="T63" fmla="*/ 121 h 159"/>
                      <a:gd name="T64" fmla="*/ 40 w 129"/>
                      <a:gd name="T65" fmla="*/ 134 h 159"/>
                      <a:gd name="T66" fmla="*/ 30 w 129"/>
                      <a:gd name="T67" fmla="*/ 139 h 159"/>
                      <a:gd name="T68" fmla="*/ 28 w 129"/>
                      <a:gd name="T69" fmla="*/ 127 h 159"/>
                      <a:gd name="T70" fmla="*/ 27 w 129"/>
                      <a:gd name="T71" fmla="*/ 115 h 159"/>
                      <a:gd name="T72" fmla="*/ 25 w 129"/>
                      <a:gd name="T73" fmla="*/ 98 h 159"/>
                      <a:gd name="T74" fmla="*/ 21 w 129"/>
                      <a:gd name="T75" fmla="*/ 90 h 159"/>
                      <a:gd name="T76" fmla="*/ 14 w 129"/>
                      <a:gd name="T77" fmla="*/ 86 h 159"/>
                      <a:gd name="T78" fmla="*/ 9 w 129"/>
                      <a:gd name="T79" fmla="*/ 93 h 159"/>
                      <a:gd name="T80" fmla="*/ 6 w 129"/>
                      <a:gd name="T81" fmla="*/ 106 h 159"/>
                      <a:gd name="T82" fmla="*/ 5 w 129"/>
                      <a:gd name="T83" fmla="*/ 119 h 159"/>
                      <a:gd name="T84" fmla="*/ 7 w 129"/>
                      <a:gd name="T85" fmla="*/ 139 h 159"/>
                      <a:gd name="T86" fmla="*/ 12 w 129"/>
                      <a:gd name="T87" fmla="*/ 14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 h="159">
                        <a:moveTo>
                          <a:pt x="12" y="149"/>
                        </a:moveTo>
                        <a:lnTo>
                          <a:pt x="5" y="158"/>
                        </a:lnTo>
                        <a:lnTo>
                          <a:pt x="1" y="146"/>
                        </a:lnTo>
                        <a:lnTo>
                          <a:pt x="1" y="111"/>
                        </a:lnTo>
                        <a:lnTo>
                          <a:pt x="1" y="97"/>
                        </a:lnTo>
                        <a:lnTo>
                          <a:pt x="0" y="85"/>
                        </a:lnTo>
                        <a:lnTo>
                          <a:pt x="1" y="70"/>
                        </a:lnTo>
                        <a:lnTo>
                          <a:pt x="1" y="57"/>
                        </a:lnTo>
                        <a:lnTo>
                          <a:pt x="3" y="37"/>
                        </a:lnTo>
                        <a:lnTo>
                          <a:pt x="5" y="31"/>
                        </a:lnTo>
                        <a:lnTo>
                          <a:pt x="9" y="25"/>
                        </a:lnTo>
                        <a:lnTo>
                          <a:pt x="14" y="19"/>
                        </a:lnTo>
                        <a:lnTo>
                          <a:pt x="20" y="12"/>
                        </a:lnTo>
                        <a:lnTo>
                          <a:pt x="29" y="6"/>
                        </a:lnTo>
                        <a:lnTo>
                          <a:pt x="35" y="4"/>
                        </a:lnTo>
                        <a:lnTo>
                          <a:pt x="40" y="2"/>
                        </a:lnTo>
                        <a:lnTo>
                          <a:pt x="43" y="1"/>
                        </a:lnTo>
                        <a:lnTo>
                          <a:pt x="46" y="1"/>
                        </a:lnTo>
                        <a:lnTo>
                          <a:pt x="58" y="0"/>
                        </a:lnTo>
                        <a:lnTo>
                          <a:pt x="67" y="1"/>
                        </a:lnTo>
                        <a:lnTo>
                          <a:pt x="75" y="2"/>
                        </a:lnTo>
                        <a:lnTo>
                          <a:pt x="80" y="4"/>
                        </a:lnTo>
                        <a:lnTo>
                          <a:pt x="86" y="6"/>
                        </a:lnTo>
                        <a:lnTo>
                          <a:pt x="93" y="9"/>
                        </a:lnTo>
                        <a:lnTo>
                          <a:pt x="99" y="11"/>
                        </a:lnTo>
                        <a:lnTo>
                          <a:pt x="104" y="14"/>
                        </a:lnTo>
                        <a:lnTo>
                          <a:pt x="110" y="17"/>
                        </a:lnTo>
                        <a:lnTo>
                          <a:pt x="117" y="23"/>
                        </a:lnTo>
                        <a:lnTo>
                          <a:pt x="123" y="29"/>
                        </a:lnTo>
                        <a:lnTo>
                          <a:pt x="126" y="33"/>
                        </a:lnTo>
                        <a:lnTo>
                          <a:pt x="127" y="42"/>
                        </a:lnTo>
                        <a:lnTo>
                          <a:pt x="128" y="51"/>
                        </a:lnTo>
                        <a:lnTo>
                          <a:pt x="127" y="65"/>
                        </a:lnTo>
                        <a:lnTo>
                          <a:pt x="126" y="72"/>
                        </a:lnTo>
                        <a:lnTo>
                          <a:pt x="123" y="63"/>
                        </a:lnTo>
                        <a:lnTo>
                          <a:pt x="116" y="57"/>
                        </a:lnTo>
                        <a:lnTo>
                          <a:pt x="107" y="54"/>
                        </a:lnTo>
                        <a:lnTo>
                          <a:pt x="102" y="52"/>
                        </a:lnTo>
                        <a:lnTo>
                          <a:pt x="99" y="49"/>
                        </a:lnTo>
                        <a:lnTo>
                          <a:pt x="95" y="47"/>
                        </a:lnTo>
                        <a:lnTo>
                          <a:pt x="92" y="47"/>
                        </a:lnTo>
                        <a:lnTo>
                          <a:pt x="88" y="46"/>
                        </a:lnTo>
                        <a:lnTo>
                          <a:pt x="85" y="44"/>
                        </a:lnTo>
                        <a:lnTo>
                          <a:pt x="81" y="40"/>
                        </a:lnTo>
                        <a:lnTo>
                          <a:pt x="78" y="37"/>
                        </a:lnTo>
                        <a:lnTo>
                          <a:pt x="74" y="32"/>
                        </a:lnTo>
                        <a:lnTo>
                          <a:pt x="68" y="27"/>
                        </a:lnTo>
                        <a:lnTo>
                          <a:pt x="60" y="21"/>
                        </a:lnTo>
                        <a:lnTo>
                          <a:pt x="63" y="26"/>
                        </a:lnTo>
                        <a:lnTo>
                          <a:pt x="65" y="31"/>
                        </a:lnTo>
                        <a:lnTo>
                          <a:pt x="65" y="38"/>
                        </a:lnTo>
                        <a:lnTo>
                          <a:pt x="65" y="48"/>
                        </a:lnTo>
                        <a:lnTo>
                          <a:pt x="64" y="55"/>
                        </a:lnTo>
                        <a:lnTo>
                          <a:pt x="63" y="65"/>
                        </a:lnTo>
                        <a:lnTo>
                          <a:pt x="60" y="73"/>
                        </a:lnTo>
                        <a:lnTo>
                          <a:pt x="58" y="78"/>
                        </a:lnTo>
                        <a:lnTo>
                          <a:pt x="55" y="83"/>
                        </a:lnTo>
                        <a:lnTo>
                          <a:pt x="52" y="88"/>
                        </a:lnTo>
                        <a:lnTo>
                          <a:pt x="49" y="92"/>
                        </a:lnTo>
                        <a:lnTo>
                          <a:pt x="45" y="101"/>
                        </a:lnTo>
                        <a:lnTo>
                          <a:pt x="44" y="106"/>
                        </a:lnTo>
                        <a:lnTo>
                          <a:pt x="43" y="110"/>
                        </a:lnTo>
                        <a:lnTo>
                          <a:pt x="41" y="116"/>
                        </a:lnTo>
                        <a:lnTo>
                          <a:pt x="40" y="121"/>
                        </a:lnTo>
                        <a:lnTo>
                          <a:pt x="40" y="128"/>
                        </a:lnTo>
                        <a:lnTo>
                          <a:pt x="40" y="134"/>
                        </a:lnTo>
                        <a:lnTo>
                          <a:pt x="37" y="139"/>
                        </a:lnTo>
                        <a:lnTo>
                          <a:pt x="30" y="139"/>
                        </a:lnTo>
                        <a:lnTo>
                          <a:pt x="29" y="132"/>
                        </a:lnTo>
                        <a:lnTo>
                          <a:pt x="28" y="127"/>
                        </a:lnTo>
                        <a:lnTo>
                          <a:pt x="27" y="121"/>
                        </a:lnTo>
                        <a:lnTo>
                          <a:pt x="27" y="115"/>
                        </a:lnTo>
                        <a:lnTo>
                          <a:pt x="27" y="109"/>
                        </a:lnTo>
                        <a:lnTo>
                          <a:pt x="25" y="98"/>
                        </a:lnTo>
                        <a:lnTo>
                          <a:pt x="24" y="93"/>
                        </a:lnTo>
                        <a:lnTo>
                          <a:pt x="21" y="90"/>
                        </a:lnTo>
                        <a:lnTo>
                          <a:pt x="17" y="86"/>
                        </a:lnTo>
                        <a:lnTo>
                          <a:pt x="14" y="86"/>
                        </a:lnTo>
                        <a:lnTo>
                          <a:pt x="11" y="89"/>
                        </a:lnTo>
                        <a:lnTo>
                          <a:pt x="9" y="93"/>
                        </a:lnTo>
                        <a:lnTo>
                          <a:pt x="6" y="99"/>
                        </a:lnTo>
                        <a:lnTo>
                          <a:pt x="6" y="106"/>
                        </a:lnTo>
                        <a:lnTo>
                          <a:pt x="6" y="111"/>
                        </a:lnTo>
                        <a:lnTo>
                          <a:pt x="5" y="119"/>
                        </a:lnTo>
                        <a:lnTo>
                          <a:pt x="6" y="131"/>
                        </a:lnTo>
                        <a:lnTo>
                          <a:pt x="7" y="139"/>
                        </a:lnTo>
                        <a:lnTo>
                          <a:pt x="9" y="146"/>
                        </a:lnTo>
                        <a:lnTo>
                          <a:pt x="12" y="149"/>
                        </a:lnTo>
                      </a:path>
                    </a:pathLst>
                  </a:custGeom>
                  <a:solidFill>
                    <a:srgbClr val="3F1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37" name="Freeform 117"/>
                  <p:cNvSpPr>
                    <a:spLocks/>
                  </p:cNvSpPr>
                  <p:nvPr/>
                </p:nvSpPr>
                <p:spPr bwMode="auto">
                  <a:xfrm>
                    <a:off x="610" y="2517"/>
                    <a:ext cx="97" cy="113"/>
                  </a:xfrm>
                  <a:custGeom>
                    <a:avLst/>
                    <a:gdLst>
                      <a:gd name="T0" fmla="*/ 9 w 97"/>
                      <a:gd name="T1" fmla="*/ 103 h 113"/>
                      <a:gd name="T2" fmla="*/ 4 w 97"/>
                      <a:gd name="T3" fmla="*/ 112 h 113"/>
                      <a:gd name="T4" fmla="*/ 4 w 97"/>
                      <a:gd name="T5" fmla="*/ 100 h 113"/>
                      <a:gd name="T6" fmla="*/ 4 w 97"/>
                      <a:gd name="T7" fmla="*/ 93 h 113"/>
                      <a:gd name="T8" fmla="*/ 5 w 97"/>
                      <a:gd name="T9" fmla="*/ 71 h 113"/>
                      <a:gd name="T10" fmla="*/ 6 w 97"/>
                      <a:gd name="T11" fmla="*/ 61 h 113"/>
                      <a:gd name="T12" fmla="*/ 8 w 97"/>
                      <a:gd name="T13" fmla="*/ 63 h 113"/>
                      <a:gd name="T14" fmla="*/ 9 w 97"/>
                      <a:gd name="T15" fmla="*/ 71 h 113"/>
                      <a:gd name="T16" fmla="*/ 6 w 97"/>
                      <a:gd name="T17" fmla="*/ 81 h 113"/>
                      <a:gd name="T18" fmla="*/ 9 w 97"/>
                      <a:gd name="T19" fmla="*/ 86 h 113"/>
                      <a:gd name="T20" fmla="*/ 15 w 97"/>
                      <a:gd name="T21" fmla="*/ 86 h 113"/>
                      <a:gd name="T22" fmla="*/ 25 w 97"/>
                      <a:gd name="T23" fmla="*/ 65 h 113"/>
                      <a:gd name="T24" fmla="*/ 19 w 97"/>
                      <a:gd name="T25" fmla="*/ 64 h 113"/>
                      <a:gd name="T26" fmla="*/ 19 w 97"/>
                      <a:gd name="T27" fmla="*/ 60 h 113"/>
                      <a:gd name="T28" fmla="*/ 20 w 97"/>
                      <a:gd name="T29" fmla="*/ 63 h 113"/>
                      <a:gd name="T30" fmla="*/ 25 w 97"/>
                      <a:gd name="T31" fmla="*/ 54 h 113"/>
                      <a:gd name="T32" fmla="*/ 29 w 97"/>
                      <a:gd name="T33" fmla="*/ 42 h 113"/>
                      <a:gd name="T34" fmla="*/ 30 w 97"/>
                      <a:gd name="T35" fmla="*/ 41 h 113"/>
                      <a:gd name="T36" fmla="*/ 32 w 97"/>
                      <a:gd name="T37" fmla="*/ 27 h 113"/>
                      <a:gd name="T38" fmla="*/ 31 w 97"/>
                      <a:gd name="T39" fmla="*/ 19 h 113"/>
                      <a:gd name="T40" fmla="*/ 27 w 97"/>
                      <a:gd name="T41" fmla="*/ 14 h 113"/>
                      <a:gd name="T42" fmla="*/ 19 w 97"/>
                      <a:gd name="T43" fmla="*/ 9 h 113"/>
                      <a:gd name="T44" fmla="*/ 10 w 97"/>
                      <a:gd name="T45" fmla="*/ 3 h 113"/>
                      <a:gd name="T46" fmla="*/ 12 w 97"/>
                      <a:gd name="T47" fmla="*/ 0 h 113"/>
                      <a:gd name="T48" fmla="*/ 22 w 97"/>
                      <a:gd name="T49" fmla="*/ 1 h 113"/>
                      <a:gd name="T50" fmla="*/ 30 w 97"/>
                      <a:gd name="T51" fmla="*/ 4 h 113"/>
                      <a:gd name="T52" fmla="*/ 27 w 97"/>
                      <a:gd name="T53" fmla="*/ 6 h 113"/>
                      <a:gd name="T54" fmla="*/ 35 w 97"/>
                      <a:gd name="T55" fmla="*/ 6 h 113"/>
                      <a:gd name="T56" fmla="*/ 43 w 97"/>
                      <a:gd name="T57" fmla="*/ 7 h 113"/>
                      <a:gd name="T58" fmla="*/ 36 w 97"/>
                      <a:gd name="T59" fmla="*/ 9 h 113"/>
                      <a:gd name="T60" fmla="*/ 43 w 97"/>
                      <a:gd name="T61" fmla="*/ 10 h 113"/>
                      <a:gd name="T62" fmla="*/ 32 w 97"/>
                      <a:gd name="T63" fmla="*/ 12 h 113"/>
                      <a:gd name="T64" fmla="*/ 41 w 97"/>
                      <a:gd name="T65" fmla="*/ 16 h 113"/>
                      <a:gd name="T66" fmla="*/ 53 w 97"/>
                      <a:gd name="T67" fmla="*/ 20 h 113"/>
                      <a:gd name="T68" fmla="*/ 51 w 97"/>
                      <a:gd name="T69" fmla="*/ 14 h 113"/>
                      <a:gd name="T70" fmla="*/ 61 w 97"/>
                      <a:gd name="T71" fmla="*/ 17 h 113"/>
                      <a:gd name="T72" fmla="*/ 69 w 97"/>
                      <a:gd name="T73" fmla="*/ 22 h 113"/>
                      <a:gd name="T74" fmla="*/ 77 w 97"/>
                      <a:gd name="T75" fmla="*/ 31 h 113"/>
                      <a:gd name="T76" fmla="*/ 78 w 97"/>
                      <a:gd name="T77" fmla="*/ 34 h 113"/>
                      <a:gd name="T78" fmla="*/ 87 w 97"/>
                      <a:gd name="T79" fmla="*/ 41 h 113"/>
                      <a:gd name="T80" fmla="*/ 93 w 97"/>
                      <a:gd name="T81" fmla="*/ 50 h 113"/>
                      <a:gd name="T82" fmla="*/ 96 w 97"/>
                      <a:gd name="T83" fmla="*/ 65 h 113"/>
                      <a:gd name="T84" fmla="*/ 86 w 97"/>
                      <a:gd name="T85" fmla="*/ 51 h 113"/>
                      <a:gd name="T86" fmla="*/ 71 w 97"/>
                      <a:gd name="T87" fmla="*/ 45 h 113"/>
                      <a:gd name="T88" fmla="*/ 65 w 97"/>
                      <a:gd name="T89" fmla="*/ 41 h 113"/>
                      <a:gd name="T90" fmla="*/ 58 w 97"/>
                      <a:gd name="T91" fmla="*/ 40 h 113"/>
                      <a:gd name="T92" fmla="*/ 51 w 97"/>
                      <a:gd name="T93" fmla="*/ 34 h 113"/>
                      <a:gd name="T94" fmla="*/ 44 w 97"/>
                      <a:gd name="T95" fmla="*/ 26 h 113"/>
                      <a:gd name="T96" fmla="*/ 30 w 97"/>
                      <a:gd name="T97" fmla="*/ 15 h 113"/>
                      <a:gd name="T98" fmla="*/ 35 w 97"/>
                      <a:gd name="T99" fmla="*/ 25 h 113"/>
                      <a:gd name="T100" fmla="*/ 35 w 97"/>
                      <a:gd name="T101" fmla="*/ 41 h 113"/>
                      <a:gd name="T102" fmla="*/ 33 w 97"/>
                      <a:gd name="T103" fmla="*/ 58 h 113"/>
                      <a:gd name="T104" fmla="*/ 27 w 97"/>
                      <a:gd name="T105" fmla="*/ 71 h 113"/>
                      <a:gd name="T106" fmla="*/ 21 w 97"/>
                      <a:gd name="T107" fmla="*/ 81 h 113"/>
                      <a:gd name="T108" fmla="*/ 15 w 97"/>
                      <a:gd name="T109" fmla="*/ 93 h 113"/>
                      <a:gd name="T110" fmla="*/ 13 w 97"/>
                      <a:gd name="T111" fmla="*/ 10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113">
                        <a:moveTo>
                          <a:pt x="12" y="99"/>
                        </a:moveTo>
                        <a:lnTo>
                          <a:pt x="9" y="103"/>
                        </a:lnTo>
                        <a:lnTo>
                          <a:pt x="11" y="96"/>
                        </a:lnTo>
                        <a:lnTo>
                          <a:pt x="4" y="112"/>
                        </a:lnTo>
                        <a:lnTo>
                          <a:pt x="9" y="93"/>
                        </a:lnTo>
                        <a:lnTo>
                          <a:pt x="4" y="100"/>
                        </a:lnTo>
                        <a:lnTo>
                          <a:pt x="6" y="86"/>
                        </a:lnTo>
                        <a:lnTo>
                          <a:pt x="4" y="93"/>
                        </a:lnTo>
                        <a:lnTo>
                          <a:pt x="4" y="81"/>
                        </a:lnTo>
                        <a:lnTo>
                          <a:pt x="5" y="71"/>
                        </a:lnTo>
                        <a:lnTo>
                          <a:pt x="0" y="83"/>
                        </a:lnTo>
                        <a:lnTo>
                          <a:pt x="6" y="61"/>
                        </a:lnTo>
                        <a:lnTo>
                          <a:pt x="13" y="51"/>
                        </a:lnTo>
                        <a:lnTo>
                          <a:pt x="8" y="63"/>
                        </a:lnTo>
                        <a:lnTo>
                          <a:pt x="17" y="50"/>
                        </a:lnTo>
                        <a:lnTo>
                          <a:pt x="9" y="71"/>
                        </a:lnTo>
                        <a:lnTo>
                          <a:pt x="15" y="63"/>
                        </a:lnTo>
                        <a:lnTo>
                          <a:pt x="6" y="81"/>
                        </a:lnTo>
                        <a:lnTo>
                          <a:pt x="15" y="71"/>
                        </a:lnTo>
                        <a:lnTo>
                          <a:pt x="9" y="86"/>
                        </a:lnTo>
                        <a:lnTo>
                          <a:pt x="17" y="74"/>
                        </a:lnTo>
                        <a:lnTo>
                          <a:pt x="15" y="86"/>
                        </a:lnTo>
                        <a:lnTo>
                          <a:pt x="21" y="73"/>
                        </a:lnTo>
                        <a:lnTo>
                          <a:pt x="25" y="65"/>
                        </a:lnTo>
                        <a:lnTo>
                          <a:pt x="19" y="71"/>
                        </a:lnTo>
                        <a:lnTo>
                          <a:pt x="19" y="64"/>
                        </a:lnTo>
                        <a:lnTo>
                          <a:pt x="14" y="69"/>
                        </a:lnTo>
                        <a:lnTo>
                          <a:pt x="19" y="60"/>
                        </a:lnTo>
                        <a:lnTo>
                          <a:pt x="22" y="57"/>
                        </a:lnTo>
                        <a:lnTo>
                          <a:pt x="20" y="63"/>
                        </a:lnTo>
                        <a:lnTo>
                          <a:pt x="23" y="58"/>
                        </a:lnTo>
                        <a:lnTo>
                          <a:pt x="25" y="54"/>
                        </a:lnTo>
                        <a:lnTo>
                          <a:pt x="27" y="46"/>
                        </a:lnTo>
                        <a:lnTo>
                          <a:pt x="29" y="42"/>
                        </a:lnTo>
                        <a:lnTo>
                          <a:pt x="30" y="36"/>
                        </a:lnTo>
                        <a:lnTo>
                          <a:pt x="30" y="41"/>
                        </a:lnTo>
                        <a:lnTo>
                          <a:pt x="32" y="32"/>
                        </a:lnTo>
                        <a:lnTo>
                          <a:pt x="32" y="27"/>
                        </a:lnTo>
                        <a:lnTo>
                          <a:pt x="31" y="23"/>
                        </a:lnTo>
                        <a:lnTo>
                          <a:pt x="31" y="19"/>
                        </a:lnTo>
                        <a:lnTo>
                          <a:pt x="29" y="16"/>
                        </a:lnTo>
                        <a:lnTo>
                          <a:pt x="27" y="14"/>
                        </a:lnTo>
                        <a:lnTo>
                          <a:pt x="22" y="11"/>
                        </a:lnTo>
                        <a:lnTo>
                          <a:pt x="19" y="9"/>
                        </a:lnTo>
                        <a:lnTo>
                          <a:pt x="14" y="6"/>
                        </a:lnTo>
                        <a:lnTo>
                          <a:pt x="10" y="3"/>
                        </a:lnTo>
                        <a:lnTo>
                          <a:pt x="15" y="6"/>
                        </a:lnTo>
                        <a:lnTo>
                          <a:pt x="12" y="0"/>
                        </a:lnTo>
                        <a:lnTo>
                          <a:pt x="16" y="1"/>
                        </a:lnTo>
                        <a:lnTo>
                          <a:pt x="22" y="1"/>
                        </a:lnTo>
                        <a:lnTo>
                          <a:pt x="26" y="2"/>
                        </a:lnTo>
                        <a:lnTo>
                          <a:pt x="30" y="4"/>
                        </a:lnTo>
                        <a:lnTo>
                          <a:pt x="25" y="5"/>
                        </a:lnTo>
                        <a:lnTo>
                          <a:pt x="27" y="6"/>
                        </a:lnTo>
                        <a:lnTo>
                          <a:pt x="30" y="6"/>
                        </a:lnTo>
                        <a:lnTo>
                          <a:pt x="35" y="6"/>
                        </a:lnTo>
                        <a:lnTo>
                          <a:pt x="40" y="6"/>
                        </a:lnTo>
                        <a:lnTo>
                          <a:pt x="43" y="7"/>
                        </a:lnTo>
                        <a:lnTo>
                          <a:pt x="32" y="9"/>
                        </a:lnTo>
                        <a:lnTo>
                          <a:pt x="36" y="9"/>
                        </a:lnTo>
                        <a:lnTo>
                          <a:pt x="40" y="10"/>
                        </a:lnTo>
                        <a:lnTo>
                          <a:pt x="43" y="10"/>
                        </a:lnTo>
                        <a:lnTo>
                          <a:pt x="36" y="11"/>
                        </a:lnTo>
                        <a:lnTo>
                          <a:pt x="32" y="12"/>
                        </a:lnTo>
                        <a:lnTo>
                          <a:pt x="38" y="14"/>
                        </a:lnTo>
                        <a:lnTo>
                          <a:pt x="41" y="16"/>
                        </a:lnTo>
                        <a:lnTo>
                          <a:pt x="45" y="17"/>
                        </a:lnTo>
                        <a:lnTo>
                          <a:pt x="53" y="20"/>
                        </a:lnTo>
                        <a:lnTo>
                          <a:pt x="43" y="14"/>
                        </a:lnTo>
                        <a:lnTo>
                          <a:pt x="51" y="14"/>
                        </a:lnTo>
                        <a:lnTo>
                          <a:pt x="56" y="16"/>
                        </a:lnTo>
                        <a:lnTo>
                          <a:pt x="61" y="17"/>
                        </a:lnTo>
                        <a:lnTo>
                          <a:pt x="65" y="21"/>
                        </a:lnTo>
                        <a:lnTo>
                          <a:pt x="69" y="22"/>
                        </a:lnTo>
                        <a:lnTo>
                          <a:pt x="73" y="26"/>
                        </a:lnTo>
                        <a:lnTo>
                          <a:pt x="77" y="31"/>
                        </a:lnTo>
                        <a:lnTo>
                          <a:pt x="66" y="27"/>
                        </a:lnTo>
                        <a:lnTo>
                          <a:pt x="78" y="34"/>
                        </a:lnTo>
                        <a:lnTo>
                          <a:pt x="83" y="37"/>
                        </a:lnTo>
                        <a:lnTo>
                          <a:pt x="87" y="41"/>
                        </a:lnTo>
                        <a:lnTo>
                          <a:pt x="90" y="45"/>
                        </a:lnTo>
                        <a:lnTo>
                          <a:pt x="93" y="50"/>
                        </a:lnTo>
                        <a:lnTo>
                          <a:pt x="95" y="56"/>
                        </a:lnTo>
                        <a:lnTo>
                          <a:pt x="96" y="65"/>
                        </a:lnTo>
                        <a:lnTo>
                          <a:pt x="93" y="56"/>
                        </a:lnTo>
                        <a:lnTo>
                          <a:pt x="86" y="51"/>
                        </a:lnTo>
                        <a:lnTo>
                          <a:pt x="77" y="48"/>
                        </a:lnTo>
                        <a:lnTo>
                          <a:pt x="71" y="45"/>
                        </a:lnTo>
                        <a:lnTo>
                          <a:pt x="68" y="43"/>
                        </a:lnTo>
                        <a:lnTo>
                          <a:pt x="65" y="41"/>
                        </a:lnTo>
                        <a:lnTo>
                          <a:pt x="62" y="41"/>
                        </a:lnTo>
                        <a:lnTo>
                          <a:pt x="58" y="40"/>
                        </a:lnTo>
                        <a:lnTo>
                          <a:pt x="55" y="38"/>
                        </a:lnTo>
                        <a:lnTo>
                          <a:pt x="51" y="34"/>
                        </a:lnTo>
                        <a:lnTo>
                          <a:pt x="48" y="31"/>
                        </a:lnTo>
                        <a:lnTo>
                          <a:pt x="44" y="26"/>
                        </a:lnTo>
                        <a:lnTo>
                          <a:pt x="38" y="21"/>
                        </a:lnTo>
                        <a:lnTo>
                          <a:pt x="30" y="15"/>
                        </a:lnTo>
                        <a:lnTo>
                          <a:pt x="33" y="20"/>
                        </a:lnTo>
                        <a:lnTo>
                          <a:pt x="35" y="25"/>
                        </a:lnTo>
                        <a:lnTo>
                          <a:pt x="35" y="32"/>
                        </a:lnTo>
                        <a:lnTo>
                          <a:pt x="35" y="41"/>
                        </a:lnTo>
                        <a:lnTo>
                          <a:pt x="34" y="49"/>
                        </a:lnTo>
                        <a:lnTo>
                          <a:pt x="33" y="58"/>
                        </a:lnTo>
                        <a:lnTo>
                          <a:pt x="30" y="66"/>
                        </a:lnTo>
                        <a:lnTo>
                          <a:pt x="27" y="71"/>
                        </a:lnTo>
                        <a:lnTo>
                          <a:pt x="25" y="76"/>
                        </a:lnTo>
                        <a:lnTo>
                          <a:pt x="21" y="81"/>
                        </a:lnTo>
                        <a:lnTo>
                          <a:pt x="19" y="86"/>
                        </a:lnTo>
                        <a:lnTo>
                          <a:pt x="15" y="93"/>
                        </a:lnTo>
                        <a:lnTo>
                          <a:pt x="14" y="98"/>
                        </a:lnTo>
                        <a:lnTo>
                          <a:pt x="13" y="103"/>
                        </a:lnTo>
                        <a:lnTo>
                          <a:pt x="12" y="99"/>
                        </a:lnTo>
                      </a:path>
                    </a:pathLst>
                  </a:custGeom>
                  <a:solidFill>
                    <a:srgbClr val="7F3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238" name="Group 118"/>
                <p:cNvGrpSpPr>
                  <a:grpSpLocks/>
                </p:cNvGrpSpPr>
                <p:nvPr/>
              </p:nvGrpSpPr>
              <p:grpSpPr bwMode="auto">
                <a:xfrm>
                  <a:off x="586" y="2610"/>
                  <a:ext cx="53" cy="131"/>
                  <a:chOff x="586" y="2610"/>
                  <a:chExt cx="53" cy="131"/>
                </a:xfrm>
              </p:grpSpPr>
              <p:sp>
                <p:nvSpPr>
                  <p:cNvPr id="517239" name="Freeform 119"/>
                  <p:cNvSpPr>
                    <a:spLocks/>
                  </p:cNvSpPr>
                  <p:nvPr/>
                </p:nvSpPr>
                <p:spPr bwMode="auto">
                  <a:xfrm>
                    <a:off x="591" y="2667"/>
                    <a:ext cx="48" cy="74"/>
                  </a:xfrm>
                  <a:custGeom>
                    <a:avLst/>
                    <a:gdLst>
                      <a:gd name="T0" fmla="*/ 0 w 48"/>
                      <a:gd name="T1" fmla="*/ 0 h 74"/>
                      <a:gd name="T2" fmla="*/ 2 w 48"/>
                      <a:gd name="T3" fmla="*/ 4 h 74"/>
                      <a:gd name="T4" fmla="*/ 4 w 48"/>
                      <a:gd name="T5" fmla="*/ 6 h 74"/>
                      <a:gd name="T6" fmla="*/ 7 w 48"/>
                      <a:gd name="T7" fmla="*/ 6 h 74"/>
                      <a:gd name="T8" fmla="*/ 9 w 48"/>
                      <a:gd name="T9" fmla="*/ 4 h 74"/>
                      <a:gd name="T10" fmla="*/ 10 w 48"/>
                      <a:gd name="T11" fmla="*/ 0 h 74"/>
                      <a:gd name="T12" fmla="*/ 11 w 48"/>
                      <a:gd name="T13" fmla="*/ 8 h 74"/>
                      <a:gd name="T14" fmla="*/ 12 w 48"/>
                      <a:gd name="T15" fmla="*/ 13 h 74"/>
                      <a:gd name="T16" fmla="*/ 14 w 48"/>
                      <a:gd name="T17" fmla="*/ 16 h 74"/>
                      <a:gd name="T18" fmla="*/ 17 w 48"/>
                      <a:gd name="T19" fmla="*/ 23 h 74"/>
                      <a:gd name="T20" fmla="*/ 18 w 48"/>
                      <a:gd name="T21" fmla="*/ 28 h 74"/>
                      <a:gd name="T22" fmla="*/ 20 w 48"/>
                      <a:gd name="T23" fmla="*/ 31 h 74"/>
                      <a:gd name="T24" fmla="*/ 22 w 48"/>
                      <a:gd name="T25" fmla="*/ 35 h 74"/>
                      <a:gd name="T26" fmla="*/ 26 w 48"/>
                      <a:gd name="T27" fmla="*/ 40 h 74"/>
                      <a:gd name="T28" fmla="*/ 29 w 48"/>
                      <a:gd name="T29" fmla="*/ 45 h 74"/>
                      <a:gd name="T30" fmla="*/ 31 w 48"/>
                      <a:gd name="T31" fmla="*/ 47 h 74"/>
                      <a:gd name="T32" fmla="*/ 33 w 48"/>
                      <a:gd name="T33" fmla="*/ 49 h 74"/>
                      <a:gd name="T34" fmla="*/ 33 w 48"/>
                      <a:gd name="T35" fmla="*/ 54 h 74"/>
                      <a:gd name="T36" fmla="*/ 35 w 48"/>
                      <a:gd name="T37" fmla="*/ 58 h 74"/>
                      <a:gd name="T38" fmla="*/ 38 w 48"/>
                      <a:gd name="T39" fmla="*/ 62 h 74"/>
                      <a:gd name="T40" fmla="*/ 39 w 48"/>
                      <a:gd name="T41" fmla="*/ 67 h 74"/>
                      <a:gd name="T42" fmla="*/ 41 w 48"/>
                      <a:gd name="T43" fmla="*/ 69 h 74"/>
                      <a:gd name="T44" fmla="*/ 44 w 48"/>
                      <a:gd name="T45" fmla="*/ 72 h 74"/>
                      <a:gd name="T46" fmla="*/ 47 w 48"/>
                      <a:gd name="T47" fmla="*/ 73 h 74"/>
                      <a:gd name="T48" fmla="*/ 43 w 48"/>
                      <a:gd name="T49" fmla="*/ 72 h 74"/>
                      <a:gd name="T50" fmla="*/ 38 w 48"/>
                      <a:gd name="T51" fmla="*/ 72 h 74"/>
                      <a:gd name="T52" fmla="*/ 35 w 48"/>
                      <a:gd name="T53" fmla="*/ 69 h 74"/>
                      <a:gd name="T54" fmla="*/ 33 w 48"/>
                      <a:gd name="T55" fmla="*/ 67 h 74"/>
                      <a:gd name="T56" fmla="*/ 31 w 48"/>
                      <a:gd name="T57" fmla="*/ 64 h 74"/>
                      <a:gd name="T58" fmla="*/ 30 w 48"/>
                      <a:gd name="T59" fmla="*/ 62 h 74"/>
                      <a:gd name="T60" fmla="*/ 28 w 48"/>
                      <a:gd name="T61" fmla="*/ 59 h 74"/>
                      <a:gd name="T62" fmla="*/ 27 w 48"/>
                      <a:gd name="T63" fmla="*/ 59 h 74"/>
                      <a:gd name="T64" fmla="*/ 25 w 48"/>
                      <a:gd name="T65" fmla="*/ 58 h 74"/>
                      <a:gd name="T66" fmla="*/ 22 w 48"/>
                      <a:gd name="T67" fmla="*/ 56 h 74"/>
                      <a:gd name="T68" fmla="*/ 20 w 48"/>
                      <a:gd name="T69" fmla="*/ 52 h 74"/>
                      <a:gd name="T70" fmla="*/ 17 w 48"/>
                      <a:gd name="T71" fmla="*/ 47 h 74"/>
                      <a:gd name="T72" fmla="*/ 13 w 48"/>
                      <a:gd name="T73" fmla="*/ 41 h 74"/>
                      <a:gd name="T74" fmla="*/ 10 w 48"/>
                      <a:gd name="T75" fmla="*/ 35 h 74"/>
                      <a:gd name="T76" fmla="*/ 7 w 48"/>
                      <a:gd name="T77" fmla="*/ 30 h 74"/>
                      <a:gd name="T78" fmla="*/ 5 w 48"/>
                      <a:gd name="T79" fmla="*/ 25 h 74"/>
                      <a:gd name="T80" fmla="*/ 4 w 48"/>
                      <a:gd name="T81" fmla="*/ 21 h 74"/>
                      <a:gd name="T82" fmla="*/ 3 w 48"/>
                      <a:gd name="T83" fmla="*/ 15 h 74"/>
                      <a:gd name="T84" fmla="*/ 2 w 48"/>
                      <a:gd name="T85" fmla="*/ 9 h 74"/>
                      <a:gd name="T86" fmla="*/ 0 w 48"/>
                      <a:gd name="T8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74">
                        <a:moveTo>
                          <a:pt x="0" y="0"/>
                        </a:moveTo>
                        <a:lnTo>
                          <a:pt x="2" y="4"/>
                        </a:lnTo>
                        <a:lnTo>
                          <a:pt x="4" y="6"/>
                        </a:lnTo>
                        <a:lnTo>
                          <a:pt x="7" y="6"/>
                        </a:lnTo>
                        <a:lnTo>
                          <a:pt x="9" y="4"/>
                        </a:lnTo>
                        <a:lnTo>
                          <a:pt x="10" y="0"/>
                        </a:lnTo>
                        <a:lnTo>
                          <a:pt x="11" y="8"/>
                        </a:lnTo>
                        <a:lnTo>
                          <a:pt x="12" y="13"/>
                        </a:lnTo>
                        <a:lnTo>
                          <a:pt x="14" y="16"/>
                        </a:lnTo>
                        <a:lnTo>
                          <a:pt x="17" y="23"/>
                        </a:lnTo>
                        <a:lnTo>
                          <a:pt x="18" y="28"/>
                        </a:lnTo>
                        <a:lnTo>
                          <a:pt x="20" y="31"/>
                        </a:lnTo>
                        <a:lnTo>
                          <a:pt x="22" y="35"/>
                        </a:lnTo>
                        <a:lnTo>
                          <a:pt x="26" y="40"/>
                        </a:lnTo>
                        <a:lnTo>
                          <a:pt x="29" y="45"/>
                        </a:lnTo>
                        <a:lnTo>
                          <a:pt x="31" y="47"/>
                        </a:lnTo>
                        <a:lnTo>
                          <a:pt x="33" y="49"/>
                        </a:lnTo>
                        <a:lnTo>
                          <a:pt x="33" y="54"/>
                        </a:lnTo>
                        <a:lnTo>
                          <a:pt x="35" y="58"/>
                        </a:lnTo>
                        <a:lnTo>
                          <a:pt x="38" y="62"/>
                        </a:lnTo>
                        <a:lnTo>
                          <a:pt x="39" y="67"/>
                        </a:lnTo>
                        <a:lnTo>
                          <a:pt x="41" y="69"/>
                        </a:lnTo>
                        <a:lnTo>
                          <a:pt x="44" y="72"/>
                        </a:lnTo>
                        <a:lnTo>
                          <a:pt x="47" y="73"/>
                        </a:lnTo>
                        <a:lnTo>
                          <a:pt x="43" y="72"/>
                        </a:lnTo>
                        <a:lnTo>
                          <a:pt x="38" y="72"/>
                        </a:lnTo>
                        <a:lnTo>
                          <a:pt x="35" y="69"/>
                        </a:lnTo>
                        <a:lnTo>
                          <a:pt x="33" y="67"/>
                        </a:lnTo>
                        <a:lnTo>
                          <a:pt x="31" y="64"/>
                        </a:lnTo>
                        <a:lnTo>
                          <a:pt x="30" y="62"/>
                        </a:lnTo>
                        <a:lnTo>
                          <a:pt x="28" y="59"/>
                        </a:lnTo>
                        <a:lnTo>
                          <a:pt x="27" y="59"/>
                        </a:lnTo>
                        <a:lnTo>
                          <a:pt x="25" y="58"/>
                        </a:lnTo>
                        <a:lnTo>
                          <a:pt x="22" y="56"/>
                        </a:lnTo>
                        <a:lnTo>
                          <a:pt x="20" y="52"/>
                        </a:lnTo>
                        <a:lnTo>
                          <a:pt x="17" y="47"/>
                        </a:lnTo>
                        <a:lnTo>
                          <a:pt x="13" y="41"/>
                        </a:lnTo>
                        <a:lnTo>
                          <a:pt x="10" y="35"/>
                        </a:lnTo>
                        <a:lnTo>
                          <a:pt x="7" y="30"/>
                        </a:lnTo>
                        <a:lnTo>
                          <a:pt x="5" y="25"/>
                        </a:lnTo>
                        <a:lnTo>
                          <a:pt x="4" y="21"/>
                        </a:lnTo>
                        <a:lnTo>
                          <a:pt x="3" y="15"/>
                        </a:lnTo>
                        <a:lnTo>
                          <a:pt x="2" y="9"/>
                        </a:lnTo>
                        <a:lnTo>
                          <a:pt x="0" y="0"/>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40" name="Freeform 120"/>
                  <p:cNvSpPr>
                    <a:spLocks/>
                  </p:cNvSpPr>
                  <p:nvPr/>
                </p:nvSpPr>
                <p:spPr bwMode="auto">
                  <a:xfrm>
                    <a:off x="586" y="2610"/>
                    <a:ext cx="13" cy="45"/>
                  </a:xfrm>
                  <a:custGeom>
                    <a:avLst/>
                    <a:gdLst>
                      <a:gd name="T0" fmla="*/ 5 w 13"/>
                      <a:gd name="T1" fmla="*/ 41 h 45"/>
                      <a:gd name="T2" fmla="*/ 2 w 13"/>
                      <a:gd name="T3" fmla="*/ 38 h 45"/>
                      <a:gd name="T4" fmla="*/ 2 w 13"/>
                      <a:gd name="T5" fmla="*/ 34 h 45"/>
                      <a:gd name="T6" fmla="*/ 2 w 13"/>
                      <a:gd name="T7" fmla="*/ 32 h 45"/>
                      <a:gd name="T8" fmla="*/ 2 w 13"/>
                      <a:gd name="T9" fmla="*/ 28 h 45"/>
                      <a:gd name="T10" fmla="*/ 2 w 13"/>
                      <a:gd name="T11" fmla="*/ 26 h 45"/>
                      <a:gd name="T12" fmla="*/ 2 w 13"/>
                      <a:gd name="T13" fmla="*/ 25 h 45"/>
                      <a:gd name="T14" fmla="*/ 2 w 13"/>
                      <a:gd name="T15" fmla="*/ 23 h 45"/>
                      <a:gd name="T16" fmla="*/ 2 w 13"/>
                      <a:gd name="T17" fmla="*/ 21 h 45"/>
                      <a:gd name="T18" fmla="*/ 2 w 13"/>
                      <a:gd name="T19" fmla="*/ 20 h 45"/>
                      <a:gd name="T20" fmla="*/ 2 w 13"/>
                      <a:gd name="T21" fmla="*/ 17 h 45"/>
                      <a:gd name="T22" fmla="*/ 2 w 13"/>
                      <a:gd name="T23" fmla="*/ 14 h 45"/>
                      <a:gd name="T24" fmla="*/ 4 w 13"/>
                      <a:gd name="T25" fmla="*/ 12 h 45"/>
                      <a:gd name="T26" fmla="*/ 5 w 13"/>
                      <a:gd name="T27" fmla="*/ 9 h 45"/>
                      <a:gd name="T28" fmla="*/ 5 w 13"/>
                      <a:gd name="T29" fmla="*/ 6 h 45"/>
                      <a:gd name="T30" fmla="*/ 5 w 13"/>
                      <a:gd name="T31" fmla="*/ 5 h 45"/>
                      <a:gd name="T32" fmla="*/ 6 w 13"/>
                      <a:gd name="T33" fmla="*/ 3 h 45"/>
                      <a:gd name="T34" fmla="*/ 8 w 13"/>
                      <a:gd name="T35" fmla="*/ 3 h 45"/>
                      <a:gd name="T36" fmla="*/ 9 w 13"/>
                      <a:gd name="T37" fmla="*/ 5 h 45"/>
                      <a:gd name="T38" fmla="*/ 10 w 13"/>
                      <a:gd name="T39" fmla="*/ 6 h 45"/>
                      <a:gd name="T40" fmla="*/ 11 w 13"/>
                      <a:gd name="T41" fmla="*/ 11 h 45"/>
                      <a:gd name="T42" fmla="*/ 11 w 13"/>
                      <a:gd name="T43" fmla="*/ 14 h 45"/>
                      <a:gd name="T44" fmla="*/ 11 w 13"/>
                      <a:gd name="T45" fmla="*/ 19 h 45"/>
                      <a:gd name="T46" fmla="*/ 10 w 13"/>
                      <a:gd name="T47" fmla="*/ 20 h 45"/>
                      <a:gd name="T48" fmla="*/ 8 w 13"/>
                      <a:gd name="T49" fmla="*/ 22 h 45"/>
                      <a:gd name="T50" fmla="*/ 7 w 13"/>
                      <a:gd name="T51" fmla="*/ 22 h 45"/>
                      <a:gd name="T52" fmla="*/ 5 w 13"/>
                      <a:gd name="T53" fmla="*/ 25 h 45"/>
                      <a:gd name="T54" fmla="*/ 5 w 13"/>
                      <a:gd name="T55" fmla="*/ 26 h 45"/>
                      <a:gd name="T56" fmla="*/ 5 w 13"/>
                      <a:gd name="T57" fmla="*/ 30 h 45"/>
                      <a:gd name="T58" fmla="*/ 5 w 13"/>
                      <a:gd name="T59" fmla="*/ 35 h 45"/>
                      <a:gd name="T60" fmla="*/ 5 w 13"/>
                      <a:gd name="T61" fmla="*/ 38 h 45"/>
                      <a:gd name="T62" fmla="*/ 6 w 13"/>
                      <a:gd name="T63" fmla="*/ 39 h 45"/>
                      <a:gd name="T64" fmla="*/ 8 w 13"/>
                      <a:gd name="T65" fmla="*/ 39 h 45"/>
                      <a:gd name="T66" fmla="*/ 8 w 13"/>
                      <a:gd name="T67" fmla="*/ 30 h 45"/>
                      <a:gd name="T68" fmla="*/ 8 w 13"/>
                      <a:gd name="T69" fmla="*/ 27 h 45"/>
                      <a:gd name="T70" fmla="*/ 11 w 13"/>
                      <a:gd name="T71" fmla="*/ 26 h 45"/>
                      <a:gd name="T72" fmla="*/ 12 w 13"/>
                      <a:gd name="T73" fmla="*/ 23 h 45"/>
                      <a:gd name="T74" fmla="*/ 12 w 13"/>
                      <a:gd name="T75" fmla="*/ 20 h 45"/>
                      <a:gd name="T76" fmla="*/ 12 w 13"/>
                      <a:gd name="T77" fmla="*/ 16 h 45"/>
                      <a:gd name="T78" fmla="*/ 11 w 13"/>
                      <a:gd name="T79" fmla="*/ 9 h 45"/>
                      <a:gd name="T80" fmla="*/ 10 w 13"/>
                      <a:gd name="T81" fmla="*/ 5 h 45"/>
                      <a:gd name="T82" fmla="*/ 8 w 13"/>
                      <a:gd name="T83" fmla="*/ 1 h 45"/>
                      <a:gd name="T84" fmla="*/ 6 w 13"/>
                      <a:gd name="T85" fmla="*/ 0 h 45"/>
                      <a:gd name="T86" fmla="*/ 5 w 13"/>
                      <a:gd name="T87" fmla="*/ 0 h 45"/>
                      <a:gd name="T88" fmla="*/ 4 w 13"/>
                      <a:gd name="T89" fmla="*/ 3 h 45"/>
                      <a:gd name="T90" fmla="*/ 2 w 13"/>
                      <a:gd name="T91" fmla="*/ 6 h 45"/>
                      <a:gd name="T92" fmla="*/ 2 w 13"/>
                      <a:gd name="T93" fmla="*/ 10 h 45"/>
                      <a:gd name="T94" fmla="*/ 1 w 13"/>
                      <a:gd name="T95" fmla="*/ 14 h 45"/>
                      <a:gd name="T96" fmla="*/ 0 w 13"/>
                      <a:gd name="T97" fmla="*/ 18 h 45"/>
                      <a:gd name="T98" fmla="*/ 0 w 13"/>
                      <a:gd name="T99" fmla="*/ 22 h 45"/>
                      <a:gd name="T100" fmla="*/ 0 w 13"/>
                      <a:gd name="T101" fmla="*/ 26 h 45"/>
                      <a:gd name="T102" fmla="*/ 1 w 13"/>
                      <a:gd name="T103" fmla="*/ 30 h 45"/>
                      <a:gd name="T104" fmla="*/ 2 w 13"/>
                      <a:gd name="T105" fmla="*/ 37 h 45"/>
                      <a:gd name="T106" fmla="*/ 2 w 13"/>
                      <a:gd name="T107" fmla="*/ 40 h 45"/>
                      <a:gd name="T108" fmla="*/ 5 w 13"/>
                      <a:gd name="T109" fmla="*/ 44 h 45"/>
                      <a:gd name="T110" fmla="*/ 5 w 13"/>
                      <a:gd name="T111"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 h="45">
                        <a:moveTo>
                          <a:pt x="5" y="41"/>
                        </a:moveTo>
                        <a:lnTo>
                          <a:pt x="2" y="38"/>
                        </a:lnTo>
                        <a:lnTo>
                          <a:pt x="2" y="34"/>
                        </a:lnTo>
                        <a:lnTo>
                          <a:pt x="2" y="32"/>
                        </a:lnTo>
                        <a:lnTo>
                          <a:pt x="2" y="28"/>
                        </a:lnTo>
                        <a:lnTo>
                          <a:pt x="2" y="26"/>
                        </a:lnTo>
                        <a:lnTo>
                          <a:pt x="2" y="25"/>
                        </a:lnTo>
                        <a:lnTo>
                          <a:pt x="2" y="23"/>
                        </a:lnTo>
                        <a:lnTo>
                          <a:pt x="2" y="21"/>
                        </a:lnTo>
                        <a:lnTo>
                          <a:pt x="2" y="20"/>
                        </a:lnTo>
                        <a:lnTo>
                          <a:pt x="2" y="17"/>
                        </a:lnTo>
                        <a:lnTo>
                          <a:pt x="2" y="14"/>
                        </a:lnTo>
                        <a:lnTo>
                          <a:pt x="4" y="12"/>
                        </a:lnTo>
                        <a:lnTo>
                          <a:pt x="5" y="9"/>
                        </a:lnTo>
                        <a:lnTo>
                          <a:pt x="5" y="6"/>
                        </a:lnTo>
                        <a:lnTo>
                          <a:pt x="5" y="5"/>
                        </a:lnTo>
                        <a:lnTo>
                          <a:pt x="6" y="3"/>
                        </a:lnTo>
                        <a:lnTo>
                          <a:pt x="8" y="3"/>
                        </a:lnTo>
                        <a:lnTo>
                          <a:pt x="9" y="5"/>
                        </a:lnTo>
                        <a:lnTo>
                          <a:pt x="10" y="6"/>
                        </a:lnTo>
                        <a:lnTo>
                          <a:pt x="11" y="11"/>
                        </a:lnTo>
                        <a:lnTo>
                          <a:pt x="11" y="14"/>
                        </a:lnTo>
                        <a:lnTo>
                          <a:pt x="11" y="19"/>
                        </a:lnTo>
                        <a:lnTo>
                          <a:pt x="10" y="20"/>
                        </a:lnTo>
                        <a:lnTo>
                          <a:pt x="8" y="22"/>
                        </a:lnTo>
                        <a:lnTo>
                          <a:pt x="7" y="22"/>
                        </a:lnTo>
                        <a:lnTo>
                          <a:pt x="5" y="25"/>
                        </a:lnTo>
                        <a:lnTo>
                          <a:pt x="5" y="26"/>
                        </a:lnTo>
                        <a:lnTo>
                          <a:pt x="5" y="30"/>
                        </a:lnTo>
                        <a:lnTo>
                          <a:pt x="5" y="35"/>
                        </a:lnTo>
                        <a:lnTo>
                          <a:pt x="5" y="38"/>
                        </a:lnTo>
                        <a:lnTo>
                          <a:pt x="6" y="39"/>
                        </a:lnTo>
                        <a:lnTo>
                          <a:pt x="8" y="39"/>
                        </a:lnTo>
                        <a:lnTo>
                          <a:pt x="8" y="30"/>
                        </a:lnTo>
                        <a:lnTo>
                          <a:pt x="8" y="27"/>
                        </a:lnTo>
                        <a:lnTo>
                          <a:pt x="11" y="26"/>
                        </a:lnTo>
                        <a:lnTo>
                          <a:pt x="12" y="23"/>
                        </a:lnTo>
                        <a:lnTo>
                          <a:pt x="12" y="20"/>
                        </a:lnTo>
                        <a:lnTo>
                          <a:pt x="12" y="16"/>
                        </a:lnTo>
                        <a:lnTo>
                          <a:pt x="11" y="9"/>
                        </a:lnTo>
                        <a:lnTo>
                          <a:pt x="10" y="5"/>
                        </a:lnTo>
                        <a:lnTo>
                          <a:pt x="8" y="1"/>
                        </a:lnTo>
                        <a:lnTo>
                          <a:pt x="6" y="0"/>
                        </a:lnTo>
                        <a:lnTo>
                          <a:pt x="5" y="0"/>
                        </a:lnTo>
                        <a:lnTo>
                          <a:pt x="4" y="3"/>
                        </a:lnTo>
                        <a:lnTo>
                          <a:pt x="2" y="6"/>
                        </a:lnTo>
                        <a:lnTo>
                          <a:pt x="2" y="10"/>
                        </a:lnTo>
                        <a:lnTo>
                          <a:pt x="1" y="14"/>
                        </a:lnTo>
                        <a:lnTo>
                          <a:pt x="0" y="18"/>
                        </a:lnTo>
                        <a:lnTo>
                          <a:pt x="0" y="22"/>
                        </a:lnTo>
                        <a:lnTo>
                          <a:pt x="0" y="26"/>
                        </a:lnTo>
                        <a:lnTo>
                          <a:pt x="1" y="30"/>
                        </a:lnTo>
                        <a:lnTo>
                          <a:pt x="2" y="37"/>
                        </a:lnTo>
                        <a:lnTo>
                          <a:pt x="2" y="40"/>
                        </a:lnTo>
                        <a:lnTo>
                          <a:pt x="5" y="44"/>
                        </a:lnTo>
                        <a:lnTo>
                          <a:pt x="5" y="41"/>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241" name="Group 121"/>
                <p:cNvGrpSpPr>
                  <a:grpSpLocks/>
                </p:cNvGrpSpPr>
                <p:nvPr/>
              </p:nvGrpSpPr>
              <p:grpSpPr bwMode="auto">
                <a:xfrm>
                  <a:off x="651" y="2628"/>
                  <a:ext cx="57" cy="9"/>
                  <a:chOff x="651" y="2628"/>
                  <a:chExt cx="57" cy="9"/>
                </a:xfrm>
              </p:grpSpPr>
              <p:sp>
                <p:nvSpPr>
                  <p:cNvPr id="517242" name="Freeform 122"/>
                  <p:cNvSpPr>
                    <a:spLocks/>
                  </p:cNvSpPr>
                  <p:nvPr/>
                </p:nvSpPr>
                <p:spPr bwMode="auto">
                  <a:xfrm>
                    <a:off x="690" y="2634"/>
                    <a:ext cx="18" cy="3"/>
                  </a:xfrm>
                  <a:custGeom>
                    <a:avLst/>
                    <a:gdLst>
                      <a:gd name="T0" fmla="*/ 0 w 18"/>
                      <a:gd name="T1" fmla="*/ 1 h 3"/>
                      <a:gd name="T2" fmla="*/ 3 w 18"/>
                      <a:gd name="T3" fmla="*/ 0 h 3"/>
                      <a:gd name="T4" fmla="*/ 6 w 18"/>
                      <a:gd name="T5" fmla="*/ 0 h 3"/>
                      <a:gd name="T6" fmla="*/ 7 w 18"/>
                      <a:gd name="T7" fmla="*/ 0 h 3"/>
                      <a:gd name="T8" fmla="*/ 10 w 18"/>
                      <a:gd name="T9" fmla="*/ 0 h 3"/>
                      <a:gd name="T10" fmla="*/ 10 w 18"/>
                      <a:gd name="T11" fmla="*/ 1 h 3"/>
                      <a:gd name="T12" fmla="*/ 12 w 18"/>
                      <a:gd name="T13" fmla="*/ 1 h 3"/>
                      <a:gd name="T14" fmla="*/ 14 w 18"/>
                      <a:gd name="T15" fmla="*/ 0 h 3"/>
                      <a:gd name="T16" fmla="*/ 12 w 18"/>
                      <a:gd name="T17" fmla="*/ 1 h 3"/>
                      <a:gd name="T18" fmla="*/ 16 w 18"/>
                      <a:gd name="T19" fmla="*/ 0 h 3"/>
                      <a:gd name="T20" fmla="*/ 16 w 18"/>
                      <a:gd name="T21" fmla="*/ 1 h 3"/>
                      <a:gd name="T22" fmla="*/ 17 w 18"/>
                      <a:gd name="T23" fmla="*/ 0 h 3"/>
                      <a:gd name="T24" fmla="*/ 16 w 18"/>
                      <a:gd name="T25" fmla="*/ 1 h 3"/>
                      <a:gd name="T26" fmla="*/ 16 w 18"/>
                      <a:gd name="T27" fmla="*/ 2 h 3"/>
                      <a:gd name="T28" fmla="*/ 13 w 18"/>
                      <a:gd name="T29" fmla="*/ 2 h 3"/>
                      <a:gd name="T30" fmla="*/ 10 w 18"/>
                      <a:gd name="T31" fmla="*/ 2 h 3"/>
                      <a:gd name="T32" fmla="*/ 9 w 18"/>
                      <a:gd name="T33" fmla="*/ 2 h 3"/>
                      <a:gd name="T34" fmla="*/ 8 w 18"/>
                      <a:gd name="T35" fmla="*/ 2 h 3"/>
                      <a:gd name="T36" fmla="*/ 7 w 18"/>
                      <a:gd name="T37" fmla="*/ 1 h 3"/>
                      <a:gd name="T38" fmla="*/ 5 w 18"/>
                      <a:gd name="T39" fmla="*/ 1 h 3"/>
                      <a:gd name="T40" fmla="*/ 2 w 18"/>
                      <a:gd name="T41" fmla="*/ 1 h 3"/>
                      <a:gd name="T42" fmla="*/ 0 w 18"/>
                      <a:gd name="T4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
                        <a:moveTo>
                          <a:pt x="0" y="1"/>
                        </a:moveTo>
                        <a:lnTo>
                          <a:pt x="3" y="0"/>
                        </a:lnTo>
                        <a:lnTo>
                          <a:pt x="6" y="0"/>
                        </a:lnTo>
                        <a:lnTo>
                          <a:pt x="7" y="0"/>
                        </a:lnTo>
                        <a:lnTo>
                          <a:pt x="10" y="0"/>
                        </a:lnTo>
                        <a:lnTo>
                          <a:pt x="10" y="1"/>
                        </a:lnTo>
                        <a:lnTo>
                          <a:pt x="12" y="1"/>
                        </a:lnTo>
                        <a:lnTo>
                          <a:pt x="14" y="0"/>
                        </a:lnTo>
                        <a:lnTo>
                          <a:pt x="12" y="1"/>
                        </a:lnTo>
                        <a:lnTo>
                          <a:pt x="16" y="0"/>
                        </a:lnTo>
                        <a:lnTo>
                          <a:pt x="16" y="1"/>
                        </a:lnTo>
                        <a:lnTo>
                          <a:pt x="17" y="0"/>
                        </a:lnTo>
                        <a:lnTo>
                          <a:pt x="16" y="1"/>
                        </a:lnTo>
                        <a:lnTo>
                          <a:pt x="16" y="2"/>
                        </a:lnTo>
                        <a:lnTo>
                          <a:pt x="13" y="2"/>
                        </a:lnTo>
                        <a:lnTo>
                          <a:pt x="10" y="2"/>
                        </a:lnTo>
                        <a:lnTo>
                          <a:pt x="9" y="2"/>
                        </a:lnTo>
                        <a:lnTo>
                          <a:pt x="8" y="2"/>
                        </a:lnTo>
                        <a:lnTo>
                          <a:pt x="7" y="1"/>
                        </a:lnTo>
                        <a:lnTo>
                          <a:pt x="5" y="1"/>
                        </a:lnTo>
                        <a:lnTo>
                          <a:pt x="2" y="1"/>
                        </a:lnTo>
                        <a:lnTo>
                          <a:pt x="0" y="1"/>
                        </a:lnTo>
                      </a:path>
                    </a:pathLst>
                  </a:custGeom>
                  <a:solidFill>
                    <a:srgbClr val="3F1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43" name="Freeform 123"/>
                  <p:cNvSpPr>
                    <a:spLocks/>
                  </p:cNvSpPr>
                  <p:nvPr/>
                </p:nvSpPr>
                <p:spPr bwMode="auto">
                  <a:xfrm>
                    <a:off x="651" y="2628"/>
                    <a:ext cx="26" cy="4"/>
                  </a:xfrm>
                  <a:custGeom>
                    <a:avLst/>
                    <a:gdLst>
                      <a:gd name="T0" fmla="*/ 0 w 26"/>
                      <a:gd name="T1" fmla="*/ 2 h 4"/>
                      <a:gd name="T2" fmla="*/ 1 w 26"/>
                      <a:gd name="T3" fmla="*/ 2 h 4"/>
                      <a:gd name="T4" fmla="*/ 4 w 26"/>
                      <a:gd name="T5" fmla="*/ 1 h 4"/>
                      <a:gd name="T6" fmla="*/ 7 w 26"/>
                      <a:gd name="T7" fmla="*/ 1 h 4"/>
                      <a:gd name="T8" fmla="*/ 11 w 26"/>
                      <a:gd name="T9" fmla="*/ 1 h 4"/>
                      <a:gd name="T10" fmla="*/ 14 w 26"/>
                      <a:gd name="T11" fmla="*/ 1 h 4"/>
                      <a:gd name="T12" fmla="*/ 16 w 26"/>
                      <a:gd name="T13" fmla="*/ 0 h 4"/>
                      <a:gd name="T14" fmla="*/ 17 w 26"/>
                      <a:gd name="T15" fmla="*/ 1 h 4"/>
                      <a:gd name="T16" fmla="*/ 21 w 26"/>
                      <a:gd name="T17" fmla="*/ 1 h 4"/>
                      <a:gd name="T18" fmla="*/ 19 w 26"/>
                      <a:gd name="T19" fmla="*/ 2 h 4"/>
                      <a:gd name="T20" fmla="*/ 22 w 26"/>
                      <a:gd name="T21" fmla="*/ 1 h 4"/>
                      <a:gd name="T22" fmla="*/ 24 w 26"/>
                      <a:gd name="T23" fmla="*/ 1 h 4"/>
                      <a:gd name="T24" fmla="*/ 23 w 26"/>
                      <a:gd name="T25" fmla="*/ 2 h 4"/>
                      <a:gd name="T26" fmla="*/ 25 w 26"/>
                      <a:gd name="T27" fmla="*/ 2 h 4"/>
                      <a:gd name="T28" fmla="*/ 25 w 26"/>
                      <a:gd name="T29" fmla="*/ 3 h 4"/>
                      <a:gd name="T30" fmla="*/ 21 w 26"/>
                      <a:gd name="T31" fmla="*/ 3 h 4"/>
                      <a:gd name="T32" fmla="*/ 18 w 26"/>
                      <a:gd name="T33" fmla="*/ 3 h 4"/>
                      <a:gd name="T34" fmla="*/ 16 w 26"/>
                      <a:gd name="T35" fmla="*/ 2 h 4"/>
                      <a:gd name="T36" fmla="*/ 13 w 26"/>
                      <a:gd name="T37" fmla="*/ 2 h 4"/>
                      <a:gd name="T38" fmla="*/ 10 w 26"/>
                      <a:gd name="T39" fmla="*/ 2 h 4"/>
                      <a:gd name="T40" fmla="*/ 7 w 26"/>
                      <a:gd name="T41" fmla="*/ 2 h 4"/>
                      <a:gd name="T42" fmla="*/ 5 w 26"/>
                      <a:gd name="T43" fmla="*/ 2 h 4"/>
                      <a:gd name="T44" fmla="*/ 4 w 26"/>
                      <a:gd name="T45" fmla="*/ 2 h 4"/>
                      <a:gd name="T46" fmla="*/ 0 w 26"/>
                      <a:gd name="T4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4">
                        <a:moveTo>
                          <a:pt x="0" y="2"/>
                        </a:moveTo>
                        <a:lnTo>
                          <a:pt x="1" y="2"/>
                        </a:lnTo>
                        <a:lnTo>
                          <a:pt x="4" y="1"/>
                        </a:lnTo>
                        <a:lnTo>
                          <a:pt x="7" y="1"/>
                        </a:lnTo>
                        <a:lnTo>
                          <a:pt x="11" y="1"/>
                        </a:lnTo>
                        <a:lnTo>
                          <a:pt x="14" y="1"/>
                        </a:lnTo>
                        <a:lnTo>
                          <a:pt x="16" y="0"/>
                        </a:lnTo>
                        <a:lnTo>
                          <a:pt x="17" y="1"/>
                        </a:lnTo>
                        <a:lnTo>
                          <a:pt x="21" y="1"/>
                        </a:lnTo>
                        <a:lnTo>
                          <a:pt x="19" y="2"/>
                        </a:lnTo>
                        <a:lnTo>
                          <a:pt x="22" y="1"/>
                        </a:lnTo>
                        <a:lnTo>
                          <a:pt x="24" y="1"/>
                        </a:lnTo>
                        <a:lnTo>
                          <a:pt x="23" y="2"/>
                        </a:lnTo>
                        <a:lnTo>
                          <a:pt x="25" y="2"/>
                        </a:lnTo>
                        <a:lnTo>
                          <a:pt x="25" y="3"/>
                        </a:lnTo>
                        <a:lnTo>
                          <a:pt x="21" y="3"/>
                        </a:lnTo>
                        <a:lnTo>
                          <a:pt x="18" y="3"/>
                        </a:lnTo>
                        <a:lnTo>
                          <a:pt x="16" y="2"/>
                        </a:lnTo>
                        <a:lnTo>
                          <a:pt x="13" y="2"/>
                        </a:lnTo>
                        <a:lnTo>
                          <a:pt x="10" y="2"/>
                        </a:lnTo>
                        <a:lnTo>
                          <a:pt x="7" y="2"/>
                        </a:lnTo>
                        <a:lnTo>
                          <a:pt x="5" y="2"/>
                        </a:lnTo>
                        <a:lnTo>
                          <a:pt x="4" y="2"/>
                        </a:lnTo>
                        <a:lnTo>
                          <a:pt x="0" y="2"/>
                        </a:lnTo>
                      </a:path>
                    </a:pathLst>
                  </a:custGeom>
                  <a:solidFill>
                    <a:srgbClr val="3F1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244" name="Group 124"/>
                <p:cNvGrpSpPr>
                  <a:grpSpLocks/>
                </p:cNvGrpSpPr>
                <p:nvPr/>
              </p:nvGrpSpPr>
              <p:grpSpPr bwMode="auto">
                <a:xfrm>
                  <a:off x="654" y="2631"/>
                  <a:ext cx="23" cy="16"/>
                  <a:chOff x="654" y="2631"/>
                  <a:chExt cx="23" cy="16"/>
                </a:xfrm>
              </p:grpSpPr>
              <p:sp>
                <p:nvSpPr>
                  <p:cNvPr id="517245" name="Freeform 125"/>
                  <p:cNvSpPr>
                    <a:spLocks/>
                  </p:cNvSpPr>
                  <p:nvPr/>
                </p:nvSpPr>
                <p:spPr bwMode="auto">
                  <a:xfrm>
                    <a:off x="655" y="2640"/>
                    <a:ext cx="14" cy="4"/>
                  </a:xfrm>
                  <a:custGeom>
                    <a:avLst/>
                    <a:gdLst>
                      <a:gd name="T0" fmla="*/ 0 w 14"/>
                      <a:gd name="T1" fmla="*/ 0 h 4"/>
                      <a:gd name="T2" fmla="*/ 2 w 14"/>
                      <a:gd name="T3" fmla="*/ 2 h 4"/>
                      <a:gd name="T4" fmla="*/ 5 w 14"/>
                      <a:gd name="T5" fmla="*/ 3 h 4"/>
                      <a:gd name="T6" fmla="*/ 9 w 14"/>
                      <a:gd name="T7" fmla="*/ 3 h 4"/>
                      <a:gd name="T8" fmla="*/ 12 w 14"/>
                      <a:gd name="T9" fmla="*/ 2 h 4"/>
                      <a:gd name="T10" fmla="*/ 13 w 14"/>
                      <a:gd name="T11" fmla="*/ 1 h 4"/>
                      <a:gd name="T12" fmla="*/ 12 w 14"/>
                      <a:gd name="T13" fmla="*/ 0 h 4"/>
                      <a:gd name="T14" fmla="*/ 0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0" y="0"/>
                        </a:moveTo>
                        <a:lnTo>
                          <a:pt x="2" y="2"/>
                        </a:lnTo>
                        <a:lnTo>
                          <a:pt x="5" y="3"/>
                        </a:lnTo>
                        <a:lnTo>
                          <a:pt x="9" y="3"/>
                        </a:lnTo>
                        <a:lnTo>
                          <a:pt x="12" y="2"/>
                        </a:lnTo>
                        <a:lnTo>
                          <a:pt x="13" y="1"/>
                        </a:lnTo>
                        <a:lnTo>
                          <a:pt x="12"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46" name="Freeform 126"/>
                  <p:cNvSpPr>
                    <a:spLocks/>
                  </p:cNvSpPr>
                  <p:nvPr/>
                </p:nvSpPr>
                <p:spPr bwMode="auto">
                  <a:xfrm>
                    <a:off x="654" y="2631"/>
                    <a:ext cx="23" cy="16"/>
                  </a:xfrm>
                  <a:custGeom>
                    <a:avLst/>
                    <a:gdLst>
                      <a:gd name="T0" fmla="*/ 6 w 23"/>
                      <a:gd name="T1" fmla="*/ 0 h 16"/>
                      <a:gd name="T2" fmla="*/ 10 w 23"/>
                      <a:gd name="T3" fmla="*/ 1 h 16"/>
                      <a:gd name="T4" fmla="*/ 12 w 23"/>
                      <a:gd name="T5" fmla="*/ 1 h 16"/>
                      <a:gd name="T6" fmla="*/ 15 w 23"/>
                      <a:gd name="T7" fmla="*/ 3 h 16"/>
                      <a:gd name="T8" fmla="*/ 17 w 23"/>
                      <a:gd name="T9" fmla="*/ 4 h 16"/>
                      <a:gd name="T10" fmla="*/ 18 w 23"/>
                      <a:gd name="T11" fmla="*/ 4 h 16"/>
                      <a:gd name="T12" fmla="*/ 21 w 23"/>
                      <a:gd name="T13" fmla="*/ 5 h 16"/>
                      <a:gd name="T14" fmla="*/ 22 w 23"/>
                      <a:gd name="T15" fmla="*/ 5 h 16"/>
                      <a:gd name="T16" fmla="*/ 22 w 23"/>
                      <a:gd name="T17" fmla="*/ 9 h 16"/>
                      <a:gd name="T18" fmla="*/ 21 w 23"/>
                      <a:gd name="T19" fmla="*/ 11 h 16"/>
                      <a:gd name="T20" fmla="*/ 21 w 23"/>
                      <a:gd name="T21" fmla="*/ 13 h 16"/>
                      <a:gd name="T22" fmla="*/ 20 w 23"/>
                      <a:gd name="T23" fmla="*/ 14 h 16"/>
                      <a:gd name="T24" fmla="*/ 18 w 23"/>
                      <a:gd name="T25" fmla="*/ 15 h 16"/>
                      <a:gd name="T26" fmla="*/ 16 w 23"/>
                      <a:gd name="T27" fmla="*/ 15 h 16"/>
                      <a:gd name="T28" fmla="*/ 15 w 23"/>
                      <a:gd name="T29" fmla="*/ 14 h 16"/>
                      <a:gd name="T30" fmla="*/ 15 w 23"/>
                      <a:gd name="T31" fmla="*/ 13 h 16"/>
                      <a:gd name="T32" fmla="*/ 15 w 23"/>
                      <a:gd name="T33" fmla="*/ 10 h 16"/>
                      <a:gd name="T34" fmla="*/ 13 w 23"/>
                      <a:gd name="T35" fmla="*/ 10 h 16"/>
                      <a:gd name="T36" fmla="*/ 11 w 23"/>
                      <a:gd name="T37" fmla="*/ 8 h 16"/>
                      <a:gd name="T38" fmla="*/ 12 w 23"/>
                      <a:gd name="T39" fmla="*/ 10 h 16"/>
                      <a:gd name="T40" fmla="*/ 10 w 23"/>
                      <a:gd name="T41" fmla="*/ 13 h 16"/>
                      <a:gd name="T42" fmla="*/ 8 w 23"/>
                      <a:gd name="T43" fmla="*/ 14 h 16"/>
                      <a:gd name="T44" fmla="*/ 5 w 23"/>
                      <a:gd name="T45" fmla="*/ 13 h 16"/>
                      <a:gd name="T46" fmla="*/ 4 w 23"/>
                      <a:gd name="T47" fmla="*/ 11 h 16"/>
                      <a:gd name="T48" fmla="*/ 4 w 23"/>
                      <a:gd name="T49" fmla="*/ 9 h 16"/>
                      <a:gd name="T50" fmla="*/ 4 w 23"/>
                      <a:gd name="T51" fmla="*/ 8 h 16"/>
                      <a:gd name="T52" fmla="*/ 0 w 23"/>
                      <a:gd name="T53" fmla="*/ 8 h 16"/>
                      <a:gd name="T54" fmla="*/ 1 w 23"/>
                      <a:gd name="T55" fmla="*/ 6 h 16"/>
                      <a:gd name="T56" fmla="*/ 12 w 23"/>
                      <a:gd name="T57" fmla="*/ 6 h 16"/>
                      <a:gd name="T58" fmla="*/ 12 w 23"/>
                      <a:gd name="T59" fmla="*/ 3 h 16"/>
                      <a:gd name="T60" fmla="*/ 10 w 23"/>
                      <a:gd name="T61" fmla="*/ 3 h 16"/>
                      <a:gd name="T62" fmla="*/ 6 w 23"/>
                      <a:gd name="T6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16">
                        <a:moveTo>
                          <a:pt x="6" y="0"/>
                        </a:moveTo>
                        <a:lnTo>
                          <a:pt x="10" y="1"/>
                        </a:lnTo>
                        <a:lnTo>
                          <a:pt x="12" y="1"/>
                        </a:lnTo>
                        <a:lnTo>
                          <a:pt x="15" y="3"/>
                        </a:lnTo>
                        <a:lnTo>
                          <a:pt x="17" y="4"/>
                        </a:lnTo>
                        <a:lnTo>
                          <a:pt x="18" y="4"/>
                        </a:lnTo>
                        <a:lnTo>
                          <a:pt x="21" y="5"/>
                        </a:lnTo>
                        <a:lnTo>
                          <a:pt x="22" y="5"/>
                        </a:lnTo>
                        <a:lnTo>
                          <a:pt x="22" y="9"/>
                        </a:lnTo>
                        <a:lnTo>
                          <a:pt x="21" y="11"/>
                        </a:lnTo>
                        <a:lnTo>
                          <a:pt x="21" y="13"/>
                        </a:lnTo>
                        <a:lnTo>
                          <a:pt x="20" y="14"/>
                        </a:lnTo>
                        <a:lnTo>
                          <a:pt x="18" y="15"/>
                        </a:lnTo>
                        <a:lnTo>
                          <a:pt x="16" y="15"/>
                        </a:lnTo>
                        <a:lnTo>
                          <a:pt x="15" y="14"/>
                        </a:lnTo>
                        <a:lnTo>
                          <a:pt x="15" y="13"/>
                        </a:lnTo>
                        <a:lnTo>
                          <a:pt x="15" y="10"/>
                        </a:lnTo>
                        <a:lnTo>
                          <a:pt x="13" y="10"/>
                        </a:lnTo>
                        <a:lnTo>
                          <a:pt x="11" y="8"/>
                        </a:lnTo>
                        <a:lnTo>
                          <a:pt x="12" y="10"/>
                        </a:lnTo>
                        <a:lnTo>
                          <a:pt x="10" y="13"/>
                        </a:lnTo>
                        <a:lnTo>
                          <a:pt x="8" y="14"/>
                        </a:lnTo>
                        <a:lnTo>
                          <a:pt x="5" y="13"/>
                        </a:lnTo>
                        <a:lnTo>
                          <a:pt x="4" y="11"/>
                        </a:lnTo>
                        <a:lnTo>
                          <a:pt x="4" y="9"/>
                        </a:lnTo>
                        <a:lnTo>
                          <a:pt x="4" y="8"/>
                        </a:lnTo>
                        <a:lnTo>
                          <a:pt x="0" y="8"/>
                        </a:lnTo>
                        <a:lnTo>
                          <a:pt x="1" y="6"/>
                        </a:lnTo>
                        <a:lnTo>
                          <a:pt x="12" y="6"/>
                        </a:lnTo>
                        <a:lnTo>
                          <a:pt x="12" y="3"/>
                        </a:lnTo>
                        <a:lnTo>
                          <a:pt x="10" y="3"/>
                        </a:lnTo>
                        <a:lnTo>
                          <a:pt x="6" y="0"/>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47" name="Oval 127"/>
                  <p:cNvSpPr>
                    <a:spLocks noChangeArrowheads="1"/>
                  </p:cNvSpPr>
                  <p:nvPr/>
                </p:nvSpPr>
                <p:spPr bwMode="auto">
                  <a:xfrm>
                    <a:off x="661" y="2640"/>
                    <a:ext cx="3" cy="3"/>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248" name="Oval 128"/>
                  <p:cNvSpPr>
                    <a:spLocks noChangeArrowheads="1"/>
                  </p:cNvSpPr>
                  <p:nvPr/>
                </p:nvSpPr>
                <p:spPr bwMode="auto">
                  <a:xfrm>
                    <a:off x="664" y="2640"/>
                    <a:ext cx="1"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7249" name="Group 129"/>
                <p:cNvGrpSpPr>
                  <a:grpSpLocks/>
                </p:cNvGrpSpPr>
                <p:nvPr/>
              </p:nvGrpSpPr>
              <p:grpSpPr bwMode="auto">
                <a:xfrm>
                  <a:off x="687" y="2638"/>
                  <a:ext cx="15" cy="10"/>
                  <a:chOff x="687" y="2638"/>
                  <a:chExt cx="15" cy="10"/>
                </a:xfrm>
              </p:grpSpPr>
              <p:sp>
                <p:nvSpPr>
                  <p:cNvPr id="517250" name="Freeform 130"/>
                  <p:cNvSpPr>
                    <a:spLocks/>
                  </p:cNvSpPr>
                  <p:nvPr/>
                </p:nvSpPr>
                <p:spPr bwMode="auto">
                  <a:xfrm>
                    <a:off x="688" y="2643"/>
                    <a:ext cx="12" cy="4"/>
                  </a:xfrm>
                  <a:custGeom>
                    <a:avLst/>
                    <a:gdLst>
                      <a:gd name="T0" fmla="*/ 11 w 12"/>
                      <a:gd name="T1" fmla="*/ 0 h 4"/>
                      <a:gd name="T2" fmla="*/ 10 w 12"/>
                      <a:gd name="T3" fmla="*/ 2 h 4"/>
                      <a:gd name="T4" fmla="*/ 9 w 12"/>
                      <a:gd name="T5" fmla="*/ 3 h 4"/>
                      <a:gd name="T6" fmla="*/ 4 w 12"/>
                      <a:gd name="T7" fmla="*/ 3 h 4"/>
                      <a:gd name="T8" fmla="*/ 1 w 12"/>
                      <a:gd name="T9" fmla="*/ 1 h 4"/>
                      <a:gd name="T10" fmla="*/ 0 w 12"/>
                      <a:gd name="T11" fmla="*/ 1 h 4"/>
                      <a:gd name="T12" fmla="*/ 1 w 12"/>
                      <a:gd name="T13" fmla="*/ 0 h 4"/>
                      <a:gd name="T14" fmla="*/ 11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1" y="0"/>
                        </a:moveTo>
                        <a:lnTo>
                          <a:pt x="10" y="2"/>
                        </a:lnTo>
                        <a:lnTo>
                          <a:pt x="9" y="3"/>
                        </a:lnTo>
                        <a:lnTo>
                          <a:pt x="4" y="3"/>
                        </a:lnTo>
                        <a:lnTo>
                          <a:pt x="1" y="1"/>
                        </a:lnTo>
                        <a:lnTo>
                          <a:pt x="0" y="1"/>
                        </a:lnTo>
                        <a:lnTo>
                          <a:pt x="1" y="0"/>
                        </a:lnTo>
                        <a:lnTo>
                          <a:pt x="11"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51" name="Freeform 131"/>
                  <p:cNvSpPr>
                    <a:spLocks/>
                  </p:cNvSpPr>
                  <p:nvPr/>
                </p:nvSpPr>
                <p:spPr bwMode="auto">
                  <a:xfrm>
                    <a:off x="687" y="2638"/>
                    <a:ext cx="15" cy="10"/>
                  </a:xfrm>
                  <a:custGeom>
                    <a:avLst/>
                    <a:gdLst>
                      <a:gd name="T0" fmla="*/ 10 w 15"/>
                      <a:gd name="T1" fmla="*/ 0 h 10"/>
                      <a:gd name="T2" fmla="*/ 6 w 15"/>
                      <a:gd name="T3" fmla="*/ 1 h 10"/>
                      <a:gd name="T4" fmla="*/ 4 w 15"/>
                      <a:gd name="T5" fmla="*/ 1 h 10"/>
                      <a:gd name="T6" fmla="*/ 1 w 15"/>
                      <a:gd name="T7" fmla="*/ 2 h 10"/>
                      <a:gd name="T8" fmla="*/ 0 w 15"/>
                      <a:gd name="T9" fmla="*/ 4 h 10"/>
                      <a:gd name="T10" fmla="*/ 1 w 15"/>
                      <a:gd name="T11" fmla="*/ 8 h 10"/>
                      <a:gd name="T12" fmla="*/ 3 w 15"/>
                      <a:gd name="T13" fmla="*/ 8 h 10"/>
                      <a:gd name="T14" fmla="*/ 4 w 15"/>
                      <a:gd name="T15" fmla="*/ 6 h 10"/>
                      <a:gd name="T16" fmla="*/ 6 w 15"/>
                      <a:gd name="T17" fmla="*/ 5 h 10"/>
                      <a:gd name="T18" fmla="*/ 5 w 15"/>
                      <a:gd name="T19" fmla="*/ 6 h 10"/>
                      <a:gd name="T20" fmla="*/ 6 w 15"/>
                      <a:gd name="T21" fmla="*/ 8 h 10"/>
                      <a:gd name="T22" fmla="*/ 7 w 15"/>
                      <a:gd name="T23" fmla="*/ 9 h 10"/>
                      <a:gd name="T24" fmla="*/ 9 w 15"/>
                      <a:gd name="T25" fmla="*/ 9 h 10"/>
                      <a:gd name="T26" fmla="*/ 10 w 15"/>
                      <a:gd name="T27" fmla="*/ 8 h 10"/>
                      <a:gd name="T28" fmla="*/ 11 w 15"/>
                      <a:gd name="T29" fmla="*/ 6 h 10"/>
                      <a:gd name="T30" fmla="*/ 12 w 15"/>
                      <a:gd name="T31" fmla="*/ 6 h 10"/>
                      <a:gd name="T32" fmla="*/ 14 w 15"/>
                      <a:gd name="T33" fmla="*/ 5 h 10"/>
                      <a:gd name="T34" fmla="*/ 13 w 15"/>
                      <a:gd name="T35" fmla="*/ 4 h 10"/>
                      <a:gd name="T36" fmla="*/ 11 w 15"/>
                      <a:gd name="T37" fmla="*/ 3 h 10"/>
                      <a:gd name="T38" fmla="*/ 8 w 15"/>
                      <a:gd name="T39" fmla="*/ 3 h 10"/>
                      <a:gd name="T40" fmla="*/ 7 w 15"/>
                      <a:gd name="T41" fmla="*/ 4 h 10"/>
                      <a:gd name="T42" fmla="*/ 10 w 15"/>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0">
                        <a:moveTo>
                          <a:pt x="10" y="0"/>
                        </a:moveTo>
                        <a:lnTo>
                          <a:pt x="6" y="1"/>
                        </a:lnTo>
                        <a:lnTo>
                          <a:pt x="4" y="1"/>
                        </a:lnTo>
                        <a:lnTo>
                          <a:pt x="1" y="2"/>
                        </a:lnTo>
                        <a:lnTo>
                          <a:pt x="0" y="4"/>
                        </a:lnTo>
                        <a:lnTo>
                          <a:pt x="1" y="8"/>
                        </a:lnTo>
                        <a:lnTo>
                          <a:pt x="3" y="8"/>
                        </a:lnTo>
                        <a:lnTo>
                          <a:pt x="4" y="6"/>
                        </a:lnTo>
                        <a:lnTo>
                          <a:pt x="6" y="5"/>
                        </a:lnTo>
                        <a:lnTo>
                          <a:pt x="5" y="6"/>
                        </a:lnTo>
                        <a:lnTo>
                          <a:pt x="6" y="8"/>
                        </a:lnTo>
                        <a:lnTo>
                          <a:pt x="7" y="9"/>
                        </a:lnTo>
                        <a:lnTo>
                          <a:pt x="9" y="9"/>
                        </a:lnTo>
                        <a:lnTo>
                          <a:pt x="10" y="8"/>
                        </a:lnTo>
                        <a:lnTo>
                          <a:pt x="11" y="6"/>
                        </a:lnTo>
                        <a:lnTo>
                          <a:pt x="12" y="6"/>
                        </a:lnTo>
                        <a:lnTo>
                          <a:pt x="14" y="5"/>
                        </a:lnTo>
                        <a:lnTo>
                          <a:pt x="13" y="4"/>
                        </a:lnTo>
                        <a:lnTo>
                          <a:pt x="11" y="3"/>
                        </a:lnTo>
                        <a:lnTo>
                          <a:pt x="8" y="3"/>
                        </a:lnTo>
                        <a:lnTo>
                          <a:pt x="7" y="4"/>
                        </a:lnTo>
                        <a:lnTo>
                          <a:pt x="10" y="0"/>
                        </a:lnTo>
                      </a:path>
                    </a:pathLst>
                  </a:custGeom>
                  <a:solidFill>
                    <a:srgbClr val="5F3F1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52" name="Oval 132"/>
                  <p:cNvSpPr>
                    <a:spLocks noChangeArrowheads="1"/>
                  </p:cNvSpPr>
                  <p:nvPr/>
                </p:nvSpPr>
                <p:spPr bwMode="auto">
                  <a:xfrm>
                    <a:off x="694" y="2644"/>
                    <a:ext cx="4" cy="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253" name="Oval 133"/>
                  <p:cNvSpPr>
                    <a:spLocks noChangeArrowheads="1"/>
                  </p:cNvSpPr>
                  <p:nvPr/>
                </p:nvSpPr>
                <p:spPr bwMode="auto">
                  <a:xfrm>
                    <a:off x="698" y="2644"/>
                    <a:ext cx="1"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517254" name="Group 134"/>
            <p:cNvGrpSpPr>
              <a:grpSpLocks/>
            </p:cNvGrpSpPr>
            <p:nvPr/>
          </p:nvGrpSpPr>
          <p:grpSpPr bwMode="auto">
            <a:xfrm>
              <a:off x="795" y="2994"/>
              <a:ext cx="180" cy="123"/>
              <a:chOff x="795" y="2994"/>
              <a:chExt cx="180" cy="123"/>
            </a:xfrm>
          </p:grpSpPr>
          <p:sp>
            <p:nvSpPr>
              <p:cNvPr id="517255" name="Freeform 135"/>
              <p:cNvSpPr>
                <a:spLocks/>
              </p:cNvSpPr>
              <p:nvPr/>
            </p:nvSpPr>
            <p:spPr bwMode="auto">
              <a:xfrm>
                <a:off x="872" y="2994"/>
                <a:ext cx="103" cy="102"/>
              </a:xfrm>
              <a:custGeom>
                <a:avLst/>
                <a:gdLst>
                  <a:gd name="T0" fmla="*/ 86 w 103"/>
                  <a:gd name="T1" fmla="*/ 0 h 102"/>
                  <a:gd name="T2" fmla="*/ 36 w 103"/>
                  <a:gd name="T3" fmla="*/ 34 h 102"/>
                  <a:gd name="T4" fmla="*/ 27 w 103"/>
                  <a:gd name="T5" fmla="*/ 39 h 102"/>
                  <a:gd name="T6" fmla="*/ 12 w 103"/>
                  <a:gd name="T7" fmla="*/ 43 h 102"/>
                  <a:gd name="T8" fmla="*/ 6 w 103"/>
                  <a:gd name="T9" fmla="*/ 44 h 102"/>
                  <a:gd name="T10" fmla="*/ 0 w 103"/>
                  <a:gd name="T11" fmla="*/ 53 h 102"/>
                  <a:gd name="T12" fmla="*/ 0 w 103"/>
                  <a:gd name="T13" fmla="*/ 101 h 102"/>
                  <a:gd name="T14" fmla="*/ 8 w 103"/>
                  <a:gd name="T15" fmla="*/ 99 h 102"/>
                  <a:gd name="T16" fmla="*/ 14 w 103"/>
                  <a:gd name="T17" fmla="*/ 99 h 102"/>
                  <a:gd name="T18" fmla="*/ 27 w 103"/>
                  <a:gd name="T19" fmla="*/ 84 h 102"/>
                  <a:gd name="T20" fmla="*/ 37 w 103"/>
                  <a:gd name="T21" fmla="*/ 63 h 102"/>
                  <a:gd name="T22" fmla="*/ 57 w 103"/>
                  <a:gd name="T23" fmla="*/ 58 h 102"/>
                  <a:gd name="T24" fmla="*/ 102 w 103"/>
                  <a:gd name="T25" fmla="*/ 43 h 102"/>
                  <a:gd name="T26" fmla="*/ 100 w 103"/>
                  <a:gd name="T27" fmla="*/ 22 h 102"/>
                  <a:gd name="T28" fmla="*/ 93 w 103"/>
                  <a:gd name="T29" fmla="*/ 6 h 102"/>
                  <a:gd name="T30" fmla="*/ 86 w 103"/>
                  <a:gd name="T3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02">
                    <a:moveTo>
                      <a:pt x="86" y="0"/>
                    </a:moveTo>
                    <a:lnTo>
                      <a:pt x="36" y="34"/>
                    </a:lnTo>
                    <a:lnTo>
                      <a:pt x="27" y="39"/>
                    </a:lnTo>
                    <a:lnTo>
                      <a:pt x="12" y="43"/>
                    </a:lnTo>
                    <a:lnTo>
                      <a:pt x="6" y="44"/>
                    </a:lnTo>
                    <a:lnTo>
                      <a:pt x="0" y="53"/>
                    </a:lnTo>
                    <a:lnTo>
                      <a:pt x="0" y="101"/>
                    </a:lnTo>
                    <a:lnTo>
                      <a:pt x="8" y="99"/>
                    </a:lnTo>
                    <a:lnTo>
                      <a:pt x="14" y="99"/>
                    </a:lnTo>
                    <a:lnTo>
                      <a:pt x="27" y="84"/>
                    </a:lnTo>
                    <a:lnTo>
                      <a:pt x="37" y="63"/>
                    </a:lnTo>
                    <a:lnTo>
                      <a:pt x="57" y="58"/>
                    </a:lnTo>
                    <a:lnTo>
                      <a:pt x="102" y="43"/>
                    </a:lnTo>
                    <a:lnTo>
                      <a:pt x="100" y="22"/>
                    </a:lnTo>
                    <a:lnTo>
                      <a:pt x="93" y="6"/>
                    </a:lnTo>
                    <a:lnTo>
                      <a:pt x="86" y="0"/>
                    </a:lnTo>
                  </a:path>
                </a:pathLst>
              </a:custGeom>
              <a:solidFill>
                <a:srgbClr val="FF9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56" name="Group 136"/>
              <p:cNvGrpSpPr>
                <a:grpSpLocks/>
              </p:cNvGrpSpPr>
              <p:nvPr/>
            </p:nvGrpSpPr>
            <p:grpSpPr bwMode="auto">
              <a:xfrm>
                <a:off x="795" y="3024"/>
                <a:ext cx="122" cy="93"/>
                <a:chOff x="795" y="3024"/>
                <a:chExt cx="122" cy="93"/>
              </a:xfrm>
            </p:grpSpPr>
            <p:grpSp>
              <p:nvGrpSpPr>
                <p:cNvPr id="517257" name="Group 137"/>
                <p:cNvGrpSpPr>
                  <a:grpSpLocks/>
                </p:cNvGrpSpPr>
                <p:nvPr/>
              </p:nvGrpSpPr>
              <p:grpSpPr bwMode="auto">
                <a:xfrm>
                  <a:off x="795" y="3024"/>
                  <a:ext cx="122" cy="93"/>
                  <a:chOff x="795" y="3024"/>
                  <a:chExt cx="122" cy="93"/>
                </a:xfrm>
              </p:grpSpPr>
              <p:sp>
                <p:nvSpPr>
                  <p:cNvPr id="517258" name="Freeform 138"/>
                  <p:cNvSpPr>
                    <a:spLocks/>
                  </p:cNvSpPr>
                  <p:nvPr/>
                </p:nvSpPr>
                <p:spPr bwMode="auto">
                  <a:xfrm>
                    <a:off x="816" y="3024"/>
                    <a:ext cx="101" cy="93"/>
                  </a:xfrm>
                  <a:custGeom>
                    <a:avLst/>
                    <a:gdLst>
                      <a:gd name="T0" fmla="*/ 6 w 101"/>
                      <a:gd name="T1" fmla="*/ 21 h 93"/>
                      <a:gd name="T2" fmla="*/ 23 w 101"/>
                      <a:gd name="T3" fmla="*/ 21 h 93"/>
                      <a:gd name="T4" fmla="*/ 55 w 101"/>
                      <a:gd name="T5" fmla="*/ 0 h 93"/>
                      <a:gd name="T6" fmla="*/ 62 w 101"/>
                      <a:gd name="T7" fmla="*/ 2 h 93"/>
                      <a:gd name="T8" fmla="*/ 74 w 101"/>
                      <a:gd name="T9" fmla="*/ 13 h 93"/>
                      <a:gd name="T10" fmla="*/ 85 w 101"/>
                      <a:gd name="T11" fmla="*/ 27 h 93"/>
                      <a:gd name="T12" fmla="*/ 96 w 101"/>
                      <a:gd name="T13" fmla="*/ 43 h 93"/>
                      <a:gd name="T14" fmla="*/ 100 w 101"/>
                      <a:gd name="T15" fmla="*/ 55 h 93"/>
                      <a:gd name="T16" fmla="*/ 99 w 101"/>
                      <a:gd name="T17" fmla="*/ 60 h 93"/>
                      <a:gd name="T18" fmla="*/ 96 w 101"/>
                      <a:gd name="T19" fmla="*/ 63 h 93"/>
                      <a:gd name="T20" fmla="*/ 92 w 101"/>
                      <a:gd name="T21" fmla="*/ 62 h 93"/>
                      <a:gd name="T22" fmla="*/ 88 w 101"/>
                      <a:gd name="T23" fmla="*/ 58 h 93"/>
                      <a:gd name="T24" fmla="*/ 93 w 101"/>
                      <a:gd name="T25" fmla="*/ 68 h 93"/>
                      <a:gd name="T26" fmla="*/ 93 w 101"/>
                      <a:gd name="T27" fmla="*/ 76 h 93"/>
                      <a:gd name="T28" fmla="*/ 88 w 101"/>
                      <a:gd name="T29" fmla="*/ 79 h 93"/>
                      <a:gd name="T30" fmla="*/ 82 w 101"/>
                      <a:gd name="T31" fmla="*/ 77 h 93"/>
                      <a:gd name="T32" fmla="*/ 77 w 101"/>
                      <a:gd name="T33" fmla="*/ 73 h 93"/>
                      <a:gd name="T34" fmla="*/ 72 w 101"/>
                      <a:gd name="T35" fmla="*/ 70 h 93"/>
                      <a:gd name="T36" fmla="*/ 77 w 101"/>
                      <a:gd name="T37" fmla="*/ 78 h 93"/>
                      <a:gd name="T38" fmla="*/ 77 w 101"/>
                      <a:gd name="T39" fmla="*/ 84 h 93"/>
                      <a:gd name="T40" fmla="*/ 74 w 101"/>
                      <a:gd name="T41" fmla="*/ 88 h 93"/>
                      <a:gd name="T42" fmla="*/ 70 w 101"/>
                      <a:gd name="T43" fmla="*/ 88 h 93"/>
                      <a:gd name="T44" fmla="*/ 67 w 101"/>
                      <a:gd name="T45" fmla="*/ 87 h 93"/>
                      <a:gd name="T46" fmla="*/ 64 w 101"/>
                      <a:gd name="T47" fmla="*/ 84 h 93"/>
                      <a:gd name="T48" fmla="*/ 63 w 101"/>
                      <a:gd name="T49" fmla="*/ 88 h 93"/>
                      <a:gd name="T50" fmla="*/ 59 w 101"/>
                      <a:gd name="T51" fmla="*/ 92 h 93"/>
                      <a:gd name="T52" fmla="*/ 55 w 101"/>
                      <a:gd name="T53" fmla="*/ 91 h 93"/>
                      <a:gd name="T54" fmla="*/ 50 w 101"/>
                      <a:gd name="T55" fmla="*/ 88 h 93"/>
                      <a:gd name="T56" fmla="*/ 47 w 101"/>
                      <a:gd name="T57" fmla="*/ 86 h 93"/>
                      <a:gd name="T58" fmla="*/ 41 w 101"/>
                      <a:gd name="T59" fmla="*/ 86 h 93"/>
                      <a:gd name="T60" fmla="*/ 36 w 101"/>
                      <a:gd name="T61" fmla="*/ 84 h 93"/>
                      <a:gd name="T62" fmla="*/ 28 w 101"/>
                      <a:gd name="T63" fmla="*/ 81 h 93"/>
                      <a:gd name="T64" fmla="*/ 20 w 101"/>
                      <a:gd name="T65" fmla="*/ 78 h 93"/>
                      <a:gd name="T66" fmla="*/ 14 w 101"/>
                      <a:gd name="T67" fmla="*/ 77 h 93"/>
                      <a:gd name="T68" fmla="*/ 7 w 101"/>
                      <a:gd name="T69" fmla="*/ 76 h 93"/>
                      <a:gd name="T70" fmla="*/ 0 w 101"/>
                      <a:gd name="T71" fmla="*/ 74 h 93"/>
                      <a:gd name="T72" fmla="*/ 6 w 101"/>
                      <a:gd name="T73"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93">
                        <a:moveTo>
                          <a:pt x="6" y="21"/>
                        </a:moveTo>
                        <a:lnTo>
                          <a:pt x="23" y="21"/>
                        </a:lnTo>
                        <a:lnTo>
                          <a:pt x="55" y="0"/>
                        </a:lnTo>
                        <a:lnTo>
                          <a:pt x="62" y="2"/>
                        </a:lnTo>
                        <a:lnTo>
                          <a:pt x="74" y="13"/>
                        </a:lnTo>
                        <a:lnTo>
                          <a:pt x="85" y="27"/>
                        </a:lnTo>
                        <a:lnTo>
                          <a:pt x="96" y="43"/>
                        </a:lnTo>
                        <a:lnTo>
                          <a:pt x="100" y="55"/>
                        </a:lnTo>
                        <a:lnTo>
                          <a:pt x="99" y="60"/>
                        </a:lnTo>
                        <a:lnTo>
                          <a:pt x="96" y="63"/>
                        </a:lnTo>
                        <a:lnTo>
                          <a:pt x="92" y="62"/>
                        </a:lnTo>
                        <a:lnTo>
                          <a:pt x="88" y="58"/>
                        </a:lnTo>
                        <a:lnTo>
                          <a:pt x="93" y="68"/>
                        </a:lnTo>
                        <a:lnTo>
                          <a:pt x="93" y="76"/>
                        </a:lnTo>
                        <a:lnTo>
                          <a:pt x="88" y="79"/>
                        </a:lnTo>
                        <a:lnTo>
                          <a:pt x="82" y="77"/>
                        </a:lnTo>
                        <a:lnTo>
                          <a:pt x="77" y="73"/>
                        </a:lnTo>
                        <a:lnTo>
                          <a:pt x="72" y="70"/>
                        </a:lnTo>
                        <a:lnTo>
                          <a:pt x="77" y="78"/>
                        </a:lnTo>
                        <a:lnTo>
                          <a:pt x="77" y="84"/>
                        </a:lnTo>
                        <a:lnTo>
                          <a:pt x="74" y="88"/>
                        </a:lnTo>
                        <a:lnTo>
                          <a:pt x="70" y="88"/>
                        </a:lnTo>
                        <a:lnTo>
                          <a:pt x="67" y="87"/>
                        </a:lnTo>
                        <a:lnTo>
                          <a:pt x="64" y="84"/>
                        </a:lnTo>
                        <a:lnTo>
                          <a:pt x="63" y="88"/>
                        </a:lnTo>
                        <a:lnTo>
                          <a:pt x="59" y="92"/>
                        </a:lnTo>
                        <a:lnTo>
                          <a:pt x="55" y="91"/>
                        </a:lnTo>
                        <a:lnTo>
                          <a:pt x="50" y="88"/>
                        </a:lnTo>
                        <a:lnTo>
                          <a:pt x="47" y="86"/>
                        </a:lnTo>
                        <a:lnTo>
                          <a:pt x="41" y="86"/>
                        </a:lnTo>
                        <a:lnTo>
                          <a:pt x="36" y="84"/>
                        </a:lnTo>
                        <a:lnTo>
                          <a:pt x="28" y="81"/>
                        </a:lnTo>
                        <a:lnTo>
                          <a:pt x="20" y="78"/>
                        </a:lnTo>
                        <a:lnTo>
                          <a:pt x="14" y="77"/>
                        </a:lnTo>
                        <a:lnTo>
                          <a:pt x="7" y="76"/>
                        </a:lnTo>
                        <a:lnTo>
                          <a:pt x="0" y="74"/>
                        </a:lnTo>
                        <a:lnTo>
                          <a:pt x="6" y="21"/>
                        </a:lnTo>
                      </a:path>
                    </a:pathLst>
                  </a:custGeom>
                  <a:solidFill>
                    <a:srgbClr val="F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7259" name="Group 139"/>
                  <p:cNvGrpSpPr>
                    <a:grpSpLocks/>
                  </p:cNvGrpSpPr>
                  <p:nvPr/>
                </p:nvGrpSpPr>
                <p:grpSpPr bwMode="auto">
                  <a:xfrm>
                    <a:off x="795" y="3042"/>
                    <a:ext cx="31" cy="74"/>
                    <a:chOff x="795" y="3042"/>
                    <a:chExt cx="31" cy="74"/>
                  </a:xfrm>
                </p:grpSpPr>
                <p:sp>
                  <p:nvSpPr>
                    <p:cNvPr id="517260" name="Freeform 140"/>
                    <p:cNvSpPr>
                      <a:spLocks/>
                    </p:cNvSpPr>
                    <p:nvPr/>
                  </p:nvSpPr>
                  <p:spPr bwMode="auto">
                    <a:xfrm>
                      <a:off x="798" y="3043"/>
                      <a:ext cx="28" cy="68"/>
                    </a:xfrm>
                    <a:custGeom>
                      <a:avLst/>
                      <a:gdLst>
                        <a:gd name="T0" fmla="*/ 8 w 28"/>
                        <a:gd name="T1" fmla="*/ 0 h 68"/>
                        <a:gd name="T2" fmla="*/ 27 w 28"/>
                        <a:gd name="T3" fmla="*/ 4 h 68"/>
                        <a:gd name="T4" fmla="*/ 23 w 28"/>
                        <a:gd name="T5" fmla="*/ 58 h 68"/>
                        <a:gd name="T6" fmla="*/ 0 w 28"/>
                        <a:gd name="T7" fmla="*/ 67 h 68"/>
                        <a:gd name="T8" fmla="*/ 8 w 28"/>
                        <a:gd name="T9" fmla="*/ 0 h 68"/>
                      </a:gdLst>
                      <a:ahLst/>
                      <a:cxnLst>
                        <a:cxn ang="0">
                          <a:pos x="T0" y="T1"/>
                        </a:cxn>
                        <a:cxn ang="0">
                          <a:pos x="T2" y="T3"/>
                        </a:cxn>
                        <a:cxn ang="0">
                          <a:pos x="T4" y="T5"/>
                        </a:cxn>
                        <a:cxn ang="0">
                          <a:pos x="T6" y="T7"/>
                        </a:cxn>
                        <a:cxn ang="0">
                          <a:pos x="T8" y="T9"/>
                        </a:cxn>
                      </a:cxnLst>
                      <a:rect l="0" t="0" r="r" b="b"/>
                      <a:pathLst>
                        <a:path w="28" h="68">
                          <a:moveTo>
                            <a:pt x="8" y="0"/>
                          </a:moveTo>
                          <a:lnTo>
                            <a:pt x="27" y="4"/>
                          </a:lnTo>
                          <a:lnTo>
                            <a:pt x="23" y="58"/>
                          </a:lnTo>
                          <a:lnTo>
                            <a:pt x="0" y="67"/>
                          </a:lnTo>
                          <a:lnTo>
                            <a:pt x="8"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61" name="Freeform 141"/>
                    <p:cNvSpPr>
                      <a:spLocks/>
                    </p:cNvSpPr>
                    <p:nvPr/>
                  </p:nvSpPr>
                  <p:spPr bwMode="auto">
                    <a:xfrm>
                      <a:off x="795" y="3042"/>
                      <a:ext cx="30" cy="74"/>
                    </a:xfrm>
                    <a:custGeom>
                      <a:avLst/>
                      <a:gdLst>
                        <a:gd name="T0" fmla="*/ 10 w 30"/>
                        <a:gd name="T1" fmla="*/ 0 h 74"/>
                        <a:gd name="T2" fmla="*/ 29 w 30"/>
                        <a:gd name="T3" fmla="*/ 4 h 74"/>
                        <a:gd name="T4" fmla="*/ 24 w 30"/>
                        <a:gd name="T5" fmla="*/ 73 h 74"/>
                        <a:gd name="T6" fmla="*/ 0 w 30"/>
                        <a:gd name="T7" fmla="*/ 70 h 74"/>
                        <a:gd name="T8" fmla="*/ 10 w 30"/>
                        <a:gd name="T9" fmla="*/ 0 h 74"/>
                      </a:gdLst>
                      <a:ahLst/>
                      <a:cxnLst>
                        <a:cxn ang="0">
                          <a:pos x="T0" y="T1"/>
                        </a:cxn>
                        <a:cxn ang="0">
                          <a:pos x="T2" y="T3"/>
                        </a:cxn>
                        <a:cxn ang="0">
                          <a:pos x="T4" y="T5"/>
                        </a:cxn>
                        <a:cxn ang="0">
                          <a:pos x="T6" y="T7"/>
                        </a:cxn>
                        <a:cxn ang="0">
                          <a:pos x="T8" y="T9"/>
                        </a:cxn>
                      </a:cxnLst>
                      <a:rect l="0" t="0" r="r" b="b"/>
                      <a:pathLst>
                        <a:path w="30" h="74">
                          <a:moveTo>
                            <a:pt x="10" y="0"/>
                          </a:moveTo>
                          <a:lnTo>
                            <a:pt x="29" y="4"/>
                          </a:lnTo>
                          <a:lnTo>
                            <a:pt x="24" y="73"/>
                          </a:lnTo>
                          <a:lnTo>
                            <a:pt x="0" y="70"/>
                          </a:lnTo>
                          <a:lnTo>
                            <a:pt x="1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7262" name="Group 142"/>
                <p:cNvGrpSpPr>
                  <a:grpSpLocks/>
                </p:cNvGrpSpPr>
                <p:nvPr/>
              </p:nvGrpSpPr>
              <p:grpSpPr bwMode="auto">
                <a:xfrm>
                  <a:off x="869" y="3066"/>
                  <a:ext cx="35" cy="43"/>
                  <a:chOff x="869" y="3066"/>
                  <a:chExt cx="35" cy="43"/>
                </a:xfrm>
              </p:grpSpPr>
              <p:sp>
                <p:nvSpPr>
                  <p:cNvPr id="517263" name="Freeform 143"/>
                  <p:cNvSpPr>
                    <a:spLocks/>
                  </p:cNvSpPr>
                  <p:nvPr/>
                </p:nvSpPr>
                <p:spPr bwMode="auto">
                  <a:xfrm>
                    <a:off x="892" y="3066"/>
                    <a:ext cx="12" cy="16"/>
                  </a:xfrm>
                  <a:custGeom>
                    <a:avLst/>
                    <a:gdLst>
                      <a:gd name="T0" fmla="*/ 11 w 12"/>
                      <a:gd name="T1" fmla="*/ 15 h 16"/>
                      <a:gd name="T2" fmla="*/ 0 w 12"/>
                      <a:gd name="T3" fmla="*/ 0 h 16"/>
                      <a:gd name="T4" fmla="*/ 9 w 12"/>
                      <a:gd name="T5" fmla="*/ 15 h 16"/>
                      <a:gd name="T6" fmla="*/ 11 w 12"/>
                      <a:gd name="T7" fmla="*/ 15 h 16"/>
                    </a:gdLst>
                    <a:ahLst/>
                    <a:cxnLst>
                      <a:cxn ang="0">
                        <a:pos x="T0" y="T1"/>
                      </a:cxn>
                      <a:cxn ang="0">
                        <a:pos x="T2" y="T3"/>
                      </a:cxn>
                      <a:cxn ang="0">
                        <a:pos x="T4" y="T5"/>
                      </a:cxn>
                      <a:cxn ang="0">
                        <a:pos x="T6" y="T7"/>
                      </a:cxn>
                    </a:cxnLst>
                    <a:rect l="0" t="0" r="r" b="b"/>
                    <a:pathLst>
                      <a:path w="12" h="16">
                        <a:moveTo>
                          <a:pt x="11" y="15"/>
                        </a:moveTo>
                        <a:lnTo>
                          <a:pt x="0" y="0"/>
                        </a:lnTo>
                        <a:lnTo>
                          <a:pt x="9" y="15"/>
                        </a:lnTo>
                        <a:lnTo>
                          <a:pt x="11" y="15"/>
                        </a:lnTo>
                      </a:path>
                    </a:pathLst>
                  </a:custGeom>
                  <a:solidFill>
                    <a:srgbClr val="BF7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64" name="Freeform 144"/>
                  <p:cNvSpPr>
                    <a:spLocks/>
                  </p:cNvSpPr>
                  <p:nvPr/>
                </p:nvSpPr>
                <p:spPr bwMode="auto">
                  <a:xfrm>
                    <a:off x="877" y="3079"/>
                    <a:ext cx="15" cy="17"/>
                  </a:xfrm>
                  <a:custGeom>
                    <a:avLst/>
                    <a:gdLst>
                      <a:gd name="T0" fmla="*/ 0 w 15"/>
                      <a:gd name="T1" fmla="*/ 0 h 17"/>
                      <a:gd name="T2" fmla="*/ 8 w 15"/>
                      <a:gd name="T3" fmla="*/ 9 h 17"/>
                      <a:gd name="T4" fmla="*/ 14 w 15"/>
                      <a:gd name="T5" fmla="*/ 15 h 17"/>
                      <a:gd name="T6" fmla="*/ 12 w 15"/>
                      <a:gd name="T7" fmla="*/ 16 h 17"/>
                      <a:gd name="T8" fmla="*/ 6 w 15"/>
                      <a:gd name="T9" fmla="*/ 9 h 17"/>
                      <a:gd name="T10" fmla="*/ 0 w 15"/>
                      <a:gd name="T11" fmla="*/ 0 h 17"/>
                    </a:gdLst>
                    <a:ahLst/>
                    <a:cxnLst>
                      <a:cxn ang="0">
                        <a:pos x="T0" y="T1"/>
                      </a:cxn>
                      <a:cxn ang="0">
                        <a:pos x="T2" y="T3"/>
                      </a:cxn>
                      <a:cxn ang="0">
                        <a:pos x="T4" y="T5"/>
                      </a:cxn>
                      <a:cxn ang="0">
                        <a:pos x="T6" y="T7"/>
                      </a:cxn>
                      <a:cxn ang="0">
                        <a:pos x="T8" y="T9"/>
                      </a:cxn>
                      <a:cxn ang="0">
                        <a:pos x="T10" y="T11"/>
                      </a:cxn>
                    </a:cxnLst>
                    <a:rect l="0" t="0" r="r" b="b"/>
                    <a:pathLst>
                      <a:path w="15" h="17">
                        <a:moveTo>
                          <a:pt x="0" y="0"/>
                        </a:moveTo>
                        <a:lnTo>
                          <a:pt x="8" y="9"/>
                        </a:lnTo>
                        <a:lnTo>
                          <a:pt x="14" y="15"/>
                        </a:lnTo>
                        <a:lnTo>
                          <a:pt x="12" y="16"/>
                        </a:lnTo>
                        <a:lnTo>
                          <a:pt x="6" y="9"/>
                        </a:lnTo>
                        <a:lnTo>
                          <a:pt x="0" y="0"/>
                        </a:lnTo>
                      </a:path>
                    </a:pathLst>
                  </a:custGeom>
                  <a:solidFill>
                    <a:srgbClr val="BF7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65" name="Freeform 145"/>
                  <p:cNvSpPr>
                    <a:spLocks/>
                  </p:cNvSpPr>
                  <p:nvPr/>
                </p:nvSpPr>
                <p:spPr bwMode="auto">
                  <a:xfrm>
                    <a:off x="869" y="3103"/>
                    <a:ext cx="11" cy="6"/>
                  </a:xfrm>
                  <a:custGeom>
                    <a:avLst/>
                    <a:gdLst>
                      <a:gd name="T0" fmla="*/ 10 w 11"/>
                      <a:gd name="T1" fmla="*/ 5 h 6"/>
                      <a:gd name="T2" fmla="*/ 0 w 11"/>
                      <a:gd name="T3" fmla="*/ 0 h 6"/>
                      <a:gd name="T4" fmla="*/ 2 w 11"/>
                      <a:gd name="T5" fmla="*/ 0 h 6"/>
                      <a:gd name="T6" fmla="*/ 10 w 11"/>
                      <a:gd name="T7" fmla="*/ 5 h 6"/>
                    </a:gdLst>
                    <a:ahLst/>
                    <a:cxnLst>
                      <a:cxn ang="0">
                        <a:pos x="T0" y="T1"/>
                      </a:cxn>
                      <a:cxn ang="0">
                        <a:pos x="T2" y="T3"/>
                      </a:cxn>
                      <a:cxn ang="0">
                        <a:pos x="T4" y="T5"/>
                      </a:cxn>
                      <a:cxn ang="0">
                        <a:pos x="T6" y="T7"/>
                      </a:cxn>
                    </a:cxnLst>
                    <a:rect l="0" t="0" r="r" b="b"/>
                    <a:pathLst>
                      <a:path w="11" h="6">
                        <a:moveTo>
                          <a:pt x="10" y="5"/>
                        </a:moveTo>
                        <a:lnTo>
                          <a:pt x="0" y="0"/>
                        </a:lnTo>
                        <a:lnTo>
                          <a:pt x="2" y="0"/>
                        </a:lnTo>
                        <a:lnTo>
                          <a:pt x="10" y="5"/>
                        </a:lnTo>
                      </a:path>
                    </a:pathLst>
                  </a:custGeom>
                  <a:solidFill>
                    <a:srgbClr val="BF7F3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7266" name="Group 146"/>
              <p:cNvGrpSpPr>
                <a:grpSpLocks/>
              </p:cNvGrpSpPr>
              <p:nvPr/>
            </p:nvGrpSpPr>
            <p:grpSpPr bwMode="auto">
              <a:xfrm>
                <a:off x="848" y="2998"/>
                <a:ext cx="72" cy="83"/>
                <a:chOff x="848" y="2998"/>
                <a:chExt cx="72" cy="83"/>
              </a:xfrm>
            </p:grpSpPr>
            <p:grpSp>
              <p:nvGrpSpPr>
                <p:cNvPr id="517267" name="Group 147"/>
                <p:cNvGrpSpPr>
                  <a:grpSpLocks/>
                </p:cNvGrpSpPr>
                <p:nvPr/>
              </p:nvGrpSpPr>
              <p:grpSpPr bwMode="auto">
                <a:xfrm>
                  <a:off x="849" y="2999"/>
                  <a:ext cx="71" cy="82"/>
                  <a:chOff x="849" y="2999"/>
                  <a:chExt cx="71" cy="82"/>
                </a:xfrm>
              </p:grpSpPr>
              <p:sp>
                <p:nvSpPr>
                  <p:cNvPr id="517268" name="Freeform 148"/>
                  <p:cNvSpPr>
                    <a:spLocks/>
                  </p:cNvSpPr>
                  <p:nvPr/>
                </p:nvSpPr>
                <p:spPr bwMode="auto">
                  <a:xfrm>
                    <a:off x="849" y="2999"/>
                    <a:ext cx="65" cy="82"/>
                  </a:xfrm>
                  <a:custGeom>
                    <a:avLst/>
                    <a:gdLst>
                      <a:gd name="T0" fmla="*/ 25 w 65"/>
                      <a:gd name="T1" fmla="*/ 5 h 82"/>
                      <a:gd name="T2" fmla="*/ 29 w 65"/>
                      <a:gd name="T3" fmla="*/ 4 h 82"/>
                      <a:gd name="T4" fmla="*/ 33 w 65"/>
                      <a:gd name="T5" fmla="*/ 6 h 82"/>
                      <a:gd name="T6" fmla="*/ 41 w 65"/>
                      <a:gd name="T7" fmla="*/ 0 h 82"/>
                      <a:gd name="T8" fmla="*/ 44 w 65"/>
                      <a:gd name="T9" fmla="*/ 1 h 82"/>
                      <a:gd name="T10" fmla="*/ 47 w 65"/>
                      <a:gd name="T11" fmla="*/ 8 h 82"/>
                      <a:gd name="T12" fmla="*/ 52 w 65"/>
                      <a:gd name="T13" fmla="*/ 10 h 82"/>
                      <a:gd name="T14" fmla="*/ 56 w 65"/>
                      <a:gd name="T15" fmla="*/ 12 h 82"/>
                      <a:gd name="T16" fmla="*/ 60 w 65"/>
                      <a:gd name="T17" fmla="*/ 27 h 82"/>
                      <a:gd name="T18" fmla="*/ 63 w 65"/>
                      <a:gd name="T19" fmla="*/ 52 h 82"/>
                      <a:gd name="T20" fmla="*/ 60 w 65"/>
                      <a:gd name="T21" fmla="*/ 59 h 82"/>
                      <a:gd name="T22" fmla="*/ 56 w 65"/>
                      <a:gd name="T23" fmla="*/ 54 h 82"/>
                      <a:gd name="T24" fmla="*/ 55 w 65"/>
                      <a:gd name="T25" fmla="*/ 47 h 82"/>
                      <a:gd name="T26" fmla="*/ 50 w 65"/>
                      <a:gd name="T27" fmla="*/ 33 h 82"/>
                      <a:gd name="T28" fmla="*/ 47 w 65"/>
                      <a:gd name="T29" fmla="*/ 25 h 82"/>
                      <a:gd name="T30" fmla="*/ 46 w 65"/>
                      <a:gd name="T31" fmla="*/ 51 h 82"/>
                      <a:gd name="T32" fmla="*/ 47 w 65"/>
                      <a:gd name="T33" fmla="*/ 75 h 82"/>
                      <a:gd name="T34" fmla="*/ 41 w 65"/>
                      <a:gd name="T35" fmla="*/ 81 h 82"/>
                      <a:gd name="T36" fmla="*/ 37 w 65"/>
                      <a:gd name="T37" fmla="*/ 78 h 82"/>
                      <a:gd name="T38" fmla="*/ 35 w 65"/>
                      <a:gd name="T39" fmla="*/ 68 h 82"/>
                      <a:gd name="T40" fmla="*/ 33 w 65"/>
                      <a:gd name="T41" fmla="*/ 35 h 82"/>
                      <a:gd name="T42" fmla="*/ 31 w 65"/>
                      <a:gd name="T43" fmla="*/ 30 h 82"/>
                      <a:gd name="T44" fmla="*/ 28 w 65"/>
                      <a:gd name="T45" fmla="*/ 41 h 82"/>
                      <a:gd name="T46" fmla="*/ 28 w 65"/>
                      <a:gd name="T47" fmla="*/ 56 h 82"/>
                      <a:gd name="T48" fmla="*/ 29 w 65"/>
                      <a:gd name="T49" fmla="*/ 71 h 82"/>
                      <a:gd name="T50" fmla="*/ 27 w 65"/>
                      <a:gd name="T51" fmla="*/ 76 h 82"/>
                      <a:gd name="T52" fmla="*/ 21 w 65"/>
                      <a:gd name="T53" fmla="*/ 77 h 82"/>
                      <a:gd name="T54" fmla="*/ 18 w 65"/>
                      <a:gd name="T55" fmla="*/ 66 h 82"/>
                      <a:gd name="T56" fmla="*/ 18 w 65"/>
                      <a:gd name="T57" fmla="*/ 33 h 82"/>
                      <a:gd name="T58" fmla="*/ 14 w 65"/>
                      <a:gd name="T59" fmla="*/ 38 h 82"/>
                      <a:gd name="T60" fmla="*/ 12 w 65"/>
                      <a:gd name="T61" fmla="*/ 48 h 82"/>
                      <a:gd name="T62" fmla="*/ 9 w 65"/>
                      <a:gd name="T63" fmla="*/ 62 h 82"/>
                      <a:gd name="T64" fmla="*/ 7 w 65"/>
                      <a:gd name="T65" fmla="*/ 67 h 82"/>
                      <a:gd name="T66" fmla="*/ 1 w 65"/>
                      <a:gd name="T67" fmla="*/ 66 h 82"/>
                      <a:gd name="T68" fmla="*/ 0 w 65"/>
                      <a:gd name="T69" fmla="*/ 53 h 82"/>
                      <a:gd name="T70" fmla="*/ 4 w 65"/>
                      <a:gd name="T71" fmla="*/ 34 h 82"/>
                      <a:gd name="T72" fmla="*/ 13 w 65"/>
                      <a:gd name="T73" fmla="*/ 8 h 82"/>
                      <a:gd name="T74" fmla="*/ 17 w 65"/>
                      <a:gd name="T75" fmla="*/ 8 h 82"/>
                      <a:gd name="T76" fmla="*/ 22 w 65"/>
                      <a:gd name="T7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82">
                        <a:moveTo>
                          <a:pt x="22" y="11"/>
                        </a:moveTo>
                        <a:lnTo>
                          <a:pt x="25" y="5"/>
                        </a:lnTo>
                        <a:lnTo>
                          <a:pt x="27" y="4"/>
                        </a:lnTo>
                        <a:lnTo>
                          <a:pt x="29" y="4"/>
                        </a:lnTo>
                        <a:lnTo>
                          <a:pt x="31" y="5"/>
                        </a:lnTo>
                        <a:lnTo>
                          <a:pt x="33" y="6"/>
                        </a:lnTo>
                        <a:lnTo>
                          <a:pt x="39" y="1"/>
                        </a:lnTo>
                        <a:lnTo>
                          <a:pt x="41" y="0"/>
                        </a:lnTo>
                        <a:lnTo>
                          <a:pt x="43" y="1"/>
                        </a:lnTo>
                        <a:lnTo>
                          <a:pt x="44" y="1"/>
                        </a:lnTo>
                        <a:lnTo>
                          <a:pt x="46" y="4"/>
                        </a:lnTo>
                        <a:lnTo>
                          <a:pt x="47" y="8"/>
                        </a:lnTo>
                        <a:lnTo>
                          <a:pt x="49" y="9"/>
                        </a:lnTo>
                        <a:lnTo>
                          <a:pt x="52" y="10"/>
                        </a:lnTo>
                        <a:lnTo>
                          <a:pt x="55" y="10"/>
                        </a:lnTo>
                        <a:lnTo>
                          <a:pt x="56" y="12"/>
                        </a:lnTo>
                        <a:lnTo>
                          <a:pt x="58" y="20"/>
                        </a:lnTo>
                        <a:lnTo>
                          <a:pt x="60" y="27"/>
                        </a:lnTo>
                        <a:lnTo>
                          <a:pt x="64" y="38"/>
                        </a:lnTo>
                        <a:lnTo>
                          <a:pt x="63" y="52"/>
                        </a:lnTo>
                        <a:lnTo>
                          <a:pt x="63" y="57"/>
                        </a:lnTo>
                        <a:lnTo>
                          <a:pt x="60" y="59"/>
                        </a:lnTo>
                        <a:lnTo>
                          <a:pt x="57" y="56"/>
                        </a:lnTo>
                        <a:lnTo>
                          <a:pt x="56" y="54"/>
                        </a:lnTo>
                        <a:lnTo>
                          <a:pt x="55" y="50"/>
                        </a:lnTo>
                        <a:lnTo>
                          <a:pt x="55" y="47"/>
                        </a:lnTo>
                        <a:lnTo>
                          <a:pt x="53" y="42"/>
                        </a:lnTo>
                        <a:lnTo>
                          <a:pt x="50" y="33"/>
                        </a:lnTo>
                        <a:lnTo>
                          <a:pt x="49" y="30"/>
                        </a:lnTo>
                        <a:lnTo>
                          <a:pt x="47" y="25"/>
                        </a:lnTo>
                        <a:lnTo>
                          <a:pt x="46" y="38"/>
                        </a:lnTo>
                        <a:lnTo>
                          <a:pt x="46" y="51"/>
                        </a:lnTo>
                        <a:lnTo>
                          <a:pt x="46" y="71"/>
                        </a:lnTo>
                        <a:lnTo>
                          <a:pt x="47" y="75"/>
                        </a:lnTo>
                        <a:lnTo>
                          <a:pt x="44" y="80"/>
                        </a:lnTo>
                        <a:lnTo>
                          <a:pt x="41" y="81"/>
                        </a:lnTo>
                        <a:lnTo>
                          <a:pt x="39" y="80"/>
                        </a:lnTo>
                        <a:lnTo>
                          <a:pt x="37" y="78"/>
                        </a:lnTo>
                        <a:lnTo>
                          <a:pt x="36" y="74"/>
                        </a:lnTo>
                        <a:lnTo>
                          <a:pt x="35" y="68"/>
                        </a:lnTo>
                        <a:lnTo>
                          <a:pt x="35" y="48"/>
                        </a:lnTo>
                        <a:lnTo>
                          <a:pt x="33" y="35"/>
                        </a:lnTo>
                        <a:lnTo>
                          <a:pt x="33" y="22"/>
                        </a:lnTo>
                        <a:lnTo>
                          <a:pt x="31" y="30"/>
                        </a:lnTo>
                        <a:lnTo>
                          <a:pt x="29" y="36"/>
                        </a:lnTo>
                        <a:lnTo>
                          <a:pt x="28" y="41"/>
                        </a:lnTo>
                        <a:lnTo>
                          <a:pt x="28" y="47"/>
                        </a:lnTo>
                        <a:lnTo>
                          <a:pt x="28" y="56"/>
                        </a:lnTo>
                        <a:lnTo>
                          <a:pt x="29" y="67"/>
                        </a:lnTo>
                        <a:lnTo>
                          <a:pt x="29" y="71"/>
                        </a:lnTo>
                        <a:lnTo>
                          <a:pt x="28" y="73"/>
                        </a:lnTo>
                        <a:lnTo>
                          <a:pt x="27" y="76"/>
                        </a:lnTo>
                        <a:lnTo>
                          <a:pt x="24" y="77"/>
                        </a:lnTo>
                        <a:lnTo>
                          <a:pt x="21" y="77"/>
                        </a:lnTo>
                        <a:lnTo>
                          <a:pt x="20" y="73"/>
                        </a:lnTo>
                        <a:lnTo>
                          <a:pt x="18" y="66"/>
                        </a:lnTo>
                        <a:lnTo>
                          <a:pt x="17" y="42"/>
                        </a:lnTo>
                        <a:lnTo>
                          <a:pt x="18" y="33"/>
                        </a:lnTo>
                        <a:lnTo>
                          <a:pt x="15" y="35"/>
                        </a:lnTo>
                        <a:lnTo>
                          <a:pt x="14" y="38"/>
                        </a:lnTo>
                        <a:lnTo>
                          <a:pt x="12" y="43"/>
                        </a:lnTo>
                        <a:lnTo>
                          <a:pt x="12" y="48"/>
                        </a:lnTo>
                        <a:lnTo>
                          <a:pt x="11" y="54"/>
                        </a:lnTo>
                        <a:lnTo>
                          <a:pt x="9" y="62"/>
                        </a:lnTo>
                        <a:lnTo>
                          <a:pt x="9" y="66"/>
                        </a:lnTo>
                        <a:lnTo>
                          <a:pt x="7" y="67"/>
                        </a:lnTo>
                        <a:lnTo>
                          <a:pt x="4" y="67"/>
                        </a:lnTo>
                        <a:lnTo>
                          <a:pt x="1" y="66"/>
                        </a:lnTo>
                        <a:lnTo>
                          <a:pt x="0" y="64"/>
                        </a:lnTo>
                        <a:lnTo>
                          <a:pt x="0" y="53"/>
                        </a:lnTo>
                        <a:lnTo>
                          <a:pt x="2" y="43"/>
                        </a:lnTo>
                        <a:lnTo>
                          <a:pt x="4" y="34"/>
                        </a:lnTo>
                        <a:lnTo>
                          <a:pt x="7" y="22"/>
                        </a:lnTo>
                        <a:lnTo>
                          <a:pt x="13" y="8"/>
                        </a:lnTo>
                        <a:lnTo>
                          <a:pt x="15" y="8"/>
                        </a:lnTo>
                        <a:lnTo>
                          <a:pt x="17" y="8"/>
                        </a:lnTo>
                        <a:lnTo>
                          <a:pt x="20" y="9"/>
                        </a:lnTo>
                        <a:lnTo>
                          <a:pt x="22" y="11"/>
                        </a:lnTo>
                      </a:path>
                    </a:pathLst>
                  </a:custGeom>
                  <a:solidFill>
                    <a:srgbClr val="FF9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69" name="Freeform 149"/>
                  <p:cNvSpPr>
                    <a:spLocks/>
                  </p:cNvSpPr>
                  <p:nvPr/>
                </p:nvSpPr>
                <p:spPr bwMode="auto">
                  <a:xfrm>
                    <a:off x="907" y="3009"/>
                    <a:ext cx="13" cy="21"/>
                  </a:xfrm>
                  <a:custGeom>
                    <a:avLst/>
                    <a:gdLst>
                      <a:gd name="T0" fmla="*/ 0 w 13"/>
                      <a:gd name="T1" fmla="*/ 8 h 21"/>
                      <a:gd name="T2" fmla="*/ 1 w 13"/>
                      <a:gd name="T3" fmla="*/ 6 h 21"/>
                      <a:gd name="T4" fmla="*/ 3 w 13"/>
                      <a:gd name="T5" fmla="*/ 1 h 21"/>
                      <a:gd name="T6" fmla="*/ 5 w 13"/>
                      <a:gd name="T7" fmla="*/ 0 h 21"/>
                      <a:gd name="T8" fmla="*/ 8 w 13"/>
                      <a:gd name="T9" fmla="*/ 1 h 21"/>
                      <a:gd name="T10" fmla="*/ 9 w 13"/>
                      <a:gd name="T11" fmla="*/ 2 h 21"/>
                      <a:gd name="T12" fmla="*/ 12 w 13"/>
                      <a:gd name="T13" fmla="*/ 4 h 21"/>
                      <a:gd name="T14" fmla="*/ 12 w 13"/>
                      <a:gd name="T15" fmla="*/ 7 h 21"/>
                      <a:gd name="T16" fmla="*/ 12 w 13"/>
                      <a:gd name="T17" fmla="*/ 10 h 21"/>
                      <a:gd name="T18" fmla="*/ 12 w 13"/>
                      <a:gd name="T19" fmla="*/ 12 h 21"/>
                      <a:gd name="T20" fmla="*/ 11 w 13"/>
                      <a:gd name="T21" fmla="*/ 15 h 21"/>
                      <a:gd name="T22" fmla="*/ 8 w 13"/>
                      <a:gd name="T23" fmla="*/ 17 h 21"/>
                      <a:gd name="T24" fmla="*/ 4 w 13"/>
                      <a:gd name="T25" fmla="*/ 20 h 21"/>
                      <a:gd name="T26" fmla="*/ 0 w 13"/>
                      <a:gd name="T2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1">
                        <a:moveTo>
                          <a:pt x="0" y="8"/>
                        </a:moveTo>
                        <a:lnTo>
                          <a:pt x="1" y="6"/>
                        </a:lnTo>
                        <a:lnTo>
                          <a:pt x="3" y="1"/>
                        </a:lnTo>
                        <a:lnTo>
                          <a:pt x="5" y="0"/>
                        </a:lnTo>
                        <a:lnTo>
                          <a:pt x="8" y="1"/>
                        </a:lnTo>
                        <a:lnTo>
                          <a:pt x="9" y="2"/>
                        </a:lnTo>
                        <a:lnTo>
                          <a:pt x="12" y="4"/>
                        </a:lnTo>
                        <a:lnTo>
                          <a:pt x="12" y="7"/>
                        </a:lnTo>
                        <a:lnTo>
                          <a:pt x="12" y="10"/>
                        </a:lnTo>
                        <a:lnTo>
                          <a:pt x="12" y="12"/>
                        </a:lnTo>
                        <a:lnTo>
                          <a:pt x="11" y="15"/>
                        </a:lnTo>
                        <a:lnTo>
                          <a:pt x="8" y="17"/>
                        </a:lnTo>
                        <a:lnTo>
                          <a:pt x="4" y="20"/>
                        </a:lnTo>
                        <a:lnTo>
                          <a:pt x="0" y="8"/>
                        </a:lnTo>
                      </a:path>
                    </a:pathLst>
                  </a:custGeom>
                  <a:solidFill>
                    <a:srgbClr val="FF9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7270" name="Group 150"/>
                <p:cNvGrpSpPr>
                  <a:grpSpLocks/>
                </p:cNvGrpSpPr>
                <p:nvPr/>
              </p:nvGrpSpPr>
              <p:grpSpPr bwMode="auto">
                <a:xfrm>
                  <a:off x="848" y="2998"/>
                  <a:ext cx="72" cy="82"/>
                  <a:chOff x="848" y="2998"/>
                  <a:chExt cx="72" cy="82"/>
                </a:xfrm>
              </p:grpSpPr>
              <p:sp>
                <p:nvSpPr>
                  <p:cNvPr id="517271" name="Freeform 151"/>
                  <p:cNvSpPr>
                    <a:spLocks/>
                  </p:cNvSpPr>
                  <p:nvPr/>
                </p:nvSpPr>
                <p:spPr bwMode="auto">
                  <a:xfrm>
                    <a:off x="848" y="2998"/>
                    <a:ext cx="65" cy="82"/>
                  </a:xfrm>
                  <a:custGeom>
                    <a:avLst/>
                    <a:gdLst>
                      <a:gd name="T0" fmla="*/ 25 w 65"/>
                      <a:gd name="T1" fmla="*/ 5 h 82"/>
                      <a:gd name="T2" fmla="*/ 29 w 65"/>
                      <a:gd name="T3" fmla="*/ 4 h 82"/>
                      <a:gd name="T4" fmla="*/ 34 w 65"/>
                      <a:gd name="T5" fmla="*/ 6 h 82"/>
                      <a:gd name="T6" fmla="*/ 40 w 65"/>
                      <a:gd name="T7" fmla="*/ 0 h 82"/>
                      <a:gd name="T8" fmla="*/ 44 w 65"/>
                      <a:gd name="T9" fmla="*/ 1 h 82"/>
                      <a:gd name="T10" fmla="*/ 47 w 65"/>
                      <a:gd name="T11" fmla="*/ 8 h 82"/>
                      <a:gd name="T12" fmla="*/ 52 w 65"/>
                      <a:gd name="T13" fmla="*/ 10 h 82"/>
                      <a:gd name="T14" fmla="*/ 56 w 65"/>
                      <a:gd name="T15" fmla="*/ 11 h 82"/>
                      <a:gd name="T16" fmla="*/ 60 w 65"/>
                      <a:gd name="T17" fmla="*/ 27 h 82"/>
                      <a:gd name="T18" fmla="*/ 63 w 65"/>
                      <a:gd name="T19" fmla="*/ 52 h 82"/>
                      <a:gd name="T20" fmla="*/ 60 w 65"/>
                      <a:gd name="T21" fmla="*/ 58 h 82"/>
                      <a:gd name="T22" fmla="*/ 55 w 65"/>
                      <a:gd name="T23" fmla="*/ 54 h 82"/>
                      <a:gd name="T24" fmla="*/ 54 w 65"/>
                      <a:gd name="T25" fmla="*/ 47 h 82"/>
                      <a:gd name="T26" fmla="*/ 50 w 65"/>
                      <a:gd name="T27" fmla="*/ 33 h 82"/>
                      <a:gd name="T28" fmla="*/ 47 w 65"/>
                      <a:gd name="T29" fmla="*/ 24 h 82"/>
                      <a:gd name="T30" fmla="*/ 45 w 65"/>
                      <a:gd name="T31" fmla="*/ 51 h 82"/>
                      <a:gd name="T32" fmla="*/ 46 w 65"/>
                      <a:gd name="T33" fmla="*/ 75 h 82"/>
                      <a:gd name="T34" fmla="*/ 42 w 65"/>
                      <a:gd name="T35" fmla="*/ 81 h 82"/>
                      <a:gd name="T36" fmla="*/ 37 w 65"/>
                      <a:gd name="T37" fmla="*/ 78 h 82"/>
                      <a:gd name="T38" fmla="*/ 35 w 65"/>
                      <a:gd name="T39" fmla="*/ 68 h 82"/>
                      <a:gd name="T40" fmla="*/ 34 w 65"/>
                      <a:gd name="T41" fmla="*/ 34 h 82"/>
                      <a:gd name="T42" fmla="*/ 31 w 65"/>
                      <a:gd name="T43" fmla="*/ 30 h 82"/>
                      <a:gd name="T44" fmla="*/ 28 w 65"/>
                      <a:gd name="T45" fmla="*/ 41 h 82"/>
                      <a:gd name="T46" fmla="*/ 29 w 65"/>
                      <a:gd name="T47" fmla="*/ 55 h 82"/>
                      <a:gd name="T48" fmla="*/ 29 w 65"/>
                      <a:gd name="T49" fmla="*/ 70 h 82"/>
                      <a:gd name="T50" fmla="*/ 27 w 65"/>
                      <a:gd name="T51" fmla="*/ 76 h 82"/>
                      <a:gd name="T52" fmla="*/ 22 w 65"/>
                      <a:gd name="T53" fmla="*/ 77 h 82"/>
                      <a:gd name="T54" fmla="*/ 19 w 65"/>
                      <a:gd name="T55" fmla="*/ 66 h 82"/>
                      <a:gd name="T56" fmla="*/ 19 w 65"/>
                      <a:gd name="T57" fmla="*/ 32 h 82"/>
                      <a:gd name="T58" fmla="*/ 14 w 65"/>
                      <a:gd name="T59" fmla="*/ 38 h 82"/>
                      <a:gd name="T60" fmla="*/ 12 w 65"/>
                      <a:gd name="T61" fmla="*/ 48 h 82"/>
                      <a:gd name="T62" fmla="*/ 10 w 65"/>
                      <a:gd name="T63" fmla="*/ 62 h 82"/>
                      <a:gd name="T64" fmla="*/ 7 w 65"/>
                      <a:gd name="T65" fmla="*/ 67 h 82"/>
                      <a:gd name="T66" fmla="*/ 1 w 65"/>
                      <a:gd name="T67" fmla="*/ 66 h 82"/>
                      <a:gd name="T68" fmla="*/ 1 w 65"/>
                      <a:gd name="T69" fmla="*/ 53 h 82"/>
                      <a:gd name="T70" fmla="*/ 4 w 65"/>
                      <a:gd name="T71" fmla="*/ 34 h 82"/>
                      <a:gd name="T72" fmla="*/ 14 w 65"/>
                      <a:gd name="T73" fmla="*/ 9 h 82"/>
                      <a:gd name="T74" fmla="*/ 17 w 65"/>
                      <a:gd name="T75" fmla="*/ 8 h 82"/>
                      <a:gd name="T76" fmla="*/ 22 w 65"/>
                      <a:gd name="T7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82">
                        <a:moveTo>
                          <a:pt x="22" y="11"/>
                        </a:moveTo>
                        <a:lnTo>
                          <a:pt x="25" y="5"/>
                        </a:lnTo>
                        <a:lnTo>
                          <a:pt x="27" y="4"/>
                        </a:lnTo>
                        <a:lnTo>
                          <a:pt x="29" y="4"/>
                        </a:lnTo>
                        <a:lnTo>
                          <a:pt x="31" y="5"/>
                        </a:lnTo>
                        <a:lnTo>
                          <a:pt x="34" y="6"/>
                        </a:lnTo>
                        <a:lnTo>
                          <a:pt x="39" y="1"/>
                        </a:lnTo>
                        <a:lnTo>
                          <a:pt x="40" y="0"/>
                        </a:lnTo>
                        <a:lnTo>
                          <a:pt x="42" y="1"/>
                        </a:lnTo>
                        <a:lnTo>
                          <a:pt x="44" y="1"/>
                        </a:lnTo>
                        <a:lnTo>
                          <a:pt x="45" y="4"/>
                        </a:lnTo>
                        <a:lnTo>
                          <a:pt x="47" y="8"/>
                        </a:lnTo>
                        <a:lnTo>
                          <a:pt x="49" y="9"/>
                        </a:lnTo>
                        <a:lnTo>
                          <a:pt x="52" y="10"/>
                        </a:lnTo>
                        <a:lnTo>
                          <a:pt x="54" y="11"/>
                        </a:lnTo>
                        <a:lnTo>
                          <a:pt x="56" y="11"/>
                        </a:lnTo>
                        <a:lnTo>
                          <a:pt x="58" y="20"/>
                        </a:lnTo>
                        <a:lnTo>
                          <a:pt x="60" y="27"/>
                        </a:lnTo>
                        <a:lnTo>
                          <a:pt x="64" y="37"/>
                        </a:lnTo>
                        <a:lnTo>
                          <a:pt x="63" y="52"/>
                        </a:lnTo>
                        <a:lnTo>
                          <a:pt x="63" y="57"/>
                        </a:lnTo>
                        <a:lnTo>
                          <a:pt x="60" y="58"/>
                        </a:lnTo>
                        <a:lnTo>
                          <a:pt x="58" y="57"/>
                        </a:lnTo>
                        <a:lnTo>
                          <a:pt x="55" y="54"/>
                        </a:lnTo>
                        <a:lnTo>
                          <a:pt x="55" y="50"/>
                        </a:lnTo>
                        <a:lnTo>
                          <a:pt x="54" y="47"/>
                        </a:lnTo>
                        <a:lnTo>
                          <a:pt x="53" y="42"/>
                        </a:lnTo>
                        <a:lnTo>
                          <a:pt x="50" y="33"/>
                        </a:lnTo>
                        <a:lnTo>
                          <a:pt x="49" y="30"/>
                        </a:lnTo>
                        <a:lnTo>
                          <a:pt x="47" y="24"/>
                        </a:lnTo>
                        <a:lnTo>
                          <a:pt x="45" y="37"/>
                        </a:lnTo>
                        <a:lnTo>
                          <a:pt x="45" y="51"/>
                        </a:lnTo>
                        <a:lnTo>
                          <a:pt x="45" y="70"/>
                        </a:lnTo>
                        <a:lnTo>
                          <a:pt x="46" y="75"/>
                        </a:lnTo>
                        <a:lnTo>
                          <a:pt x="45" y="80"/>
                        </a:lnTo>
                        <a:lnTo>
                          <a:pt x="42" y="81"/>
                        </a:lnTo>
                        <a:lnTo>
                          <a:pt x="39" y="80"/>
                        </a:lnTo>
                        <a:lnTo>
                          <a:pt x="37" y="78"/>
                        </a:lnTo>
                        <a:lnTo>
                          <a:pt x="35" y="75"/>
                        </a:lnTo>
                        <a:lnTo>
                          <a:pt x="35" y="68"/>
                        </a:lnTo>
                        <a:lnTo>
                          <a:pt x="35" y="48"/>
                        </a:lnTo>
                        <a:lnTo>
                          <a:pt x="34" y="34"/>
                        </a:lnTo>
                        <a:lnTo>
                          <a:pt x="34" y="23"/>
                        </a:lnTo>
                        <a:lnTo>
                          <a:pt x="31" y="30"/>
                        </a:lnTo>
                        <a:lnTo>
                          <a:pt x="29" y="36"/>
                        </a:lnTo>
                        <a:lnTo>
                          <a:pt x="28" y="41"/>
                        </a:lnTo>
                        <a:lnTo>
                          <a:pt x="28" y="47"/>
                        </a:lnTo>
                        <a:lnTo>
                          <a:pt x="29" y="55"/>
                        </a:lnTo>
                        <a:lnTo>
                          <a:pt x="29" y="67"/>
                        </a:lnTo>
                        <a:lnTo>
                          <a:pt x="29" y="70"/>
                        </a:lnTo>
                        <a:lnTo>
                          <a:pt x="29" y="73"/>
                        </a:lnTo>
                        <a:lnTo>
                          <a:pt x="27" y="76"/>
                        </a:lnTo>
                        <a:lnTo>
                          <a:pt x="24" y="77"/>
                        </a:lnTo>
                        <a:lnTo>
                          <a:pt x="22" y="77"/>
                        </a:lnTo>
                        <a:lnTo>
                          <a:pt x="20" y="73"/>
                        </a:lnTo>
                        <a:lnTo>
                          <a:pt x="19" y="66"/>
                        </a:lnTo>
                        <a:lnTo>
                          <a:pt x="17" y="42"/>
                        </a:lnTo>
                        <a:lnTo>
                          <a:pt x="19" y="32"/>
                        </a:lnTo>
                        <a:lnTo>
                          <a:pt x="16" y="35"/>
                        </a:lnTo>
                        <a:lnTo>
                          <a:pt x="14" y="38"/>
                        </a:lnTo>
                        <a:lnTo>
                          <a:pt x="12" y="44"/>
                        </a:lnTo>
                        <a:lnTo>
                          <a:pt x="12" y="48"/>
                        </a:lnTo>
                        <a:lnTo>
                          <a:pt x="11" y="54"/>
                        </a:lnTo>
                        <a:lnTo>
                          <a:pt x="10" y="62"/>
                        </a:lnTo>
                        <a:lnTo>
                          <a:pt x="9" y="65"/>
                        </a:lnTo>
                        <a:lnTo>
                          <a:pt x="7" y="67"/>
                        </a:lnTo>
                        <a:lnTo>
                          <a:pt x="4" y="67"/>
                        </a:lnTo>
                        <a:lnTo>
                          <a:pt x="1" y="66"/>
                        </a:lnTo>
                        <a:lnTo>
                          <a:pt x="0" y="63"/>
                        </a:lnTo>
                        <a:lnTo>
                          <a:pt x="1" y="53"/>
                        </a:lnTo>
                        <a:lnTo>
                          <a:pt x="2" y="42"/>
                        </a:lnTo>
                        <a:lnTo>
                          <a:pt x="4" y="34"/>
                        </a:lnTo>
                        <a:lnTo>
                          <a:pt x="7" y="22"/>
                        </a:lnTo>
                        <a:lnTo>
                          <a:pt x="14" y="9"/>
                        </a:lnTo>
                        <a:lnTo>
                          <a:pt x="15" y="8"/>
                        </a:lnTo>
                        <a:lnTo>
                          <a:pt x="17" y="8"/>
                        </a:lnTo>
                        <a:lnTo>
                          <a:pt x="19" y="9"/>
                        </a:lnTo>
                        <a:lnTo>
                          <a:pt x="22" y="11"/>
                        </a:lnTo>
                      </a:path>
                    </a:pathLst>
                  </a:custGeom>
                  <a:solidFill>
                    <a:srgbClr val="FF9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72" name="Freeform 152"/>
                  <p:cNvSpPr>
                    <a:spLocks/>
                  </p:cNvSpPr>
                  <p:nvPr/>
                </p:nvSpPr>
                <p:spPr bwMode="auto">
                  <a:xfrm>
                    <a:off x="907" y="3007"/>
                    <a:ext cx="13" cy="22"/>
                  </a:xfrm>
                  <a:custGeom>
                    <a:avLst/>
                    <a:gdLst>
                      <a:gd name="T0" fmla="*/ 0 w 13"/>
                      <a:gd name="T1" fmla="*/ 8 h 22"/>
                      <a:gd name="T2" fmla="*/ 1 w 13"/>
                      <a:gd name="T3" fmla="*/ 6 h 22"/>
                      <a:gd name="T4" fmla="*/ 3 w 13"/>
                      <a:gd name="T5" fmla="*/ 1 h 22"/>
                      <a:gd name="T6" fmla="*/ 5 w 13"/>
                      <a:gd name="T7" fmla="*/ 0 h 22"/>
                      <a:gd name="T8" fmla="*/ 8 w 13"/>
                      <a:gd name="T9" fmla="*/ 1 h 22"/>
                      <a:gd name="T10" fmla="*/ 9 w 13"/>
                      <a:gd name="T11" fmla="*/ 2 h 22"/>
                      <a:gd name="T12" fmla="*/ 11 w 13"/>
                      <a:gd name="T13" fmla="*/ 4 h 22"/>
                      <a:gd name="T14" fmla="*/ 12 w 13"/>
                      <a:gd name="T15" fmla="*/ 7 h 22"/>
                      <a:gd name="T16" fmla="*/ 12 w 13"/>
                      <a:gd name="T17" fmla="*/ 11 h 22"/>
                      <a:gd name="T18" fmla="*/ 11 w 13"/>
                      <a:gd name="T19" fmla="*/ 13 h 22"/>
                      <a:gd name="T20" fmla="*/ 11 w 13"/>
                      <a:gd name="T21" fmla="*/ 16 h 22"/>
                      <a:gd name="T22" fmla="*/ 8 w 13"/>
                      <a:gd name="T23" fmla="*/ 17 h 22"/>
                      <a:gd name="T24" fmla="*/ 4 w 13"/>
                      <a:gd name="T25" fmla="*/ 21 h 22"/>
                      <a:gd name="T26" fmla="*/ 0 w 13"/>
                      <a:gd name="T2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2">
                        <a:moveTo>
                          <a:pt x="0" y="8"/>
                        </a:moveTo>
                        <a:lnTo>
                          <a:pt x="1" y="6"/>
                        </a:lnTo>
                        <a:lnTo>
                          <a:pt x="3" y="1"/>
                        </a:lnTo>
                        <a:lnTo>
                          <a:pt x="5" y="0"/>
                        </a:lnTo>
                        <a:lnTo>
                          <a:pt x="8" y="1"/>
                        </a:lnTo>
                        <a:lnTo>
                          <a:pt x="9" y="2"/>
                        </a:lnTo>
                        <a:lnTo>
                          <a:pt x="11" y="4"/>
                        </a:lnTo>
                        <a:lnTo>
                          <a:pt x="12" y="7"/>
                        </a:lnTo>
                        <a:lnTo>
                          <a:pt x="12" y="11"/>
                        </a:lnTo>
                        <a:lnTo>
                          <a:pt x="11" y="13"/>
                        </a:lnTo>
                        <a:lnTo>
                          <a:pt x="11" y="16"/>
                        </a:lnTo>
                        <a:lnTo>
                          <a:pt x="8" y="17"/>
                        </a:lnTo>
                        <a:lnTo>
                          <a:pt x="4" y="21"/>
                        </a:lnTo>
                        <a:lnTo>
                          <a:pt x="0" y="8"/>
                        </a:lnTo>
                      </a:path>
                    </a:pathLst>
                  </a:custGeom>
                  <a:solidFill>
                    <a:srgbClr val="FF9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sp>
        <p:nvSpPr>
          <p:cNvPr id="517275" name="Rectangle 155"/>
          <p:cNvSpPr>
            <a:spLocks noChangeArrowheads="1"/>
          </p:cNvSpPr>
          <p:nvPr/>
        </p:nvSpPr>
        <p:spPr bwMode="auto">
          <a:xfrm>
            <a:off x="914400" y="152400"/>
            <a:ext cx="822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lvl1pPr algn="l" defTabSz="977900">
              <a:defRPr sz="2400">
                <a:solidFill>
                  <a:schemeClr val="tx1"/>
                </a:solidFill>
                <a:latin typeface="Times New Roman" panose="02020603050405020304" pitchFamily="18" charset="0"/>
                <a:ea typeface="굴림" panose="020B0600000101010101" pitchFamily="34" charset="-127"/>
              </a:defRPr>
            </a:lvl1pPr>
            <a:lvl2pPr algn="l" defTabSz="977900">
              <a:defRPr sz="2400">
                <a:solidFill>
                  <a:schemeClr val="tx1"/>
                </a:solidFill>
                <a:latin typeface="Times New Roman" panose="02020603050405020304" pitchFamily="18" charset="0"/>
                <a:ea typeface="굴림" panose="020B0600000101010101" pitchFamily="34" charset="-127"/>
              </a:defRPr>
            </a:lvl2pPr>
            <a:lvl3pPr algn="l" defTabSz="977900">
              <a:defRPr sz="2400">
                <a:solidFill>
                  <a:schemeClr val="tx1"/>
                </a:solidFill>
                <a:latin typeface="Times New Roman" panose="02020603050405020304" pitchFamily="18" charset="0"/>
                <a:ea typeface="굴림" panose="020B0600000101010101" pitchFamily="34" charset="-127"/>
              </a:defRPr>
            </a:lvl3pPr>
            <a:lvl4pPr algn="l" defTabSz="977900">
              <a:defRPr sz="2400">
                <a:solidFill>
                  <a:schemeClr val="tx1"/>
                </a:solidFill>
                <a:latin typeface="Times New Roman" panose="02020603050405020304" pitchFamily="18" charset="0"/>
                <a:ea typeface="굴림" panose="020B0600000101010101" pitchFamily="34" charset="-127"/>
              </a:defRPr>
            </a:lvl4pPr>
            <a:lvl5pPr algn="l" defTabSz="977900">
              <a:defRPr sz="2400">
                <a:solidFill>
                  <a:schemeClr val="tx1"/>
                </a:solidFill>
                <a:latin typeface="Times New Roman" panose="02020603050405020304" pitchFamily="18" charset="0"/>
                <a:ea typeface="굴림" panose="020B0600000101010101" pitchFamily="34" charset="-127"/>
              </a:defRPr>
            </a:lvl5pPr>
            <a:lvl6pPr marL="4572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4000" dirty="0" smtClean="0">
                <a:solidFill>
                  <a:srgbClr val="0033CC"/>
                </a:solidFill>
                <a:latin typeface="Arial" panose="020B0604020202020204" pitchFamily="34" charset="0"/>
              </a:rPr>
              <a:t>如何实现顾客热忱</a:t>
            </a:r>
            <a:r>
              <a:rPr lang="en-US" altLang="ko-KR" sz="4000" dirty="0" smtClean="0">
                <a:solidFill>
                  <a:srgbClr val="0033CC"/>
                </a:solidFill>
                <a:latin typeface="Arial" panose="020B0604020202020204" pitchFamily="34" charset="0"/>
              </a:rPr>
              <a:t>? </a:t>
            </a:r>
            <a:endParaRPr lang="en-US" altLang="ko-KR" sz="4000" dirty="0">
              <a:solidFill>
                <a:srgbClr val="0033CC"/>
              </a:solidFill>
            </a:endParaRPr>
          </a:p>
        </p:txBody>
      </p:sp>
      <p:sp>
        <p:nvSpPr>
          <p:cNvPr id="517276" name="Rectangle 156"/>
          <p:cNvSpPr>
            <a:spLocks noChangeArrowheads="1"/>
          </p:cNvSpPr>
          <p:nvPr/>
        </p:nvSpPr>
        <p:spPr bwMode="auto">
          <a:xfrm>
            <a:off x="1678047" y="5943600"/>
            <a:ext cx="647580" cy="64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p>
            <a:r>
              <a:rPr lang="zh-CN" altLang="en-US" sz="1800" b="1" dirty="0" smtClean="0">
                <a:solidFill>
                  <a:schemeClr val="tx1"/>
                </a:solidFill>
                <a:latin typeface="Arial" panose="020B0604020202020204" pitchFamily="34" charset="0"/>
                <a:ea typeface="宋体" panose="02010600030101010101" pitchFamily="2" charset="-122"/>
              </a:rPr>
              <a:t>市场</a:t>
            </a:r>
            <a:endParaRPr lang="en-US" altLang="zh-CN" sz="1800" b="1" dirty="0" smtClean="0">
              <a:solidFill>
                <a:schemeClr val="tx1"/>
              </a:solidFill>
              <a:latin typeface="Arial" panose="020B0604020202020204" pitchFamily="34" charset="0"/>
              <a:ea typeface="宋体" panose="02010600030101010101" pitchFamily="2" charset="-122"/>
            </a:endParaRPr>
          </a:p>
          <a:p>
            <a:r>
              <a:rPr lang="zh-CN" altLang="en-US" sz="1800" b="1" dirty="0" smtClean="0">
                <a:solidFill>
                  <a:schemeClr val="tx1"/>
                </a:solidFill>
                <a:latin typeface="Arial" panose="020B0604020202020204" pitchFamily="34" charset="0"/>
                <a:ea typeface="宋体" panose="02010600030101010101" pitchFamily="2" charset="-122"/>
              </a:rPr>
              <a:t>销售</a:t>
            </a:r>
            <a:endParaRPr lang="en-US" altLang="zh-CN" sz="1800" b="1" dirty="0">
              <a:solidFill>
                <a:schemeClr val="tx1"/>
              </a:solidFill>
              <a:latin typeface="Arial" panose="020B0604020202020204" pitchFamily="34" charset="0"/>
              <a:ea typeface="宋体" panose="02010600030101010101" pitchFamily="2" charset="-122"/>
            </a:endParaRPr>
          </a:p>
        </p:txBody>
      </p:sp>
      <p:sp>
        <p:nvSpPr>
          <p:cNvPr id="517277" name="Rectangle 157"/>
          <p:cNvSpPr>
            <a:spLocks noChangeArrowheads="1"/>
          </p:cNvSpPr>
          <p:nvPr/>
        </p:nvSpPr>
        <p:spPr bwMode="auto">
          <a:xfrm>
            <a:off x="3962400" y="5486400"/>
            <a:ext cx="2020888" cy="119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spAutoFit/>
          </a:bodyPr>
          <a:lstStyle/>
          <a:p>
            <a:r>
              <a:rPr lang="zh-CN" altLang="en-US" sz="1800" b="1" dirty="0" smtClean="0">
                <a:solidFill>
                  <a:schemeClr val="tx1"/>
                </a:solidFill>
                <a:latin typeface="Arial" panose="020B0604020202020204" pitchFamily="34" charset="0"/>
                <a:ea typeface="宋体" panose="02010600030101010101" pitchFamily="2" charset="-122"/>
              </a:rPr>
              <a:t>设计</a:t>
            </a:r>
            <a:r>
              <a:rPr lang="en-US" altLang="zh-CN" sz="1800" b="1" dirty="0" smtClean="0">
                <a:solidFill>
                  <a:schemeClr val="tx1"/>
                </a:solidFill>
                <a:latin typeface="Arial" panose="020B0604020202020204" pitchFamily="34" charset="0"/>
                <a:ea typeface="宋体" panose="02010600030101010101" pitchFamily="2" charset="-122"/>
              </a:rPr>
              <a:t> </a:t>
            </a:r>
          </a:p>
          <a:p>
            <a:r>
              <a:rPr lang="zh-CN" altLang="en-US" sz="1800" b="1" dirty="0" smtClean="0">
                <a:solidFill>
                  <a:schemeClr val="tx1"/>
                </a:solidFill>
                <a:latin typeface="Arial" panose="020B0604020202020204" pitchFamily="34" charset="0"/>
                <a:ea typeface="宋体" panose="02010600030101010101" pitchFamily="2" charset="-122"/>
              </a:rPr>
              <a:t>工程</a:t>
            </a:r>
            <a:endParaRPr lang="en-US" altLang="zh-CN" sz="1800" b="1" dirty="0" smtClean="0">
              <a:solidFill>
                <a:schemeClr val="tx1"/>
              </a:solidFill>
              <a:latin typeface="Arial" panose="020B0604020202020204" pitchFamily="34" charset="0"/>
              <a:ea typeface="宋体" panose="02010600030101010101" pitchFamily="2" charset="-122"/>
            </a:endParaRPr>
          </a:p>
          <a:p>
            <a:r>
              <a:rPr lang="en-US" altLang="zh-CN" sz="1800" b="1" dirty="0" smtClean="0">
                <a:solidFill>
                  <a:schemeClr val="tx1"/>
                </a:solidFill>
                <a:latin typeface="Arial" panose="020B0604020202020204" pitchFamily="34" charset="0"/>
                <a:ea typeface="宋体" panose="02010600030101010101" pitchFamily="2" charset="-122"/>
              </a:rPr>
              <a:t> </a:t>
            </a:r>
            <a:r>
              <a:rPr lang="zh-CN" altLang="en-US" sz="1800" b="1" dirty="0" smtClean="0">
                <a:solidFill>
                  <a:schemeClr val="tx1"/>
                </a:solidFill>
                <a:latin typeface="Arial" panose="020B0604020202020204" pitchFamily="34" charset="0"/>
                <a:ea typeface="宋体" panose="02010600030101010101" pitchFamily="2" charset="-122"/>
              </a:rPr>
              <a:t>制造</a:t>
            </a:r>
            <a:endParaRPr lang="en-US" altLang="zh-CN" sz="1800" b="1" dirty="0" smtClean="0">
              <a:solidFill>
                <a:schemeClr val="tx1"/>
              </a:solidFill>
              <a:latin typeface="Arial" panose="020B0604020202020204" pitchFamily="34" charset="0"/>
              <a:ea typeface="宋体" panose="02010600030101010101" pitchFamily="2" charset="-122"/>
            </a:endParaRPr>
          </a:p>
          <a:p>
            <a:r>
              <a:rPr lang="en-US" altLang="zh-CN" sz="1800" b="1" dirty="0" smtClean="0">
                <a:solidFill>
                  <a:schemeClr val="tx1"/>
                </a:solidFill>
                <a:latin typeface="Arial" panose="020B0604020202020204" pitchFamily="34" charset="0"/>
                <a:ea typeface="宋体" panose="02010600030101010101" pitchFamily="2" charset="-122"/>
              </a:rPr>
              <a:t> </a:t>
            </a:r>
            <a:r>
              <a:rPr lang="zh-CN" altLang="en-US" sz="1800" b="1" dirty="0" smtClean="0">
                <a:solidFill>
                  <a:schemeClr val="tx1"/>
                </a:solidFill>
                <a:latin typeface="Arial" panose="020B0604020202020204" pitchFamily="34" charset="0"/>
                <a:ea typeface="宋体" panose="02010600030101010101" pitchFamily="2" charset="-122"/>
              </a:rPr>
              <a:t>售后</a:t>
            </a:r>
            <a:endParaRPr lang="en-US" altLang="zh-CN" sz="1800" b="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AutoShape 2"/>
          <p:cNvSpPr>
            <a:spLocks noChangeArrowheads="1"/>
          </p:cNvSpPr>
          <p:nvPr/>
        </p:nvSpPr>
        <p:spPr bwMode="auto">
          <a:xfrm>
            <a:off x="1944688" y="1600200"/>
            <a:ext cx="7793037" cy="3876675"/>
          </a:xfrm>
          <a:prstGeom prst="star16">
            <a:avLst>
              <a:gd name="adj" fmla="val 37500"/>
            </a:avLst>
          </a:prstGeom>
          <a:gradFill rotWithShape="0">
            <a:gsLst>
              <a:gs pos="0">
                <a:srgbClr val="00279F">
                  <a:gamma/>
                  <a:shade val="29804"/>
                  <a:invGamma/>
                </a:srgbClr>
              </a:gs>
              <a:gs pos="100000">
                <a:srgbClr val="00279F"/>
              </a:gs>
            </a:gsLst>
            <a:path path="shape">
              <a:fillToRect l="50000" t="50000" r="50000" b="50000"/>
            </a:path>
          </a:gradFill>
          <a:ln w="12700">
            <a:solidFill>
              <a:srgbClr val="00279F"/>
            </a:solidFill>
            <a:miter lim="800000"/>
            <a:headEnd/>
            <a:tailEnd/>
          </a:ln>
          <a:effectLst>
            <a:outerShdw dist="107763" dir="2700000" algn="ctr" rotWithShape="0">
              <a:srgbClr val="790015"/>
            </a:outerShdw>
          </a:effectLst>
        </p:spPr>
        <p:txBody>
          <a:bodyPr wrap="none" anchor="ctr"/>
          <a:lstStyle/>
          <a:p>
            <a:endParaRPr lang="zh-CN" altLang="en-US"/>
          </a:p>
        </p:txBody>
      </p:sp>
      <p:sp>
        <p:nvSpPr>
          <p:cNvPr id="521219" name="Freeform 3"/>
          <p:cNvSpPr>
            <a:spLocks/>
          </p:cNvSpPr>
          <p:nvPr/>
        </p:nvSpPr>
        <p:spPr bwMode="auto">
          <a:xfrm>
            <a:off x="579438" y="5043488"/>
            <a:ext cx="5949950" cy="1697037"/>
          </a:xfrm>
          <a:custGeom>
            <a:avLst/>
            <a:gdLst>
              <a:gd name="T0" fmla="*/ 165 w 3805"/>
              <a:gd name="T1" fmla="*/ 753 h 984"/>
              <a:gd name="T2" fmla="*/ 320 w 3805"/>
              <a:gd name="T3" fmla="*/ 807 h 984"/>
              <a:gd name="T4" fmla="*/ 478 w 3805"/>
              <a:gd name="T5" fmla="*/ 849 h 984"/>
              <a:gd name="T6" fmla="*/ 655 w 3805"/>
              <a:gd name="T7" fmla="*/ 889 h 984"/>
              <a:gd name="T8" fmla="*/ 834 w 3805"/>
              <a:gd name="T9" fmla="*/ 923 h 984"/>
              <a:gd name="T10" fmla="*/ 1068 w 3805"/>
              <a:gd name="T11" fmla="*/ 954 h 984"/>
              <a:gd name="T12" fmla="*/ 1281 w 3805"/>
              <a:gd name="T13" fmla="*/ 973 h 984"/>
              <a:gd name="T14" fmla="*/ 1558 w 3805"/>
              <a:gd name="T15" fmla="*/ 983 h 984"/>
              <a:gd name="T16" fmla="*/ 1803 w 3805"/>
              <a:gd name="T17" fmla="*/ 976 h 984"/>
              <a:gd name="T18" fmla="*/ 2042 w 3805"/>
              <a:gd name="T19" fmla="*/ 959 h 984"/>
              <a:gd name="T20" fmla="*/ 2243 w 3805"/>
              <a:gd name="T21" fmla="*/ 936 h 984"/>
              <a:gd name="T22" fmla="*/ 2504 w 3805"/>
              <a:gd name="T23" fmla="*/ 891 h 984"/>
              <a:gd name="T24" fmla="*/ 2709 w 3805"/>
              <a:gd name="T25" fmla="*/ 844 h 984"/>
              <a:gd name="T26" fmla="*/ 2877 w 3805"/>
              <a:gd name="T27" fmla="*/ 790 h 984"/>
              <a:gd name="T28" fmla="*/ 3059 w 3805"/>
              <a:gd name="T29" fmla="*/ 721 h 984"/>
              <a:gd name="T30" fmla="*/ 3218 w 3805"/>
              <a:gd name="T31" fmla="*/ 641 h 984"/>
              <a:gd name="T32" fmla="*/ 3413 w 3805"/>
              <a:gd name="T33" fmla="*/ 483 h 984"/>
              <a:gd name="T34" fmla="*/ 3496 w 3805"/>
              <a:gd name="T35" fmla="*/ 344 h 984"/>
              <a:gd name="T36" fmla="*/ 3804 w 3805"/>
              <a:gd name="T37" fmla="*/ 265 h 984"/>
              <a:gd name="T38" fmla="*/ 2476 w 3805"/>
              <a:gd name="T39" fmla="*/ 267 h 984"/>
              <a:gd name="T40" fmla="*/ 2756 w 3805"/>
              <a:gd name="T41" fmla="*/ 347 h 984"/>
              <a:gd name="T42" fmla="*/ 2662 w 3805"/>
              <a:gd name="T43" fmla="*/ 468 h 984"/>
              <a:gd name="T44" fmla="*/ 2458 w 3805"/>
              <a:gd name="T45" fmla="*/ 572 h 984"/>
              <a:gd name="T46" fmla="*/ 2306 w 3805"/>
              <a:gd name="T47" fmla="*/ 636 h 984"/>
              <a:gd name="T48" fmla="*/ 2094 w 3805"/>
              <a:gd name="T49" fmla="*/ 687 h 984"/>
              <a:gd name="T50" fmla="*/ 1871 w 3805"/>
              <a:gd name="T51" fmla="*/ 726 h 984"/>
              <a:gd name="T52" fmla="*/ 1601 w 3805"/>
              <a:gd name="T53" fmla="*/ 765 h 984"/>
              <a:gd name="T54" fmla="*/ 1331 w 3805"/>
              <a:gd name="T55" fmla="*/ 769 h 984"/>
              <a:gd name="T56" fmla="*/ 1160 w 3805"/>
              <a:gd name="T57" fmla="*/ 765 h 984"/>
              <a:gd name="T58" fmla="*/ 927 w 3805"/>
              <a:gd name="T59" fmla="*/ 757 h 984"/>
              <a:gd name="T60" fmla="*/ 674 w 3805"/>
              <a:gd name="T61" fmla="*/ 726 h 984"/>
              <a:gd name="T62" fmla="*/ 0 w 3805"/>
              <a:gd name="T63" fmla="*/ 68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05" h="984">
                <a:moveTo>
                  <a:pt x="0" y="680"/>
                </a:moveTo>
                <a:lnTo>
                  <a:pt x="165" y="753"/>
                </a:lnTo>
                <a:lnTo>
                  <a:pt x="236" y="778"/>
                </a:lnTo>
                <a:lnTo>
                  <a:pt x="320" y="807"/>
                </a:lnTo>
                <a:lnTo>
                  <a:pt x="386" y="828"/>
                </a:lnTo>
                <a:lnTo>
                  <a:pt x="478" y="849"/>
                </a:lnTo>
                <a:lnTo>
                  <a:pt x="562" y="869"/>
                </a:lnTo>
                <a:lnTo>
                  <a:pt x="655" y="889"/>
                </a:lnTo>
                <a:lnTo>
                  <a:pt x="729" y="904"/>
                </a:lnTo>
                <a:lnTo>
                  <a:pt x="834" y="923"/>
                </a:lnTo>
                <a:lnTo>
                  <a:pt x="952" y="941"/>
                </a:lnTo>
                <a:lnTo>
                  <a:pt x="1068" y="954"/>
                </a:lnTo>
                <a:lnTo>
                  <a:pt x="1167" y="964"/>
                </a:lnTo>
                <a:lnTo>
                  <a:pt x="1281" y="973"/>
                </a:lnTo>
                <a:lnTo>
                  <a:pt x="1403" y="980"/>
                </a:lnTo>
                <a:lnTo>
                  <a:pt x="1558" y="983"/>
                </a:lnTo>
                <a:lnTo>
                  <a:pt x="1691" y="981"/>
                </a:lnTo>
                <a:lnTo>
                  <a:pt x="1803" y="976"/>
                </a:lnTo>
                <a:lnTo>
                  <a:pt x="1917" y="970"/>
                </a:lnTo>
                <a:lnTo>
                  <a:pt x="2042" y="959"/>
                </a:lnTo>
                <a:lnTo>
                  <a:pt x="2147" y="950"/>
                </a:lnTo>
                <a:lnTo>
                  <a:pt x="2243" y="936"/>
                </a:lnTo>
                <a:lnTo>
                  <a:pt x="2368" y="917"/>
                </a:lnTo>
                <a:lnTo>
                  <a:pt x="2504" y="891"/>
                </a:lnTo>
                <a:lnTo>
                  <a:pt x="2616" y="866"/>
                </a:lnTo>
                <a:lnTo>
                  <a:pt x="2709" y="844"/>
                </a:lnTo>
                <a:lnTo>
                  <a:pt x="2802" y="817"/>
                </a:lnTo>
                <a:lnTo>
                  <a:pt x="2877" y="790"/>
                </a:lnTo>
                <a:lnTo>
                  <a:pt x="2960" y="760"/>
                </a:lnTo>
                <a:lnTo>
                  <a:pt x="3059" y="721"/>
                </a:lnTo>
                <a:lnTo>
                  <a:pt x="3135" y="684"/>
                </a:lnTo>
                <a:lnTo>
                  <a:pt x="3218" y="641"/>
                </a:lnTo>
                <a:lnTo>
                  <a:pt x="3338" y="554"/>
                </a:lnTo>
                <a:lnTo>
                  <a:pt x="3413" y="483"/>
                </a:lnTo>
                <a:lnTo>
                  <a:pt x="3469" y="406"/>
                </a:lnTo>
                <a:lnTo>
                  <a:pt x="3496" y="344"/>
                </a:lnTo>
                <a:lnTo>
                  <a:pt x="3516" y="265"/>
                </a:lnTo>
                <a:lnTo>
                  <a:pt x="3804" y="265"/>
                </a:lnTo>
                <a:lnTo>
                  <a:pt x="3143" y="0"/>
                </a:lnTo>
                <a:lnTo>
                  <a:pt x="2476" y="267"/>
                </a:lnTo>
                <a:lnTo>
                  <a:pt x="2774" y="267"/>
                </a:lnTo>
                <a:lnTo>
                  <a:pt x="2756" y="347"/>
                </a:lnTo>
                <a:lnTo>
                  <a:pt x="2718" y="406"/>
                </a:lnTo>
                <a:lnTo>
                  <a:pt x="2662" y="468"/>
                </a:lnTo>
                <a:lnTo>
                  <a:pt x="2582" y="520"/>
                </a:lnTo>
                <a:lnTo>
                  <a:pt x="2458" y="572"/>
                </a:lnTo>
                <a:lnTo>
                  <a:pt x="2368" y="605"/>
                </a:lnTo>
                <a:lnTo>
                  <a:pt x="2306" y="636"/>
                </a:lnTo>
                <a:lnTo>
                  <a:pt x="2188" y="657"/>
                </a:lnTo>
                <a:lnTo>
                  <a:pt x="2094" y="687"/>
                </a:lnTo>
                <a:lnTo>
                  <a:pt x="1986" y="709"/>
                </a:lnTo>
                <a:lnTo>
                  <a:pt x="1871" y="726"/>
                </a:lnTo>
                <a:lnTo>
                  <a:pt x="1725" y="743"/>
                </a:lnTo>
                <a:lnTo>
                  <a:pt x="1601" y="765"/>
                </a:lnTo>
                <a:lnTo>
                  <a:pt x="1493" y="769"/>
                </a:lnTo>
                <a:lnTo>
                  <a:pt x="1331" y="769"/>
                </a:lnTo>
                <a:lnTo>
                  <a:pt x="1222" y="769"/>
                </a:lnTo>
                <a:lnTo>
                  <a:pt x="1160" y="765"/>
                </a:lnTo>
                <a:lnTo>
                  <a:pt x="1052" y="760"/>
                </a:lnTo>
                <a:lnTo>
                  <a:pt x="927" y="757"/>
                </a:lnTo>
                <a:lnTo>
                  <a:pt x="813" y="743"/>
                </a:lnTo>
                <a:lnTo>
                  <a:pt x="674" y="726"/>
                </a:lnTo>
                <a:lnTo>
                  <a:pt x="478" y="687"/>
                </a:lnTo>
                <a:lnTo>
                  <a:pt x="0" y="680"/>
                </a:lnTo>
              </a:path>
            </a:pathLst>
          </a:custGeom>
          <a:solidFill>
            <a:srgbClr val="00279F"/>
          </a:solidFill>
          <a:ln w="12700" cap="rnd" cmpd="sng">
            <a:solidFill>
              <a:schemeClr val="bg1"/>
            </a:solidFill>
            <a:prstDash val="solid"/>
            <a:round/>
            <a:headEnd type="none" w="med" len="med"/>
            <a:tailEnd type="none" w="med" len="med"/>
          </a:ln>
          <a:effectLst>
            <a:outerShdw dist="107763" dir="2700000" algn="ctr" rotWithShape="0">
              <a:srgbClr val="790015"/>
            </a:outerShdw>
          </a:effectLst>
        </p:spPr>
        <p:txBody>
          <a:bodyPr/>
          <a:lstStyle/>
          <a:p>
            <a:endParaRPr lang="zh-CN" altLang="en-US"/>
          </a:p>
        </p:txBody>
      </p:sp>
      <p:sp>
        <p:nvSpPr>
          <p:cNvPr id="521220" name="Rectangle 4"/>
          <p:cNvSpPr>
            <a:spLocks noChangeArrowheads="1"/>
          </p:cNvSpPr>
          <p:nvPr/>
        </p:nvSpPr>
        <p:spPr bwMode="auto">
          <a:xfrm>
            <a:off x="4278313" y="1946275"/>
            <a:ext cx="4564062"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2" name="Freeform 6"/>
          <p:cNvSpPr>
            <a:spLocks/>
          </p:cNvSpPr>
          <p:nvPr/>
        </p:nvSpPr>
        <p:spPr bwMode="auto">
          <a:xfrm>
            <a:off x="422275" y="3692525"/>
            <a:ext cx="3563938" cy="1806575"/>
          </a:xfrm>
          <a:custGeom>
            <a:avLst/>
            <a:gdLst>
              <a:gd name="T0" fmla="*/ 97 w 2279"/>
              <a:gd name="T1" fmla="*/ 801 h 1047"/>
              <a:gd name="T2" fmla="*/ 191 w 2279"/>
              <a:gd name="T3" fmla="*/ 858 h 1047"/>
              <a:gd name="T4" fmla="*/ 286 w 2279"/>
              <a:gd name="T5" fmla="*/ 903 h 1047"/>
              <a:gd name="T6" fmla="*/ 392 w 2279"/>
              <a:gd name="T7" fmla="*/ 946 h 1047"/>
              <a:gd name="T8" fmla="*/ 500 w 2279"/>
              <a:gd name="T9" fmla="*/ 982 h 1047"/>
              <a:gd name="T10" fmla="*/ 639 w 2279"/>
              <a:gd name="T11" fmla="*/ 1014 h 1047"/>
              <a:gd name="T12" fmla="*/ 767 w 2279"/>
              <a:gd name="T13" fmla="*/ 1035 h 1047"/>
              <a:gd name="T14" fmla="*/ 933 w 2279"/>
              <a:gd name="T15" fmla="*/ 1046 h 1047"/>
              <a:gd name="T16" fmla="*/ 1080 w 2279"/>
              <a:gd name="T17" fmla="*/ 1038 h 1047"/>
              <a:gd name="T18" fmla="*/ 1223 w 2279"/>
              <a:gd name="T19" fmla="*/ 1020 h 1047"/>
              <a:gd name="T20" fmla="*/ 1343 w 2279"/>
              <a:gd name="T21" fmla="*/ 996 h 1047"/>
              <a:gd name="T22" fmla="*/ 1499 w 2279"/>
              <a:gd name="T23" fmla="*/ 948 h 1047"/>
              <a:gd name="T24" fmla="*/ 1622 w 2279"/>
              <a:gd name="T25" fmla="*/ 898 h 1047"/>
              <a:gd name="T26" fmla="*/ 1722 w 2279"/>
              <a:gd name="T27" fmla="*/ 841 h 1047"/>
              <a:gd name="T28" fmla="*/ 1832 w 2279"/>
              <a:gd name="T29" fmla="*/ 767 h 1047"/>
              <a:gd name="T30" fmla="*/ 1927 w 2279"/>
              <a:gd name="T31" fmla="*/ 682 h 1047"/>
              <a:gd name="T32" fmla="*/ 2044 w 2279"/>
              <a:gd name="T33" fmla="*/ 514 h 1047"/>
              <a:gd name="T34" fmla="*/ 2094 w 2279"/>
              <a:gd name="T35" fmla="*/ 366 h 1047"/>
              <a:gd name="T36" fmla="*/ 2278 w 2279"/>
              <a:gd name="T37" fmla="*/ 281 h 1047"/>
              <a:gd name="T38" fmla="*/ 1483 w 2279"/>
              <a:gd name="T39" fmla="*/ 285 h 1047"/>
              <a:gd name="T40" fmla="*/ 1650 w 2279"/>
              <a:gd name="T41" fmla="*/ 368 h 1047"/>
              <a:gd name="T42" fmla="*/ 1594 w 2279"/>
              <a:gd name="T43" fmla="*/ 498 h 1047"/>
              <a:gd name="T44" fmla="*/ 1472 w 2279"/>
              <a:gd name="T45" fmla="*/ 608 h 1047"/>
              <a:gd name="T46" fmla="*/ 1381 w 2279"/>
              <a:gd name="T47" fmla="*/ 677 h 1047"/>
              <a:gd name="T48" fmla="*/ 1254 w 2279"/>
              <a:gd name="T49" fmla="*/ 731 h 1047"/>
              <a:gd name="T50" fmla="*/ 1120 w 2279"/>
              <a:gd name="T51" fmla="*/ 772 h 1047"/>
              <a:gd name="T52" fmla="*/ 959 w 2279"/>
              <a:gd name="T53" fmla="*/ 813 h 1047"/>
              <a:gd name="T54" fmla="*/ 797 w 2279"/>
              <a:gd name="T55" fmla="*/ 818 h 1047"/>
              <a:gd name="T56" fmla="*/ 695 w 2279"/>
              <a:gd name="T57" fmla="*/ 813 h 1047"/>
              <a:gd name="T58" fmla="*/ 556 w 2279"/>
              <a:gd name="T59" fmla="*/ 805 h 1047"/>
              <a:gd name="T60" fmla="*/ 403 w 2279"/>
              <a:gd name="T61" fmla="*/ 772 h 1047"/>
              <a:gd name="T62" fmla="*/ 0 w 2279"/>
              <a:gd name="T63" fmla="*/ 723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79" h="1047">
                <a:moveTo>
                  <a:pt x="0" y="723"/>
                </a:moveTo>
                <a:lnTo>
                  <a:pt x="97" y="801"/>
                </a:lnTo>
                <a:lnTo>
                  <a:pt x="141" y="827"/>
                </a:lnTo>
                <a:lnTo>
                  <a:pt x="191" y="858"/>
                </a:lnTo>
                <a:lnTo>
                  <a:pt x="230" y="880"/>
                </a:lnTo>
                <a:lnTo>
                  <a:pt x="286" y="903"/>
                </a:lnTo>
                <a:lnTo>
                  <a:pt x="336" y="924"/>
                </a:lnTo>
                <a:lnTo>
                  <a:pt x="392" y="946"/>
                </a:lnTo>
                <a:lnTo>
                  <a:pt x="437" y="961"/>
                </a:lnTo>
                <a:lnTo>
                  <a:pt x="500" y="982"/>
                </a:lnTo>
                <a:lnTo>
                  <a:pt x="570" y="1001"/>
                </a:lnTo>
                <a:lnTo>
                  <a:pt x="639" y="1014"/>
                </a:lnTo>
                <a:lnTo>
                  <a:pt x="699" y="1025"/>
                </a:lnTo>
                <a:lnTo>
                  <a:pt x="767" y="1035"/>
                </a:lnTo>
                <a:lnTo>
                  <a:pt x="839" y="1042"/>
                </a:lnTo>
                <a:lnTo>
                  <a:pt x="933" y="1046"/>
                </a:lnTo>
                <a:lnTo>
                  <a:pt x="1013" y="1043"/>
                </a:lnTo>
                <a:lnTo>
                  <a:pt x="1080" y="1038"/>
                </a:lnTo>
                <a:lnTo>
                  <a:pt x="1148" y="1032"/>
                </a:lnTo>
                <a:lnTo>
                  <a:pt x="1223" y="1020"/>
                </a:lnTo>
                <a:lnTo>
                  <a:pt x="1286" y="1010"/>
                </a:lnTo>
                <a:lnTo>
                  <a:pt x="1343" y="996"/>
                </a:lnTo>
                <a:lnTo>
                  <a:pt x="1418" y="975"/>
                </a:lnTo>
                <a:lnTo>
                  <a:pt x="1499" y="948"/>
                </a:lnTo>
                <a:lnTo>
                  <a:pt x="1566" y="921"/>
                </a:lnTo>
                <a:lnTo>
                  <a:pt x="1622" y="898"/>
                </a:lnTo>
                <a:lnTo>
                  <a:pt x="1678" y="869"/>
                </a:lnTo>
                <a:lnTo>
                  <a:pt x="1722" y="841"/>
                </a:lnTo>
                <a:lnTo>
                  <a:pt x="1773" y="808"/>
                </a:lnTo>
                <a:lnTo>
                  <a:pt x="1832" y="767"/>
                </a:lnTo>
                <a:lnTo>
                  <a:pt x="1877" y="727"/>
                </a:lnTo>
                <a:lnTo>
                  <a:pt x="1927" y="682"/>
                </a:lnTo>
                <a:lnTo>
                  <a:pt x="2000" y="590"/>
                </a:lnTo>
                <a:lnTo>
                  <a:pt x="2044" y="514"/>
                </a:lnTo>
                <a:lnTo>
                  <a:pt x="2078" y="432"/>
                </a:lnTo>
                <a:lnTo>
                  <a:pt x="2094" y="366"/>
                </a:lnTo>
                <a:lnTo>
                  <a:pt x="2105" y="281"/>
                </a:lnTo>
                <a:lnTo>
                  <a:pt x="2278" y="281"/>
                </a:lnTo>
                <a:lnTo>
                  <a:pt x="1882" y="0"/>
                </a:lnTo>
                <a:lnTo>
                  <a:pt x="1483" y="285"/>
                </a:lnTo>
                <a:lnTo>
                  <a:pt x="1661" y="284"/>
                </a:lnTo>
                <a:lnTo>
                  <a:pt x="1650" y="368"/>
                </a:lnTo>
                <a:lnTo>
                  <a:pt x="1628" y="432"/>
                </a:lnTo>
                <a:lnTo>
                  <a:pt x="1594" y="498"/>
                </a:lnTo>
                <a:lnTo>
                  <a:pt x="1546" y="553"/>
                </a:lnTo>
                <a:lnTo>
                  <a:pt x="1472" y="608"/>
                </a:lnTo>
                <a:lnTo>
                  <a:pt x="1418" y="644"/>
                </a:lnTo>
                <a:lnTo>
                  <a:pt x="1381" y="677"/>
                </a:lnTo>
                <a:lnTo>
                  <a:pt x="1310" y="699"/>
                </a:lnTo>
                <a:lnTo>
                  <a:pt x="1254" y="731"/>
                </a:lnTo>
                <a:lnTo>
                  <a:pt x="1189" y="754"/>
                </a:lnTo>
                <a:lnTo>
                  <a:pt x="1120" y="772"/>
                </a:lnTo>
                <a:lnTo>
                  <a:pt x="1033" y="790"/>
                </a:lnTo>
                <a:lnTo>
                  <a:pt x="959" y="813"/>
                </a:lnTo>
                <a:lnTo>
                  <a:pt x="894" y="818"/>
                </a:lnTo>
                <a:lnTo>
                  <a:pt x="797" y="818"/>
                </a:lnTo>
                <a:lnTo>
                  <a:pt x="732" y="818"/>
                </a:lnTo>
                <a:lnTo>
                  <a:pt x="695" y="813"/>
                </a:lnTo>
                <a:lnTo>
                  <a:pt x="630" y="809"/>
                </a:lnTo>
                <a:lnTo>
                  <a:pt x="556" y="805"/>
                </a:lnTo>
                <a:lnTo>
                  <a:pt x="487" y="790"/>
                </a:lnTo>
                <a:lnTo>
                  <a:pt x="403" y="772"/>
                </a:lnTo>
                <a:lnTo>
                  <a:pt x="286" y="731"/>
                </a:lnTo>
                <a:lnTo>
                  <a:pt x="0" y="723"/>
                </a:lnTo>
              </a:path>
            </a:pathLst>
          </a:custGeom>
          <a:solidFill>
            <a:srgbClr val="EF9100"/>
          </a:solidFill>
          <a:ln w="12700" cap="rnd" cmpd="sng">
            <a:solidFill>
              <a:srgbClr val="000000"/>
            </a:solidFill>
            <a:prstDash val="solid"/>
            <a:round/>
            <a:headEnd type="none" w="med" len="med"/>
            <a:tailEnd type="none" w="med" len="med"/>
          </a:ln>
          <a:effectLst>
            <a:outerShdw dist="107763" dir="2700000" algn="ctr" rotWithShape="0">
              <a:srgbClr val="790015"/>
            </a:outerShdw>
          </a:effectLst>
        </p:spPr>
        <p:txBody>
          <a:bodyPr/>
          <a:lstStyle/>
          <a:p>
            <a:endParaRPr lang="zh-CN" altLang="en-US"/>
          </a:p>
        </p:txBody>
      </p:sp>
      <p:sp>
        <p:nvSpPr>
          <p:cNvPr id="521223" name="Freeform 7"/>
          <p:cNvSpPr>
            <a:spLocks/>
          </p:cNvSpPr>
          <p:nvPr/>
        </p:nvSpPr>
        <p:spPr bwMode="auto">
          <a:xfrm>
            <a:off x="503238" y="2698750"/>
            <a:ext cx="3173412" cy="1436688"/>
          </a:xfrm>
          <a:custGeom>
            <a:avLst/>
            <a:gdLst>
              <a:gd name="T0" fmla="*/ 88 w 2030"/>
              <a:gd name="T1" fmla="*/ 636 h 832"/>
              <a:gd name="T2" fmla="*/ 170 w 2030"/>
              <a:gd name="T3" fmla="*/ 682 h 832"/>
              <a:gd name="T4" fmla="*/ 255 w 2030"/>
              <a:gd name="T5" fmla="*/ 718 h 832"/>
              <a:gd name="T6" fmla="*/ 349 w 2030"/>
              <a:gd name="T7" fmla="*/ 751 h 832"/>
              <a:gd name="T8" fmla="*/ 445 w 2030"/>
              <a:gd name="T9" fmla="*/ 780 h 832"/>
              <a:gd name="T10" fmla="*/ 569 w 2030"/>
              <a:gd name="T11" fmla="*/ 806 h 832"/>
              <a:gd name="T12" fmla="*/ 684 w 2030"/>
              <a:gd name="T13" fmla="*/ 822 h 832"/>
              <a:gd name="T14" fmla="*/ 831 w 2030"/>
              <a:gd name="T15" fmla="*/ 831 h 832"/>
              <a:gd name="T16" fmla="*/ 962 w 2030"/>
              <a:gd name="T17" fmla="*/ 825 h 832"/>
              <a:gd name="T18" fmla="*/ 1089 w 2030"/>
              <a:gd name="T19" fmla="*/ 811 h 832"/>
              <a:gd name="T20" fmla="*/ 1197 w 2030"/>
              <a:gd name="T21" fmla="*/ 791 h 832"/>
              <a:gd name="T22" fmla="*/ 1336 w 2030"/>
              <a:gd name="T23" fmla="*/ 753 h 832"/>
              <a:gd name="T24" fmla="*/ 1445 w 2030"/>
              <a:gd name="T25" fmla="*/ 713 h 832"/>
              <a:gd name="T26" fmla="*/ 1534 w 2030"/>
              <a:gd name="T27" fmla="*/ 668 h 832"/>
              <a:gd name="T28" fmla="*/ 1633 w 2030"/>
              <a:gd name="T29" fmla="*/ 609 h 832"/>
              <a:gd name="T30" fmla="*/ 1716 w 2030"/>
              <a:gd name="T31" fmla="*/ 542 h 832"/>
              <a:gd name="T32" fmla="*/ 1820 w 2030"/>
              <a:gd name="T33" fmla="*/ 408 h 832"/>
              <a:gd name="T34" fmla="*/ 1865 w 2030"/>
              <a:gd name="T35" fmla="*/ 291 h 832"/>
              <a:gd name="T36" fmla="*/ 2029 w 2030"/>
              <a:gd name="T37" fmla="*/ 223 h 832"/>
              <a:gd name="T38" fmla="*/ 1321 w 2030"/>
              <a:gd name="T39" fmla="*/ 226 h 832"/>
              <a:gd name="T40" fmla="*/ 1470 w 2030"/>
              <a:gd name="T41" fmla="*/ 293 h 832"/>
              <a:gd name="T42" fmla="*/ 1420 w 2030"/>
              <a:gd name="T43" fmla="*/ 396 h 832"/>
              <a:gd name="T44" fmla="*/ 1311 w 2030"/>
              <a:gd name="T45" fmla="*/ 483 h 832"/>
              <a:gd name="T46" fmla="*/ 1230 w 2030"/>
              <a:gd name="T47" fmla="*/ 538 h 832"/>
              <a:gd name="T48" fmla="*/ 1117 w 2030"/>
              <a:gd name="T49" fmla="*/ 581 h 832"/>
              <a:gd name="T50" fmla="*/ 998 w 2030"/>
              <a:gd name="T51" fmla="*/ 613 h 832"/>
              <a:gd name="T52" fmla="*/ 854 w 2030"/>
              <a:gd name="T53" fmla="*/ 646 h 832"/>
              <a:gd name="T54" fmla="*/ 710 w 2030"/>
              <a:gd name="T55" fmla="*/ 650 h 832"/>
              <a:gd name="T56" fmla="*/ 619 w 2030"/>
              <a:gd name="T57" fmla="*/ 646 h 832"/>
              <a:gd name="T58" fmla="*/ 495 w 2030"/>
              <a:gd name="T59" fmla="*/ 639 h 832"/>
              <a:gd name="T60" fmla="*/ 359 w 2030"/>
              <a:gd name="T61" fmla="*/ 613 h 832"/>
              <a:gd name="T62" fmla="*/ 0 w 2030"/>
              <a:gd name="T63" fmla="*/ 57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0" h="832">
                <a:moveTo>
                  <a:pt x="0" y="574"/>
                </a:moveTo>
                <a:lnTo>
                  <a:pt x="88" y="636"/>
                </a:lnTo>
                <a:lnTo>
                  <a:pt x="126" y="657"/>
                </a:lnTo>
                <a:lnTo>
                  <a:pt x="170" y="682"/>
                </a:lnTo>
                <a:lnTo>
                  <a:pt x="205" y="699"/>
                </a:lnTo>
                <a:lnTo>
                  <a:pt x="255" y="718"/>
                </a:lnTo>
                <a:lnTo>
                  <a:pt x="300" y="734"/>
                </a:lnTo>
                <a:lnTo>
                  <a:pt x="349" y="751"/>
                </a:lnTo>
                <a:lnTo>
                  <a:pt x="389" y="764"/>
                </a:lnTo>
                <a:lnTo>
                  <a:pt x="445" y="780"/>
                </a:lnTo>
                <a:lnTo>
                  <a:pt x="508" y="795"/>
                </a:lnTo>
                <a:lnTo>
                  <a:pt x="569" y="806"/>
                </a:lnTo>
                <a:lnTo>
                  <a:pt x="622" y="814"/>
                </a:lnTo>
                <a:lnTo>
                  <a:pt x="684" y="822"/>
                </a:lnTo>
                <a:lnTo>
                  <a:pt x="749" y="828"/>
                </a:lnTo>
                <a:lnTo>
                  <a:pt x="831" y="831"/>
                </a:lnTo>
                <a:lnTo>
                  <a:pt x="902" y="829"/>
                </a:lnTo>
                <a:lnTo>
                  <a:pt x="962" y="825"/>
                </a:lnTo>
                <a:lnTo>
                  <a:pt x="1023" y="820"/>
                </a:lnTo>
                <a:lnTo>
                  <a:pt x="1089" y="811"/>
                </a:lnTo>
                <a:lnTo>
                  <a:pt x="1145" y="802"/>
                </a:lnTo>
                <a:lnTo>
                  <a:pt x="1197" y="791"/>
                </a:lnTo>
                <a:lnTo>
                  <a:pt x="1263" y="774"/>
                </a:lnTo>
                <a:lnTo>
                  <a:pt x="1336" y="753"/>
                </a:lnTo>
                <a:lnTo>
                  <a:pt x="1395" y="732"/>
                </a:lnTo>
                <a:lnTo>
                  <a:pt x="1445" y="713"/>
                </a:lnTo>
                <a:lnTo>
                  <a:pt x="1494" y="690"/>
                </a:lnTo>
                <a:lnTo>
                  <a:pt x="1534" y="668"/>
                </a:lnTo>
                <a:lnTo>
                  <a:pt x="1579" y="642"/>
                </a:lnTo>
                <a:lnTo>
                  <a:pt x="1633" y="609"/>
                </a:lnTo>
                <a:lnTo>
                  <a:pt x="1673" y="578"/>
                </a:lnTo>
                <a:lnTo>
                  <a:pt x="1716" y="542"/>
                </a:lnTo>
                <a:lnTo>
                  <a:pt x="1781" y="468"/>
                </a:lnTo>
                <a:lnTo>
                  <a:pt x="1820" y="408"/>
                </a:lnTo>
                <a:lnTo>
                  <a:pt x="1850" y="343"/>
                </a:lnTo>
                <a:lnTo>
                  <a:pt x="1865" y="291"/>
                </a:lnTo>
                <a:lnTo>
                  <a:pt x="1875" y="223"/>
                </a:lnTo>
                <a:lnTo>
                  <a:pt x="2029" y="223"/>
                </a:lnTo>
                <a:lnTo>
                  <a:pt x="1676" y="0"/>
                </a:lnTo>
                <a:lnTo>
                  <a:pt x="1321" y="226"/>
                </a:lnTo>
                <a:lnTo>
                  <a:pt x="1480" y="225"/>
                </a:lnTo>
                <a:lnTo>
                  <a:pt x="1470" y="293"/>
                </a:lnTo>
                <a:lnTo>
                  <a:pt x="1451" y="343"/>
                </a:lnTo>
                <a:lnTo>
                  <a:pt x="1420" y="396"/>
                </a:lnTo>
                <a:lnTo>
                  <a:pt x="1377" y="439"/>
                </a:lnTo>
                <a:lnTo>
                  <a:pt x="1311" y="483"/>
                </a:lnTo>
                <a:lnTo>
                  <a:pt x="1263" y="512"/>
                </a:lnTo>
                <a:lnTo>
                  <a:pt x="1230" y="538"/>
                </a:lnTo>
                <a:lnTo>
                  <a:pt x="1167" y="555"/>
                </a:lnTo>
                <a:lnTo>
                  <a:pt x="1117" y="581"/>
                </a:lnTo>
                <a:lnTo>
                  <a:pt x="1059" y="599"/>
                </a:lnTo>
                <a:lnTo>
                  <a:pt x="998" y="613"/>
                </a:lnTo>
                <a:lnTo>
                  <a:pt x="920" y="628"/>
                </a:lnTo>
                <a:lnTo>
                  <a:pt x="854" y="646"/>
                </a:lnTo>
                <a:lnTo>
                  <a:pt x="796" y="650"/>
                </a:lnTo>
                <a:lnTo>
                  <a:pt x="710" y="650"/>
                </a:lnTo>
                <a:lnTo>
                  <a:pt x="652" y="650"/>
                </a:lnTo>
                <a:lnTo>
                  <a:pt x="619" y="646"/>
                </a:lnTo>
                <a:lnTo>
                  <a:pt x="561" y="643"/>
                </a:lnTo>
                <a:lnTo>
                  <a:pt x="495" y="639"/>
                </a:lnTo>
                <a:lnTo>
                  <a:pt x="434" y="628"/>
                </a:lnTo>
                <a:lnTo>
                  <a:pt x="359" y="613"/>
                </a:lnTo>
                <a:lnTo>
                  <a:pt x="255" y="581"/>
                </a:lnTo>
                <a:lnTo>
                  <a:pt x="0" y="574"/>
                </a:lnTo>
              </a:path>
            </a:pathLst>
          </a:custGeom>
          <a:solidFill>
            <a:srgbClr val="EF9100"/>
          </a:solidFill>
          <a:ln w="12700" cap="rnd" cmpd="sng">
            <a:solidFill>
              <a:srgbClr val="000000"/>
            </a:solidFill>
            <a:prstDash val="solid"/>
            <a:round/>
            <a:headEnd type="none" w="med" len="med"/>
            <a:tailEnd type="none" w="med" len="med"/>
          </a:ln>
          <a:effectLst>
            <a:outerShdw dist="107763" dir="2700000" algn="ctr" rotWithShape="0">
              <a:srgbClr val="790015"/>
            </a:outerShdw>
          </a:effectLst>
        </p:spPr>
        <p:txBody>
          <a:bodyPr/>
          <a:lstStyle/>
          <a:p>
            <a:endParaRPr lang="zh-CN" altLang="en-US"/>
          </a:p>
        </p:txBody>
      </p:sp>
      <p:sp>
        <p:nvSpPr>
          <p:cNvPr id="521224" name="Freeform 8"/>
          <p:cNvSpPr>
            <a:spLocks/>
          </p:cNvSpPr>
          <p:nvPr/>
        </p:nvSpPr>
        <p:spPr bwMode="auto">
          <a:xfrm>
            <a:off x="6283325" y="3921125"/>
            <a:ext cx="3400425" cy="1435100"/>
          </a:xfrm>
          <a:custGeom>
            <a:avLst/>
            <a:gdLst>
              <a:gd name="T0" fmla="*/ 94 w 2175"/>
              <a:gd name="T1" fmla="*/ 636 h 832"/>
              <a:gd name="T2" fmla="*/ 183 w 2175"/>
              <a:gd name="T3" fmla="*/ 682 h 832"/>
              <a:gd name="T4" fmla="*/ 273 w 2175"/>
              <a:gd name="T5" fmla="*/ 718 h 832"/>
              <a:gd name="T6" fmla="*/ 374 w 2175"/>
              <a:gd name="T7" fmla="*/ 751 h 832"/>
              <a:gd name="T8" fmla="*/ 477 w 2175"/>
              <a:gd name="T9" fmla="*/ 780 h 832"/>
              <a:gd name="T10" fmla="*/ 610 w 2175"/>
              <a:gd name="T11" fmla="*/ 806 h 832"/>
              <a:gd name="T12" fmla="*/ 732 w 2175"/>
              <a:gd name="T13" fmla="*/ 822 h 832"/>
              <a:gd name="T14" fmla="*/ 890 w 2175"/>
              <a:gd name="T15" fmla="*/ 831 h 832"/>
              <a:gd name="T16" fmla="*/ 1030 w 2175"/>
              <a:gd name="T17" fmla="*/ 825 h 832"/>
              <a:gd name="T18" fmla="*/ 1167 w 2175"/>
              <a:gd name="T19" fmla="*/ 811 h 832"/>
              <a:gd name="T20" fmla="*/ 1283 w 2175"/>
              <a:gd name="T21" fmla="*/ 791 h 832"/>
              <a:gd name="T22" fmla="*/ 1431 w 2175"/>
              <a:gd name="T23" fmla="*/ 753 h 832"/>
              <a:gd name="T24" fmla="*/ 1548 w 2175"/>
              <a:gd name="T25" fmla="*/ 713 h 832"/>
              <a:gd name="T26" fmla="*/ 1644 w 2175"/>
              <a:gd name="T27" fmla="*/ 668 h 832"/>
              <a:gd name="T28" fmla="*/ 1748 w 2175"/>
              <a:gd name="T29" fmla="*/ 609 h 832"/>
              <a:gd name="T30" fmla="*/ 1839 w 2175"/>
              <a:gd name="T31" fmla="*/ 542 h 832"/>
              <a:gd name="T32" fmla="*/ 1951 w 2175"/>
              <a:gd name="T33" fmla="*/ 408 h 832"/>
              <a:gd name="T34" fmla="*/ 1999 w 2175"/>
              <a:gd name="T35" fmla="*/ 291 h 832"/>
              <a:gd name="T36" fmla="*/ 2174 w 2175"/>
              <a:gd name="T37" fmla="*/ 223 h 832"/>
              <a:gd name="T38" fmla="*/ 1415 w 2175"/>
              <a:gd name="T39" fmla="*/ 226 h 832"/>
              <a:gd name="T40" fmla="*/ 1575 w 2175"/>
              <a:gd name="T41" fmla="*/ 293 h 832"/>
              <a:gd name="T42" fmla="*/ 1521 w 2175"/>
              <a:gd name="T43" fmla="*/ 396 h 832"/>
              <a:gd name="T44" fmla="*/ 1404 w 2175"/>
              <a:gd name="T45" fmla="*/ 483 h 832"/>
              <a:gd name="T46" fmla="*/ 1318 w 2175"/>
              <a:gd name="T47" fmla="*/ 538 h 832"/>
              <a:gd name="T48" fmla="*/ 1197 w 2175"/>
              <a:gd name="T49" fmla="*/ 581 h 832"/>
              <a:gd name="T50" fmla="*/ 1069 w 2175"/>
              <a:gd name="T51" fmla="*/ 613 h 832"/>
              <a:gd name="T52" fmla="*/ 915 w 2175"/>
              <a:gd name="T53" fmla="*/ 646 h 832"/>
              <a:gd name="T54" fmla="*/ 761 w 2175"/>
              <a:gd name="T55" fmla="*/ 650 h 832"/>
              <a:gd name="T56" fmla="*/ 663 w 2175"/>
              <a:gd name="T57" fmla="*/ 646 h 832"/>
              <a:gd name="T58" fmla="*/ 530 w 2175"/>
              <a:gd name="T59" fmla="*/ 639 h 832"/>
              <a:gd name="T60" fmla="*/ 385 w 2175"/>
              <a:gd name="T61" fmla="*/ 613 h 832"/>
              <a:gd name="T62" fmla="*/ 0 w 2175"/>
              <a:gd name="T63" fmla="*/ 57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75" h="832">
                <a:moveTo>
                  <a:pt x="0" y="574"/>
                </a:moveTo>
                <a:lnTo>
                  <a:pt x="94" y="636"/>
                </a:lnTo>
                <a:lnTo>
                  <a:pt x="135" y="657"/>
                </a:lnTo>
                <a:lnTo>
                  <a:pt x="183" y="682"/>
                </a:lnTo>
                <a:lnTo>
                  <a:pt x="220" y="699"/>
                </a:lnTo>
                <a:lnTo>
                  <a:pt x="273" y="718"/>
                </a:lnTo>
                <a:lnTo>
                  <a:pt x="321" y="734"/>
                </a:lnTo>
                <a:lnTo>
                  <a:pt x="374" y="751"/>
                </a:lnTo>
                <a:lnTo>
                  <a:pt x="417" y="764"/>
                </a:lnTo>
                <a:lnTo>
                  <a:pt x="477" y="780"/>
                </a:lnTo>
                <a:lnTo>
                  <a:pt x="544" y="795"/>
                </a:lnTo>
                <a:lnTo>
                  <a:pt x="610" y="806"/>
                </a:lnTo>
                <a:lnTo>
                  <a:pt x="667" y="814"/>
                </a:lnTo>
                <a:lnTo>
                  <a:pt x="732" y="822"/>
                </a:lnTo>
                <a:lnTo>
                  <a:pt x="802" y="828"/>
                </a:lnTo>
                <a:lnTo>
                  <a:pt x="890" y="831"/>
                </a:lnTo>
                <a:lnTo>
                  <a:pt x="966" y="829"/>
                </a:lnTo>
                <a:lnTo>
                  <a:pt x="1030" y="825"/>
                </a:lnTo>
                <a:lnTo>
                  <a:pt x="1096" y="820"/>
                </a:lnTo>
                <a:lnTo>
                  <a:pt x="1167" y="811"/>
                </a:lnTo>
                <a:lnTo>
                  <a:pt x="1227" y="802"/>
                </a:lnTo>
                <a:lnTo>
                  <a:pt x="1283" y="791"/>
                </a:lnTo>
                <a:lnTo>
                  <a:pt x="1353" y="774"/>
                </a:lnTo>
                <a:lnTo>
                  <a:pt x="1431" y="753"/>
                </a:lnTo>
                <a:lnTo>
                  <a:pt x="1495" y="732"/>
                </a:lnTo>
                <a:lnTo>
                  <a:pt x="1548" y="713"/>
                </a:lnTo>
                <a:lnTo>
                  <a:pt x="1601" y="690"/>
                </a:lnTo>
                <a:lnTo>
                  <a:pt x="1644" y="668"/>
                </a:lnTo>
                <a:lnTo>
                  <a:pt x="1692" y="642"/>
                </a:lnTo>
                <a:lnTo>
                  <a:pt x="1748" y="609"/>
                </a:lnTo>
                <a:lnTo>
                  <a:pt x="1791" y="578"/>
                </a:lnTo>
                <a:lnTo>
                  <a:pt x="1839" y="542"/>
                </a:lnTo>
                <a:lnTo>
                  <a:pt x="1909" y="468"/>
                </a:lnTo>
                <a:lnTo>
                  <a:pt x="1951" y="408"/>
                </a:lnTo>
                <a:lnTo>
                  <a:pt x="1982" y="343"/>
                </a:lnTo>
                <a:lnTo>
                  <a:pt x="1999" y="291"/>
                </a:lnTo>
                <a:lnTo>
                  <a:pt x="2009" y="223"/>
                </a:lnTo>
                <a:lnTo>
                  <a:pt x="2174" y="223"/>
                </a:lnTo>
                <a:lnTo>
                  <a:pt x="1796" y="0"/>
                </a:lnTo>
                <a:lnTo>
                  <a:pt x="1415" y="226"/>
                </a:lnTo>
                <a:lnTo>
                  <a:pt x="1585" y="225"/>
                </a:lnTo>
                <a:lnTo>
                  <a:pt x="1575" y="293"/>
                </a:lnTo>
                <a:lnTo>
                  <a:pt x="1553" y="343"/>
                </a:lnTo>
                <a:lnTo>
                  <a:pt x="1521" y="396"/>
                </a:lnTo>
                <a:lnTo>
                  <a:pt x="1475" y="439"/>
                </a:lnTo>
                <a:lnTo>
                  <a:pt x="1404" y="483"/>
                </a:lnTo>
                <a:lnTo>
                  <a:pt x="1353" y="512"/>
                </a:lnTo>
                <a:lnTo>
                  <a:pt x="1318" y="538"/>
                </a:lnTo>
                <a:lnTo>
                  <a:pt x="1250" y="555"/>
                </a:lnTo>
                <a:lnTo>
                  <a:pt x="1197" y="581"/>
                </a:lnTo>
                <a:lnTo>
                  <a:pt x="1135" y="599"/>
                </a:lnTo>
                <a:lnTo>
                  <a:pt x="1069" y="613"/>
                </a:lnTo>
                <a:lnTo>
                  <a:pt x="986" y="628"/>
                </a:lnTo>
                <a:lnTo>
                  <a:pt x="915" y="646"/>
                </a:lnTo>
                <a:lnTo>
                  <a:pt x="854" y="650"/>
                </a:lnTo>
                <a:lnTo>
                  <a:pt x="761" y="650"/>
                </a:lnTo>
                <a:lnTo>
                  <a:pt x="699" y="650"/>
                </a:lnTo>
                <a:lnTo>
                  <a:pt x="663" y="646"/>
                </a:lnTo>
                <a:lnTo>
                  <a:pt x="601" y="643"/>
                </a:lnTo>
                <a:lnTo>
                  <a:pt x="530" y="639"/>
                </a:lnTo>
                <a:lnTo>
                  <a:pt x="465" y="628"/>
                </a:lnTo>
                <a:lnTo>
                  <a:pt x="385" y="613"/>
                </a:lnTo>
                <a:lnTo>
                  <a:pt x="273" y="581"/>
                </a:lnTo>
                <a:lnTo>
                  <a:pt x="0" y="574"/>
                </a:lnTo>
              </a:path>
            </a:pathLst>
          </a:custGeom>
          <a:solidFill>
            <a:srgbClr val="EF9100"/>
          </a:solidFill>
          <a:ln w="12700" cap="rnd" cmpd="sng">
            <a:solidFill>
              <a:srgbClr val="000000"/>
            </a:solidFill>
            <a:prstDash val="solid"/>
            <a:round/>
            <a:headEnd type="none" w="med" len="med"/>
            <a:tailEnd type="none" w="med" len="med"/>
          </a:ln>
          <a:effectLst>
            <a:outerShdw dist="107763" dir="2700000" algn="ctr" rotWithShape="0">
              <a:srgbClr val="790015"/>
            </a:outerShdw>
          </a:effectLst>
        </p:spPr>
        <p:txBody>
          <a:bodyPr/>
          <a:lstStyle/>
          <a:p>
            <a:endParaRPr lang="zh-CN" altLang="en-US"/>
          </a:p>
        </p:txBody>
      </p:sp>
      <p:grpSp>
        <p:nvGrpSpPr>
          <p:cNvPr id="521228" name="Group 12"/>
          <p:cNvGrpSpPr>
            <a:grpSpLocks/>
          </p:cNvGrpSpPr>
          <p:nvPr/>
        </p:nvGrpSpPr>
        <p:grpSpPr bwMode="auto">
          <a:xfrm>
            <a:off x="747713" y="3355975"/>
            <a:ext cx="1936750" cy="669925"/>
            <a:chOff x="478" y="1946"/>
            <a:chExt cx="1239" cy="298"/>
          </a:xfrm>
        </p:grpSpPr>
        <p:grpSp>
          <p:nvGrpSpPr>
            <p:cNvPr id="521229" name="Group 13"/>
            <p:cNvGrpSpPr>
              <a:grpSpLocks/>
            </p:cNvGrpSpPr>
            <p:nvPr/>
          </p:nvGrpSpPr>
          <p:grpSpPr bwMode="auto">
            <a:xfrm>
              <a:off x="628" y="2065"/>
              <a:ext cx="1019" cy="179"/>
              <a:chOff x="628" y="2065"/>
              <a:chExt cx="1019" cy="179"/>
            </a:xfrm>
          </p:grpSpPr>
          <p:grpSp>
            <p:nvGrpSpPr>
              <p:cNvPr id="521230" name="Group 14"/>
              <p:cNvGrpSpPr>
                <a:grpSpLocks/>
              </p:cNvGrpSpPr>
              <p:nvPr/>
            </p:nvGrpSpPr>
            <p:grpSpPr bwMode="auto">
              <a:xfrm>
                <a:off x="896" y="2065"/>
                <a:ext cx="751" cy="113"/>
                <a:chOff x="896" y="2065"/>
                <a:chExt cx="751" cy="113"/>
              </a:xfrm>
            </p:grpSpPr>
            <p:sp>
              <p:nvSpPr>
                <p:cNvPr id="521231" name="Oval 15"/>
                <p:cNvSpPr>
                  <a:spLocks noChangeArrowheads="1"/>
                </p:cNvSpPr>
                <p:nvPr/>
              </p:nvSpPr>
              <p:spPr bwMode="auto">
                <a:xfrm>
                  <a:off x="1508" y="2065"/>
                  <a:ext cx="139" cy="99"/>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Rectangle 16"/>
                <p:cNvSpPr>
                  <a:spLocks noChangeArrowheads="1"/>
                </p:cNvSpPr>
                <p:nvPr/>
              </p:nvSpPr>
              <p:spPr bwMode="auto">
                <a:xfrm>
                  <a:off x="896" y="2078"/>
                  <a:ext cx="231" cy="1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33" name="Group 17"/>
              <p:cNvGrpSpPr>
                <a:grpSpLocks/>
              </p:cNvGrpSpPr>
              <p:nvPr/>
            </p:nvGrpSpPr>
            <p:grpSpPr bwMode="auto">
              <a:xfrm>
                <a:off x="628" y="2071"/>
                <a:ext cx="1002" cy="173"/>
                <a:chOff x="628" y="2071"/>
                <a:chExt cx="1002" cy="173"/>
              </a:xfrm>
            </p:grpSpPr>
            <p:grpSp>
              <p:nvGrpSpPr>
                <p:cNvPr id="521234" name="Group 18"/>
                <p:cNvGrpSpPr>
                  <a:grpSpLocks/>
                </p:cNvGrpSpPr>
                <p:nvPr/>
              </p:nvGrpSpPr>
              <p:grpSpPr bwMode="auto">
                <a:xfrm>
                  <a:off x="910" y="2085"/>
                  <a:ext cx="720" cy="159"/>
                  <a:chOff x="910" y="2085"/>
                  <a:chExt cx="720" cy="159"/>
                </a:xfrm>
              </p:grpSpPr>
              <p:grpSp>
                <p:nvGrpSpPr>
                  <p:cNvPr id="521235" name="Group 19"/>
                  <p:cNvGrpSpPr>
                    <a:grpSpLocks/>
                  </p:cNvGrpSpPr>
                  <p:nvPr/>
                </p:nvGrpSpPr>
                <p:grpSpPr bwMode="auto">
                  <a:xfrm>
                    <a:off x="910" y="2095"/>
                    <a:ext cx="183" cy="149"/>
                    <a:chOff x="910" y="2095"/>
                    <a:chExt cx="183" cy="149"/>
                  </a:xfrm>
                </p:grpSpPr>
                <p:grpSp>
                  <p:nvGrpSpPr>
                    <p:cNvPr id="521236" name="Group 20"/>
                    <p:cNvGrpSpPr>
                      <a:grpSpLocks/>
                    </p:cNvGrpSpPr>
                    <p:nvPr/>
                  </p:nvGrpSpPr>
                  <p:grpSpPr bwMode="auto">
                    <a:xfrm>
                      <a:off x="910" y="2095"/>
                      <a:ext cx="183" cy="149"/>
                      <a:chOff x="910" y="2095"/>
                      <a:chExt cx="183" cy="149"/>
                    </a:xfrm>
                  </p:grpSpPr>
                  <p:sp>
                    <p:nvSpPr>
                      <p:cNvPr id="521237" name="Oval 21"/>
                      <p:cNvSpPr>
                        <a:spLocks noChangeArrowheads="1"/>
                      </p:cNvSpPr>
                      <p:nvPr/>
                    </p:nvSpPr>
                    <p:spPr bwMode="auto">
                      <a:xfrm>
                        <a:off x="928" y="2095"/>
                        <a:ext cx="165" cy="14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8" name="Arc 22"/>
                      <p:cNvSpPr>
                        <a:spLocks/>
                      </p:cNvSpPr>
                      <p:nvPr/>
                    </p:nvSpPr>
                    <p:spPr bwMode="auto">
                      <a:xfrm>
                        <a:off x="912" y="2152"/>
                        <a:ext cx="102" cy="92"/>
                      </a:xfrm>
                      <a:custGeom>
                        <a:avLst/>
                        <a:gdLst>
                          <a:gd name="G0" fmla="+- 21600 0 0"/>
                          <a:gd name="G1" fmla="+- 1239 0 0"/>
                          <a:gd name="G2" fmla="+- 21600 0 0"/>
                          <a:gd name="T0" fmla="*/ 24487 w 24487"/>
                          <a:gd name="T1" fmla="*/ 22645 h 22839"/>
                          <a:gd name="T2" fmla="*/ 36 w 24487"/>
                          <a:gd name="T3" fmla="*/ 0 h 22839"/>
                          <a:gd name="T4" fmla="*/ 21600 w 24487"/>
                          <a:gd name="T5" fmla="*/ 1239 h 22839"/>
                        </a:gdLst>
                        <a:ahLst/>
                        <a:cxnLst>
                          <a:cxn ang="0">
                            <a:pos x="T0" y="T1"/>
                          </a:cxn>
                          <a:cxn ang="0">
                            <a:pos x="T2" y="T3"/>
                          </a:cxn>
                          <a:cxn ang="0">
                            <a:pos x="T4" y="T5"/>
                          </a:cxn>
                        </a:cxnLst>
                        <a:rect l="0" t="0" r="r" b="b"/>
                        <a:pathLst>
                          <a:path w="24487" h="22839" fill="none" extrusionOk="0">
                            <a:moveTo>
                              <a:pt x="24487" y="22645"/>
                            </a:moveTo>
                            <a:cubicBezTo>
                              <a:pt x="23530" y="22774"/>
                              <a:pt x="22565" y="22839"/>
                              <a:pt x="21600" y="22839"/>
                            </a:cubicBezTo>
                            <a:cubicBezTo>
                              <a:pt x="9670" y="22839"/>
                              <a:pt x="0" y="13168"/>
                              <a:pt x="0" y="1239"/>
                            </a:cubicBezTo>
                            <a:cubicBezTo>
                              <a:pt x="0" y="825"/>
                              <a:pt x="11" y="412"/>
                              <a:pt x="35" y="-1"/>
                            </a:cubicBezTo>
                          </a:path>
                          <a:path w="24487" h="22839" stroke="0" extrusionOk="0">
                            <a:moveTo>
                              <a:pt x="24487" y="22645"/>
                            </a:moveTo>
                            <a:cubicBezTo>
                              <a:pt x="23530" y="22774"/>
                              <a:pt x="22565" y="22839"/>
                              <a:pt x="21600" y="22839"/>
                            </a:cubicBezTo>
                            <a:cubicBezTo>
                              <a:pt x="9670" y="22839"/>
                              <a:pt x="0" y="13168"/>
                              <a:pt x="0" y="1239"/>
                            </a:cubicBezTo>
                            <a:cubicBezTo>
                              <a:pt x="0" y="825"/>
                              <a:pt x="11" y="412"/>
                              <a:pt x="35" y="-1"/>
                            </a:cubicBezTo>
                            <a:lnTo>
                              <a:pt x="21600" y="1239"/>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Arc 23"/>
                      <p:cNvSpPr>
                        <a:spLocks/>
                      </p:cNvSpPr>
                      <p:nvPr/>
                    </p:nvSpPr>
                    <p:spPr bwMode="auto">
                      <a:xfrm>
                        <a:off x="910" y="2100"/>
                        <a:ext cx="106" cy="61"/>
                      </a:xfrm>
                      <a:custGeom>
                        <a:avLst/>
                        <a:gdLst>
                          <a:gd name="G0" fmla="+- 21554 0 0"/>
                          <a:gd name="G1" fmla="+- 21596 0 0"/>
                          <a:gd name="G2" fmla="+- 21600 0 0"/>
                          <a:gd name="T0" fmla="*/ 0 w 21554"/>
                          <a:gd name="T1" fmla="*/ 20183 h 21596"/>
                          <a:gd name="T2" fmla="*/ 21147 w 21554"/>
                          <a:gd name="T3" fmla="*/ 0 h 21596"/>
                          <a:gd name="T4" fmla="*/ 21554 w 21554"/>
                          <a:gd name="T5" fmla="*/ 21596 h 21596"/>
                        </a:gdLst>
                        <a:ahLst/>
                        <a:cxnLst>
                          <a:cxn ang="0">
                            <a:pos x="T0" y="T1"/>
                          </a:cxn>
                          <a:cxn ang="0">
                            <a:pos x="T2" y="T3"/>
                          </a:cxn>
                          <a:cxn ang="0">
                            <a:pos x="T4" y="T5"/>
                          </a:cxn>
                        </a:cxnLst>
                        <a:rect l="0" t="0" r="r" b="b"/>
                        <a:pathLst>
                          <a:path w="21554" h="21596" fill="none" extrusionOk="0">
                            <a:moveTo>
                              <a:pt x="0" y="20183"/>
                            </a:moveTo>
                            <a:cubicBezTo>
                              <a:pt x="734" y="8982"/>
                              <a:pt x="9924" y="211"/>
                              <a:pt x="21146" y="-1"/>
                            </a:cubicBezTo>
                          </a:path>
                          <a:path w="21554" h="21596" stroke="0" extrusionOk="0">
                            <a:moveTo>
                              <a:pt x="0" y="20183"/>
                            </a:moveTo>
                            <a:cubicBezTo>
                              <a:pt x="734" y="8982"/>
                              <a:pt x="9924" y="211"/>
                              <a:pt x="21146" y="-1"/>
                            </a:cubicBezTo>
                            <a:lnTo>
                              <a:pt x="21554" y="2159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40" name="Group 24"/>
                    <p:cNvGrpSpPr>
                      <a:grpSpLocks/>
                    </p:cNvGrpSpPr>
                    <p:nvPr/>
                  </p:nvGrpSpPr>
                  <p:grpSpPr bwMode="auto">
                    <a:xfrm>
                      <a:off x="970" y="2124"/>
                      <a:ext cx="93" cy="84"/>
                      <a:chOff x="970" y="2124"/>
                      <a:chExt cx="93" cy="84"/>
                    </a:xfrm>
                  </p:grpSpPr>
                  <p:sp>
                    <p:nvSpPr>
                      <p:cNvPr id="521241" name="Oval 25"/>
                      <p:cNvSpPr>
                        <a:spLocks noChangeArrowheads="1"/>
                      </p:cNvSpPr>
                      <p:nvPr/>
                    </p:nvSpPr>
                    <p:spPr bwMode="auto">
                      <a:xfrm>
                        <a:off x="972" y="2129"/>
                        <a:ext cx="85" cy="76"/>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242" name="Group 26"/>
                      <p:cNvGrpSpPr>
                        <a:grpSpLocks/>
                      </p:cNvGrpSpPr>
                      <p:nvPr/>
                    </p:nvGrpSpPr>
                    <p:grpSpPr bwMode="auto">
                      <a:xfrm>
                        <a:off x="970" y="2124"/>
                        <a:ext cx="93" cy="84"/>
                        <a:chOff x="970" y="2124"/>
                        <a:chExt cx="93" cy="84"/>
                      </a:xfrm>
                    </p:grpSpPr>
                    <p:sp>
                      <p:nvSpPr>
                        <p:cNvPr id="521243" name="Freeform 27"/>
                        <p:cNvSpPr>
                          <a:spLocks/>
                        </p:cNvSpPr>
                        <p:nvPr/>
                      </p:nvSpPr>
                      <p:spPr bwMode="auto">
                        <a:xfrm>
                          <a:off x="970" y="2124"/>
                          <a:ext cx="89" cy="84"/>
                        </a:xfrm>
                        <a:custGeom>
                          <a:avLst/>
                          <a:gdLst>
                            <a:gd name="T0" fmla="*/ 56 w 89"/>
                            <a:gd name="T1" fmla="*/ 1 h 84"/>
                            <a:gd name="T2" fmla="*/ 57 w 89"/>
                            <a:gd name="T3" fmla="*/ 33 h 84"/>
                            <a:gd name="T4" fmla="*/ 86 w 89"/>
                            <a:gd name="T5" fmla="*/ 30 h 84"/>
                            <a:gd name="T6" fmla="*/ 88 w 89"/>
                            <a:gd name="T7" fmla="*/ 35 h 84"/>
                            <a:gd name="T8" fmla="*/ 88 w 89"/>
                            <a:gd name="T9" fmla="*/ 39 h 84"/>
                            <a:gd name="T10" fmla="*/ 64 w 89"/>
                            <a:gd name="T11" fmla="*/ 50 h 84"/>
                            <a:gd name="T12" fmla="*/ 73 w 89"/>
                            <a:gd name="T13" fmla="*/ 76 h 84"/>
                            <a:gd name="T14" fmla="*/ 69 w 89"/>
                            <a:gd name="T15" fmla="*/ 80 h 84"/>
                            <a:gd name="T16" fmla="*/ 64 w 89"/>
                            <a:gd name="T17" fmla="*/ 83 h 84"/>
                            <a:gd name="T18" fmla="*/ 48 w 89"/>
                            <a:gd name="T19" fmla="*/ 55 h 84"/>
                            <a:gd name="T20" fmla="*/ 21 w 89"/>
                            <a:gd name="T21" fmla="*/ 82 h 84"/>
                            <a:gd name="T22" fmla="*/ 17 w 89"/>
                            <a:gd name="T23" fmla="*/ 79 h 84"/>
                            <a:gd name="T24" fmla="*/ 12 w 89"/>
                            <a:gd name="T25" fmla="*/ 74 h 84"/>
                            <a:gd name="T26" fmla="*/ 32 w 89"/>
                            <a:gd name="T27" fmla="*/ 48 h 84"/>
                            <a:gd name="T28" fmla="*/ 0 w 89"/>
                            <a:gd name="T29" fmla="*/ 32 h 84"/>
                            <a:gd name="T30" fmla="*/ 3 w 89"/>
                            <a:gd name="T31" fmla="*/ 25 h 84"/>
                            <a:gd name="T32" fmla="*/ 6 w 89"/>
                            <a:gd name="T33" fmla="*/ 23 h 84"/>
                            <a:gd name="T34" fmla="*/ 38 w 89"/>
                            <a:gd name="T35" fmla="*/ 33 h 84"/>
                            <a:gd name="T36" fmla="*/ 43 w 89"/>
                            <a:gd name="T37" fmla="*/ 0 h 84"/>
                            <a:gd name="T38" fmla="*/ 56 w 89"/>
                            <a:gd name="T3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84">
                              <a:moveTo>
                                <a:pt x="56" y="1"/>
                              </a:moveTo>
                              <a:lnTo>
                                <a:pt x="57" y="33"/>
                              </a:lnTo>
                              <a:lnTo>
                                <a:pt x="86" y="30"/>
                              </a:lnTo>
                              <a:lnTo>
                                <a:pt x="88" y="35"/>
                              </a:lnTo>
                              <a:lnTo>
                                <a:pt x="88" y="39"/>
                              </a:lnTo>
                              <a:lnTo>
                                <a:pt x="64" y="50"/>
                              </a:lnTo>
                              <a:lnTo>
                                <a:pt x="73" y="76"/>
                              </a:lnTo>
                              <a:lnTo>
                                <a:pt x="69" y="80"/>
                              </a:lnTo>
                              <a:lnTo>
                                <a:pt x="64" y="83"/>
                              </a:lnTo>
                              <a:lnTo>
                                <a:pt x="48" y="55"/>
                              </a:lnTo>
                              <a:lnTo>
                                <a:pt x="21" y="82"/>
                              </a:lnTo>
                              <a:lnTo>
                                <a:pt x="17" y="79"/>
                              </a:lnTo>
                              <a:lnTo>
                                <a:pt x="12" y="74"/>
                              </a:lnTo>
                              <a:lnTo>
                                <a:pt x="32" y="48"/>
                              </a:lnTo>
                              <a:lnTo>
                                <a:pt x="0" y="32"/>
                              </a:lnTo>
                              <a:lnTo>
                                <a:pt x="3" y="25"/>
                              </a:lnTo>
                              <a:lnTo>
                                <a:pt x="6" y="23"/>
                              </a:lnTo>
                              <a:lnTo>
                                <a:pt x="38" y="33"/>
                              </a:lnTo>
                              <a:lnTo>
                                <a:pt x="43" y="0"/>
                              </a:lnTo>
                              <a:lnTo>
                                <a:pt x="56" y="1"/>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244" name="Group 28"/>
                        <p:cNvGrpSpPr>
                          <a:grpSpLocks/>
                        </p:cNvGrpSpPr>
                        <p:nvPr/>
                      </p:nvGrpSpPr>
                      <p:grpSpPr bwMode="auto">
                        <a:xfrm>
                          <a:off x="1027" y="2161"/>
                          <a:ext cx="8" cy="6"/>
                          <a:chOff x="1027" y="2161"/>
                          <a:chExt cx="8" cy="6"/>
                        </a:xfrm>
                      </p:grpSpPr>
                      <p:sp>
                        <p:nvSpPr>
                          <p:cNvPr id="521245" name="Oval 29"/>
                          <p:cNvSpPr>
                            <a:spLocks noChangeArrowheads="1"/>
                          </p:cNvSpPr>
                          <p:nvPr/>
                        </p:nvSpPr>
                        <p:spPr bwMode="auto">
                          <a:xfrm>
                            <a:off x="1027" y="2161"/>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6" name="Oval 30"/>
                          <p:cNvSpPr>
                            <a:spLocks noChangeArrowheads="1"/>
                          </p:cNvSpPr>
                          <p:nvPr/>
                        </p:nvSpPr>
                        <p:spPr bwMode="auto">
                          <a:xfrm>
                            <a:off x="1029" y="2163"/>
                            <a:ext cx="3"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47" name="Group 31"/>
                        <p:cNvGrpSpPr>
                          <a:grpSpLocks/>
                        </p:cNvGrpSpPr>
                        <p:nvPr/>
                      </p:nvGrpSpPr>
                      <p:grpSpPr bwMode="auto">
                        <a:xfrm>
                          <a:off x="1001" y="2160"/>
                          <a:ext cx="8" cy="6"/>
                          <a:chOff x="1001" y="2160"/>
                          <a:chExt cx="8" cy="6"/>
                        </a:xfrm>
                      </p:grpSpPr>
                      <p:sp>
                        <p:nvSpPr>
                          <p:cNvPr id="521248" name="Oval 32"/>
                          <p:cNvSpPr>
                            <a:spLocks noChangeArrowheads="1"/>
                          </p:cNvSpPr>
                          <p:nvPr/>
                        </p:nvSpPr>
                        <p:spPr bwMode="auto">
                          <a:xfrm>
                            <a:off x="1001" y="2160"/>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Oval 33"/>
                          <p:cNvSpPr>
                            <a:spLocks noChangeArrowheads="1"/>
                          </p:cNvSpPr>
                          <p:nvPr/>
                        </p:nvSpPr>
                        <p:spPr bwMode="auto">
                          <a:xfrm>
                            <a:off x="1003" y="2162"/>
                            <a:ext cx="2"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50" name="Group 34"/>
                        <p:cNvGrpSpPr>
                          <a:grpSpLocks/>
                        </p:cNvGrpSpPr>
                        <p:nvPr/>
                      </p:nvGrpSpPr>
                      <p:grpSpPr bwMode="auto">
                        <a:xfrm>
                          <a:off x="1015" y="2153"/>
                          <a:ext cx="9" cy="6"/>
                          <a:chOff x="1015" y="2153"/>
                          <a:chExt cx="9" cy="6"/>
                        </a:xfrm>
                      </p:grpSpPr>
                      <p:sp>
                        <p:nvSpPr>
                          <p:cNvPr id="521251" name="Oval 35"/>
                          <p:cNvSpPr>
                            <a:spLocks noChangeArrowheads="1"/>
                          </p:cNvSpPr>
                          <p:nvPr/>
                        </p:nvSpPr>
                        <p:spPr bwMode="auto">
                          <a:xfrm>
                            <a:off x="1015" y="2153"/>
                            <a:ext cx="9"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2" name="Oval 36"/>
                          <p:cNvSpPr>
                            <a:spLocks noChangeArrowheads="1"/>
                          </p:cNvSpPr>
                          <p:nvPr/>
                        </p:nvSpPr>
                        <p:spPr bwMode="auto">
                          <a:xfrm>
                            <a:off x="1017" y="2155"/>
                            <a:ext cx="5"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53" name="Group 37"/>
                        <p:cNvGrpSpPr>
                          <a:grpSpLocks/>
                        </p:cNvGrpSpPr>
                        <p:nvPr/>
                      </p:nvGrpSpPr>
                      <p:grpSpPr bwMode="auto">
                        <a:xfrm>
                          <a:off x="1004" y="2174"/>
                          <a:ext cx="8" cy="5"/>
                          <a:chOff x="1004" y="2174"/>
                          <a:chExt cx="8" cy="5"/>
                        </a:xfrm>
                      </p:grpSpPr>
                      <p:sp>
                        <p:nvSpPr>
                          <p:cNvPr id="521254" name="Oval 38"/>
                          <p:cNvSpPr>
                            <a:spLocks noChangeArrowheads="1"/>
                          </p:cNvSpPr>
                          <p:nvPr/>
                        </p:nvSpPr>
                        <p:spPr bwMode="auto">
                          <a:xfrm>
                            <a:off x="1004" y="2174"/>
                            <a:ext cx="8"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5" name="Oval 39"/>
                          <p:cNvSpPr>
                            <a:spLocks noChangeArrowheads="1"/>
                          </p:cNvSpPr>
                          <p:nvPr/>
                        </p:nvSpPr>
                        <p:spPr bwMode="auto">
                          <a:xfrm>
                            <a:off x="1006" y="2175"/>
                            <a:ext cx="4"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256" name="Oval 40"/>
                        <p:cNvSpPr>
                          <a:spLocks noChangeArrowheads="1"/>
                        </p:cNvSpPr>
                        <p:nvPr/>
                      </p:nvSpPr>
                      <p:spPr bwMode="auto">
                        <a:xfrm>
                          <a:off x="1010" y="2161"/>
                          <a:ext cx="17" cy="1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257" name="Group 41"/>
                        <p:cNvGrpSpPr>
                          <a:grpSpLocks/>
                        </p:cNvGrpSpPr>
                        <p:nvPr/>
                      </p:nvGrpSpPr>
                      <p:grpSpPr bwMode="auto">
                        <a:xfrm>
                          <a:off x="1025" y="2174"/>
                          <a:ext cx="6" cy="5"/>
                          <a:chOff x="1025" y="2174"/>
                          <a:chExt cx="6" cy="5"/>
                        </a:xfrm>
                      </p:grpSpPr>
                      <p:sp>
                        <p:nvSpPr>
                          <p:cNvPr id="521258" name="Oval 42"/>
                          <p:cNvSpPr>
                            <a:spLocks noChangeArrowheads="1"/>
                          </p:cNvSpPr>
                          <p:nvPr/>
                        </p:nvSpPr>
                        <p:spPr bwMode="auto">
                          <a:xfrm>
                            <a:off x="1025" y="2174"/>
                            <a:ext cx="6"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9" name="Oval 43"/>
                          <p:cNvSpPr>
                            <a:spLocks noChangeArrowheads="1"/>
                          </p:cNvSpPr>
                          <p:nvPr/>
                        </p:nvSpPr>
                        <p:spPr bwMode="auto">
                          <a:xfrm>
                            <a:off x="1027" y="2175"/>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60" name="Group 44"/>
                        <p:cNvGrpSpPr>
                          <a:grpSpLocks/>
                        </p:cNvGrpSpPr>
                        <p:nvPr/>
                      </p:nvGrpSpPr>
                      <p:grpSpPr bwMode="auto">
                        <a:xfrm>
                          <a:off x="987" y="2138"/>
                          <a:ext cx="76" cy="65"/>
                          <a:chOff x="987" y="2138"/>
                          <a:chExt cx="76" cy="65"/>
                        </a:xfrm>
                      </p:grpSpPr>
                      <p:sp>
                        <p:nvSpPr>
                          <p:cNvPr id="521261" name="Line 45"/>
                          <p:cNvSpPr>
                            <a:spLocks noChangeShapeType="1"/>
                          </p:cNvSpPr>
                          <p:nvPr/>
                        </p:nvSpPr>
                        <p:spPr bwMode="auto">
                          <a:xfrm flipH="1">
                            <a:off x="989" y="2163"/>
                            <a:ext cx="70"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62" name="Line 46"/>
                          <p:cNvSpPr>
                            <a:spLocks noChangeShapeType="1"/>
                          </p:cNvSpPr>
                          <p:nvPr/>
                        </p:nvSpPr>
                        <p:spPr bwMode="auto">
                          <a:xfrm>
                            <a:off x="1012" y="2162"/>
                            <a:ext cx="3" cy="2"/>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63" name="Line 47"/>
                          <p:cNvSpPr>
                            <a:spLocks noChangeShapeType="1"/>
                          </p:cNvSpPr>
                          <p:nvPr/>
                        </p:nvSpPr>
                        <p:spPr bwMode="auto">
                          <a:xfrm flipH="1" flipV="1">
                            <a:off x="987" y="2138"/>
                            <a:ext cx="76" cy="65"/>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64" name="Line 48"/>
                          <p:cNvSpPr>
                            <a:spLocks noChangeShapeType="1"/>
                          </p:cNvSpPr>
                          <p:nvPr/>
                        </p:nvSpPr>
                        <p:spPr bwMode="auto">
                          <a:xfrm flipV="1">
                            <a:off x="1002" y="2139"/>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65" name="Line 49"/>
                          <p:cNvSpPr>
                            <a:spLocks noChangeShapeType="1"/>
                          </p:cNvSpPr>
                          <p:nvPr/>
                        </p:nvSpPr>
                        <p:spPr bwMode="auto">
                          <a:xfrm flipH="1">
                            <a:off x="989" y="2175"/>
                            <a:ext cx="62" cy="7"/>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266" name="Group 50"/>
                  <p:cNvGrpSpPr>
                    <a:grpSpLocks/>
                  </p:cNvGrpSpPr>
                  <p:nvPr/>
                </p:nvGrpSpPr>
                <p:grpSpPr bwMode="auto">
                  <a:xfrm>
                    <a:off x="1473" y="2085"/>
                    <a:ext cx="157" cy="129"/>
                    <a:chOff x="1473" y="2085"/>
                    <a:chExt cx="157" cy="129"/>
                  </a:xfrm>
                </p:grpSpPr>
                <p:grpSp>
                  <p:nvGrpSpPr>
                    <p:cNvPr id="521267" name="Group 51"/>
                    <p:cNvGrpSpPr>
                      <a:grpSpLocks/>
                    </p:cNvGrpSpPr>
                    <p:nvPr/>
                  </p:nvGrpSpPr>
                  <p:grpSpPr bwMode="auto">
                    <a:xfrm>
                      <a:off x="1473" y="2085"/>
                      <a:ext cx="157" cy="129"/>
                      <a:chOff x="1473" y="2085"/>
                      <a:chExt cx="157" cy="129"/>
                    </a:xfrm>
                  </p:grpSpPr>
                  <p:sp>
                    <p:nvSpPr>
                      <p:cNvPr id="521268" name="Oval 52"/>
                      <p:cNvSpPr>
                        <a:spLocks noChangeArrowheads="1"/>
                      </p:cNvSpPr>
                      <p:nvPr/>
                    </p:nvSpPr>
                    <p:spPr bwMode="auto">
                      <a:xfrm>
                        <a:off x="1490" y="2085"/>
                        <a:ext cx="140" cy="12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69" name="Arc 53"/>
                      <p:cNvSpPr>
                        <a:spLocks/>
                      </p:cNvSpPr>
                      <p:nvPr/>
                    </p:nvSpPr>
                    <p:spPr bwMode="auto">
                      <a:xfrm>
                        <a:off x="1473" y="2159"/>
                        <a:ext cx="87" cy="55"/>
                      </a:xfrm>
                      <a:custGeom>
                        <a:avLst/>
                        <a:gdLst>
                          <a:gd name="G0" fmla="+- 21600 0 0"/>
                          <a:gd name="G1" fmla="+- 1689 0 0"/>
                          <a:gd name="G2" fmla="+- 21600 0 0"/>
                          <a:gd name="T0" fmla="*/ 20841 w 21600"/>
                          <a:gd name="T1" fmla="*/ 23276 h 23276"/>
                          <a:gd name="T2" fmla="*/ 66 w 21600"/>
                          <a:gd name="T3" fmla="*/ 0 h 23276"/>
                          <a:gd name="T4" fmla="*/ 21600 w 21600"/>
                          <a:gd name="T5" fmla="*/ 1689 h 23276"/>
                        </a:gdLst>
                        <a:ahLst/>
                        <a:cxnLst>
                          <a:cxn ang="0">
                            <a:pos x="T0" y="T1"/>
                          </a:cxn>
                          <a:cxn ang="0">
                            <a:pos x="T2" y="T3"/>
                          </a:cxn>
                          <a:cxn ang="0">
                            <a:pos x="T4" y="T5"/>
                          </a:cxn>
                        </a:cxnLst>
                        <a:rect l="0" t="0" r="r" b="b"/>
                        <a:pathLst>
                          <a:path w="21600" h="23276" fill="none" extrusionOk="0">
                            <a:moveTo>
                              <a:pt x="20841" y="23275"/>
                            </a:moveTo>
                            <a:cubicBezTo>
                              <a:pt x="9214" y="22866"/>
                              <a:pt x="0" y="13322"/>
                              <a:pt x="0" y="1689"/>
                            </a:cubicBezTo>
                            <a:cubicBezTo>
                              <a:pt x="0" y="1125"/>
                              <a:pt x="22" y="561"/>
                              <a:pt x="66" y="0"/>
                            </a:cubicBezTo>
                          </a:path>
                          <a:path w="21600" h="23276" stroke="0" extrusionOk="0">
                            <a:moveTo>
                              <a:pt x="20841" y="23275"/>
                            </a:moveTo>
                            <a:cubicBezTo>
                              <a:pt x="9214" y="22866"/>
                              <a:pt x="0" y="13322"/>
                              <a:pt x="0" y="1689"/>
                            </a:cubicBezTo>
                            <a:cubicBezTo>
                              <a:pt x="0" y="1125"/>
                              <a:pt x="22" y="561"/>
                              <a:pt x="66" y="0"/>
                            </a:cubicBezTo>
                            <a:lnTo>
                              <a:pt x="21600" y="1689"/>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70" name="Group 54"/>
                    <p:cNvGrpSpPr>
                      <a:grpSpLocks/>
                    </p:cNvGrpSpPr>
                    <p:nvPr/>
                  </p:nvGrpSpPr>
                  <p:grpSpPr bwMode="auto">
                    <a:xfrm>
                      <a:off x="1505" y="2112"/>
                      <a:ext cx="100" cy="74"/>
                      <a:chOff x="1505" y="2112"/>
                      <a:chExt cx="100" cy="74"/>
                    </a:xfrm>
                  </p:grpSpPr>
                  <p:sp>
                    <p:nvSpPr>
                      <p:cNvPr id="521271" name="Oval 55"/>
                      <p:cNvSpPr>
                        <a:spLocks noChangeArrowheads="1"/>
                      </p:cNvSpPr>
                      <p:nvPr/>
                    </p:nvSpPr>
                    <p:spPr bwMode="auto">
                      <a:xfrm>
                        <a:off x="1512" y="2117"/>
                        <a:ext cx="89" cy="63"/>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72" name="Freeform 56"/>
                      <p:cNvSpPr>
                        <a:spLocks/>
                      </p:cNvSpPr>
                      <p:nvPr/>
                    </p:nvSpPr>
                    <p:spPr bwMode="auto">
                      <a:xfrm>
                        <a:off x="1505" y="2112"/>
                        <a:ext cx="100" cy="72"/>
                      </a:xfrm>
                      <a:custGeom>
                        <a:avLst/>
                        <a:gdLst>
                          <a:gd name="T0" fmla="*/ 60 w 100"/>
                          <a:gd name="T1" fmla="*/ 0 h 72"/>
                          <a:gd name="T2" fmla="*/ 61 w 100"/>
                          <a:gd name="T3" fmla="*/ 30 h 72"/>
                          <a:gd name="T4" fmla="*/ 96 w 100"/>
                          <a:gd name="T5" fmla="*/ 26 h 72"/>
                          <a:gd name="T6" fmla="*/ 98 w 100"/>
                          <a:gd name="T7" fmla="*/ 29 h 72"/>
                          <a:gd name="T8" fmla="*/ 99 w 100"/>
                          <a:gd name="T9" fmla="*/ 34 h 72"/>
                          <a:gd name="T10" fmla="*/ 66 w 100"/>
                          <a:gd name="T11" fmla="*/ 43 h 72"/>
                          <a:gd name="T12" fmla="*/ 82 w 100"/>
                          <a:gd name="T13" fmla="*/ 66 h 72"/>
                          <a:gd name="T14" fmla="*/ 75 w 100"/>
                          <a:gd name="T15" fmla="*/ 69 h 72"/>
                          <a:gd name="T16" fmla="*/ 69 w 100"/>
                          <a:gd name="T17" fmla="*/ 71 h 72"/>
                          <a:gd name="T18" fmla="*/ 51 w 100"/>
                          <a:gd name="T19" fmla="*/ 52 h 72"/>
                          <a:gd name="T20" fmla="*/ 26 w 100"/>
                          <a:gd name="T21" fmla="*/ 69 h 72"/>
                          <a:gd name="T22" fmla="*/ 19 w 100"/>
                          <a:gd name="T23" fmla="*/ 67 h 72"/>
                          <a:gd name="T24" fmla="*/ 15 w 100"/>
                          <a:gd name="T25" fmla="*/ 63 h 72"/>
                          <a:gd name="T26" fmla="*/ 38 w 100"/>
                          <a:gd name="T27" fmla="*/ 42 h 72"/>
                          <a:gd name="T28" fmla="*/ 6 w 100"/>
                          <a:gd name="T29" fmla="*/ 30 h 72"/>
                          <a:gd name="T30" fmla="*/ 0 w 100"/>
                          <a:gd name="T31" fmla="*/ 29 h 72"/>
                          <a:gd name="T32" fmla="*/ 3 w 100"/>
                          <a:gd name="T33" fmla="*/ 23 h 72"/>
                          <a:gd name="T34" fmla="*/ 4 w 100"/>
                          <a:gd name="T35" fmla="*/ 21 h 72"/>
                          <a:gd name="T36" fmla="*/ 45 w 100"/>
                          <a:gd name="T37" fmla="*/ 30 h 72"/>
                          <a:gd name="T38" fmla="*/ 46 w 100"/>
                          <a:gd name="T39" fmla="*/ 0 h 72"/>
                          <a:gd name="T40" fmla="*/ 55 w 100"/>
                          <a:gd name="T41" fmla="*/ 0 h 72"/>
                          <a:gd name="T42" fmla="*/ 60 w 100"/>
                          <a:gd name="T4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72">
                            <a:moveTo>
                              <a:pt x="60" y="0"/>
                            </a:moveTo>
                            <a:lnTo>
                              <a:pt x="61" y="30"/>
                            </a:lnTo>
                            <a:lnTo>
                              <a:pt x="96" y="26"/>
                            </a:lnTo>
                            <a:lnTo>
                              <a:pt x="98" y="29"/>
                            </a:lnTo>
                            <a:lnTo>
                              <a:pt x="99" y="34"/>
                            </a:lnTo>
                            <a:lnTo>
                              <a:pt x="66" y="43"/>
                            </a:lnTo>
                            <a:lnTo>
                              <a:pt x="82" y="66"/>
                            </a:lnTo>
                            <a:lnTo>
                              <a:pt x="75" y="69"/>
                            </a:lnTo>
                            <a:lnTo>
                              <a:pt x="69" y="71"/>
                            </a:lnTo>
                            <a:lnTo>
                              <a:pt x="51" y="52"/>
                            </a:lnTo>
                            <a:lnTo>
                              <a:pt x="26" y="69"/>
                            </a:lnTo>
                            <a:lnTo>
                              <a:pt x="19" y="67"/>
                            </a:lnTo>
                            <a:lnTo>
                              <a:pt x="15" y="63"/>
                            </a:lnTo>
                            <a:lnTo>
                              <a:pt x="38" y="42"/>
                            </a:lnTo>
                            <a:lnTo>
                              <a:pt x="6" y="30"/>
                            </a:lnTo>
                            <a:lnTo>
                              <a:pt x="0" y="29"/>
                            </a:lnTo>
                            <a:lnTo>
                              <a:pt x="3" y="23"/>
                            </a:lnTo>
                            <a:lnTo>
                              <a:pt x="4" y="21"/>
                            </a:lnTo>
                            <a:lnTo>
                              <a:pt x="45" y="30"/>
                            </a:lnTo>
                            <a:lnTo>
                              <a:pt x="46" y="0"/>
                            </a:lnTo>
                            <a:lnTo>
                              <a:pt x="55" y="0"/>
                            </a:lnTo>
                            <a:lnTo>
                              <a:pt x="60" y="0"/>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273" name="Group 57"/>
                      <p:cNvGrpSpPr>
                        <a:grpSpLocks/>
                      </p:cNvGrpSpPr>
                      <p:nvPr/>
                    </p:nvGrpSpPr>
                    <p:grpSpPr bwMode="auto">
                      <a:xfrm>
                        <a:off x="1542" y="2136"/>
                        <a:ext cx="33" cy="27"/>
                        <a:chOff x="1542" y="2136"/>
                        <a:chExt cx="33" cy="27"/>
                      </a:xfrm>
                    </p:grpSpPr>
                    <p:grpSp>
                      <p:nvGrpSpPr>
                        <p:cNvPr id="521274" name="Group 58"/>
                        <p:cNvGrpSpPr>
                          <a:grpSpLocks/>
                        </p:cNvGrpSpPr>
                        <p:nvPr/>
                      </p:nvGrpSpPr>
                      <p:grpSpPr bwMode="auto">
                        <a:xfrm>
                          <a:off x="1569" y="2145"/>
                          <a:ext cx="6" cy="5"/>
                          <a:chOff x="1569" y="2145"/>
                          <a:chExt cx="6" cy="5"/>
                        </a:xfrm>
                      </p:grpSpPr>
                      <p:sp>
                        <p:nvSpPr>
                          <p:cNvPr id="521275" name="Oval 59"/>
                          <p:cNvSpPr>
                            <a:spLocks noChangeArrowheads="1"/>
                          </p:cNvSpPr>
                          <p:nvPr/>
                        </p:nvSpPr>
                        <p:spPr bwMode="auto">
                          <a:xfrm>
                            <a:off x="1569" y="2145"/>
                            <a:ext cx="6"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76" name="Oval 60"/>
                          <p:cNvSpPr>
                            <a:spLocks noChangeArrowheads="1"/>
                          </p:cNvSpPr>
                          <p:nvPr/>
                        </p:nvSpPr>
                        <p:spPr bwMode="auto">
                          <a:xfrm>
                            <a:off x="1571" y="2146"/>
                            <a:ext cx="1"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77" name="Group 61"/>
                        <p:cNvGrpSpPr>
                          <a:grpSpLocks/>
                        </p:cNvGrpSpPr>
                        <p:nvPr/>
                      </p:nvGrpSpPr>
                      <p:grpSpPr bwMode="auto">
                        <a:xfrm>
                          <a:off x="1542" y="2143"/>
                          <a:ext cx="6" cy="6"/>
                          <a:chOff x="1542" y="2143"/>
                          <a:chExt cx="6" cy="6"/>
                        </a:xfrm>
                      </p:grpSpPr>
                      <p:sp>
                        <p:nvSpPr>
                          <p:cNvPr id="521278" name="Oval 62"/>
                          <p:cNvSpPr>
                            <a:spLocks noChangeArrowheads="1"/>
                          </p:cNvSpPr>
                          <p:nvPr/>
                        </p:nvSpPr>
                        <p:spPr bwMode="auto">
                          <a:xfrm>
                            <a:off x="1542" y="2143"/>
                            <a:ext cx="6"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79" name="Oval 63"/>
                          <p:cNvSpPr>
                            <a:spLocks noChangeArrowheads="1"/>
                          </p:cNvSpPr>
                          <p:nvPr/>
                        </p:nvSpPr>
                        <p:spPr bwMode="auto">
                          <a:xfrm>
                            <a:off x="1544" y="2146"/>
                            <a:ext cx="2"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80" name="Group 64"/>
                        <p:cNvGrpSpPr>
                          <a:grpSpLocks/>
                        </p:cNvGrpSpPr>
                        <p:nvPr/>
                      </p:nvGrpSpPr>
                      <p:grpSpPr bwMode="auto">
                        <a:xfrm>
                          <a:off x="1557" y="2136"/>
                          <a:ext cx="6" cy="6"/>
                          <a:chOff x="1557" y="2136"/>
                          <a:chExt cx="6" cy="6"/>
                        </a:xfrm>
                      </p:grpSpPr>
                      <p:sp>
                        <p:nvSpPr>
                          <p:cNvPr id="521281" name="Oval 65"/>
                          <p:cNvSpPr>
                            <a:spLocks noChangeArrowheads="1"/>
                          </p:cNvSpPr>
                          <p:nvPr/>
                        </p:nvSpPr>
                        <p:spPr bwMode="auto">
                          <a:xfrm>
                            <a:off x="1557" y="2136"/>
                            <a:ext cx="6"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82" name="Oval 66"/>
                          <p:cNvSpPr>
                            <a:spLocks noChangeArrowheads="1"/>
                          </p:cNvSpPr>
                          <p:nvPr/>
                        </p:nvSpPr>
                        <p:spPr bwMode="auto">
                          <a:xfrm>
                            <a:off x="1559" y="2138"/>
                            <a:ext cx="1"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83" name="Group 67"/>
                        <p:cNvGrpSpPr>
                          <a:grpSpLocks/>
                        </p:cNvGrpSpPr>
                        <p:nvPr/>
                      </p:nvGrpSpPr>
                      <p:grpSpPr bwMode="auto">
                        <a:xfrm>
                          <a:off x="1545" y="2157"/>
                          <a:ext cx="7" cy="5"/>
                          <a:chOff x="1545" y="2157"/>
                          <a:chExt cx="7" cy="5"/>
                        </a:xfrm>
                      </p:grpSpPr>
                      <p:sp>
                        <p:nvSpPr>
                          <p:cNvPr id="521284" name="Oval 68"/>
                          <p:cNvSpPr>
                            <a:spLocks noChangeArrowheads="1"/>
                          </p:cNvSpPr>
                          <p:nvPr/>
                        </p:nvSpPr>
                        <p:spPr bwMode="auto">
                          <a:xfrm>
                            <a:off x="1545" y="2157"/>
                            <a:ext cx="7"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85" name="Oval 69"/>
                          <p:cNvSpPr>
                            <a:spLocks noChangeArrowheads="1"/>
                          </p:cNvSpPr>
                          <p:nvPr/>
                        </p:nvSpPr>
                        <p:spPr bwMode="auto">
                          <a:xfrm>
                            <a:off x="1548" y="2159"/>
                            <a:ext cx="2"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286" name="Group 70"/>
                        <p:cNvGrpSpPr>
                          <a:grpSpLocks/>
                        </p:cNvGrpSpPr>
                        <p:nvPr/>
                      </p:nvGrpSpPr>
                      <p:grpSpPr bwMode="auto">
                        <a:xfrm>
                          <a:off x="1561" y="2157"/>
                          <a:ext cx="9" cy="6"/>
                          <a:chOff x="1561" y="2157"/>
                          <a:chExt cx="9" cy="6"/>
                        </a:xfrm>
                      </p:grpSpPr>
                      <p:sp>
                        <p:nvSpPr>
                          <p:cNvPr id="521287" name="Oval 71"/>
                          <p:cNvSpPr>
                            <a:spLocks noChangeArrowheads="1"/>
                          </p:cNvSpPr>
                          <p:nvPr/>
                        </p:nvSpPr>
                        <p:spPr bwMode="auto">
                          <a:xfrm>
                            <a:off x="1561" y="2157"/>
                            <a:ext cx="9"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88" name="Oval 72"/>
                          <p:cNvSpPr>
                            <a:spLocks noChangeArrowheads="1"/>
                          </p:cNvSpPr>
                          <p:nvPr/>
                        </p:nvSpPr>
                        <p:spPr bwMode="auto">
                          <a:xfrm>
                            <a:off x="1564" y="2160"/>
                            <a:ext cx="4"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289" name="Group 73"/>
                      <p:cNvGrpSpPr>
                        <a:grpSpLocks/>
                      </p:cNvGrpSpPr>
                      <p:nvPr/>
                    </p:nvGrpSpPr>
                    <p:grpSpPr bwMode="auto">
                      <a:xfrm>
                        <a:off x="1529" y="2123"/>
                        <a:ext cx="72" cy="63"/>
                        <a:chOff x="1529" y="2123"/>
                        <a:chExt cx="72" cy="63"/>
                      </a:xfrm>
                    </p:grpSpPr>
                    <p:grpSp>
                      <p:nvGrpSpPr>
                        <p:cNvPr id="521290" name="Group 74"/>
                        <p:cNvGrpSpPr>
                          <a:grpSpLocks/>
                        </p:cNvGrpSpPr>
                        <p:nvPr/>
                      </p:nvGrpSpPr>
                      <p:grpSpPr bwMode="auto">
                        <a:xfrm>
                          <a:off x="1529" y="2123"/>
                          <a:ext cx="72" cy="63"/>
                          <a:chOff x="1529" y="2123"/>
                          <a:chExt cx="72" cy="63"/>
                        </a:xfrm>
                      </p:grpSpPr>
                      <p:sp>
                        <p:nvSpPr>
                          <p:cNvPr id="521291" name="Oval 75"/>
                          <p:cNvSpPr>
                            <a:spLocks noChangeArrowheads="1"/>
                          </p:cNvSpPr>
                          <p:nvPr/>
                        </p:nvSpPr>
                        <p:spPr bwMode="auto">
                          <a:xfrm>
                            <a:off x="1550" y="2145"/>
                            <a:ext cx="18" cy="1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92" name="Line 76"/>
                          <p:cNvSpPr>
                            <a:spLocks noChangeShapeType="1"/>
                          </p:cNvSpPr>
                          <p:nvPr/>
                        </p:nvSpPr>
                        <p:spPr bwMode="auto">
                          <a:xfrm flipH="1">
                            <a:off x="1529" y="2146"/>
                            <a:ext cx="72"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93" name="Line 77"/>
                          <p:cNvSpPr>
                            <a:spLocks noChangeShapeType="1"/>
                          </p:cNvSpPr>
                          <p:nvPr/>
                        </p:nvSpPr>
                        <p:spPr bwMode="auto">
                          <a:xfrm>
                            <a:off x="1551" y="2145"/>
                            <a:ext cx="6" cy="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94" name="Line 78"/>
                          <p:cNvSpPr>
                            <a:spLocks noChangeShapeType="1"/>
                          </p:cNvSpPr>
                          <p:nvPr/>
                        </p:nvSpPr>
                        <p:spPr bwMode="auto">
                          <a:xfrm flipH="1" flipV="1">
                            <a:off x="1529" y="2123"/>
                            <a:ext cx="72"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95" name="Line 79"/>
                          <p:cNvSpPr>
                            <a:spLocks noChangeShapeType="1"/>
                          </p:cNvSpPr>
                          <p:nvPr/>
                        </p:nvSpPr>
                        <p:spPr bwMode="auto">
                          <a:xfrm flipV="1">
                            <a:off x="1541" y="2123"/>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296" name="Line 80"/>
                        <p:cNvSpPr>
                          <a:spLocks noChangeShapeType="1"/>
                        </p:cNvSpPr>
                        <p:nvPr/>
                      </p:nvSpPr>
                      <p:spPr bwMode="auto">
                        <a:xfrm>
                          <a:off x="1557" y="2160"/>
                          <a:ext cx="0" cy="8"/>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297" name="Group 81"/>
                <p:cNvGrpSpPr>
                  <a:grpSpLocks/>
                </p:cNvGrpSpPr>
                <p:nvPr/>
              </p:nvGrpSpPr>
              <p:grpSpPr bwMode="auto">
                <a:xfrm>
                  <a:off x="628" y="2071"/>
                  <a:ext cx="865" cy="144"/>
                  <a:chOff x="628" y="2071"/>
                  <a:chExt cx="865" cy="144"/>
                </a:xfrm>
              </p:grpSpPr>
              <p:grpSp>
                <p:nvGrpSpPr>
                  <p:cNvPr id="521298" name="Group 82"/>
                  <p:cNvGrpSpPr>
                    <a:grpSpLocks/>
                  </p:cNvGrpSpPr>
                  <p:nvPr/>
                </p:nvGrpSpPr>
                <p:grpSpPr bwMode="auto">
                  <a:xfrm>
                    <a:off x="628" y="2071"/>
                    <a:ext cx="865" cy="144"/>
                    <a:chOff x="628" y="2071"/>
                    <a:chExt cx="865" cy="144"/>
                  </a:xfrm>
                </p:grpSpPr>
                <p:grpSp>
                  <p:nvGrpSpPr>
                    <p:cNvPr id="521299" name="Group 83"/>
                    <p:cNvGrpSpPr>
                      <a:grpSpLocks/>
                    </p:cNvGrpSpPr>
                    <p:nvPr/>
                  </p:nvGrpSpPr>
                  <p:grpSpPr bwMode="auto">
                    <a:xfrm>
                      <a:off x="628" y="2071"/>
                      <a:ext cx="736" cy="144"/>
                      <a:chOff x="628" y="2071"/>
                      <a:chExt cx="736" cy="144"/>
                    </a:xfrm>
                  </p:grpSpPr>
                  <p:sp>
                    <p:nvSpPr>
                      <p:cNvPr id="521300" name="Oval 84"/>
                      <p:cNvSpPr>
                        <a:spLocks noChangeArrowheads="1"/>
                      </p:cNvSpPr>
                      <p:nvPr/>
                    </p:nvSpPr>
                    <p:spPr bwMode="auto">
                      <a:xfrm>
                        <a:off x="628" y="2071"/>
                        <a:ext cx="165" cy="14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01" name="Oval 85"/>
                      <p:cNvSpPr>
                        <a:spLocks noChangeArrowheads="1"/>
                      </p:cNvSpPr>
                      <p:nvPr/>
                    </p:nvSpPr>
                    <p:spPr bwMode="auto">
                      <a:xfrm>
                        <a:off x="1211" y="2112"/>
                        <a:ext cx="153" cy="87"/>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302" name="Freeform 86"/>
                    <p:cNvSpPr>
                      <a:spLocks/>
                    </p:cNvSpPr>
                    <p:nvPr/>
                  </p:nvSpPr>
                  <p:spPr bwMode="auto">
                    <a:xfrm>
                      <a:off x="1324" y="2153"/>
                      <a:ext cx="169" cy="23"/>
                    </a:xfrm>
                    <a:custGeom>
                      <a:avLst/>
                      <a:gdLst>
                        <a:gd name="T0" fmla="*/ 163 w 169"/>
                        <a:gd name="T1" fmla="*/ 20 h 23"/>
                        <a:gd name="T2" fmla="*/ 0 w 169"/>
                        <a:gd name="T3" fmla="*/ 22 h 23"/>
                        <a:gd name="T4" fmla="*/ 0 w 169"/>
                        <a:gd name="T5" fmla="*/ 0 h 23"/>
                        <a:gd name="T6" fmla="*/ 168 w 169"/>
                        <a:gd name="T7" fmla="*/ 6 h 23"/>
                        <a:gd name="T8" fmla="*/ 163 w 169"/>
                        <a:gd name="T9" fmla="*/ 20 h 23"/>
                      </a:gdLst>
                      <a:ahLst/>
                      <a:cxnLst>
                        <a:cxn ang="0">
                          <a:pos x="T0" y="T1"/>
                        </a:cxn>
                        <a:cxn ang="0">
                          <a:pos x="T2" y="T3"/>
                        </a:cxn>
                        <a:cxn ang="0">
                          <a:pos x="T4" y="T5"/>
                        </a:cxn>
                        <a:cxn ang="0">
                          <a:pos x="T6" y="T7"/>
                        </a:cxn>
                        <a:cxn ang="0">
                          <a:pos x="T8" y="T9"/>
                        </a:cxn>
                      </a:cxnLst>
                      <a:rect l="0" t="0" r="r" b="b"/>
                      <a:pathLst>
                        <a:path w="169" h="23">
                          <a:moveTo>
                            <a:pt x="163" y="20"/>
                          </a:moveTo>
                          <a:lnTo>
                            <a:pt x="0" y="22"/>
                          </a:lnTo>
                          <a:lnTo>
                            <a:pt x="0" y="0"/>
                          </a:lnTo>
                          <a:lnTo>
                            <a:pt x="168" y="6"/>
                          </a:lnTo>
                          <a:lnTo>
                            <a:pt x="163"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303" name="Freeform 87"/>
                  <p:cNvSpPr>
                    <a:spLocks/>
                  </p:cNvSpPr>
                  <p:nvPr/>
                </p:nvSpPr>
                <p:spPr bwMode="auto">
                  <a:xfrm>
                    <a:off x="648" y="2157"/>
                    <a:ext cx="284" cy="34"/>
                  </a:xfrm>
                  <a:custGeom>
                    <a:avLst/>
                    <a:gdLst>
                      <a:gd name="T0" fmla="*/ 272 w 284"/>
                      <a:gd name="T1" fmla="*/ 33 h 34"/>
                      <a:gd name="T2" fmla="*/ 17 w 284"/>
                      <a:gd name="T3" fmla="*/ 21 h 34"/>
                      <a:gd name="T4" fmla="*/ 0 w 284"/>
                      <a:gd name="T5" fmla="*/ 0 h 34"/>
                      <a:gd name="T6" fmla="*/ 283 w 284"/>
                      <a:gd name="T7" fmla="*/ 11 h 34"/>
                      <a:gd name="T8" fmla="*/ 272 w 284"/>
                      <a:gd name="T9" fmla="*/ 33 h 34"/>
                    </a:gdLst>
                    <a:ahLst/>
                    <a:cxnLst>
                      <a:cxn ang="0">
                        <a:pos x="T0" y="T1"/>
                      </a:cxn>
                      <a:cxn ang="0">
                        <a:pos x="T2" y="T3"/>
                      </a:cxn>
                      <a:cxn ang="0">
                        <a:pos x="T4" y="T5"/>
                      </a:cxn>
                      <a:cxn ang="0">
                        <a:pos x="T6" y="T7"/>
                      </a:cxn>
                      <a:cxn ang="0">
                        <a:pos x="T8" y="T9"/>
                      </a:cxn>
                    </a:cxnLst>
                    <a:rect l="0" t="0" r="r" b="b"/>
                    <a:pathLst>
                      <a:path w="284" h="34">
                        <a:moveTo>
                          <a:pt x="272" y="33"/>
                        </a:moveTo>
                        <a:lnTo>
                          <a:pt x="17" y="21"/>
                        </a:lnTo>
                        <a:lnTo>
                          <a:pt x="0" y="0"/>
                        </a:lnTo>
                        <a:lnTo>
                          <a:pt x="283" y="11"/>
                        </a:lnTo>
                        <a:lnTo>
                          <a:pt x="272"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21304" name="Group 88"/>
            <p:cNvGrpSpPr>
              <a:grpSpLocks/>
            </p:cNvGrpSpPr>
            <p:nvPr/>
          </p:nvGrpSpPr>
          <p:grpSpPr bwMode="auto">
            <a:xfrm>
              <a:off x="684" y="1950"/>
              <a:ext cx="746" cy="91"/>
              <a:chOff x="684" y="1950"/>
              <a:chExt cx="746" cy="91"/>
            </a:xfrm>
          </p:grpSpPr>
          <p:sp>
            <p:nvSpPr>
              <p:cNvPr id="521305" name="Freeform 89"/>
              <p:cNvSpPr>
                <a:spLocks/>
              </p:cNvSpPr>
              <p:nvPr/>
            </p:nvSpPr>
            <p:spPr bwMode="auto">
              <a:xfrm>
                <a:off x="1073" y="1958"/>
                <a:ext cx="357" cy="83"/>
              </a:xfrm>
              <a:custGeom>
                <a:avLst/>
                <a:gdLst>
                  <a:gd name="T0" fmla="*/ 320 w 357"/>
                  <a:gd name="T1" fmla="*/ 61 h 83"/>
                  <a:gd name="T2" fmla="*/ 273 w 357"/>
                  <a:gd name="T3" fmla="*/ 40 h 83"/>
                  <a:gd name="T4" fmla="*/ 232 w 357"/>
                  <a:gd name="T5" fmla="*/ 21 h 83"/>
                  <a:gd name="T6" fmla="*/ 212 w 357"/>
                  <a:gd name="T7" fmla="*/ 12 h 83"/>
                  <a:gd name="T8" fmla="*/ 198 w 357"/>
                  <a:gd name="T9" fmla="*/ 9 h 83"/>
                  <a:gd name="T10" fmla="*/ 177 w 357"/>
                  <a:gd name="T11" fmla="*/ 6 h 83"/>
                  <a:gd name="T12" fmla="*/ 100 w 357"/>
                  <a:gd name="T13" fmla="*/ 1 h 83"/>
                  <a:gd name="T14" fmla="*/ 44 w 357"/>
                  <a:gd name="T15" fmla="*/ 0 h 83"/>
                  <a:gd name="T16" fmla="*/ 29 w 357"/>
                  <a:gd name="T17" fmla="*/ 1 h 83"/>
                  <a:gd name="T18" fmla="*/ 21 w 357"/>
                  <a:gd name="T19" fmla="*/ 4 h 83"/>
                  <a:gd name="T20" fmla="*/ 16 w 357"/>
                  <a:gd name="T21" fmla="*/ 12 h 83"/>
                  <a:gd name="T22" fmla="*/ 11 w 357"/>
                  <a:gd name="T23" fmla="*/ 24 h 83"/>
                  <a:gd name="T24" fmla="*/ 2 w 357"/>
                  <a:gd name="T25" fmla="*/ 64 h 83"/>
                  <a:gd name="T26" fmla="*/ 0 w 357"/>
                  <a:gd name="T27" fmla="*/ 70 h 83"/>
                  <a:gd name="T28" fmla="*/ 1 w 357"/>
                  <a:gd name="T29" fmla="*/ 74 h 83"/>
                  <a:gd name="T30" fmla="*/ 12 w 357"/>
                  <a:gd name="T31" fmla="*/ 77 h 83"/>
                  <a:gd name="T32" fmla="*/ 179 w 357"/>
                  <a:gd name="T33" fmla="*/ 80 h 83"/>
                  <a:gd name="T34" fmla="*/ 306 w 357"/>
                  <a:gd name="T35" fmla="*/ 74 h 83"/>
                  <a:gd name="T36" fmla="*/ 108 w 357"/>
                  <a:gd name="T37" fmla="*/ 62 h 83"/>
                  <a:gd name="T38" fmla="*/ 103 w 357"/>
                  <a:gd name="T39" fmla="*/ 49 h 83"/>
                  <a:gd name="T40" fmla="*/ 70 w 357"/>
                  <a:gd name="T41" fmla="*/ 47 h 83"/>
                  <a:gd name="T42" fmla="*/ 19 w 357"/>
                  <a:gd name="T43" fmla="*/ 23 h 83"/>
                  <a:gd name="T44" fmla="*/ 56 w 357"/>
                  <a:gd name="T45" fmla="*/ 23 h 83"/>
                  <a:gd name="T46" fmla="*/ 64 w 357"/>
                  <a:gd name="T47" fmla="*/ 36 h 83"/>
                  <a:gd name="T48" fmla="*/ 71 w 357"/>
                  <a:gd name="T49" fmla="*/ 47 h 83"/>
                  <a:gd name="T50" fmla="*/ 95 w 357"/>
                  <a:gd name="T51" fmla="*/ 36 h 83"/>
                  <a:gd name="T52" fmla="*/ 85 w 357"/>
                  <a:gd name="T53" fmla="*/ 22 h 83"/>
                  <a:gd name="T54" fmla="*/ 202 w 357"/>
                  <a:gd name="T55" fmla="*/ 25 h 83"/>
                  <a:gd name="T56" fmla="*/ 223 w 357"/>
                  <a:gd name="T57" fmla="*/ 30 h 83"/>
                  <a:gd name="T58" fmla="*/ 258 w 357"/>
                  <a:gd name="T59" fmla="*/ 48 h 83"/>
                  <a:gd name="T60" fmla="*/ 293 w 357"/>
                  <a:gd name="T61" fmla="*/ 66 h 83"/>
                  <a:gd name="T62" fmla="*/ 335 w 357"/>
                  <a:gd name="T63" fmla="*/ 81 h 83"/>
                  <a:gd name="T64" fmla="*/ 341 w 357"/>
                  <a:gd name="T65"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7" h="83">
                    <a:moveTo>
                      <a:pt x="341" y="72"/>
                    </a:moveTo>
                    <a:lnTo>
                      <a:pt x="320" y="61"/>
                    </a:lnTo>
                    <a:lnTo>
                      <a:pt x="296" y="50"/>
                    </a:lnTo>
                    <a:lnTo>
                      <a:pt x="273" y="40"/>
                    </a:lnTo>
                    <a:lnTo>
                      <a:pt x="254" y="31"/>
                    </a:lnTo>
                    <a:lnTo>
                      <a:pt x="232" y="21"/>
                    </a:lnTo>
                    <a:lnTo>
                      <a:pt x="220" y="15"/>
                    </a:lnTo>
                    <a:lnTo>
                      <a:pt x="212" y="12"/>
                    </a:lnTo>
                    <a:lnTo>
                      <a:pt x="203" y="10"/>
                    </a:lnTo>
                    <a:lnTo>
                      <a:pt x="198" y="9"/>
                    </a:lnTo>
                    <a:lnTo>
                      <a:pt x="192" y="8"/>
                    </a:lnTo>
                    <a:lnTo>
                      <a:pt x="177" y="6"/>
                    </a:lnTo>
                    <a:lnTo>
                      <a:pt x="128" y="2"/>
                    </a:lnTo>
                    <a:lnTo>
                      <a:pt x="100" y="1"/>
                    </a:lnTo>
                    <a:lnTo>
                      <a:pt x="65" y="0"/>
                    </a:lnTo>
                    <a:lnTo>
                      <a:pt x="44" y="0"/>
                    </a:lnTo>
                    <a:lnTo>
                      <a:pt x="35" y="0"/>
                    </a:lnTo>
                    <a:lnTo>
                      <a:pt x="29" y="1"/>
                    </a:lnTo>
                    <a:lnTo>
                      <a:pt x="25" y="2"/>
                    </a:lnTo>
                    <a:lnTo>
                      <a:pt x="21" y="4"/>
                    </a:lnTo>
                    <a:lnTo>
                      <a:pt x="18" y="7"/>
                    </a:lnTo>
                    <a:lnTo>
                      <a:pt x="16" y="12"/>
                    </a:lnTo>
                    <a:lnTo>
                      <a:pt x="13" y="17"/>
                    </a:lnTo>
                    <a:lnTo>
                      <a:pt x="11" y="24"/>
                    </a:lnTo>
                    <a:lnTo>
                      <a:pt x="3" y="60"/>
                    </a:lnTo>
                    <a:lnTo>
                      <a:pt x="2" y="64"/>
                    </a:lnTo>
                    <a:lnTo>
                      <a:pt x="1" y="67"/>
                    </a:lnTo>
                    <a:lnTo>
                      <a:pt x="0" y="70"/>
                    </a:lnTo>
                    <a:lnTo>
                      <a:pt x="0" y="72"/>
                    </a:lnTo>
                    <a:lnTo>
                      <a:pt x="1" y="74"/>
                    </a:lnTo>
                    <a:lnTo>
                      <a:pt x="5" y="77"/>
                    </a:lnTo>
                    <a:lnTo>
                      <a:pt x="12" y="77"/>
                    </a:lnTo>
                    <a:lnTo>
                      <a:pt x="81" y="78"/>
                    </a:lnTo>
                    <a:lnTo>
                      <a:pt x="179" y="80"/>
                    </a:lnTo>
                    <a:lnTo>
                      <a:pt x="334" y="81"/>
                    </a:lnTo>
                    <a:lnTo>
                      <a:pt x="306" y="74"/>
                    </a:lnTo>
                    <a:lnTo>
                      <a:pt x="111" y="70"/>
                    </a:lnTo>
                    <a:lnTo>
                      <a:pt x="108" y="62"/>
                    </a:lnTo>
                    <a:lnTo>
                      <a:pt x="106" y="56"/>
                    </a:lnTo>
                    <a:lnTo>
                      <a:pt x="103" y="49"/>
                    </a:lnTo>
                    <a:lnTo>
                      <a:pt x="100" y="43"/>
                    </a:lnTo>
                    <a:lnTo>
                      <a:pt x="70" y="47"/>
                    </a:lnTo>
                    <a:lnTo>
                      <a:pt x="51" y="47"/>
                    </a:lnTo>
                    <a:lnTo>
                      <a:pt x="19" y="23"/>
                    </a:lnTo>
                    <a:lnTo>
                      <a:pt x="28" y="22"/>
                    </a:lnTo>
                    <a:lnTo>
                      <a:pt x="56" y="23"/>
                    </a:lnTo>
                    <a:lnTo>
                      <a:pt x="60" y="28"/>
                    </a:lnTo>
                    <a:lnTo>
                      <a:pt x="64" y="36"/>
                    </a:lnTo>
                    <a:lnTo>
                      <a:pt x="67" y="41"/>
                    </a:lnTo>
                    <a:lnTo>
                      <a:pt x="71" y="47"/>
                    </a:lnTo>
                    <a:lnTo>
                      <a:pt x="100" y="43"/>
                    </a:lnTo>
                    <a:lnTo>
                      <a:pt x="95" y="36"/>
                    </a:lnTo>
                    <a:lnTo>
                      <a:pt x="90" y="28"/>
                    </a:lnTo>
                    <a:lnTo>
                      <a:pt x="85" y="22"/>
                    </a:lnTo>
                    <a:lnTo>
                      <a:pt x="177" y="24"/>
                    </a:lnTo>
                    <a:lnTo>
                      <a:pt x="202" y="25"/>
                    </a:lnTo>
                    <a:lnTo>
                      <a:pt x="210" y="26"/>
                    </a:lnTo>
                    <a:lnTo>
                      <a:pt x="223" y="30"/>
                    </a:lnTo>
                    <a:lnTo>
                      <a:pt x="240" y="39"/>
                    </a:lnTo>
                    <a:lnTo>
                      <a:pt x="258" y="48"/>
                    </a:lnTo>
                    <a:lnTo>
                      <a:pt x="275" y="57"/>
                    </a:lnTo>
                    <a:lnTo>
                      <a:pt x="293" y="66"/>
                    </a:lnTo>
                    <a:lnTo>
                      <a:pt x="306" y="73"/>
                    </a:lnTo>
                    <a:lnTo>
                      <a:pt x="335" y="81"/>
                    </a:lnTo>
                    <a:lnTo>
                      <a:pt x="356" y="82"/>
                    </a:lnTo>
                    <a:lnTo>
                      <a:pt x="341" y="7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06" name="Freeform 90"/>
              <p:cNvSpPr>
                <a:spLocks/>
              </p:cNvSpPr>
              <p:nvPr/>
            </p:nvSpPr>
            <p:spPr bwMode="auto">
              <a:xfrm>
                <a:off x="684" y="1950"/>
                <a:ext cx="309" cy="69"/>
              </a:xfrm>
              <a:custGeom>
                <a:avLst/>
                <a:gdLst>
                  <a:gd name="T0" fmla="*/ 293 w 309"/>
                  <a:gd name="T1" fmla="*/ 1 h 69"/>
                  <a:gd name="T2" fmla="*/ 298 w 309"/>
                  <a:gd name="T3" fmla="*/ 1 h 69"/>
                  <a:gd name="T4" fmla="*/ 303 w 309"/>
                  <a:gd name="T5" fmla="*/ 2 h 69"/>
                  <a:gd name="T6" fmla="*/ 306 w 309"/>
                  <a:gd name="T7" fmla="*/ 4 h 69"/>
                  <a:gd name="T8" fmla="*/ 308 w 309"/>
                  <a:gd name="T9" fmla="*/ 7 h 69"/>
                  <a:gd name="T10" fmla="*/ 308 w 309"/>
                  <a:gd name="T11" fmla="*/ 11 h 69"/>
                  <a:gd name="T12" fmla="*/ 307 w 309"/>
                  <a:gd name="T13" fmla="*/ 14 h 69"/>
                  <a:gd name="T14" fmla="*/ 304 w 309"/>
                  <a:gd name="T15" fmla="*/ 21 h 69"/>
                  <a:gd name="T16" fmla="*/ 303 w 309"/>
                  <a:gd name="T17" fmla="*/ 27 h 69"/>
                  <a:gd name="T18" fmla="*/ 296 w 309"/>
                  <a:gd name="T19" fmla="*/ 25 h 69"/>
                  <a:gd name="T20" fmla="*/ 287 w 309"/>
                  <a:gd name="T21" fmla="*/ 25 h 69"/>
                  <a:gd name="T22" fmla="*/ 277 w 309"/>
                  <a:gd name="T23" fmla="*/ 25 h 69"/>
                  <a:gd name="T24" fmla="*/ 257 w 309"/>
                  <a:gd name="T25" fmla="*/ 25 h 69"/>
                  <a:gd name="T26" fmla="*/ 253 w 309"/>
                  <a:gd name="T27" fmla="*/ 27 h 69"/>
                  <a:gd name="T28" fmla="*/ 251 w 309"/>
                  <a:gd name="T29" fmla="*/ 32 h 69"/>
                  <a:gd name="T30" fmla="*/ 247 w 309"/>
                  <a:gd name="T31" fmla="*/ 36 h 69"/>
                  <a:gd name="T32" fmla="*/ 245 w 309"/>
                  <a:gd name="T33" fmla="*/ 39 h 69"/>
                  <a:gd name="T34" fmla="*/ 242 w 309"/>
                  <a:gd name="T35" fmla="*/ 44 h 69"/>
                  <a:gd name="T36" fmla="*/ 239 w 309"/>
                  <a:gd name="T37" fmla="*/ 50 h 69"/>
                  <a:gd name="T38" fmla="*/ 238 w 309"/>
                  <a:gd name="T39" fmla="*/ 54 h 69"/>
                  <a:gd name="T40" fmla="*/ 238 w 309"/>
                  <a:gd name="T41" fmla="*/ 58 h 69"/>
                  <a:gd name="T42" fmla="*/ 236 w 309"/>
                  <a:gd name="T43" fmla="*/ 67 h 69"/>
                  <a:gd name="T44" fmla="*/ 210 w 309"/>
                  <a:gd name="T45" fmla="*/ 67 h 69"/>
                  <a:gd name="T46" fmla="*/ 197 w 309"/>
                  <a:gd name="T47" fmla="*/ 67 h 69"/>
                  <a:gd name="T48" fmla="*/ 200 w 309"/>
                  <a:gd name="T49" fmla="*/ 55 h 69"/>
                  <a:gd name="T50" fmla="*/ 202 w 309"/>
                  <a:gd name="T51" fmla="*/ 49 h 69"/>
                  <a:gd name="T52" fmla="*/ 205 w 309"/>
                  <a:gd name="T53" fmla="*/ 42 h 69"/>
                  <a:gd name="T54" fmla="*/ 207 w 309"/>
                  <a:gd name="T55" fmla="*/ 36 h 69"/>
                  <a:gd name="T56" fmla="*/ 213 w 309"/>
                  <a:gd name="T57" fmla="*/ 27 h 69"/>
                  <a:gd name="T58" fmla="*/ 205 w 309"/>
                  <a:gd name="T59" fmla="*/ 28 h 69"/>
                  <a:gd name="T60" fmla="*/ 196 w 309"/>
                  <a:gd name="T61" fmla="*/ 30 h 69"/>
                  <a:gd name="T62" fmla="*/ 187 w 309"/>
                  <a:gd name="T63" fmla="*/ 33 h 69"/>
                  <a:gd name="T64" fmla="*/ 178 w 309"/>
                  <a:gd name="T65" fmla="*/ 37 h 69"/>
                  <a:gd name="T66" fmla="*/ 170 w 309"/>
                  <a:gd name="T67" fmla="*/ 42 h 69"/>
                  <a:gd name="T68" fmla="*/ 161 w 309"/>
                  <a:gd name="T69" fmla="*/ 47 h 69"/>
                  <a:gd name="T70" fmla="*/ 155 w 309"/>
                  <a:gd name="T71" fmla="*/ 53 h 69"/>
                  <a:gd name="T72" fmla="*/ 140 w 309"/>
                  <a:gd name="T73" fmla="*/ 68 h 69"/>
                  <a:gd name="T74" fmla="*/ 70 w 309"/>
                  <a:gd name="T75" fmla="*/ 68 h 69"/>
                  <a:gd name="T76" fmla="*/ 0 w 309"/>
                  <a:gd name="T77" fmla="*/ 67 h 69"/>
                  <a:gd name="T78" fmla="*/ 64 w 309"/>
                  <a:gd name="T79" fmla="*/ 38 h 69"/>
                  <a:gd name="T80" fmla="*/ 97 w 309"/>
                  <a:gd name="T81" fmla="*/ 22 h 69"/>
                  <a:gd name="T82" fmla="*/ 119 w 309"/>
                  <a:gd name="T83" fmla="*/ 13 h 69"/>
                  <a:gd name="T84" fmla="*/ 135 w 309"/>
                  <a:gd name="T85" fmla="*/ 8 h 69"/>
                  <a:gd name="T86" fmla="*/ 144 w 309"/>
                  <a:gd name="T87" fmla="*/ 6 h 69"/>
                  <a:gd name="T88" fmla="*/ 156 w 309"/>
                  <a:gd name="T89" fmla="*/ 5 h 69"/>
                  <a:gd name="T90" fmla="*/ 197 w 309"/>
                  <a:gd name="T91" fmla="*/ 3 h 69"/>
                  <a:gd name="T92" fmla="*/ 260 w 309"/>
                  <a:gd name="T93" fmla="*/ 0 h 69"/>
                  <a:gd name="T94" fmla="*/ 287 w 309"/>
                  <a:gd name="T95" fmla="*/ 0 h 69"/>
                  <a:gd name="T96" fmla="*/ 293 w 309"/>
                  <a:gd name="T97"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9" h="69">
                    <a:moveTo>
                      <a:pt x="293" y="1"/>
                    </a:moveTo>
                    <a:lnTo>
                      <a:pt x="298" y="1"/>
                    </a:lnTo>
                    <a:lnTo>
                      <a:pt x="303" y="2"/>
                    </a:lnTo>
                    <a:lnTo>
                      <a:pt x="306" y="4"/>
                    </a:lnTo>
                    <a:lnTo>
                      <a:pt x="308" y="7"/>
                    </a:lnTo>
                    <a:lnTo>
                      <a:pt x="308" y="11"/>
                    </a:lnTo>
                    <a:lnTo>
                      <a:pt x="307" y="14"/>
                    </a:lnTo>
                    <a:lnTo>
                      <a:pt x="304" y="21"/>
                    </a:lnTo>
                    <a:lnTo>
                      <a:pt x="303" y="27"/>
                    </a:lnTo>
                    <a:lnTo>
                      <a:pt x="296" y="25"/>
                    </a:lnTo>
                    <a:lnTo>
                      <a:pt x="287" y="25"/>
                    </a:lnTo>
                    <a:lnTo>
                      <a:pt x="277" y="25"/>
                    </a:lnTo>
                    <a:lnTo>
                      <a:pt x="257" y="25"/>
                    </a:lnTo>
                    <a:lnTo>
                      <a:pt x="253" y="27"/>
                    </a:lnTo>
                    <a:lnTo>
                      <a:pt x="251" y="32"/>
                    </a:lnTo>
                    <a:lnTo>
                      <a:pt x="247" y="36"/>
                    </a:lnTo>
                    <a:lnTo>
                      <a:pt x="245" y="39"/>
                    </a:lnTo>
                    <a:lnTo>
                      <a:pt x="242" y="44"/>
                    </a:lnTo>
                    <a:lnTo>
                      <a:pt x="239" y="50"/>
                    </a:lnTo>
                    <a:lnTo>
                      <a:pt x="238" y="54"/>
                    </a:lnTo>
                    <a:lnTo>
                      <a:pt x="238" y="58"/>
                    </a:lnTo>
                    <a:lnTo>
                      <a:pt x="236" y="67"/>
                    </a:lnTo>
                    <a:lnTo>
                      <a:pt x="210" y="67"/>
                    </a:lnTo>
                    <a:lnTo>
                      <a:pt x="197" y="67"/>
                    </a:lnTo>
                    <a:lnTo>
                      <a:pt x="200" y="55"/>
                    </a:lnTo>
                    <a:lnTo>
                      <a:pt x="202" y="49"/>
                    </a:lnTo>
                    <a:lnTo>
                      <a:pt x="205" y="42"/>
                    </a:lnTo>
                    <a:lnTo>
                      <a:pt x="207" y="36"/>
                    </a:lnTo>
                    <a:lnTo>
                      <a:pt x="213" y="27"/>
                    </a:lnTo>
                    <a:lnTo>
                      <a:pt x="205" y="28"/>
                    </a:lnTo>
                    <a:lnTo>
                      <a:pt x="196" y="30"/>
                    </a:lnTo>
                    <a:lnTo>
                      <a:pt x="187" y="33"/>
                    </a:lnTo>
                    <a:lnTo>
                      <a:pt x="178" y="37"/>
                    </a:lnTo>
                    <a:lnTo>
                      <a:pt x="170" y="42"/>
                    </a:lnTo>
                    <a:lnTo>
                      <a:pt x="161" y="47"/>
                    </a:lnTo>
                    <a:lnTo>
                      <a:pt x="155" y="53"/>
                    </a:lnTo>
                    <a:lnTo>
                      <a:pt x="140" y="68"/>
                    </a:lnTo>
                    <a:lnTo>
                      <a:pt x="70" y="68"/>
                    </a:lnTo>
                    <a:lnTo>
                      <a:pt x="0" y="67"/>
                    </a:lnTo>
                    <a:lnTo>
                      <a:pt x="64" y="38"/>
                    </a:lnTo>
                    <a:lnTo>
                      <a:pt x="97" y="22"/>
                    </a:lnTo>
                    <a:lnTo>
                      <a:pt x="119" y="13"/>
                    </a:lnTo>
                    <a:lnTo>
                      <a:pt x="135" y="8"/>
                    </a:lnTo>
                    <a:lnTo>
                      <a:pt x="144" y="6"/>
                    </a:lnTo>
                    <a:lnTo>
                      <a:pt x="156" y="5"/>
                    </a:lnTo>
                    <a:lnTo>
                      <a:pt x="197" y="3"/>
                    </a:lnTo>
                    <a:lnTo>
                      <a:pt x="260" y="0"/>
                    </a:lnTo>
                    <a:lnTo>
                      <a:pt x="287" y="0"/>
                    </a:lnTo>
                    <a:lnTo>
                      <a:pt x="293"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307" name="Freeform 91"/>
            <p:cNvSpPr>
              <a:spLocks/>
            </p:cNvSpPr>
            <p:nvPr/>
          </p:nvSpPr>
          <p:spPr bwMode="auto">
            <a:xfrm>
              <a:off x="478" y="1946"/>
              <a:ext cx="1229" cy="247"/>
            </a:xfrm>
            <a:custGeom>
              <a:avLst/>
              <a:gdLst>
                <a:gd name="T0" fmla="*/ 1192 w 1229"/>
                <a:gd name="T1" fmla="*/ 128 h 247"/>
                <a:gd name="T2" fmla="*/ 1146 w 1229"/>
                <a:gd name="T3" fmla="*/ 113 h 247"/>
                <a:gd name="T4" fmla="*/ 1001 w 1229"/>
                <a:gd name="T5" fmla="*/ 90 h 247"/>
                <a:gd name="T6" fmla="*/ 930 w 1229"/>
                <a:gd name="T7" fmla="*/ 95 h 247"/>
                <a:gd name="T8" fmla="*/ 757 w 1229"/>
                <a:gd name="T9" fmla="*/ 93 h 247"/>
                <a:gd name="T10" fmla="*/ 595 w 1229"/>
                <a:gd name="T11" fmla="*/ 90 h 247"/>
                <a:gd name="T12" fmla="*/ 591 w 1229"/>
                <a:gd name="T13" fmla="*/ 82 h 247"/>
                <a:gd name="T14" fmla="*/ 593 w 1229"/>
                <a:gd name="T15" fmla="*/ 74 h 247"/>
                <a:gd name="T16" fmla="*/ 610 w 1229"/>
                <a:gd name="T17" fmla="*/ 18 h 247"/>
                <a:gd name="T18" fmla="*/ 627 w 1229"/>
                <a:gd name="T19" fmla="*/ 12 h 247"/>
                <a:gd name="T20" fmla="*/ 722 w 1229"/>
                <a:gd name="T21" fmla="*/ 14 h 247"/>
                <a:gd name="T22" fmla="*/ 788 w 1229"/>
                <a:gd name="T23" fmla="*/ 20 h 247"/>
                <a:gd name="T24" fmla="*/ 817 w 1229"/>
                <a:gd name="T25" fmla="*/ 28 h 247"/>
                <a:gd name="T26" fmla="*/ 951 w 1229"/>
                <a:gd name="T27" fmla="*/ 85 h 247"/>
                <a:gd name="T28" fmla="*/ 817 w 1229"/>
                <a:gd name="T29" fmla="*/ 21 h 247"/>
                <a:gd name="T30" fmla="*/ 788 w 1229"/>
                <a:gd name="T31" fmla="*/ 13 h 247"/>
                <a:gd name="T32" fmla="*/ 747 w 1229"/>
                <a:gd name="T33" fmla="*/ 8 h 247"/>
                <a:gd name="T34" fmla="*/ 561 w 1229"/>
                <a:gd name="T35" fmla="*/ 0 h 247"/>
                <a:gd name="T36" fmla="*/ 423 w 1229"/>
                <a:gd name="T37" fmla="*/ 3 h 247"/>
                <a:gd name="T38" fmla="*/ 365 w 1229"/>
                <a:gd name="T39" fmla="*/ 7 h 247"/>
                <a:gd name="T40" fmla="*/ 357 w 1229"/>
                <a:gd name="T41" fmla="*/ 10 h 247"/>
                <a:gd name="T42" fmla="*/ 404 w 1229"/>
                <a:gd name="T43" fmla="*/ 8 h 247"/>
                <a:gd name="T44" fmla="*/ 494 w 1229"/>
                <a:gd name="T45" fmla="*/ 6 h 247"/>
                <a:gd name="T46" fmla="*/ 512 w 1229"/>
                <a:gd name="T47" fmla="*/ 9 h 247"/>
                <a:gd name="T48" fmla="*/ 515 w 1229"/>
                <a:gd name="T49" fmla="*/ 17 h 247"/>
                <a:gd name="T50" fmla="*/ 491 w 1229"/>
                <a:gd name="T51" fmla="*/ 64 h 247"/>
                <a:gd name="T52" fmla="*/ 481 w 1229"/>
                <a:gd name="T53" fmla="*/ 71 h 247"/>
                <a:gd name="T54" fmla="*/ 465 w 1229"/>
                <a:gd name="T55" fmla="*/ 73 h 247"/>
                <a:gd name="T56" fmla="*/ 391 w 1229"/>
                <a:gd name="T57" fmla="*/ 74 h 247"/>
                <a:gd name="T58" fmla="*/ 282 w 1229"/>
                <a:gd name="T59" fmla="*/ 74 h 247"/>
                <a:gd name="T60" fmla="*/ 203 w 1229"/>
                <a:gd name="T61" fmla="*/ 74 h 247"/>
                <a:gd name="T62" fmla="*/ 129 w 1229"/>
                <a:gd name="T63" fmla="*/ 78 h 247"/>
                <a:gd name="T64" fmla="*/ 58 w 1229"/>
                <a:gd name="T65" fmla="*/ 86 h 247"/>
                <a:gd name="T66" fmla="*/ 44 w 1229"/>
                <a:gd name="T67" fmla="*/ 95 h 247"/>
                <a:gd name="T68" fmla="*/ 35 w 1229"/>
                <a:gd name="T69" fmla="*/ 110 h 247"/>
                <a:gd name="T70" fmla="*/ 38 w 1229"/>
                <a:gd name="T71" fmla="*/ 135 h 247"/>
                <a:gd name="T72" fmla="*/ 32 w 1229"/>
                <a:gd name="T73" fmla="*/ 152 h 247"/>
                <a:gd name="T74" fmla="*/ 39 w 1229"/>
                <a:gd name="T75" fmla="*/ 162 h 247"/>
                <a:gd name="T76" fmla="*/ 17 w 1229"/>
                <a:gd name="T77" fmla="*/ 168 h 247"/>
                <a:gd name="T78" fmla="*/ 0 w 1229"/>
                <a:gd name="T79" fmla="*/ 184 h 247"/>
                <a:gd name="T80" fmla="*/ 19 w 1229"/>
                <a:gd name="T81" fmla="*/ 218 h 247"/>
                <a:gd name="T82" fmla="*/ 68 w 1229"/>
                <a:gd name="T83" fmla="*/ 223 h 247"/>
                <a:gd name="T84" fmla="*/ 158 w 1229"/>
                <a:gd name="T85" fmla="*/ 230 h 247"/>
                <a:gd name="T86" fmla="*/ 238 w 1229"/>
                <a:gd name="T87" fmla="*/ 236 h 247"/>
                <a:gd name="T88" fmla="*/ 423 w 1229"/>
                <a:gd name="T89" fmla="*/ 242 h 247"/>
                <a:gd name="T90" fmla="*/ 457 w 1229"/>
                <a:gd name="T91" fmla="*/ 171 h 247"/>
                <a:gd name="T92" fmla="*/ 504 w 1229"/>
                <a:gd name="T93" fmla="*/ 149 h 247"/>
                <a:gd name="T94" fmla="*/ 570 w 1229"/>
                <a:gd name="T95" fmla="*/ 151 h 247"/>
                <a:gd name="T96" fmla="*/ 600 w 1229"/>
                <a:gd name="T97" fmla="*/ 167 h 247"/>
                <a:gd name="T98" fmla="*/ 620 w 1229"/>
                <a:gd name="T99" fmla="*/ 207 h 247"/>
                <a:gd name="T100" fmla="*/ 1002 w 1229"/>
                <a:gd name="T101" fmla="*/ 229 h 247"/>
                <a:gd name="T102" fmla="*/ 1017 w 1229"/>
                <a:gd name="T103" fmla="*/ 199 h 247"/>
                <a:gd name="T104" fmla="*/ 1027 w 1229"/>
                <a:gd name="T105" fmla="*/ 171 h 247"/>
                <a:gd name="T106" fmla="*/ 1041 w 1229"/>
                <a:gd name="T107" fmla="*/ 152 h 247"/>
                <a:gd name="T108" fmla="*/ 1063 w 1229"/>
                <a:gd name="T109" fmla="*/ 141 h 247"/>
                <a:gd name="T110" fmla="*/ 1105 w 1229"/>
                <a:gd name="T111" fmla="*/ 141 h 247"/>
                <a:gd name="T112" fmla="*/ 1127 w 1229"/>
                <a:gd name="T113" fmla="*/ 154 h 247"/>
                <a:gd name="T114" fmla="*/ 1140 w 1229"/>
                <a:gd name="T115" fmla="*/ 176 h 247"/>
                <a:gd name="T116" fmla="*/ 1140 w 1229"/>
                <a:gd name="T117" fmla="*/ 206 h 247"/>
                <a:gd name="T118" fmla="*/ 1197 w 1229"/>
                <a:gd name="T119" fmla="*/ 216 h 247"/>
                <a:gd name="T120" fmla="*/ 1210 w 1229"/>
                <a:gd name="T121" fmla="*/ 202 h 247"/>
                <a:gd name="T122" fmla="*/ 1223 w 1229"/>
                <a:gd name="T123" fmla="*/ 179 h 247"/>
                <a:gd name="T124" fmla="*/ 1211 w 1229"/>
                <a:gd name="T125" fmla="*/ 15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9" h="247">
                  <a:moveTo>
                    <a:pt x="1211" y="159"/>
                  </a:moveTo>
                  <a:lnTo>
                    <a:pt x="1197" y="133"/>
                  </a:lnTo>
                  <a:lnTo>
                    <a:pt x="1192" y="128"/>
                  </a:lnTo>
                  <a:lnTo>
                    <a:pt x="1185" y="124"/>
                  </a:lnTo>
                  <a:lnTo>
                    <a:pt x="1177" y="120"/>
                  </a:lnTo>
                  <a:lnTo>
                    <a:pt x="1146" y="113"/>
                  </a:lnTo>
                  <a:lnTo>
                    <a:pt x="1099" y="105"/>
                  </a:lnTo>
                  <a:lnTo>
                    <a:pt x="1048" y="97"/>
                  </a:lnTo>
                  <a:lnTo>
                    <a:pt x="1001" y="90"/>
                  </a:lnTo>
                  <a:lnTo>
                    <a:pt x="955" y="84"/>
                  </a:lnTo>
                  <a:lnTo>
                    <a:pt x="945" y="93"/>
                  </a:lnTo>
                  <a:lnTo>
                    <a:pt x="930" y="95"/>
                  </a:lnTo>
                  <a:lnTo>
                    <a:pt x="912" y="95"/>
                  </a:lnTo>
                  <a:lnTo>
                    <a:pt x="851" y="94"/>
                  </a:lnTo>
                  <a:lnTo>
                    <a:pt x="757" y="93"/>
                  </a:lnTo>
                  <a:lnTo>
                    <a:pt x="635" y="91"/>
                  </a:lnTo>
                  <a:lnTo>
                    <a:pt x="602" y="91"/>
                  </a:lnTo>
                  <a:lnTo>
                    <a:pt x="595" y="90"/>
                  </a:lnTo>
                  <a:lnTo>
                    <a:pt x="592" y="88"/>
                  </a:lnTo>
                  <a:lnTo>
                    <a:pt x="591" y="85"/>
                  </a:lnTo>
                  <a:lnTo>
                    <a:pt x="591" y="82"/>
                  </a:lnTo>
                  <a:lnTo>
                    <a:pt x="591" y="80"/>
                  </a:lnTo>
                  <a:lnTo>
                    <a:pt x="592" y="78"/>
                  </a:lnTo>
                  <a:lnTo>
                    <a:pt x="593" y="74"/>
                  </a:lnTo>
                  <a:lnTo>
                    <a:pt x="602" y="35"/>
                  </a:lnTo>
                  <a:lnTo>
                    <a:pt x="608" y="23"/>
                  </a:lnTo>
                  <a:lnTo>
                    <a:pt x="610" y="18"/>
                  </a:lnTo>
                  <a:lnTo>
                    <a:pt x="615" y="14"/>
                  </a:lnTo>
                  <a:lnTo>
                    <a:pt x="620" y="12"/>
                  </a:lnTo>
                  <a:lnTo>
                    <a:pt x="627" y="12"/>
                  </a:lnTo>
                  <a:lnTo>
                    <a:pt x="644" y="11"/>
                  </a:lnTo>
                  <a:lnTo>
                    <a:pt x="687" y="12"/>
                  </a:lnTo>
                  <a:lnTo>
                    <a:pt x="722" y="14"/>
                  </a:lnTo>
                  <a:lnTo>
                    <a:pt x="766" y="17"/>
                  </a:lnTo>
                  <a:lnTo>
                    <a:pt x="778" y="18"/>
                  </a:lnTo>
                  <a:lnTo>
                    <a:pt x="788" y="20"/>
                  </a:lnTo>
                  <a:lnTo>
                    <a:pt x="797" y="22"/>
                  </a:lnTo>
                  <a:lnTo>
                    <a:pt x="806" y="24"/>
                  </a:lnTo>
                  <a:lnTo>
                    <a:pt x="817" y="28"/>
                  </a:lnTo>
                  <a:lnTo>
                    <a:pt x="857" y="48"/>
                  </a:lnTo>
                  <a:lnTo>
                    <a:pt x="946" y="90"/>
                  </a:lnTo>
                  <a:lnTo>
                    <a:pt x="951" y="85"/>
                  </a:lnTo>
                  <a:lnTo>
                    <a:pt x="898" y="59"/>
                  </a:lnTo>
                  <a:lnTo>
                    <a:pt x="865" y="43"/>
                  </a:lnTo>
                  <a:lnTo>
                    <a:pt x="817" y="21"/>
                  </a:lnTo>
                  <a:lnTo>
                    <a:pt x="805" y="17"/>
                  </a:lnTo>
                  <a:lnTo>
                    <a:pt x="797" y="15"/>
                  </a:lnTo>
                  <a:lnTo>
                    <a:pt x="788" y="13"/>
                  </a:lnTo>
                  <a:lnTo>
                    <a:pt x="782" y="12"/>
                  </a:lnTo>
                  <a:lnTo>
                    <a:pt x="768" y="10"/>
                  </a:lnTo>
                  <a:lnTo>
                    <a:pt x="747" y="8"/>
                  </a:lnTo>
                  <a:lnTo>
                    <a:pt x="681" y="2"/>
                  </a:lnTo>
                  <a:lnTo>
                    <a:pt x="620" y="0"/>
                  </a:lnTo>
                  <a:lnTo>
                    <a:pt x="561" y="0"/>
                  </a:lnTo>
                  <a:lnTo>
                    <a:pt x="507" y="0"/>
                  </a:lnTo>
                  <a:lnTo>
                    <a:pt x="474" y="0"/>
                  </a:lnTo>
                  <a:lnTo>
                    <a:pt x="423" y="3"/>
                  </a:lnTo>
                  <a:lnTo>
                    <a:pt x="391" y="4"/>
                  </a:lnTo>
                  <a:lnTo>
                    <a:pt x="377" y="6"/>
                  </a:lnTo>
                  <a:lnTo>
                    <a:pt x="365" y="7"/>
                  </a:lnTo>
                  <a:lnTo>
                    <a:pt x="355" y="9"/>
                  </a:lnTo>
                  <a:lnTo>
                    <a:pt x="347" y="11"/>
                  </a:lnTo>
                  <a:lnTo>
                    <a:pt x="357" y="10"/>
                  </a:lnTo>
                  <a:lnTo>
                    <a:pt x="368" y="10"/>
                  </a:lnTo>
                  <a:lnTo>
                    <a:pt x="381" y="9"/>
                  </a:lnTo>
                  <a:lnTo>
                    <a:pt x="404" y="8"/>
                  </a:lnTo>
                  <a:lnTo>
                    <a:pt x="434" y="7"/>
                  </a:lnTo>
                  <a:lnTo>
                    <a:pt x="481" y="5"/>
                  </a:lnTo>
                  <a:lnTo>
                    <a:pt x="494" y="6"/>
                  </a:lnTo>
                  <a:lnTo>
                    <a:pt x="504" y="7"/>
                  </a:lnTo>
                  <a:lnTo>
                    <a:pt x="508" y="8"/>
                  </a:lnTo>
                  <a:lnTo>
                    <a:pt x="512" y="9"/>
                  </a:lnTo>
                  <a:lnTo>
                    <a:pt x="514" y="11"/>
                  </a:lnTo>
                  <a:lnTo>
                    <a:pt x="515" y="14"/>
                  </a:lnTo>
                  <a:lnTo>
                    <a:pt x="515" y="17"/>
                  </a:lnTo>
                  <a:lnTo>
                    <a:pt x="514" y="20"/>
                  </a:lnTo>
                  <a:lnTo>
                    <a:pt x="496" y="58"/>
                  </a:lnTo>
                  <a:lnTo>
                    <a:pt x="491" y="64"/>
                  </a:lnTo>
                  <a:lnTo>
                    <a:pt x="488" y="66"/>
                  </a:lnTo>
                  <a:lnTo>
                    <a:pt x="485" y="69"/>
                  </a:lnTo>
                  <a:lnTo>
                    <a:pt x="481" y="71"/>
                  </a:lnTo>
                  <a:lnTo>
                    <a:pt x="478" y="72"/>
                  </a:lnTo>
                  <a:lnTo>
                    <a:pt x="472" y="73"/>
                  </a:lnTo>
                  <a:lnTo>
                    <a:pt x="465" y="73"/>
                  </a:lnTo>
                  <a:lnTo>
                    <a:pt x="453" y="74"/>
                  </a:lnTo>
                  <a:lnTo>
                    <a:pt x="428" y="74"/>
                  </a:lnTo>
                  <a:lnTo>
                    <a:pt x="391" y="74"/>
                  </a:lnTo>
                  <a:lnTo>
                    <a:pt x="361" y="74"/>
                  </a:lnTo>
                  <a:lnTo>
                    <a:pt x="323" y="74"/>
                  </a:lnTo>
                  <a:lnTo>
                    <a:pt x="282" y="74"/>
                  </a:lnTo>
                  <a:lnTo>
                    <a:pt x="237" y="74"/>
                  </a:lnTo>
                  <a:lnTo>
                    <a:pt x="213" y="74"/>
                  </a:lnTo>
                  <a:lnTo>
                    <a:pt x="203" y="74"/>
                  </a:lnTo>
                  <a:lnTo>
                    <a:pt x="180" y="75"/>
                  </a:lnTo>
                  <a:lnTo>
                    <a:pt x="153" y="77"/>
                  </a:lnTo>
                  <a:lnTo>
                    <a:pt x="129" y="78"/>
                  </a:lnTo>
                  <a:lnTo>
                    <a:pt x="108" y="80"/>
                  </a:lnTo>
                  <a:lnTo>
                    <a:pt x="69" y="84"/>
                  </a:lnTo>
                  <a:lnTo>
                    <a:pt x="58" y="86"/>
                  </a:lnTo>
                  <a:lnTo>
                    <a:pt x="54" y="87"/>
                  </a:lnTo>
                  <a:lnTo>
                    <a:pt x="49" y="90"/>
                  </a:lnTo>
                  <a:lnTo>
                    <a:pt x="44" y="95"/>
                  </a:lnTo>
                  <a:lnTo>
                    <a:pt x="40" y="99"/>
                  </a:lnTo>
                  <a:lnTo>
                    <a:pt x="38" y="104"/>
                  </a:lnTo>
                  <a:lnTo>
                    <a:pt x="35" y="110"/>
                  </a:lnTo>
                  <a:lnTo>
                    <a:pt x="32" y="117"/>
                  </a:lnTo>
                  <a:lnTo>
                    <a:pt x="37" y="117"/>
                  </a:lnTo>
                  <a:lnTo>
                    <a:pt x="38" y="135"/>
                  </a:lnTo>
                  <a:lnTo>
                    <a:pt x="38" y="145"/>
                  </a:lnTo>
                  <a:lnTo>
                    <a:pt x="39" y="148"/>
                  </a:lnTo>
                  <a:lnTo>
                    <a:pt x="32" y="152"/>
                  </a:lnTo>
                  <a:lnTo>
                    <a:pt x="32" y="157"/>
                  </a:lnTo>
                  <a:lnTo>
                    <a:pt x="35" y="160"/>
                  </a:lnTo>
                  <a:lnTo>
                    <a:pt x="39" y="162"/>
                  </a:lnTo>
                  <a:lnTo>
                    <a:pt x="39" y="164"/>
                  </a:lnTo>
                  <a:lnTo>
                    <a:pt x="25" y="166"/>
                  </a:lnTo>
                  <a:lnTo>
                    <a:pt x="17" y="168"/>
                  </a:lnTo>
                  <a:lnTo>
                    <a:pt x="9" y="170"/>
                  </a:lnTo>
                  <a:lnTo>
                    <a:pt x="2" y="173"/>
                  </a:lnTo>
                  <a:lnTo>
                    <a:pt x="0" y="184"/>
                  </a:lnTo>
                  <a:lnTo>
                    <a:pt x="12" y="210"/>
                  </a:lnTo>
                  <a:lnTo>
                    <a:pt x="15" y="214"/>
                  </a:lnTo>
                  <a:lnTo>
                    <a:pt x="19" y="218"/>
                  </a:lnTo>
                  <a:lnTo>
                    <a:pt x="24" y="220"/>
                  </a:lnTo>
                  <a:lnTo>
                    <a:pt x="31" y="222"/>
                  </a:lnTo>
                  <a:lnTo>
                    <a:pt x="68" y="223"/>
                  </a:lnTo>
                  <a:lnTo>
                    <a:pt x="93" y="224"/>
                  </a:lnTo>
                  <a:lnTo>
                    <a:pt x="128" y="227"/>
                  </a:lnTo>
                  <a:lnTo>
                    <a:pt x="158" y="230"/>
                  </a:lnTo>
                  <a:lnTo>
                    <a:pt x="178" y="233"/>
                  </a:lnTo>
                  <a:lnTo>
                    <a:pt x="207" y="235"/>
                  </a:lnTo>
                  <a:lnTo>
                    <a:pt x="238" y="236"/>
                  </a:lnTo>
                  <a:lnTo>
                    <a:pt x="274" y="238"/>
                  </a:lnTo>
                  <a:lnTo>
                    <a:pt x="335" y="238"/>
                  </a:lnTo>
                  <a:lnTo>
                    <a:pt x="423" y="242"/>
                  </a:lnTo>
                  <a:lnTo>
                    <a:pt x="435" y="200"/>
                  </a:lnTo>
                  <a:lnTo>
                    <a:pt x="445" y="186"/>
                  </a:lnTo>
                  <a:lnTo>
                    <a:pt x="457" y="171"/>
                  </a:lnTo>
                  <a:lnTo>
                    <a:pt x="469" y="162"/>
                  </a:lnTo>
                  <a:lnTo>
                    <a:pt x="483" y="155"/>
                  </a:lnTo>
                  <a:lnTo>
                    <a:pt x="504" y="149"/>
                  </a:lnTo>
                  <a:lnTo>
                    <a:pt x="528" y="147"/>
                  </a:lnTo>
                  <a:lnTo>
                    <a:pt x="551" y="148"/>
                  </a:lnTo>
                  <a:lnTo>
                    <a:pt x="570" y="151"/>
                  </a:lnTo>
                  <a:lnTo>
                    <a:pt x="586" y="156"/>
                  </a:lnTo>
                  <a:lnTo>
                    <a:pt x="595" y="161"/>
                  </a:lnTo>
                  <a:lnTo>
                    <a:pt x="600" y="167"/>
                  </a:lnTo>
                  <a:lnTo>
                    <a:pt x="609" y="178"/>
                  </a:lnTo>
                  <a:lnTo>
                    <a:pt x="616" y="192"/>
                  </a:lnTo>
                  <a:lnTo>
                    <a:pt x="620" y="207"/>
                  </a:lnTo>
                  <a:lnTo>
                    <a:pt x="620" y="223"/>
                  </a:lnTo>
                  <a:lnTo>
                    <a:pt x="616" y="246"/>
                  </a:lnTo>
                  <a:lnTo>
                    <a:pt x="1002" y="229"/>
                  </a:lnTo>
                  <a:lnTo>
                    <a:pt x="1008" y="218"/>
                  </a:lnTo>
                  <a:lnTo>
                    <a:pt x="1014" y="207"/>
                  </a:lnTo>
                  <a:lnTo>
                    <a:pt x="1017" y="199"/>
                  </a:lnTo>
                  <a:lnTo>
                    <a:pt x="1019" y="189"/>
                  </a:lnTo>
                  <a:lnTo>
                    <a:pt x="1021" y="180"/>
                  </a:lnTo>
                  <a:lnTo>
                    <a:pt x="1027" y="171"/>
                  </a:lnTo>
                  <a:lnTo>
                    <a:pt x="1030" y="163"/>
                  </a:lnTo>
                  <a:lnTo>
                    <a:pt x="1034" y="157"/>
                  </a:lnTo>
                  <a:lnTo>
                    <a:pt x="1041" y="152"/>
                  </a:lnTo>
                  <a:lnTo>
                    <a:pt x="1047" y="147"/>
                  </a:lnTo>
                  <a:lnTo>
                    <a:pt x="1053" y="143"/>
                  </a:lnTo>
                  <a:lnTo>
                    <a:pt x="1063" y="141"/>
                  </a:lnTo>
                  <a:lnTo>
                    <a:pt x="1076" y="139"/>
                  </a:lnTo>
                  <a:lnTo>
                    <a:pt x="1090" y="139"/>
                  </a:lnTo>
                  <a:lnTo>
                    <a:pt x="1105" y="141"/>
                  </a:lnTo>
                  <a:lnTo>
                    <a:pt x="1113" y="143"/>
                  </a:lnTo>
                  <a:lnTo>
                    <a:pt x="1121" y="148"/>
                  </a:lnTo>
                  <a:lnTo>
                    <a:pt x="1127" y="154"/>
                  </a:lnTo>
                  <a:lnTo>
                    <a:pt x="1133" y="161"/>
                  </a:lnTo>
                  <a:lnTo>
                    <a:pt x="1138" y="169"/>
                  </a:lnTo>
                  <a:lnTo>
                    <a:pt x="1140" y="176"/>
                  </a:lnTo>
                  <a:lnTo>
                    <a:pt x="1140" y="188"/>
                  </a:lnTo>
                  <a:lnTo>
                    <a:pt x="1142" y="196"/>
                  </a:lnTo>
                  <a:lnTo>
                    <a:pt x="1140" y="206"/>
                  </a:lnTo>
                  <a:lnTo>
                    <a:pt x="1141" y="219"/>
                  </a:lnTo>
                  <a:lnTo>
                    <a:pt x="1193" y="218"/>
                  </a:lnTo>
                  <a:lnTo>
                    <a:pt x="1197" y="216"/>
                  </a:lnTo>
                  <a:lnTo>
                    <a:pt x="1200" y="213"/>
                  </a:lnTo>
                  <a:lnTo>
                    <a:pt x="1203" y="205"/>
                  </a:lnTo>
                  <a:lnTo>
                    <a:pt x="1210" y="202"/>
                  </a:lnTo>
                  <a:lnTo>
                    <a:pt x="1215" y="199"/>
                  </a:lnTo>
                  <a:lnTo>
                    <a:pt x="1223" y="192"/>
                  </a:lnTo>
                  <a:lnTo>
                    <a:pt x="1223" y="179"/>
                  </a:lnTo>
                  <a:lnTo>
                    <a:pt x="1228" y="177"/>
                  </a:lnTo>
                  <a:lnTo>
                    <a:pt x="1226" y="167"/>
                  </a:lnTo>
                  <a:lnTo>
                    <a:pt x="1211" y="159"/>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08" name="Freeform 92"/>
            <p:cNvSpPr>
              <a:spLocks/>
            </p:cNvSpPr>
            <p:nvPr/>
          </p:nvSpPr>
          <p:spPr bwMode="auto">
            <a:xfrm>
              <a:off x="1620" y="2113"/>
              <a:ext cx="87" cy="11"/>
            </a:xfrm>
            <a:custGeom>
              <a:avLst/>
              <a:gdLst>
                <a:gd name="T0" fmla="*/ 84 w 87"/>
                <a:gd name="T1" fmla="*/ 0 h 11"/>
                <a:gd name="T2" fmla="*/ 85 w 87"/>
                <a:gd name="T3" fmla="*/ 4 h 11"/>
                <a:gd name="T4" fmla="*/ 86 w 87"/>
                <a:gd name="T5" fmla="*/ 8 h 11"/>
                <a:gd name="T6" fmla="*/ 81 w 87"/>
                <a:gd name="T7" fmla="*/ 10 h 11"/>
                <a:gd name="T8" fmla="*/ 3 w 87"/>
                <a:gd name="T9" fmla="*/ 10 h 11"/>
                <a:gd name="T10" fmla="*/ 2 w 87"/>
                <a:gd name="T11" fmla="*/ 5 h 11"/>
                <a:gd name="T12" fmla="*/ 0 w 87"/>
                <a:gd name="T13" fmla="*/ 0 h 11"/>
                <a:gd name="T14" fmla="*/ 31 w 87"/>
                <a:gd name="T15" fmla="*/ 1 h 11"/>
                <a:gd name="T16" fmla="*/ 72 w 87"/>
                <a:gd name="T17" fmla="*/ 1 h 11"/>
                <a:gd name="T18" fmla="*/ 84 w 87"/>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1">
                  <a:moveTo>
                    <a:pt x="84" y="0"/>
                  </a:moveTo>
                  <a:lnTo>
                    <a:pt x="85" y="4"/>
                  </a:lnTo>
                  <a:lnTo>
                    <a:pt x="86" y="8"/>
                  </a:lnTo>
                  <a:lnTo>
                    <a:pt x="81" y="10"/>
                  </a:lnTo>
                  <a:lnTo>
                    <a:pt x="3" y="10"/>
                  </a:lnTo>
                  <a:lnTo>
                    <a:pt x="2" y="5"/>
                  </a:lnTo>
                  <a:lnTo>
                    <a:pt x="0" y="0"/>
                  </a:lnTo>
                  <a:lnTo>
                    <a:pt x="31" y="1"/>
                  </a:lnTo>
                  <a:lnTo>
                    <a:pt x="72" y="1"/>
                  </a:lnTo>
                  <a:lnTo>
                    <a:pt x="8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09" name="Group 93"/>
            <p:cNvGrpSpPr>
              <a:grpSpLocks/>
            </p:cNvGrpSpPr>
            <p:nvPr/>
          </p:nvGrpSpPr>
          <p:grpSpPr bwMode="auto">
            <a:xfrm>
              <a:off x="518" y="1949"/>
              <a:ext cx="1199" cy="235"/>
              <a:chOff x="518" y="1949"/>
              <a:chExt cx="1199" cy="235"/>
            </a:xfrm>
          </p:grpSpPr>
          <p:sp>
            <p:nvSpPr>
              <p:cNvPr id="521310" name="Freeform 94"/>
              <p:cNvSpPr>
                <a:spLocks/>
              </p:cNvSpPr>
              <p:nvPr/>
            </p:nvSpPr>
            <p:spPr bwMode="auto">
              <a:xfrm>
                <a:off x="781" y="2056"/>
                <a:ext cx="894" cy="22"/>
              </a:xfrm>
              <a:custGeom>
                <a:avLst/>
                <a:gdLst>
                  <a:gd name="T0" fmla="*/ 893 w 894"/>
                  <a:gd name="T1" fmla="*/ 21 h 22"/>
                  <a:gd name="T2" fmla="*/ 867 w 894"/>
                  <a:gd name="T3" fmla="*/ 17 h 22"/>
                  <a:gd name="T4" fmla="*/ 840 w 894"/>
                  <a:gd name="T5" fmla="*/ 14 h 22"/>
                  <a:gd name="T6" fmla="*/ 813 w 894"/>
                  <a:gd name="T7" fmla="*/ 12 h 22"/>
                  <a:gd name="T8" fmla="*/ 740 w 894"/>
                  <a:gd name="T9" fmla="*/ 8 h 22"/>
                  <a:gd name="T10" fmla="*/ 630 w 894"/>
                  <a:gd name="T11" fmla="*/ 4 h 22"/>
                  <a:gd name="T12" fmla="*/ 309 w 894"/>
                  <a:gd name="T13" fmla="*/ 0 h 22"/>
                  <a:gd name="T14" fmla="*/ 195 w 894"/>
                  <a:gd name="T15" fmla="*/ 0 h 22"/>
                  <a:gd name="T16" fmla="*/ 25 w 894"/>
                  <a:gd name="T17" fmla="*/ 2 h 22"/>
                  <a:gd name="T18" fmla="*/ 0 w 894"/>
                  <a:gd name="T19"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4" h="22">
                    <a:moveTo>
                      <a:pt x="893" y="21"/>
                    </a:moveTo>
                    <a:lnTo>
                      <a:pt x="867" y="17"/>
                    </a:lnTo>
                    <a:lnTo>
                      <a:pt x="840" y="14"/>
                    </a:lnTo>
                    <a:lnTo>
                      <a:pt x="813" y="12"/>
                    </a:lnTo>
                    <a:lnTo>
                      <a:pt x="740" y="8"/>
                    </a:lnTo>
                    <a:lnTo>
                      <a:pt x="630" y="4"/>
                    </a:lnTo>
                    <a:lnTo>
                      <a:pt x="309" y="0"/>
                    </a:lnTo>
                    <a:lnTo>
                      <a:pt x="195" y="0"/>
                    </a:lnTo>
                    <a:lnTo>
                      <a:pt x="25" y="2"/>
                    </a:lnTo>
                    <a:lnTo>
                      <a:pt x="0" y="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11" name="Line 95"/>
              <p:cNvSpPr>
                <a:spLocks noChangeShapeType="1"/>
              </p:cNvSpPr>
              <p:nvPr/>
            </p:nvSpPr>
            <p:spPr bwMode="auto">
              <a:xfrm flipH="1">
                <a:off x="1603" y="2129"/>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312" name="Group 96"/>
              <p:cNvGrpSpPr>
                <a:grpSpLocks/>
              </p:cNvGrpSpPr>
              <p:nvPr/>
            </p:nvGrpSpPr>
            <p:grpSpPr bwMode="auto">
              <a:xfrm>
                <a:off x="518" y="1949"/>
                <a:ext cx="996" cy="235"/>
                <a:chOff x="518" y="1949"/>
                <a:chExt cx="996" cy="235"/>
              </a:xfrm>
            </p:grpSpPr>
            <p:sp>
              <p:nvSpPr>
                <p:cNvPr id="521313" name="Freeform 97"/>
                <p:cNvSpPr>
                  <a:spLocks/>
                </p:cNvSpPr>
                <p:nvPr/>
              </p:nvSpPr>
              <p:spPr bwMode="auto">
                <a:xfrm>
                  <a:off x="663" y="1949"/>
                  <a:ext cx="337" cy="76"/>
                </a:xfrm>
                <a:custGeom>
                  <a:avLst/>
                  <a:gdLst>
                    <a:gd name="T0" fmla="*/ 188 w 337"/>
                    <a:gd name="T1" fmla="*/ 5 h 76"/>
                    <a:gd name="T2" fmla="*/ 219 w 337"/>
                    <a:gd name="T3" fmla="*/ 4 h 76"/>
                    <a:gd name="T4" fmla="*/ 255 w 337"/>
                    <a:gd name="T5" fmla="*/ 2 h 76"/>
                    <a:gd name="T6" fmla="*/ 293 w 337"/>
                    <a:gd name="T7" fmla="*/ 1 h 76"/>
                    <a:gd name="T8" fmla="*/ 309 w 337"/>
                    <a:gd name="T9" fmla="*/ 0 h 76"/>
                    <a:gd name="T10" fmla="*/ 319 w 337"/>
                    <a:gd name="T11" fmla="*/ 1 h 76"/>
                    <a:gd name="T12" fmla="*/ 326 w 337"/>
                    <a:gd name="T13" fmla="*/ 2 h 76"/>
                    <a:gd name="T14" fmla="*/ 331 w 337"/>
                    <a:gd name="T15" fmla="*/ 4 h 76"/>
                    <a:gd name="T16" fmla="*/ 335 w 337"/>
                    <a:gd name="T17" fmla="*/ 8 h 76"/>
                    <a:gd name="T18" fmla="*/ 336 w 337"/>
                    <a:gd name="T19" fmla="*/ 12 h 76"/>
                    <a:gd name="T20" fmla="*/ 336 w 337"/>
                    <a:gd name="T21" fmla="*/ 16 h 76"/>
                    <a:gd name="T22" fmla="*/ 318 w 337"/>
                    <a:gd name="T23" fmla="*/ 55 h 76"/>
                    <a:gd name="T24" fmla="*/ 315 w 337"/>
                    <a:gd name="T25" fmla="*/ 59 h 76"/>
                    <a:gd name="T26" fmla="*/ 311 w 337"/>
                    <a:gd name="T27" fmla="*/ 63 h 76"/>
                    <a:gd name="T28" fmla="*/ 308 w 337"/>
                    <a:gd name="T29" fmla="*/ 67 h 76"/>
                    <a:gd name="T30" fmla="*/ 303 w 337"/>
                    <a:gd name="T31" fmla="*/ 70 h 76"/>
                    <a:gd name="T32" fmla="*/ 297 w 337"/>
                    <a:gd name="T33" fmla="*/ 73 h 76"/>
                    <a:gd name="T34" fmla="*/ 290 w 337"/>
                    <a:gd name="T35" fmla="*/ 74 h 76"/>
                    <a:gd name="T36" fmla="*/ 280 w 337"/>
                    <a:gd name="T37" fmla="*/ 75 h 76"/>
                    <a:gd name="T38" fmla="*/ 181 w 337"/>
                    <a:gd name="T39" fmla="*/ 74 h 76"/>
                    <a:gd name="T40" fmla="*/ 129 w 337"/>
                    <a:gd name="T41" fmla="*/ 74 h 76"/>
                    <a:gd name="T42" fmla="*/ 80 w 337"/>
                    <a:gd name="T43" fmla="*/ 74 h 76"/>
                    <a:gd name="T44" fmla="*/ 0 w 337"/>
                    <a:gd name="T45" fmla="*/ 7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7" h="76">
                      <a:moveTo>
                        <a:pt x="188" y="5"/>
                      </a:moveTo>
                      <a:lnTo>
                        <a:pt x="219" y="4"/>
                      </a:lnTo>
                      <a:lnTo>
                        <a:pt x="255" y="2"/>
                      </a:lnTo>
                      <a:lnTo>
                        <a:pt x="293" y="1"/>
                      </a:lnTo>
                      <a:lnTo>
                        <a:pt x="309" y="0"/>
                      </a:lnTo>
                      <a:lnTo>
                        <a:pt x="319" y="1"/>
                      </a:lnTo>
                      <a:lnTo>
                        <a:pt x="326" y="2"/>
                      </a:lnTo>
                      <a:lnTo>
                        <a:pt x="331" y="4"/>
                      </a:lnTo>
                      <a:lnTo>
                        <a:pt x="335" y="8"/>
                      </a:lnTo>
                      <a:lnTo>
                        <a:pt x="336" y="12"/>
                      </a:lnTo>
                      <a:lnTo>
                        <a:pt x="336" y="16"/>
                      </a:lnTo>
                      <a:lnTo>
                        <a:pt x="318" y="55"/>
                      </a:lnTo>
                      <a:lnTo>
                        <a:pt x="315" y="59"/>
                      </a:lnTo>
                      <a:lnTo>
                        <a:pt x="311" y="63"/>
                      </a:lnTo>
                      <a:lnTo>
                        <a:pt x="308" y="67"/>
                      </a:lnTo>
                      <a:lnTo>
                        <a:pt x="303" y="70"/>
                      </a:lnTo>
                      <a:lnTo>
                        <a:pt x="297" y="73"/>
                      </a:lnTo>
                      <a:lnTo>
                        <a:pt x="290" y="74"/>
                      </a:lnTo>
                      <a:lnTo>
                        <a:pt x="280" y="75"/>
                      </a:lnTo>
                      <a:lnTo>
                        <a:pt x="181" y="74"/>
                      </a:lnTo>
                      <a:lnTo>
                        <a:pt x="129" y="74"/>
                      </a:lnTo>
                      <a:lnTo>
                        <a:pt x="80" y="74"/>
                      </a:lnTo>
                      <a:lnTo>
                        <a:pt x="0" y="7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14" name="Freeform 98"/>
                <p:cNvSpPr>
                  <a:spLocks/>
                </p:cNvSpPr>
                <p:nvPr/>
              </p:nvSpPr>
              <p:spPr bwMode="auto">
                <a:xfrm>
                  <a:off x="1157" y="2030"/>
                  <a:ext cx="316" cy="152"/>
                </a:xfrm>
                <a:custGeom>
                  <a:avLst/>
                  <a:gdLst>
                    <a:gd name="T0" fmla="*/ 272 w 316"/>
                    <a:gd name="T1" fmla="*/ 0 h 152"/>
                    <a:gd name="T2" fmla="*/ 285 w 316"/>
                    <a:gd name="T3" fmla="*/ 9 h 152"/>
                    <a:gd name="T4" fmla="*/ 291 w 316"/>
                    <a:gd name="T5" fmla="*/ 14 h 152"/>
                    <a:gd name="T6" fmla="*/ 297 w 316"/>
                    <a:gd name="T7" fmla="*/ 18 h 152"/>
                    <a:gd name="T8" fmla="*/ 300 w 316"/>
                    <a:gd name="T9" fmla="*/ 23 h 152"/>
                    <a:gd name="T10" fmla="*/ 305 w 316"/>
                    <a:gd name="T11" fmla="*/ 28 h 152"/>
                    <a:gd name="T12" fmla="*/ 307 w 316"/>
                    <a:gd name="T13" fmla="*/ 33 h 152"/>
                    <a:gd name="T14" fmla="*/ 311 w 316"/>
                    <a:gd name="T15" fmla="*/ 48 h 152"/>
                    <a:gd name="T16" fmla="*/ 313 w 316"/>
                    <a:gd name="T17" fmla="*/ 63 h 152"/>
                    <a:gd name="T18" fmla="*/ 315 w 316"/>
                    <a:gd name="T19" fmla="*/ 76 h 152"/>
                    <a:gd name="T20" fmla="*/ 315 w 316"/>
                    <a:gd name="T21" fmla="*/ 84 h 152"/>
                    <a:gd name="T22" fmla="*/ 315 w 316"/>
                    <a:gd name="T23" fmla="*/ 97 h 152"/>
                    <a:gd name="T24" fmla="*/ 313 w 316"/>
                    <a:gd name="T25" fmla="*/ 107 h 152"/>
                    <a:gd name="T26" fmla="*/ 310 w 316"/>
                    <a:gd name="T27" fmla="*/ 117 h 152"/>
                    <a:gd name="T28" fmla="*/ 309 w 316"/>
                    <a:gd name="T29" fmla="*/ 125 h 152"/>
                    <a:gd name="T30" fmla="*/ 305 w 316"/>
                    <a:gd name="T31" fmla="*/ 132 h 152"/>
                    <a:gd name="T32" fmla="*/ 300 w 316"/>
                    <a:gd name="T33" fmla="*/ 139 h 152"/>
                    <a:gd name="T34" fmla="*/ 250 w 316"/>
                    <a:gd name="T35" fmla="*/ 141 h 152"/>
                    <a:gd name="T36" fmla="*/ 0 w 316"/>
                    <a:gd name="T37" fmla="*/ 151 h 152"/>
                    <a:gd name="T38" fmla="*/ 6 w 316"/>
                    <a:gd name="T39" fmla="*/ 121 h 152"/>
                    <a:gd name="T40" fmla="*/ 11 w 316"/>
                    <a:gd name="T41" fmla="*/ 89 h 152"/>
                    <a:gd name="T42" fmla="*/ 13 w 316"/>
                    <a:gd name="T43" fmla="*/ 29 h 152"/>
                    <a:gd name="T44" fmla="*/ 12 w 316"/>
                    <a:gd name="T45" fmla="*/ 23 h 152"/>
                    <a:gd name="T46" fmla="*/ 10 w 316"/>
                    <a:gd name="T47" fmla="*/ 17 h 152"/>
                    <a:gd name="T48" fmla="*/ 6 w 316"/>
                    <a:gd name="T49" fmla="*/ 11 h 152"/>
                    <a:gd name="T50" fmla="*/ 2 w 316"/>
                    <a:gd name="T51" fmla="*/ 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6" h="152">
                      <a:moveTo>
                        <a:pt x="272" y="0"/>
                      </a:moveTo>
                      <a:lnTo>
                        <a:pt x="285" y="9"/>
                      </a:lnTo>
                      <a:lnTo>
                        <a:pt x="291" y="14"/>
                      </a:lnTo>
                      <a:lnTo>
                        <a:pt x="297" y="18"/>
                      </a:lnTo>
                      <a:lnTo>
                        <a:pt x="300" y="23"/>
                      </a:lnTo>
                      <a:lnTo>
                        <a:pt x="305" y="28"/>
                      </a:lnTo>
                      <a:lnTo>
                        <a:pt x="307" y="33"/>
                      </a:lnTo>
                      <a:lnTo>
                        <a:pt x="311" y="48"/>
                      </a:lnTo>
                      <a:lnTo>
                        <a:pt x="313" y="63"/>
                      </a:lnTo>
                      <a:lnTo>
                        <a:pt x="315" y="76"/>
                      </a:lnTo>
                      <a:lnTo>
                        <a:pt x="315" y="84"/>
                      </a:lnTo>
                      <a:lnTo>
                        <a:pt x="315" y="97"/>
                      </a:lnTo>
                      <a:lnTo>
                        <a:pt x="313" y="107"/>
                      </a:lnTo>
                      <a:lnTo>
                        <a:pt x="310" y="117"/>
                      </a:lnTo>
                      <a:lnTo>
                        <a:pt x="309" y="125"/>
                      </a:lnTo>
                      <a:lnTo>
                        <a:pt x="305" y="132"/>
                      </a:lnTo>
                      <a:lnTo>
                        <a:pt x="300" y="139"/>
                      </a:lnTo>
                      <a:lnTo>
                        <a:pt x="250" y="141"/>
                      </a:lnTo>
                      <a:lnTo>
                        <a:pt x="0" y="151"/>
                      </a:lnTo>
                      <a:lnTo>
                        <a:pt x="6" y="121"/>
                      </a:lnTo>
                      <a:lnTo>
                        <a:pt x="11" y="89"/>
                      </a:lnTo>
                      <a:lnTo>
                        <a:pt x="13" y="29"/>
                      </a:lnTo>
                      <a:lnTo>
                        <a:pt x="12" y="23"/>
                      </a:lnTo>
                      <a:lnTo>
                        <a:pt x="10" y="17"/>
                      </a:lnTo>
                      <a:lnTo>
                        <a:pt x="6" y="11"/>
                      </a:lnTo>
                      <a:lnTo>
                        <a:pt x="2"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15" name="Freeform 99"/>
                <p:cNvSpPr>
                  <a:spLocks/>
                </p:cNvSpPr>
                <p:nvPr/>
              </p:nvSpPr>
              <p:spPr bwMode="auto">
                <a:xfrm>
                  <a:off x="1062" y="1954"/>
                  <a:ext cx="381" cy="95"/>
                </a:xfrm>
                <a:custGeom>
                  <a:avLst/>
                  <a:gdLst>
                    <a:gd name="T0" fmla="*/ 215 w 381"/>
                    <a:gd name="T1" fmla="*/ 11 h 95"/>
                    <a:gd name="T2" fmla="*/ 234 w 381"/>
                    <a:gd name="T3" fmla="*/ 18 h 95"/>
                    <a:gd name="T4" fmla="*/ 252 w 381"/>
                    <a:gd name="T5" fmla="*/ 25 h 95"/>
                    <a:gd name="T6" fmla="*/ 270 w 381"/>
                    <a:gd name="T7" fmla="*/ 34 h 95"/>
                    <a:gd name="T8" fmla="*/ 287 w 381"/>
                    <a:gd name="T9" fmla="*/ 42 h 95"/>
                    <a:gd name="T10" fmla="*/ 304 w 381"/>
                    <a:gd name="T11" fmla="*/ 51 h 95"/>
                    <a:gd name="T12" fmla="*/ 322 w 381"/>
                    <a:gd name="T13" fmla="*/ 59 h 95"/>
                    <a:gd name="T14" fmla="*/ 340 w 381"/>
                    <a:gd name="T15" fmla="*/ 68 h 95"/>
                    <a:gd name="T16" fmla="*/ 357 w 381"/>
                    <a:gd name="T17" fmla="*/ 77 h 95"/>
                    <a:gd name="T18" fmla="*/ 369 w 381"/>
                    <a:gd name="T19" fmla="*/ 85 h 95"/>
                    <a:gd name="T20" fmla="*/ 380 w 381"/>
                    <a:gd name="T21" fmla="*/ 93 h 95"/>
                    <a:gd name="T22" fmla="*/ 320 w 381"/>
                    <a:gd name="T23" fmla="*/ 94 h 95"/>
                    <a:gd name="T24" fmla="*/ 104 w 381"/>
                    <a:gd name="T25" fmla="*/ 92 h 95"/>
                    <a:gd name="T26" fmla="*/ 19 w 381"/>
                    <a:gd name="T27" fmla="*/ 91 h 95"/>
                    <a:gd name="T28" fmla="*/ 13 w 381"/>
                    <a:gd name="T29" fmla="*/ 90 h 95"/>
                    <a:gd name="T30" fmla="*/ 6 w 381"/>
                    <a:gd name="T31" fmla="*/ 89 h 95"/>
                    <a:gd name="T32" fmla="*/ 2 w 381"/>
                    <a:gd name="T33" fmla="*/ 86 h 95"/>
                    <a:gd name="T34" fmla="*/ 0 w 381"/>
                    <a:gd name="T35" fmla="*/ 81 h 95"/>
                    <a:gd name="T36" fmla="*/ 0 w 381"/>
                    <a:gd name="T37" fmla="*/ 77 h 95"/>
                    <a:gd name="T38" fmla="*/ 0 w 381"/>
                    <a:gd name="T39" fmla="*/ 74 h 95"/>
                    <a:gd name="T40" fmla="*/ 2 w 381"/>
                    <a:gd name="T41" fmla="*/ 70 h 95"/>
                    <a:gd name="T42" fmla="*/ 17 w 381"/>
                    <a:gd name="T43" fmla="*/ 18 h 95"/>
                    <a:gd name="T44" fmla="*/ 18 w 381"/>
                    <a:gd name="T45" fmla="*/ 14 h 95"/>
                    <a:gd name="T46" fmla="*/ 19 w 381"/>
                    <a:gd name="T47" fmla="*/ 10 h 95"/>
                    <a:gd name="T48" fmla="*/ 23 w 381"/>
                    <a:gd name="T49" fmla="*/ 6 h 95"/>
                    <a:gd name="T50" fmla="*/ 26 w 381"/>
                    <a:gd name="T51" fmla="*/ 4 h 95"/>
                    <a:gd name="T52" fmla="*/ 30 w 381"/>
                    <a:gd name="T53" fmla="*/ 2 h 95"/>
                    <a:gd name="T54" fmla="*/ 32 w 381"/>
                    <a:gd name="T55" fmla="*/ 1 h 95"/>
                    <a:gd name="T56" fmla="*/ 40 w 381"/>
                    <a:gd name="T57" fmla="*/ 0 h 95"/>
                    <a:gd name="T58" fmla="*/ 49 w 381"/>
                    <a:gd name="T59" fmla="*/ 0 h 95"/>
                    <a:gd name="T60" fmla="*/ 67 w 381"/>
                    <a:gd name="T6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1" h="95">
                      <a:moveTo>
                        <a:pt x="215" y="11"/>
                      </a:moveTo>
                      <a:lnTo>
                        <a:pt x="234" y="18"/>
                      </a:lnTo>
                      <a:lnTo>
                        <a:pt x="252" y="25"/>
                      </a:lnTo>
                      <a:lnTo>
                        <a:pt x="270" y="34"/>
                      </a:lnTo>
                      <a:lnTo>
                        <a:pt x="287" y="42"/>
                      </a:lnTo>
                      <a:lnTo>
                        <a:pt x="304" y="51"/>
                      </a:lnTo>
                      <a:lnTo>
                        <a:pt x="322" y="59"/>
                      </a:lnTo>
                      <a:lnTo>
                        <a:pt x="340" y="68"/>
                      </a:lnTo>
                      <a:lnTo>
                        <a:pt x="357" y="77"/>
                      </a:lnTo>
                      <a:lnTo>
                        <a:pt x="369" y="85"/>
                      </a:lnTo>
                      <a:lnTo>
                        <a:pt x="380" y="93"/>
                      </a:lnTo>
                      <a:lnTo>
                        <a:pt x="320" y="94"/>
                      </a:lnTo>
                      <a:lnTo>
                        <a:pt x="104" y="92"/>
                      </a:lnTo>
                      <a:lnTo>
                        <a:pt x="19" y="91"/>
                      </a:lnTo>
                      <a:lnTo>
                        <a:pt x="13" y="90"/>
                      </a:lnTo>
                      <a:lnTo>
                        <a:pt x="6" y="89"/>
                      </a:lnTo>
                      <a:lnTo>
                        <a:pt x="2" y="86"/>
                      </a:lnTo>
                      <a:lnTo>
                        <a:pt x="0" y="81"/>
                      </a:lnTo>
                      <a:lnTo>
                        <a:pt x="0" y="77"/>
                      </a:lnTo>
                      <a:lnTo>
                        <a:pt x="0" y="74"/>
                      </a:lnTo>
                      <a:lnTo>
                        <a:pt x="2" y="70"/>
                      </a:lnTo>
                      <a:lnTo>
                        <a:pt x="17" y="18"/>
                      </a:lnTo>
                      <a:lnTo>
                        <a:pt x="18" y="14"/>
                      </a:lnTo>
                      <a:lnTo>
                        <a:pt x="19" y="10"/>
                      </a:lnTo>
                      <a:lnTo>
                        <a:pt x="23" y="6"/>
                      </a:lnTo>
                      <a:lnTo>
                        <a:pt x="26" y="4"/>
                      </a:lnTo>
                      <a:lnTo>
                        <a:pt x="30" y="2"/>
                      </a:lnTo>
                      <a:lnTo>
                        <a:pt x="32" y="1"/>
                      </a:lnTo>
                      <a:lnTo>
                        <a:pt x="40" y="0"/>
                      </a:lnTo>
                      <a:lnTo>
                        <a:pt x="49" y="0"/>
                      </a:lnTo>
                      <a:lnTo>
                        <a:pt x="6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16" name="Line 100"/>
                <p:cNvSpPr>
                  <a:spLocks noChangeShapeType="1"/>
                </p:cNvSpPr>
                <p:nvPr/>
              </p:nvSpPr>
              <p:spPr bwMode="auto">
                <a:xfrm flipH="1">
                  <a:off x="1078" y="2133"/>
                  <a:ext cx="436" cy="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317" name="Group 101"/>
                <p:cNvGrpSpPr>
                  <a:grpSpLocks/>
                </p:cNvGrpSpPr>
                <p:nvPr/>
              </p:nvGrpSpPr>
              <p:grpSpPr bwMode="auto">
                <a:xfrm>
                  <a:off x="518" y="2024"/>
                  <a:ext cx="422" cy="160"/>
                  <a:chOff x="518" y="2024"/>
                  <a:chExt cx="422" cy="160"/>
                </a:xfrm>
              </p:grpSpPr>
              <p:sp>
                <p:nvSpPr>
                  <p:cNvPr id="521318" name="Freeform 102"/>
                  <p:cNvSpPr>
                    <a:spLocks/>
                  </p:cNvSpPr>
                  <p:nvPr/>
                </p:nvSpPr>
                <p:spPr bwMode="auto">
                  <a:xfrm>
                    <a:off x="725" y="2024"/>
                    <a:ext cx="215" cy="41"/>
                  </a:xfrm>
                  <a:custGeom>
                    <a:avLst/>
                    <a:gdLst>
                      <a:gd name="T0" fmla="*/ 214 w 215"/>
                      <a:gd name="T1" fmla="*/ 0 h 41"/>
                      <a:gd name="T2" fmla="*/ 133 w 215"/>
                      <a:gd name="T3" fmla="*/ 2 h 41"/>
                      <a:gd name="T4" fmla="*/ 99 w 215"/>
                      <a:gd name="T5" fmla="*/ 3 h 41"/>
                      <a:gd name="T6" fmla="*/ 75 w 215"/>
                      <a:gd name="T7" fmla="*/ 5 h 41"/>
                      <a:gd name="T8" fmla="*/ 55 w 215"/>
                      <a:gd name="T9" fmla="*/ 6 h 41"/>
                      <a:gd name="T10" fmla="*/ 34 w 215"/>
                      <a:gd name="T11" fmla="*/ 7 h 41"/>
                      <a:gd name="T12" fmla="*/ 25 w 215"/>
                      <a:gd name="T13" fmla="*/ 8 h 41"/>
                      <a:gd name="T14" fmla="*/ 18 w 215"/>
                      <a:gd name="T15" fmla="*/ 11 h 41"/>
                      <a:gd name="T16" fmla="*/ 13 w 215"/>
                      <a:gd name="T17" fmla="*/ 15 h 41"/>
                      <a:gd name="T18" fmla="*/ 9 w 215"/>
                      <a:gd name="T19" fmla="*/ 18 h 41"/>
                      <a:gd name="T20" fmla="*/ 6 w 215"/>
                      <a:gd name="T21" fmla="*/ 23 h 41"/>
                      <a:gd name="T22" fmla="*/ 3 w 215"/>
                      <a:gd name="T23" fmla="*/ 27 h 41"/>
                      <a:gd name="T24" fmla="*/ 1 w 215"/>
                      <a:gd name="T25" fmla="*/ 32 h 41"/>
                      <a:gd name="T26" fmla="*/ 0 w 215"/>
                      <a:gd name="T27"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5" h="41">
                        <a:moveTo>
                          <a:pt x="214" y="0"/>
                        </a:moveTo>
                        <a:lnTo>
                          <a:pt x="133" y="2"/>
                        </a:lnTo>
                        <a:lnTo>
                          <a:pt x="99" y="3"/>
                        </a:lnTo>
                        <a:lnTo>
                          <a:pt x="75" y="5"/>
                        </a:lnTo>
                        <a:lnTo>
                          <a:pt x="55" y="6"/>
                        </a:lnTo>
                        <a:lnTo>
                          <a:pt x="34" y="7"/>
                        </a:lnTo>
                        <a:lnTo>
                          <a:pt x="25" y="8"/>
                        </a:lnTo>
                        <a:lnTo>
                          <a:pt x="18" y="11"/>
                        </a:lnTo>
                        <a:lnTo>
                          <a:pt x="13" y="15"/>
                        </a:lnTo>
                        <a:lnTo>
                          <a:pt x="9" y="18"/>
                        </a:lnTo>
                        <a:lnTo>
                          <a:pt x="6" y="23"/>
                        </a:lnTo>
                        <a:lnTo>
                          <a:pt x="3" y="27"/>
                        </a:lnTo>
                        <a:lnTo>
                          <a:pt x="1" y="32"/>
                        </a:lnTo>
                        <a:lnTo>
                          <a:pt x="0" y="4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19" name="Freeform 103"/>
                  <p:cNvSpPr>
                    <a:spLocks/>
                  </p:cNvSpPr>
                  <p:nvPr/>
                </p:nvSpPr>
                <p:spPr bwMode="auto">
                  <a:xfrm>
                    <a:off x="791" y="2138"/>
                    <a:ext cx="21" cy="46"/>
                  </a:xfrm>
                  <a:custGeom>
                    <a:avLst/>
                    <a:gdLst>
                      <a:gd name="T0" fmla="*/ 20 w 21"/>
                      <a:gd name="T1" fmla="*/ 0 h 46"/>
                      <a:gd name="T2" fmla="*/ 20 w 21"/>
                      <a:gd name="T3" fmla="*/ 11 h 46"/>
                      <a:gd name="T4" fmla="*/ 19 w 21"/>
                      <a:gd name="T5" fmla="*/ 18 h 46"/>
                      <a:gd name="T6" fmla="*/ 18 w 21"/>
                      <a:gd name="T7" fmla="*/ 25 h 46"/>
                      <a:gd name="T8" fmla="*/ 16 w 21"/>
                      <a:gd name="T9" fmla="*/ 31 h 46"/>
                      <a:gd name="T10" fmla="*/ 12 w 21"/>
                      <a:gd name="T11" fmla="*/ 36 h 46"/>
                      <a:gd name="T12" fmla="*/ 8 w 21"/>
                      <a:gd name="T13" fmla="*/ 41 h 46"/>
                      <a:gd name="T14" fmla="*/ 0 w 21"/>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6">
                        <a:moveTo>
                          <a:pt x="20" y="0"/>
                        </a:moveTo>
                        <a:lnTo>
                          <a:pt x="20" y="11"/>
                        </a:lnTo>
                        <a:lnTo>
                          <a:pt x="19" y="18"/>
                        </a:lnTo>
                        <a:lnTo>
                          <a:pt x="18" y="25"/>
                        </a:lnTo>
                        <a:lnTo>
                          <a:pt x="16" y="31"/>
                        </a:lnTo>
                        <a:lnTo>
                          <a:pt x="12" y="36"/>
                        </a:lnTo>
                        <a:lnTo>
                          <a:pt x="8" y="41"/>
                        </a:lnTo>
                        <a:lnTo>
                          <a:pt x="0" y="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20" name="Freeform 104"/>
                  <p:cNvSpPr>
                    <a:spLocks/>
                  </p:cNvSpPr>
                  <p:nvPr/>
                </p:nvSpPr>
                <p:spPr bwMode="auto">
                  <a:xfrm>
                    <a:off x="628" y="2138"/>
                    <a:ext cx="28" cy="42"/>
                  </a:xfrm>
                  <a:custGeom>
                    <a:avLst/>
                    <a:gdLst>
                      <a:gd name="T0" fmla="*/ 0 w 28"/>
                      <a:gd name="T1" fmla="*/ 0 h 42"/>
                      <a:gd name="T2" fmla="*/ 0 w 28"/>
                      <a:gd name="T3" fmla="*/ 5 h 42"/>
                      <a:gd name="T4" fmla="*/ 1 w 28"/>
                      <a:gd name="T5" fmla="*/ 12 h 42"/>
                      <a:gd name="T6" fmla="*/ 3 w 28"/>
                      <a:gd name="T7" fmla="*/ 18 h 42"/>
                      <a:gd name="T8" fmla="*/ 5 w 28"/>
                      <a:gd name="T9" fmla="*/ 25 h 42"/>
                      <a:gd name="T10" fmla="*/ 11 w 28"/>
                      <a:gd name="T11" fmla="*/ 31 h 42"/>
                      <a:gd name="T12" fmla="*/ 16 w 28"/>
                      <a:gd name="T13" fmla="*/ 35 h 42"/>
                      <a:gd name="T14" fmla="*/ 21 w 28"/>
                      <a:gd name="T15" fmla="*/ 38 h 42"/>
                      <a:gd name="T16" fmla="*/ 27 w 28"/>
                      <a:gd name="T1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2">
                        <a:moveTo>
                          <a:pt x="0" y="0"/>
                        </a:moveTo>
                        <a:lnTo>
                          <a:pt x="0" y="5"/>
                        </a:lnTo>
                        <a:lnTo>
                          <a:pt x="1" y="12"/>
                        </a:lnTo>
                        <a:lnTo>
                          <a:pt x="3" y="18"/>
                        </a:lnTo>
                        <a:lnTo>
                          <a:pt x="5" y="25"/>
                        </a:lnTo>
                        <a:lnTo>
                          <a:pt x="11" y="31"/>
                        </a:lnTo>
                        <a:lnTo>
                          <a:pt x="16" y="35"/>
                        </a:lnTo>
                        <a:lnTo>
                          <a:pt x="21" y="38"/>
                        </a:lnTo>
                        <a:lnTo>
                          <a:pt x="27" y="4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21" name="Freeform 105"/>
                  <p:cNvSpPr>
                    <a:spLocks/>
                  </p:cNvSpPr>
                  <p:nvPr/>
                </p:nvSpPr>
                <p:spPr bwMode="auto">
                  <a:xfrm>
                    <a:off x="536" y="2032"/>
                    <a:ext cx="216" cy="2"/>
                  </a:xfrm>
                  <a:custGeom>
                    <a:avLst/>
                    <a:gdLst>
                      <a:gd name="T0" fmla="*/ 215 w 216"/>
                      <a:gd name="T1" fmla="*/ 0 h 2"/>
                      <a:gd name="T2" fmla="*/ 122 w 216"/>
                      <a:gd name="T3" fmla="*/ 1 h 2"/>
                      <a:gd name="T4" fmla="*/ 27 w 216"/>
                      <a:gd name="T5" fmla="*/ 1 h 2"/>
                      <a:gd name="T6" fmla="*/ 17 w 216"/>
                      <a:gd name="T7" fmla="*/ 1 h 2"/>
                      <a:gd name="T8" fmla="*/ 8 w 216"/>
                      <a:gd name="T9" fmla="*/ 1 h 2"/>
                      <a:gd name="T10" fmla="*/ 0 w 216"/>
                      <a:gd name="T11" fmla="*/ 1 h 2"/>
                    </a:gdLst>
                    <a:ahLst/>
                    <a:cxnLst>
                      <a:cxn ang="0">
                        <a:pos x="T0" y="T1"/>
                      </a:cxn>
                      <a:cxn ang="0">
                        <a:pos x="T2" y="T3"/>
                      </a:cxn>
                      <a:cxn ang="0">
                        <a:pos x="T4" y="T5"/>
                      </a:cxn>
                      <a:cxn ang="0">
                        <a:pos x="T6" y="T7"/>
                      </a:cxn>
                      <a:cxn ang="0">
                        <a:pos x="T8" y="T9"/>
                      </a:cxn>
                      <a:cxn ang="0">
                        <a:pos x="T10" y="T11"/>
                      </a:cxn>
                    </a:cxnLst>
                    <a:rect l="0" t="0" r="r" b="b"/>
                    <a:pathLst>
                      <a:path w="216" h="2">
                        <a:moveTo>
                          <a:pt x="215" y="0"/>
                        </a:moveTo>
                        <a:lnTo>
                          <a:pt x="122" y="1"/>
                        </a:lnTo>
                        <a:lnTo>
                          <a:pt x="27" y="1"/>
                        </a:lnTo>
                        <a:lnTo>
                          <a:pt x="17" y="1"/>
                        </a:lnTo>
                        <a:lnTo>
                          <a:pt x="8" y="1"/>
                        </a:lnTo>
                        <a:lnTo>
                          <a:pt x="0"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22" name="Freeform 106"/>
                  <p:cNvSpPr>
                    <a:spLocks/>
                  </p:cNvSpPr>
                  <p:nvPr/>
                </p:nvSpPr>
                <p:spPr bwMode="auto">
                  <a:xfrm>
                    <a:off x="628" y="2138"/>
                    <a:ext cx="293" cy="6"/>
                  </a:xfrm>
                  <a:custGeom>
                    <a:avLst/>
                    <a:gdLst>
                      <a:gd name="T0" fmla="*/ 292 w 293"/>
                      <a:gd name="T1" fmla="*/ 2 h 6"/>
                      <a:gd name="T2" fmla="*/ 233 w 293"/>
                      <a:gd name="T3" fmla="*/ 3 h 6"/>
                      <a:gd name="T4" fmla="*/ 212 w 293"/>
                      <a:gd name="T5" fmla="*/ 3 h 6"/>
                      <a:gd name="T6" fmla="*/ 189 w 293"/>
                      <a:gd name="T7" fmla="*/ 3 h 6"/>
                      <a:gd name="T8" fmla="*/ 164 w 293"/>
                      <a:gd name="T9" fmla="*/ 4 h 6"/>
                      <a:gd name="T10" fmla="*/ 141 w 293"/>
                      <a:gd name="T11" fmla="*/ 4 h 6"/>
                      <a:gd name="T12" fmla="*/ 123 w 293"/>
                      <a:gd name="T13" fmla="*/ 5 h 6"/>
                      <a:gd name="T14" fmla="*/ 104 w 293"/>
                      <a:gd name="T15" fmla="*/ 5 h 6"/>
                      <a:gd name="T16" fmla="*/ 0 w 29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6">
                        <a:moveTo>
                          <a:pt x="292" y="2"/>
                        </a:moveTo>
                        <a:lnTo>
                          <a:pt x="233" y="3"/>
                        </a:lnTo>
                        <a:lnTo>
                          <a:pt x="212" y="3"/>
                        </a:lnTo>
                        <a:lnTo>
                          <a:pt x="189" y="3"/>
                        </a:lnTo>
                        <a:lnTo>
                          <a:pt x="164" y="4"/>
                        </a:lnTo>
                        <a:lnTo>
                          <a:pt x="141" y="4"/>
                        </a:lnTo>
                        <a:lnTo>
                          <a:pt x="123" y="5"/>
                        </a:lnTo>
                        <a:lnTo>
                          <a:pt x="104" y="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23" name="Freeform 107"/>
                  <p:cNvSpPr>
                    <a:spLocks/>
                  </p:cNvSpPr>
                  <p:nvPr/>
                </p:nvSpPr>
                <p:spPr bwMode="auto">
                  <a:xfrm>
                    <a:off x="518" y="2110"/>
                    <a:ext cx="299" cy="7"/>
                  </a:xfrm>
                  <a:custGeom>
                    <a:avLst/>
                    <a:gdLst>
                      <a:gd name="T0" fmla="*/ 298 w 299"/>
                      <a:gd name="T1" fmla="*/ 6 h 7"/>
                      <a:gd name="T2" fmla="*/ 192 w 299"/>
                      <a:gd name="T3" fmla="*/ 6 h 7"/>
                      <a:gd name="T4" fmla="*/ 0 w 299"/>
                      <a:gd name="T5" fmla="*/ 0 h 7"/>
                    </a:gdLst>
                    <a:ahLst/>
                    <a:cxnLst>
                      <a:cxn ang="0">
                        <a:pos x="T0" y="T1"/>
                      </a:cxn>
                      <a:cxn ang="0">
                        <a:pos x="T2" y="T3"/>
                      </a:cxn>
                      <a:cxn ang="0">
                        <a:pos x="T4" y="T5"/>
                      </a:cxn>
                    </a:cxnLst>
                    <a:rect l="0" t="0" r="r" b="b"/>
                    <a:pathLst>
                      <a:path w="299" h="7">
                        <a:moveTo>
                          <a:pt x="298" y="6"/>
                        </a:moveTo>
                        <a:lnTo>
                          <a:pt x="192" y="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521324" name="Freeform 108"/>
            <p:cNvSpPr>
              <a:spLocks/>
            </p:cNvSpPr>
            <p:nvPr/>
          </p:nvSpPr>
          <p:spPr bwMode="auto">
            <a:xfrm>
              <a:off x="1087" y="2113"/>
              <a:ext cx="419" cy="18"/>
            </a:xfrm>
            <a:custGeom>
              <a:avLst/>
              <a:gdLst>
                <a:gd name="T0" fmla="*/ 418 w 419"/>
                <a:gd name="T1" fmla="*/ 0 h 18"/>
                <a:gd name="T2" fmla="*/ 212 w 419"/>
                <a:gd name="T3" fmla="*/ 2 h 18"/>
                <a:gd name="T4" fmla="*/ 0 w 419"/>
                <a:gd name="T5" fmla="*/ 5 h 18"/>
                <a:gd name="T6" fmla="*/ 4 w 419"/>
                <a:gd name="T7" fmla="*/ 11 h 18"/>
                <a:gd name="T8" fmla="*/ 6 w 419"/>
                <a:gd name="T9" fmla="*/ 17 h 18"/>
                <a:gd name="T10" fmla="*/ 196 w 419"/>
                <a:gd name="T11" fmla="*/ 15 h 18"/>
                <a:gd name="T12" fmla="*/ 413 w 419"/>
                <a:gd name="T13" fmla="*/ 12 h 18"/>
                <a:gd name="T14" fmla="*/ 418 w 41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18">
                  <a:moveTo>
                    <a:pt x="418" y="0"/>
                  </a:moveTo>
                  <a:lnTo>
                    <a:pt x="212" y="2"/>
                  </a:lnTo>
                  <a:lnTo>
                    <a:pt x="0" y="5"/>
                  </a:lnTo>
                  <a:lnTo>
                    <a:pt x="4" y="11"/>
                  </a:lnTo>
                  <a:lnTo>
                    <a:pt x="6" y="17"/>
                  </a:lnTo>
                  <a:lnTo>
                    <a:pt x="196" y="15"/>
                  </a:lnTo>
                  <a:lnTo>
                    <a:pt x="413" y="12"/>
                  </a:lnTo>
                  <a:lnTo>
                    <a:pt x="41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25" name="Freeform 109"/>
            <p:cNvSpPr>
              <a:spLocks/>
            </p:cNvSpPr>
            <p:nvPr/>
          </p:nvSpPr>
          <p:spPr bwMode="auto">
            <a:xfrm>
              <a:off x="483" y="2112"/>
              <a:ext cx="451" cy="27"/>
            </a:xfrm>
            <a:custGeom>
              <a:avLst/>
              <a:gdLst>
                <a:gd name="T0" fmla="*/ 450 w 451"/>
                <a:gd name="T1" fmla="*/ 7 h 27"/>
                <a:gd name="T2" fmla="*/ 342 w 451"/>
                <a:gd name="T3" fmla="*/ 10 h 27"/>
                <a:gd name="T4" fmla="*/ 283 w 451"/>
                <a:gd name="T5" fmla="*/ 11 h 27"/>
                <a:gd name="T6" fmla="*/ 169 w 451"/>
                <a:gd name="T7" fmla="*/ 11 h 27"/>
                <a:gd name="T8" fmla="*/ 28 w 451"/>
                <a:gd name="T9" fmla="*/ 6 h 27"/>
                <a:gd name="T10" fmla="*/ 25 w 451"/>
                <a:gd name="T11" fmla="*/ 6 h 27"/>
                <a:gd name="T12" fmla="*/ 22 w 451"/>
                <a:gd name="T13" fmla="*/ 6 h 27"/>
                <a:gd name="T14" fmla="*/ 20 w 451"/>
                <a:gd name="T15" fmla="*/ 4 h 27"/>
                <a:gd name="T16" fmla="*/ 21 w 451"/>
                <a:gd name="T17" fmla="*/ 2 h 27"/>
                <a:gd name="T18" fmla="*/ 28 w 451"/>
                <a:gd name="T19" fmla="*/ 0 h 27"/>
                <a:gd name="T20" fmla="*/ 24 w 451"/>
                <a:gd name="T21" fmla="*/ 0 h 27"/>
                <a:gd name="T22" fmla="*/ 7 w 451"/>
                <a:gd name="T23" fmla="*/ 4 h 27"/>
                <a:gd name="T24" fmla="*/ 1 w 451"/>
                <a:gd name="T25" fmla="*/ 7 h 27"/>
                <a:gd name="T26" fmla="*/ 0 w 451"/>
                <a:gd name="T27" fmla="*/ 10 h 27"/>
                <a:gd name="T28" fmla="*/ 4 w 451"/>
                <a:gd name="T29" fmla="*/ 14 h 27"/>
                <a:gd name="T30" fmla="*/ 8 w 451"/>
                <a:gd name="T31" fmla="*/ 16 h 27"/>
                <a:gd name="T32" fmla="*/ 14 w 451"/>
                <a:gd name="T33" fmla="*/ 17 h 27"/>
                <a:gd name="T34" fmla="*/ 21 w 451"/>
                <a:gd name="T35" fmla="*/ 17 h 27"/>
                <a:gd name="T36" fmla="*/ 248 w 451"/>
                <a:gd name="T37" fmla="*/ 26 h 27"/>
                <a:gd name="T38" fmla="*/ 436 w 451"/>
                <a:gd name="T39" fmla="*/ 22 h 27"/>
                <a:gd name="T40" fmla="*/ 450 w 451"/>
                <a:gd name="T4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27">
                  <a:moveTo>
                    <a:pt x="450" y="7"/>
                  </a:moveTo>
                  <a:lnTo>
                    <a:pt x="342" y="10"/>
                  </a:lnTo>
                  <a:lnTo>
                    <a:pt x="283" y="11"/>
                  </a:lnTo>
                  <a:lnTo>
                    <a:pt x="169" y="11"/>
                  </a:lnTo>
                  <a:lnTo>
                    <a:pt x="28" y="6"/>
                  </a:lnTo>
                  <a:lnTo>
                    <a:pt x="25" y="6"/>
                  </a:lnTo>
                  <a:lnTo>
                    <a:pt x="22" y="6"/>
                  </a:lnTo>
                  <a:lnTo>
                    <a:pt x="20" y="4"/>
                  </a:lnTo>
                  <a:lnTo>
                    <a:pt x="21" y="2"/>
                  </a:lnTo>
                  <a:lnTo>
                    <a:pt x="28" y="0"/>
                  </a:lnTo>
                  <a:lnTo>
                    <a:pt x="24" y="0"/>
                  </a:lnTo>
                  <a:lnTo>
                    <a:pt x="7" y="4"/>
                  </a:lnTo>
                  <a:lnTo>
                    <a:pt x="1" y="7"/>
                  </a:lnTo>
                  <a:lnTo>
                    <a:pt x="0" y="10"/>
                  </a:lnTo>
                  <a:lnTo>
                    <a:pt x="4" y="14"/>
                  </a:lnTo>
                  <a:lnTo>
                    <a:pt x="8" y="16"/>
                  </a:lnTo>
                  <a:lnTo>
                    <a:pt x="14" y="17"/>
                  </a:lnTo>
                  <a:lnTo>
                    <a:pt x="21" y="17"/>
                  </a:lnTo>
                  <a:lnTo>
                    <a:pt x="248" y="26"/>
                  </a:lnTo>
                  <a:lnTo>
                    <a:pt x="436" y="22"/>
                  </a:lnTo>
                  <a:lnTo>
                    <a:pt x="450"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26" name="Group 110"/>
            <p:cNvGrpSpPr>
              <a:grpSpLocks/>
            </p:cNvGrpSpPr>
            <p:nvPr/>
          </p:nvGrpSpPr>
          <p:grpSpPr bwMode="auto">
            <a:xfrm>
              <a:off x="497" y="2061"/>
              <a:ext cx="314" cy="52"/>
              <a:chOff x="497" y="2061"/>
              <a:chExt cx="314" cy="52"/>
            </a:xfrm>
          </p:grpSpPr>
          <p:sp>
            <p:nvSpPr>
              <p:cNvPr id="521327" name="Freeform 111"/>
              <p:cNvSpPr>
                <a:spLocks/>
              </p:cNvSpPr>
              <p:nvPr/>
            </p:nvSpPr>
            <p:spPr bwMode="auto">
              <a:xfrm>
                <a:off x="509" y="2063"/>
                <a:ext cx="302" cy="50"/>
              </a:xfrm>
              <a:custGeom>
                <a:avLst/>
                <a:gdLst>
                  <a:gd name="T0" fmla="*/ 301 w 302"/>
                  <a:gd name="T1" fmla="*/ 47 h 50"/>
                  <a:gd name="T2" fmla="*/ 287 w 302"/>
                  <a:gd name="T3" fmla="*/ 19 h 50"/>
                  <a:gd name="T4" fmla="*/ 282 w 302"/>
                  <a:gd name="T5" fmla="*/ 0 h 50"/>
                  <a:gd name="T6" fmla="*/ 4 w 302"/>
                  <a:gd name="T7" fmla="*/ 0 h 50"/>
                  <a:gd name="T8" fmla="*/ 6 w 302"/>
                  <a:gd name="T9" fmla="*/ 25 h 50"/>
                  <a:gd name="T10" fmla="*/ 6 w 302"/>
                  <a:gd name="T11" fmla="*/ 29 h 50"/>
                  <a:gd name="T12" fmla="*/ 6 w 302"/>
                  <a:gd name="T13" fmla="*/ 32 h 50"/>
                  <a:gd name="T14" fmla="*/ 0 w 302"/>
                  <a:gd name="T15" fmla="*/ 36 h 50"/>
                  <a:gd name="T16" fmla="*/ 0 w 302"/>
                  <a:gd name="T17" fmla="*/ 42 h 50"/>
                  <a:gd name="T18" fmla="*/ 128 w 302"/>
                  <a:gd name="T19" fmla="*/ 47 h 50"/>
                  <a:gd name="T20" fmla="*/ 217 w 302"/>
                  <a:gd name="T21" fmla="*/ 49 h 50"/>
                  <a:gd name="T22" fmla="*/ 301 w 302"/>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2" h="50">
                    <a:moveTo>
                      <a:pt x="301" y="47"/>
                    </a:moveTo>
                    <a:lnTo>
                      <a:pt x="287" y="19"/>
                    </a:lnTo>
                    <a:lnTo>
                      <a:pt x="282" y="0"/>
                    </a:lnTo>
                    <a:lnTo>
                      <a:pt x="4" y="0"/>
                    </a:lnTo>
                    <a:lnTo>
                      <a:pt x="6" y="25"/>
                    </a:lnTo>
                    <a:lnTo>
                      <a:pt x="6" y="29"/>
                    </a:lnTo>
                    <a:lnTo>
                      <a:pt x="6" y="32"/>
                    </a:lnTo>
                    <a:lnTo>
                      <a:pt x="0" y="36"/>
                    </a:lnTo>
                    <a:lnTo>
                      <a:pt x="0" y="42"/>
                    </a:lnTo>
                    <a:lnTo>
                      <a:pt x="128" y="47"/>
                    </a:lnTo>
                    <a:lnTo>
                      <a:pt x="217" y="49"/>
                    </a:lnTo>
                    <a:lnTo>
                      <a:pt x="301" y="47"/>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28" name="Group 112"/>
              <p:cNvGrpSpPr>
                <a:grpSpLocks/>
              </p:cNvGrpSpPr>
              <p:nvPr/>
            </p:nvGrpSpPr>
            <p:grpSpPr bwMode="auto">
              <a:xfrm>
                <a:off x="497" y="2061"/>
                <a:ext cx="314" cy="31"/>
                <a:chOff x="497" y="2061"/>
                <a:chExt cx="314" cy="31"/>
              </a:xfrm>
            </p:grpSpPr>
            <p:sp>
              <p:nvSpPr>
                <p:cNvPr id="521329" name="Line 113"/>
                <p:cNvSpPr>
                  <a:spLocks noChangeShapeType="1"/>
                </p:cNvSpPr>
                <p:nvPr/>
              </p:nvSpPr>
              <p:spPr bwMode="auto">
                <a:xfrm flipH="1">
                  <a:off x="497" y="2066"/>
                  <a:ext cx="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30" name="Line 114"/>
                <p:cNvSpPr>
                  <a:spLocks noChangeShapeType="1"/>
                </p:cNvSpPr>
                <p:nvPr/>
              </p:nvSpPr>
              <p:spPr bwMode="auto">
                <a:xfrm flipH="1">
                  <a:off x="501" y="2069"/>
                  <a:ext cx="3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31" name="Line 115"/>
                <p:cNvSpPr>
                  <a:spLocks noChangeShapeType="1"/>
                </p:cNvSpPr>
                <p:nvPr/>
              </p:nvSpPr>
              <p:spPr bwMode="auto">
                <a:xfrm flipH="1">
                  <a:off x="498" y="2073"/>
                  <a:ext cx="31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32" name="Line 116"/>
                <p:cNvSpPr>
                  <a:spLocks noChangeShapeType="1"/>
                </p:cNvSpPr>
                <p:nvPr/>
              </p:nvSpPr>
              <p:spPr bwMode="auto">
                <a:xfrm flipH="1" flipV="1">
                  <a:off x="499" y="2061"/>
                  <a:ext cx="309" cy="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33" name="Line 117"/>
                <p:cNvSpPr>
                  <a:spLocks noChangeShapeType="1"/>
                </p:cNvSpPr>
                <p:nvPr/>
              </p:nvSpPr>
              <p:spPr bwMode="auto">
                <a:xfrm flipH="1">
                  <a:off x="498" y="2081"/>
                  <a:ext cx="3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34" name="Freeform 118"/>
                <p:cNvSpPr>
                  <a:spLocks/>
                </p:cNvSpPr>
                <p:nvPr/>
              </p:nvSpPr>
              <p:spPr bwMode="auto">
                <a:xfrm>
                  <a:off x="516" y="2084"/>
                  <a:ext cx="282" cy="2"/>
                </a:xfrm>
                <a:custGeom>
                  <a:avLst/>
                  <a:gdLst>
                    <a:gd name="T0" fmla="*/ 281 w 282"/>
                    <a:gd name="T1" fmla="*/ 0 h 2"/>
                    <a:gd name="T2" fmla="*/ 229 w 282"/>
                    <a:gd name="T3" fmla="*/ 1 h 2"/>
                    <a:gd name="T4" fmla="*/ 212 w 282"/>
                    <a:gd name="T5" fmla="*/ 1 h 2"/>
                    <a:gd name="T6" fmla="*/ 0 w 282"/>
                    <a:gd name="T7" fmla="*/ 0 h 2"/>
                  </a:gdLst>
                  <a:ahLst/>
                  <a:cxnLst>
                    <a:cxn ang="0">
                      <a:pos x="T0" y="T1"/>
                    </a:cxn>
                    <a:cxn ang="0">
                      <a:pos x="T2" y="T3"/>
                    </a:cxn>
                    <a:cxn ang="0">
                      <a:pos x="T4" y="T5"/>
                    </a:cxn>
                    <a:cxn ang="0">
                      <a:pos x="T6" y="T7"/>
                    </a:cxn>
                  </a:cxnLst>
                  <a:rect l="0" t="0" r="r" b="b"/>
                  <a:pathLst>
                    <a:path w="282" h="2">
                      <a:moveTo>
                        <a:pt x="281" y="0"/>
                      </a:moveTo>
                      <a:lnTo>
                        <a:pt x="229" y="1"/>
                      </a:lnTo>
                      <a:lnTo>
                        <a:pt x="212" y="1"/>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35" name="Freeform 119"/>
                <p:cNvSpPr>
                  <a:spLocks/>
                </p:cNvSpPr>
                <p:nvPr/>
              </p:nvSpPr>
              <p:spPr bwMode="auto">
                <a:xfrm>
                  <a:off x="515" y="2088"/>
                  <a:ext cx="284" cy="4"/>
                </a:xfrm>
                <a:custGeom>
                  <a:avLst/>
                  <a:gdLst>
                    <a:gd name="T0" fmla="*/ 283 w 284"/>
                    <a:gd name="T1" fmla="*/ 1 h 4"/>
                    <a:gd name="T2" fmla="*/ 237 w 284"/>
                    <a:gd name="T3" fmla="*/ 3 h 4"/>
                    <a:gd name="T4" fmla="*/ 210 w 284"/>
                    <a:gd name="T5" fmla="*/ 3 h 4"/>
                    <a:gd name="T6" fmla="*/ 0 w 284"/>
                    <a:gd name="T7" fmla="*/ 0 h 4"/>
                  </a:gdLst>
                  <a:ahLst/>
                  <a:cxnLst>
                    <a:cxn ang="0">
                      <a:pos x="T0" y="T1"/>
                    </a:cxn>
                    <a:cxn ang="0">
                      <a:pos x="T2" y="T3"/>
                    </a:cxn>
                    <a:cxn ang="0">
                      <a:pos x="T4" y="T5"/>
                    </a:cxn>
                    <a:cxn ang="0">
                      <a:pos x="T6" y="T7"/>
                    </a:cxn>
                  </a:cxnLst>
                  <a:rect l="0" t="0" r="r" b="b"/>
                  <a:pathLst>
                    <a:path w="284" h="4">
                      <a:moveTo>
                        <a:pt x="283" y="1"/>
                      </a:moveTo>
                      <a:lnTo>
                        <a:pt x="237" y="3"/>
                      </a:lnTo>
                      <a:lnTo>
                        <a:pt x="210" y="3"/>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21336" name="Group 120"/>
            <p:cNvGrpSpPr>
              <a:grpSpLocks/>
            </p:cNvGrpSpPr>
            <p:nvPr/>
          </p:nvGrpSpPr>
          <p:grpSpPr bwMode="auto">
            <a:xfrm>
              <a:off x="515" y="2041"/>
              <a:ext cx="165" cy="127"/>
              <a:chOff x="515" y="2041"/>
              <a:chExt cx="165" cy="127"/>
            </a:xfrm>
          </p:grpSpPr>
          <p:sp>
            <p:nvSpPr>
              <p:cNvPr id="521337" name="Freeform 121"/>
              <p:cNvSpPr>
                <a:spLocks/>
              </p:cNvSpPr>
              <p:nvPr/>
            </p:nvSpPr>
            <p:spPr bwMode="auto">
              <a:xfrm>
                <a:off x="545" y="2132"/>
                <a:ext cx="18" cy="36"/>
              </a:xfrm>
              <a:custGeom>
                <a:avLst/>
                <a:gdLst>
                  <a:gd name="T0" fmla="*/ 1 w 18"/>
                  <a:gd name="T1" fmla="*/ 0 h 36"/>
                  <a:gd name="T2" fmla="*/ 0 w 18"/>
                  <a:gd name="T3" fmla="*/ 6 h 36"/>
                  <a:gd name="T4" fmla="*/ 2 w 18"/>
                  <a:gd name="T5" fmla="*/ 15 h 36"/>
                  <a:gd name="T6" fmla="*/ 4 w 18"/>
                  <a:gd name="T7" fmla="*/ 22 h 36"/>
                  <a:gd name="T8" fmla="*/ 6 w 18"/>
                  <a:gd name="T9" fmla="*/ 27 h 36"/>
                  <a:gd name="T10" fmla="*/ 12 w 18"/>
                  <a:gd name="T11" fmla="*/ 32 h 36"/>
                  <a:gd name="T12" fmla="*/ 17 w 18"/>
                  <a:gd name="T13" fmla="*/ 35 h 36"/>
                  <a:gd name="T14" fmla="*/ 17 w 18"/>
                  <a:gd name="T15" fmla="*/ 1 h 36"/>
                  <a:gd name="T16" fmla="*/ 1 w 1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6">
                    <a:moveTo>
                      <a:pt x="1" y="0"/>
                    </a:moveTo>
                    <a:lnTo>
                      <a:pt x="0" y="6"/>
                    </a:lnTo>
                    <a:lnTo>
                      <a:pt x="2" y="15"/>
                    </a:lnTo>
                    <a:lnTo>
                      <a:pt x="4" y="22"/>
                    </a:lnTo>
                    <a:lnTo>
                      <a:pt x="6" y="27"/>
                    </a:lnTo>
                    <a:lnTo>
                      <a:pt x="12" y="32"/>
                    </a:lnTo>
                    <a:lnTo>
                      <a:pt x="17" y="35"/>
                    </a:lnTo>
                    <a:lnTo>
                      <a:pt x="17" y="1"/>
                    </a:lnTo>
                    <a:lnTo>
                      <a:pt x="1" y="0"/>
                    </a:lnTo>
                  </a:path>
                </a:pathLst>
              </a:custGeom>
              <a:solidFill>
                <a:srgbClr val="40404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38" name="Group 122"/>
              <p:cNvGrpSpPr>
                <a:grpSpLocks/>
              </p:cNvGrpSpPr>
              <p:nvPr/>
            </p:nvGrpSpPr>
            <p:grpSpPr bwMode="auto">
              <a:xfrm>
                <a:off x="515" y="2041"/>
                <a:ext cx="165" cy="122"/>
                <a:chOff x="515" y="2041"/>
                <a:chExt cx="165" cy="122"/>
              </a:xfrm>
            </p:grpSpPr>
            <p:sp>
              <p:nvSpPr>
                <p:cNvPr id="521339" name="Freeform 123"/>
                <p:cNvSpPr>
                  <a:spLocks/>
                </p:cNvSpPr>
                <p:nvPr/>
              </p:nvSpPr>
              <p:spPr bwMode="auto">
                <a:xfrm>
                  <a:off x="640" y="2142"/>
                  <a:ext cx="40" cy="21"/>
                </a:xfrm>
                <a:custGeom>
                  <a:avLst/>
                  <a:gdLst>
                    <a:gd name="T0" fmla="*/ 30 w 40"/>
                    <a:gd name="T1" fmla="*/ 1 h 21"/>
                    <a:gd name="T2" fmla="*/ 30 w 40"/>
                    <a:gd name="T3" fmla="*/ 7 h 21"/>
                    <a:gd name="T4" fmla="*/ 33 w 40"/>
                    <a:gd name="T5" fmla="*/ 11 h 21"/>
                    <a:gd name="T6" fmla="*/ 35 w 40"/>
                    <a:gd name="T7" fmla="*/ 15 h 21"/>
                    <a:gd name="T8" fmla="*/ 39 w 40"/>
                    <a:gd name="T9" fmla="*/ 20 h 21"/>
                    <a:gd name="T10" fmla="*/ 7 w 40"/>
                    <a:gd name="T11" fmla="*/ 18 h 21"/>
                    <a:gd name="T12" fmla="*/ 4 w 40"/>
                    <a:gd name="T13" fmla="*/ 16 h 21"/>
                    <a:gd name="T14" fmla="*/ 1 w 40"/>
                    <a:gd name="T15" fmla="*/ 12 h 21"/>
                    <a:gd name="T16" fmla="*/ 0 w 40"/>
                    <a:gd name="T17" fmla="*/ 7 h 21"/>
                    <a:gd name="T18" fmla="*/ 0 w 40"/>
                    <a:gd name="T19" fmla="*/ 4 h 21"/>
                    <a:gd name="T20" fmla="*/ 0 w 40"/>
                    <a:gd name="T21" fmla="*/ 0 h 21"/>
                    <a:gd name="T22" fmla="*/ 30 w 40"/>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1">
                      <a:moveTo>
                        <a:pt x="30" y="1"/>
                      </a:moveTo>
                      <a:lnTo>
                        <a:pt x="30" y="7"/>
                      </a:lnTo>
                      <a:lnTo>
                        <a:pt x="33" y="11"/>
                      </a:lnTo>
                      <a:lnTo>
                        <a:pt x="35" y="15"/>
                      </a:lnTo>
                      <a:lnTo>
                        <a:pt x="39" y="20"/>
                      </a:lnTo>
                      <a:lnTo>
                        <a:pt x="7" y="18"/>
                      </a:lnTo>
                      <a:lnTo>
                        <a:pt x="4" y="16"/>
                      </a:lnTo>
                      <a:lnTo>
                        <a:pt x="1" y="12"/>
                      </a:lnTo>
                      <a:lnTo>
                        <a:pt x="0" y="7"/>
                      </a:lnTo>
                      <a:lnTo>
                        <a:pt x="0" y="4"/>
                      </a:lnTo>
                      <a:lnTo>
                        <a:pt x="0" y="0"/>
                      </a:lnTo>
                      <a:lnTo>
                        <a:pt x="30"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40" name="Freeform 124"/>
                <p:cNvSpPr>
                  <a:spLocks/>
                </p:cNvSpPr>
                <p:nvPr/>
              </p:nvSpPr>
              <p:spPr bwMode="auto">
                <a:xfrm>
                  <a:off x="515" y="2136"/>
                  <a:ext cx="26" cy="18"/>
                </a:xfrm>
                <a:custGeom>
                  <a:avLst/>
                  <a:gdLst>
                    <a:gd name="T0" fmla="*/ 21 w 26"/>
                    <a:gd name="T1" fmla="*/ 1 h 18"/>
                    <a:gd name="T2" fmla="*/ 21 w 26"/>
                    <a:gd name="T3" fmla="*/ 4 h 18"/>
                    <a:gd name="T4" fmla="*/ 20 w 26"/>
                    <a:gd name="T5" fmla="*/ 8 h 18"/>
                    <a:gd name="T6" fmla="*/ 22 w 26"/>
                    <a:gd name="T7" fmla="*/ 13 h 18"/>
                    <a:gd name="T8" fmla="*/ 25 w 26"/>
                    <a:gd name="T9" fmla="*/ 17 h 18"/>
                    <a:gd name="T10" fmla="*/ 5 w 26"/>
                    <a:gd name="T11" fmla="*/ 16 h 18"/>
                    <a:gd name="T12" fmla="*/ 2 w 26"/>
                    <a:gd name="T13" fmla="*/ 13 h 18"/>
                    <a:gd name="T14" fmla="*/ 1 w 26"/>
                    <a:gd name="T15" fmla="*/ 10 h 18"/>
                    <a:gd name="T16" fmla="*/ 0 w 26"/>
                    <a:gd name="T17" fmla="*/ 5 h 18"/>
                    <a:gd name="T18" fmla="*/ 0 w 26"/>
                    <a:gd name="T19" fmla="*/ 0 h 18"/>
                    <a:gd name="T20" fmla="*/ 21 w 26"/>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8">
                      <a:moveTo>
                        <a:pt x="21" y="1"/>
                      </a:moveTo>
                      <a:lnTo>
                        <a:pt x="21" y="4"/>
                      </a:lnTo>
                      <a:lnTo>
                        <a:pt x="20" y="8"/>
                      </a:lnTo>
                      <a:lnTo>
                        <a:pt x="22" y="13"/>
                      </a:lnTo>
                      <a:lnTo>
                        <a:pt x="25" y="17"/>
                      </a:lnTo>
                      <a:lnTo>
                        <a:pt x="5" y="16"/>
                      </a:lnTo>
                      <a:lnTo>
                        <a:pt x="2" y="13"/>
                      </a:lnTo>
                      <a:lnTo>
                        <a:pt x="1" y="10"/>
                      </a:lnTo>
                      <a:lnTo>
                        <a:pt x="0" y="5"/>
                      </a:lnTo>
                      <a:lnTo>
                        <a:pt x="0" y="0"/>
                      </a:lnTo>
                      <a:lnTo>
                        <a:pt x="21"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41" name="Oval 125"/>
                <p:cNvSpPr>
                  <a:spLocks noChangeArrowheads="1"/>
                </p:cNvSpPr>
                <p:nvPr/>
              </p:nvSpPr>
              <p:spPr bwMode="auto">
                <a:xfrm>
                  <a:off x="601" y="2041"/>
                  <a:ext cx="19" cy="14"/>
                </a:xfrm>
                <a:prstGeom prst="ellipse">
                  <a:avLst/>
                </a:prstGeom>
                <a:solidFill>
                  <a:srgbClr val="A0A0A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342" name="Group 126"/>
            <p:cNvGrpSpPr>
              <a:grpSpLocks/>
            </p:cNvGrpSpPr>
            <p:nvPr/>
          </p:nvGrpSpPr>
          <p:grpSpPr bwMode="auto">
            <a:xfrm>
              <a:off x="1110" y="1958"/>
              <a:ext cx="76" cy="81"/>
              <a:chOff x="1110" y="1958"/>
              <a:chExt cx="76" cy="81"/>
            </a:xfrm>
          </p:grpSpPr>
          <p:sp>
            <p:nvSpPr>
              <p:cNvPr id="521343" name="Freeform 127"/>
              <p:cNvSpPr>
                <a:spLocks/>
              </p:cNvSpPr>
              <p:nvPr/>
            </p:nvSpPr>
            <p:spPr bwMode="auto">
              <a:xfrm>
                <a:off x="1110" y="1958"/>
                <a:ext cx="76" cy="81"/>
              </a:xfrm>
              <a:custGeom>
                <a:avLst/>
                <a:gdLst>
                  <a:gd name="T0" fmla="*/ 28 w 76"/>
                  <a:gd name="T1" fmla="*/ 0 h 81"/>
                  <a:gd name="T2" fmla="*/ 35 w 76"/>
                  <a:gd name="T3" fmla="*/ 10 h 81"/>
                  <a:gd name="T4" fmla="*/ 43 w 76"/>
                  <a:gd name="T5" fmla="*/ 19 h 81"/>
                  <a:gd name="T6" fmla="*/ 49 w 76"/>
                  <a:gd name="T7" fmla="*/ 29 h 81"/>
                  <a:gd name="T8" fmla="*/ 57 w 76"/>
                  <a:gd name="T9" fmla="*/ 39 h 81"/>
                  <a:gd name="T10" fmla="*/ 63 w 76"/>
                  <a:gd name="T11" fmla="*/ 49 h 81"/>
                  <a:gd name="T12" fmla="*/ 65 w 76"/>
                  <a:gd name="T13" fmla="*/ 54 h 81"/>
                  <a:gd name="T14" fmla="*/ 68 w 76"/>
                  <a:gd name="T15" fmla="*/ 60 h 81"/>
                  <a:gd name="T16" fmla="*/ 72 w 76"/>
                  <a:gd name="T17" fmla="*/ 71 h 81"/>
                  <a:gd name="T18" fmla="*/ 75 w 76"/>
                  <a:gd name="T19" fmla="*/ 80 h 81"/>
                  <a:gd name="T20" fmla="*/ 57 w 76"/>
                  <a:gd name="T21" fmla="*/ 80 h 81"/>
                  <a:gd name="T22" fmla="*/ 43 w 76"/>
                  <a:gd name="T23" fmla="*/ 79 h 81"/>
                  <a:gd name="T24" fmla="*/ 40 w 76"/>
                  <a:gd name="T25" fmla="*/ 69 h 81"/>
                  <a:gd name="T26" fmla="*/ 35 w 76"/>
                  <a:gd name="T27" fmla="*/ 57 h 81"/>
                  <a:gd name="T28" fmla="*/ 30 w 76"/>
                  <a:gd name="T29" fmla="*/ 48 h 81"/>
                  <a:gd name="T30" fmla="*/ 24 w 76"/>
                  <a:gd name="T31" fmla="*/ 36 h 81"/>
                  <a:gd name="T32" fmla="*/ 16 w 76"/>
                  <a:gd name="T33" fmla="*/ 23 h 81"/>
                  <a:gd name="T34" fmla="*/ 0 w 76"/>
                  <a:gd name="T35" fmla="*/ 0 h 81"/>
                  <a:gd name="T36" fmla="*/ 28 w 76"/>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81">
                    <a:moveTo>
                      <a:pt x="28" y="0"/>
                    </a:moveTo>
                    <a:lnTo>
                      <a:pt x="35" y="10"/>
                    </a:lnTo>
                    <a:lnTo>
                      <a:pt x="43" y="19"/>
                    </a:lnTo>
                    <a:lnTo>
                      <a:pt x="49" y="29"/>
                    </a:lnTo>
                    <a:lnTo>
                      <a:pt x="57" y="39"/>
                    </a:lnTo>
                    <a:lnTo>
                      <a:pt x="63" y="49"/>
                    </a:lnTo>
                    <a:lnTo>
                      <a:pt x="65" y="54"/>
                    </a:lnTo>
                    <a:lnTo>
                      <a:pt x="68" y="60"/>
                    </a:lnTo>
                    <a:lnTo>
                      <a:pt x="72" y="71"/>
                    </a:lnTo>
                    <a:lnTo>
                      <a:pt x="75" y="80"/>
                    </a:lnTo>
                    <a:lnTo>
                      <a:pt x="57" y="80"/>
                    </a:lnTo>
                    <a:lnTo>
                      <a:pt x="43" y="79"/>
                    </a:lnTo>
                    <a:lnTo>
                      <a:pt x="40" y="69"/>
                    </a:lnTo>
                    <a:lnTo>
                      <a:pt x="35" y="57"/>
                    </a:lnTo>
                    <a:lnTo>
                      <a:pt x="30" y="48"/>
                    </a:lnTo>
                    <a:lnTo>
                      <a:pt x="24" y="36"/>
                    </a:lnTo>
                    <a:lnTo>
                      <a:pt x="16" y="23"/>
                    </a:lnTo>
                    <a:lnTo>
                      <a:pt x="0" y="0"/>
                    </a:lnTo>
                    <a:lnTo>
                      <a:pt x="28" y="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44" name="Freeform 128"/>
              <p:cNvSpPr>
                <a:spLocks/>
              </p:cNvSpPr>
              <p:nvPr/>
            </p:nvSpPr>
            <p:spPr bwMode="auto">
              <a:xfrm>
                <a:off x="1142" y="1963"/>
                <a:ext cx="32" cy="72"/>
              </a:xfrm>
              <a:custGeom>
                <a:avLst/>
                <a:gdLst>
                  <a:gd name="T0" fmla="*/ 0 w 32"/>
                  <a:gd name="T1" fmla="*/ 0 h 72"/>
                  <a:gd name="T2" fmla="*/ 7 w 32"/>
                  <a:gd name="T3" fmla="*/ 12 h 72"/>
                  <a:gd name="T4" fmla="*/ 13 w 32"/>
                  <a:gd name="T5" fmla="*/ 21 h 72"/>
                  <a:gd name="T6" fmla="*/ 18 w 32"/>
                  <a:gd name="T7" fmla="*/ 31 h 72"/>
                  <a:gd name="T8" fmla="*/ 22 w 32"/>
                  <a:gd name="T9" fmla="*/ 37 h 72"/>
                  <a:gd name="T10" fmla="*/ 27 w 32"/>
                  <a:gd name="T11" fmla="*/ 44 h 72"/>
                  <a:gd name="T12" fmla="*/ 28 w 32"/>
                  <a:gd name="T13" fmla="*/ 49 h 72"/>
                  <a:gd name="T14" fmla="*/ 30 w 32"/>
                  <a:gd name="T15" fmla="*/ 54 h 72"/>
                  <a:gd name="T16" fmla="*/ 31 w 32"/>
                  <a:gd name="T17" fmla="*/ 60 h 72"/>
                  <a:gd name="T18" fmla="*/ 31 w 32"/>
                  <a:gd name="T19" fmla="*/ 66 h 72"/>
                  <a:gd name="T20" fmla="*/ 31 w 32"/>
                  <a:gd name="T21" fmla="*/ 71 h 72"/>
                  <a:gd name="T22" fmla="*/ 27 w 32"/>
                  <a:gd name="T23" fmla="*/ 71 h 72"/>
                  <a:gd name="T24" fmla="*/ 28 w 32"/>
                  <a:gd name="T25" fmla="*/ 64 h 72"/>
                  <a:gd name="T26" fmla="*/ 28 w 32"/>
                  <a:gd name="T27" fmla="*/ 60 h 72"/>
                  <a:gd name="T28" fmla="*/ 27 w 32"/>
                  <a:gd name="T29" fmla="*/ 53 h 72"/>
                  <a:gd name="T30" fmla="*/ 26 w 32"/>
                  <a:gd name="T31" fmla="*/ 46 h 72"/>
                  <a:gd name="T32" fmla="*/ 22 w 32"/>
                  <a:gd name="T33" fmla="*/ 39 h 72"/>
                  <a:gd name="T34" fmla="*/ 12 w 32"/>
                  <a:gd name="T35" fmla="*/ 20 h 72"/>
                  <a:gd name="T36" fmla="*/ 2 w 32"/>
                  <a:gd name="T37" fmla="*/ 4 h 72"/>
                  <a:gd name="T38" fmla="*/ 0 w 32"/>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72">
                    <a:moveTo>
                      <a:pt x="0" y="0"/>
                    </a:moveTo>
                    <a:lnTo>
                      <a:pt x="7" y="12"/>
                    </a:lnTo>
                    <a:lnTo>
                      <a:pt x="13" y="21"/>
                    </a:lnTo>
                    <a:lnTo>
                      <a:pt x="18" y="31"/>
                    </a:lnTo>
                    <a:lnTo>
                      <a:pt x="22" y="37"/>
                    </a:lnTo>
                    <a:lnTo>
                      <a:pt x="27" y="44"/>
                    </a:lnTo>
                    <a:lnTo>
                      <a:pt x="28" y="49"/>
                    </a:lnTo>
                    <a:lnTo>
                      <a:pt x="30" y="54"/>
                    </a:lnTo>
                    <a:lnTo>
                      <a:pt x="31" y="60"/>
                    </a:lnTo>
                    <a:lnTo>
                      <a:pt x="31" y="66"/>
                    </a:lnTo>
                    <a:lnTo>
                      <a:pt x="31" y="71"/>
                    </a:lnTo>
                    <a:lnTo>
                      <a:pt x="27" y="71"/>
                    </a:lnTo>
                    <a:lnTo>
                      <a:pt x="28" y="64"/>
                    </a:lnTo>
                    <a:lnTo>
                      <a:pt x="28" y="60"/>
                    </a:lnTo>
                    <a:lnTo>
                      <a:pt x="27" y="53"/>
                    </a:lnTo>
                    <a:lnTo>
                      <a:pt x="26" y="46"/>
                    </a:lnTo>
                    <a:lnTo>
                      <a:pt x="22" y="39"/>
                    </a:lnTo>
                    <a:lnTo>
                      <a:pt x="12" y="20"/>
                    </a:lnTo>
                    <a:lnTo>
                      <a:pt x="2" y="4"/>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345" name="Group 129"/>
            <p:cNvGrpSpPr>
              <a:grpSpLocks/>
            </p:cNvGrpSpPr>
            <p:nvPr/>
          </p:nvGrpSpPr>
          <p:grpSpPr bwMode="auto">
            <a:xfrm>
              <a:off x="1184" y="2018"/>
              <a:ext cx="256" cy="53"/>
              <a:chOff x="1184" y="2018"/>
              <a:chExt cx="256" cy="53"/>
            </a:xfrm>
          </p:grpSpPr>
          <p:grpSp>
            <p:nvGrpSpPr>
              <p:cNvPr id="521346" name="Group 130"/>
              <p:cNvGrpSpPr>
                <a:grpSpLocks/>
              </p:cNvGrpSpPr>
              <p:nvPr/>
            </p:nvGrpSpPr>
            <p:grpSpPr bwMode="auto">
              <a:xfrm>
                <a:off x="1184" y="2065"/>
                <a:ext cx="26" cy="6"/>
                <a:chOff x="1184" y="2065"/>
                <a:chExt cx="26" cy="6"/>
              </a:xfrm>
            </p:grpSpPr>
            <p:sp>
              <p:nvSpPr>
                <p:cNvPr id="521347" name="Freeform 131"/>
                <p:cNvSpPr>
                  <a:spLocks/>
                </p:cNvSpPr>
                <p:nvPr/>
              </p:nvSpPr>
              <p:spPr bwMode="auto">
                <a:xfrm>
                  <a:off x="1184" y="2065"/>
                  <a:ext cx="26" cy="6"/>
                </a:xfrm>
                <a:custGeom>
                  <a:avLst/>
                  <a:gdLst>
                    <a:gd name="T0" fmla="*/ 24 w 26"/>
                    <a:gd name="T1" fmla="*/ 0 h 6"/>
                    <a:gd name="T2" fmla="*/ 25 w 26"/>
                    <a:gd name="T3" fmla="*/ 3 h 6"/>
                    <a:gd name="T4" fmla="*/ 25 w 26"/>
                    <a:gd name="T5" fmla="*/ 5 h 6"/>
                    <a:gd name="T6" fmla="*/ 0 w 26"/>
                    <a:gd name="T7" fmla="*/ 5 h 6"/>
                    <a:gd name="T8" fmla="*/ 0 w 26"/>
                    <a:gd name="T9" fmla="*/ 2 h 6"/>
                    <a:gd name="T10" fmla="*/ 0 w 26"/>
                    <a:gd name="T11" fmla="*/ 0 h 6"/>
                    <a:gd name="T12" fmla="*/ 24 w 2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6" h="6">
                      <a:moveTo>
                        <a:pt x="24" y="0"/>
                      </a:moveTo>
                      <a:lnTo>
                        <a:pt x="25" y="3"/>
                      </a:lnTo>
                      <a:lnTo>
                        <a:pt x="25" y="5"/>
                      </a:lnTo>
                      <a:lnTo>
                        <a:pt x="0" y="5"/>
                      </a:lnTo>
                      <a:lnTo>
                        <a:pt x="0" y="2"/>
                      </a:lnTo>
                      <a:lnTo>
                        <a:pt x="0" y="0"/>
                      </a:lnTo>
                      <a:lnTo>
                        <a:pt x="24"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48" name="Freeform 132"/>
                <p:cNvSpPr>
                  <a:spLocks/>
                </p:cNvSpPr>
                <p:nvPr/>
              </p:nvSpPr>
              <p:spPr bwMode="auto">
                <a:xfrm>
                  <a:off x="1184" y="2066"/>
                  <a:ext cx="26" cy="1"/>
                </a:xfrm>
                <a:custGeom>
                  <a:avLst/>
                  <a:gdLst>
                    <a:gd name="T0" fmla="*/ 25 w 26"/>
                    <a:gd name="T1" fmla="*/ 0 h 1"/>
                    <a:gd name="T2" fmla="*/ 0 w 26"/>
                    <a:gd name="T3" fmla="*/ 0 h 1"/>
                    <a:gd name="T4" fmla="*/ 25 w 26"/>
                    <a:gd name="T5" fmla="*/ 0 h 1"/>
                  </a:gdLst>
                  <a:ahLst/>
                  <a:cxnLst>
                    <a:cxn ang="0">
                      <a:pos x="T0" y="T1"/>
                    </a:cxn>
                    <a:cxn ang="0">
                      <a:pos x="T2" y="T3"/>
                    </a:cxn>
                    <a:cxn ang="0">
                      <a:pos x="T4" y="T5"/>
                    </a:cxn>
                  </a:cxnLst>
                  <a:rect l="0" t="0" r="r" b="b"/>
                  <a:pathLst>
                    <a:path w="26" h="1">
                      <a:moveTo>
                        <a:pt x="25" y="0"/>
                      </a:moveTo>
                      <a:lnTo>
                        <a:pt x="0" y="0"/>
                      </a:lnTo>
                      <a:lnTo>
                        <a:pt x="25" y="0"/>
                      </a:lnTo>
                    </a:path>
                  </a:pathLst>
                </a:custGeom>
                <a:solidFill>
                  <a:srgbClr val="A0A0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349" name="Group 133"/>
              <p:cNvGrpSpPr>
                <a:grpSpLocks/>
              </p:cNvGrpSpPr>
              <p:nvPr/>
            </p:nvGrpSpPr>
            <p:grpSpPr bwMode="auto">
              <a:xfrm>
                <a:off x="1391" y="2018"/>
                <a:ext cx="49" cy="34"/>
                <a:chOff x="1391" y="2018"/>
                <a:chExt cx="49" cy="34"/>
              </a:xfrm>
            </p:grpSpPr>
            <p:sp>
              <p:nvSpPr>
                <p:cNvPr id="521350" name="Freeform 134"/>
                <p:cNvSpPr>
                  <a:spLocks/>
                </p:cNvSpPr>
                <p:nvPr/>
              </p:nvSpPr>
              <p:spPr bwMode="auto">
                <a:xfrm>
                  <a:off x="1391" y="2018"/>
                  <a:ext cx="49" cy="34"/>
                </a:xfrm>
                <a:custGeom>
                  <a:avLst/>
                  <a:gdLst>
                    <a:gd name="T0" fmla="*/ 44 w 49"/>
                    <a:gd name="T1" fmla="*/ 14 h 34"/>
                    <a:gd name="T2" fmla="*/ 31 w 49"/>
                    <a:gd name="T3" fmla="*/ 5 h 34"/>
                    <a:gd name="T4" fmla="*/ 27 w 49"/>
                    <a:gd name="T5" fmla="*/ 3 h 34"/>
                    <a:gd name="T6" fmla="*/ 22 w 49"/>
                    <a:gd name="T7" fmla="*/ 1 h 34"/>
                    <a:gd name="T8" fmla="*/ 7 w 49"/>
                    <a:gd name="T9" fmla="*/ 0 h 34"/>
                    <a:gd name="T10" fmla="*/ 2 w 49"/>
                    <a:gd name="T11" fmla="*/ 1 h 34"/>
                    <a:gd name="T12" fmla="*/ 0 w 49"/>
                    <a:gd name="T13" fmla="*/ 27 h 34"/>
                    <a:gd name="T14" fmla="*/ 4 w 49"/>
                    <a:gd name="T15" fmla="*/ 30 h 34"/>
                    <a:gd name="T16" fmla="*/ 11 w 49"/>
                    <a:gd name="T17" fmla="*/ 32 h 34"/>
                    <a:gd name="T18" fmla="*/ 24 w 49"/>
                    <a:gd name="T19" fmla="*/ 33 h 34"/>
                    <a:gd name="T20" fmla="*/ 33 w 49"/>
                    <a:gd name="T21" fmla="*/ 31 h 34"/>
                    <a:gd name="T22" fmla="*/ 47 w 49"/>
                    <a:gd name="T23" fmla="*/ 21 h 34"/>
                    <a:gd name="T24" fmla="*/ 48 w 49"/>
                    <a:gd name="T25" fmla="*/ 18 h 34"/>
                    <a:gd name="T26" fmla="*/ 44 w 49"/>
                    <a:gd name="T2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4">
                      <a:moveTo>
                        <a:pt x="44" y="14"/>
                      </a:moveTo>
                      <a:lnTo>
                        <a:pt x="31" y="5"/>
                      </a:lnTo>
                      <a:lnTo>
                        <a:pt x="27" y="3"/>
                      </a:lnTo>
                      <a:lnTo>
                        <a:pt x="22" y="1"/>
                      </a:lnTo>
                      <a:lnTo>
                        <a:pt x="7" y="0"/>
                      </a:lnTo>
                      <a:lnTo>
                        <a:pt x="2" y="1"/>
                      </a:lnTo>
                      <a:lnTo>
                        <a:pt x="0" y="27"/>
                      </a:lnTo>
                      <a:lnTo>
                        <a:pt x="4" y="30"/>
                      </a:lnTo>
                      <a:lnTo>
                        <a:pt x="11" y="32"/>
                      </a:lnTo>
                      <a:lnTo>
                        <a:pt x="24" y="33"/>
                      </a:lnTo>
                      <a:lnTo>
                        <a:pt x="33" y="31"/>
                      </a:lnTo>
                      <a:lnTo>
                        <a:pt x="47" y="21"/>
                      </a:lnTo>
                      <a:lnTo>
                        <a:pt x="48" y="18"/>
                      </a:lnTo>
                      <a:lnTo>
                        <a:pt x="44" y="1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351" name="Freeform 135"/>
                <p:cNvSpPr>
                  <a:spLocks/>
                </p:cNvSpPr>
                <p:nvPr/>
              </p:nvSpPr>
              <p:spPr bwMode="auto">
                <a:xfrm>
                  <a:off x="1391" y="2037"/>
                  <a:ext cx="49" cy="15"/>
                </a:xfrm>
                <a:custGeom>
                  <a:avLst/>
                  <a:gdLst>
                    <a:gd name="T0" fmla="*/ 48 w 49"/>
                    <a:gd name="T1" fmla="*/ 0 h 15"/>
                    <a:gd name="T2" fmla="*/ 38 w 49"/>
                    <a:gd name="T3" fmla="*/ 2 h 15"/>
                    <a:gd name="T4" fmla="*/ 28 w 49"/>
                    <a:gd name="T5" fmla="*/ 4 h 15"/>
                    <a:gd name="T6" fmla="*/ 21 w 49"/>
                    <a:gd name="T7" fmla="*/ 4 h 15"/>
                    <a:gd name="T8" fmla="*/ 11 w 49"/>
                    <a:gd name="T9" fmla="*/ 6 h 15"/>
                    <a:gd name="T10" fmla="*/ 4 w 49"/>
                    <a:gd name="T11" fmla="*/ 4 h 15"/>
                    <a:gd name="T12" fmla="*/ 1 w 49"/>
                    <a:gd name="T13" fmla="*/ 0 h 15"/>
                    <a:gd name="T14" fmla="*/ 0 w 49"/>
                    <a:gd name="T15" fmla="*/ 8 h 15"/>
                    <a:gd name="T16" fmla="*/ 4 w 49"/>
                    <a:gd name="T17" fmla="*/ 11 h 15"/>
                    <a:gd name="T18" fmla="*/ 11 w 49"/>
                    <a:gd name="T19" fmla="*/ 13 h 15"/>
                    <a:gd name="T20" fmla="*/ 23 w 49"/>
                    <a:gd name="T21" fmla="*/ 14 h 15"/>
                    <a:gd name="T22" fmla="*/ 33 w 49"/>
                    <a:gd name="T23" fmla="*/ 12 h 15"/>
                    <a:gd name="T24" fmla="*/ 45 w 49"/>
                    <a:gd name="T25" fmla="*/ 4 h 15"/>
                    <a:gd name="T26" fmla="*/ 47 w 49"/>
                    <a:gd name="T27" fmla="*/ 2 h 15"/>
                    <a:gd name="T28" fmla="*/ 48 w 49"/>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15">
                      <a:moveTo>
                        <a:pt x="48" y="0"/>
                      </a:moveTo>
                      <a:lnTo>
                        <a:pt x="38" y="2"/>
                      </a:lnTo>
                      <a:lnTo>
                        <a:pt x="28" y="4"/>
                      </a:lnTo>
                      <a:lnTo>
                        <a:pt x="21" y="4"/>
                      </a:lnTo>
                      <a:lnTo>
                        <a:pt x="11" y="6"/>
                      </a:lnTo>
                      <a:lnTo>
                        <a:pt x="4" y="4"/>
                      </a:lnTo>
                      <a:lnTo>
                        <a:pt x="1" y="0"/>
                      </a:lnTo>
                      <a:lnTo>
                        <a:pt x="0" y="8"/>
                      </a:lnTo>
                      <a:lnTo>
                        <a:pt x="4" y="11"/>
                      </a:lnTo>
                      <a:lnTo>
                        <a:pt x="11" y="13"/>
                      </a:lnTo>
                      <a:lnTo>
                        <a:pt x="23" y="14"/>
                      </a:lnTo>
                      <a:lnTo>
                        <a:pt x="33" y="12"/>
                      </a:lnTo>
                      <a:lnTo>
                        <a:pt x="45" y="4"/>
                      </a:lnTo>
                      <a:lnTo>
                        <a:pt x="47" y="2"/>
                      </a:lnTo>
                      <a:lnTo>
                        <a:pt x="48"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21352" name="Group 136"/>
          <p:cNvGrpSpPr>
            <a:grpSpLocks/>
          </p:cNvGrpSpPr>
          <p:nvPr/>
        </p:nvGrpSpPr>
        <p:grpSpPr bwMode="auto">
          <a:xfrm>
            <a:off x="773113" y="4578350"/>
            <a:ext cx="1935162" cy="730250"/>
            <a:chOff x="494" y="2654"/>
            <a:chExt cx="1238" cy="298"/>
          </a:xfrm>
        </p:grpSpPr>
        <p:grpSp>
          <p:nvGrpSpPr>
            <p:cNvPr id="521353" name="Group 137"/>
            <p:cNvGrpSpPr>
              <a:grpSpLocks/>
            </p:cNvGrpSpPr>
            <p:nvPr/>
          </p:nvGrpSpPr>
          <p:grpSpPr bwMode="auto">
            <a:xfrm>
              <a:off x="645" y="2773"/>
              <a:ext cx="1017" cy="179"/>
              <a:chOff x="645" y="2773"/>
              <a:chExt cx="1017" cy="179"/>
            </a:xfrm>
          </p:grpSpPr>
          <p:grpSp>
            <p:nvGrpSpPr>
              <p:cNvPr id="521354" name="Group 138"/>
              <p:cNvGrpSpPr>
                <a:grpSpLocks/>
              </p:cNvGrpSpPr>
              <p:nvPr/>
            </p:nvGrpSpPr>
            <p:grpSpPr bwMode="auto">
              <a:xfrm>
                <a:off x="912" y="2773"/>
                <a:ext cx="750" cy="113"/>
                <a:chOff x="912" y="2773"/>
                <a:chExt cx="750" cy="113"/>
              </a:xfrm>
            </p:grpSpPr>
            <p:sp>
              <p:nvSpPr>
                <p:cNvPr id="521355" name="Oval 139"/>
                <p:cNvSpPr>
                  <a:spLocks noChangeArrowheads="1"/>
                </p:cNvSpPr>
                <p:nvPr/>
              </p:nvSpPr>
              <p:spPr bwMode="auto">
                <a:xfrm>
                  <a:off x="1524" y="2773"/>
                  <a:ext cx="138" cy="99"/>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56" name="Rectangle 140"/>
                <p:cNvSpPr>
                  <a:spLocks noChangeArrowheads="1"/>
                </p:cNvSpPr>
                <p:nvPr/>
              </p:nvSpPr>
              <p:spPr bwMode="auto">
                <a:xfrm>
                  <a:off x="912" y="2786"/>
                  <a:ext cx="231" cy="1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57" name="Group 141"/>
              <p:cNvGrpSpPr>
                <a:grpSpLocks/>
              </p:cNvGrpSpPr>
              <p:nvPr/>
            </p:nvGrpSpPr>
            <p:grpSpPr bwMode="auto">
              <a:xfrm>
                <a:off x="645" y="2779"/>
                <a:ext cx="1002" cy="173"/>
                <a:chOff x="645" y="2779"/>
                <a:chExt cx="1002" cy="173"/>
              </a:xfrm>
            </p:grpSpPr>
            <p:grpSp>
              <p:nvGrpSpPr>
                <p:cNvPr id="521358" name="Group 142"/>
                <p:cNvGrpSpPr>
                  <a:grpSpLocks/>
                </p:cNvGrpSpPr>
                <p:nvPr/>
              </p:nvGrpSpPr>
              <p:grpSpPr bwMode="auto">
                <a:xfrm>
                  <a:off x="925" y="2793"/>
                  <a:ext cx="722" cy="159"/>
                  <a:chOff x="925" y="2793"/>
                  <a:chExt cx="722" cy="159"/>
                </a:xfrm>
              </p:grpSpPr>
              <p:grpSp>
                <p:nvGrpSpPr>
                  <p:cNvPr id="521359" name="Group 143"/>
                  <p:cNvGrpSpPr>
                    <a:grpSpLocks/>
                  </p:cNvGrpSpPr>
                  <p:nvPr/>
                </p:nvGrpSpPr>
                <p:grpSpPr bwMode="auto">
                  <a:xfrm>
                    <a:off x="925" y="2803"/>
                    <a:ext cx="183" cy="149"/>
                    <a:chOff x="925" y="2803"/>
                    <a:chExt cx="183" cy="149"/>
                  </a:xfrm>
                </p:grpSpPr>
                <p:grpSp>
                  <p:nvGrpSpPr>
                    <p:cNvPr id="521360" name="Group 144"/>
                    <p:cNvGrpSpPr>
                      <a:grpSpLocks/>
                    </p:cNvGrpSpPr>
                    <p:nvPr/>
                  </p:nvGrpSpPr>
                  <p:grpSpPr bwMode="auto">
                    <a:xfrm>
                      <a:off x="925" y="2803"/>
                      <a:ext cx="183" cy="149"/>
                      <a:chOff x="925" y="2803"/>
                      <a:chExt cx="183" cy="149"/>
                    </a:xfrm>
                  </p:grpSpPr>
                  <p:sp>
                    <p:nvSpPr>
                      <p:cNvPr id="521361" name="Oval 145"/>
                      <p:cNvSpPr>
                        <a:spLocks noChangeArrowheads="1"/>
                      </p:cNvSpPr>
                      <p:nvPr/>
                    </p:nvSpPr>
                    <p:spPr bwMode="auto">
                      <a:xfrm>
                        <a:off x="945" y="2803"/>
                        <a:ext cx="163" cy="14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62" name="Arc 146"/>
                      <p:cNvSpPr>
                        <a:spLocks/>
                      </p:cNvSpPr>
                      <p:nvPr/>
                    </p:nvSpPr>
                    <p:spPr bwMode="auto">
                      <a:xfrm>
                        <a:off x="927" y="2860"/>
                        <a:ext cx="102" cy="92"/>
                      </a:xfrm>
                      <a:custGeom>
                        <a:avLst/>
                        <a:gdLst>
                          <a:gd name="G0" fmla="+- 21600 0 0"/>
                          <a:gd name="G1" fmla="+- 1239 0 0"/>
                          <a:gd name="G2" fmla="+- 21600 0 0"/>
                          <a:gd name="T0" fmla="*/ 24487 w 24487"/>
                          <a:gd name="T1" fmla="*/ 22645 h 22839"/>
                          <a:gd name="T2" fmla="*/ 36 w 24487"/>
                          <a:gd name="T3" fmla="*/ 0 h 22839"/>
                          <a:gd name="T4" fmla="*/ 21600 w 24487"/>
                          <a:gd name="T5" fmla="*/ 1239 h 22839"/>
                        </a:gdLst>
                        <a:ahLst/>
                        <a:cxnLst>
                          <a:cxn ang="0">
                            <a:pos x="T0" y="T1"/>
                          </a:cxn>
                          <a:cxn ang="0">
                            <a:pos x="T2" y="T3"/>
                          </a:cxn>
                          <a:cxn ang="0">
                            <a:pos x="T4" y="T5"/>
                          </a:cxn>
                        </a:cxnLst>
                        <a:rect l="0" t="0" r="r" b="b"/>
                        <a:pathLst>
                          <a:path w="24487" h="22839" fill="none" extrusionOk="0">
                            <a:moveTo>
                              <a:pt x="24487" y="22645"/>
                            </a:moveTo>
                            <a:cubicBezTo>
                              <a:pt x="23530" y="22774"/>
                              <a:pt x="22565" y="22839"/>
                              <a:pt x="21600" y="22839"/>
                            </a:cubicBezTo>
                            <a:cubicBezTo>
                              <a:pt x="9670" y="22839"/>
                              <a:pt x="0" y="13168"/>
                              <a:pt x="0" y="1239"/>
                            </a:cubicBezTo>
                            <a:cubicBezTo>
                              <a:pt x="0" y="825"/>
                              <a:pt x="11" y="412"/>
                              <a:pt x="35" y="-1"/>
                            </a:cubicBezTo>
                          </a:path>
                          <a:path w="24487" h="22839" stroke="0" extrusionOk="0">
                            <a:moveTo>
                              <a:pt x="24487" y="22645"/>
                            </a:moveTo>
                            <a:cubicBezTo>
                              <a:pt x="23530" y="22774"/>
                              <a:pt x="22565" y="22839"/>
                              <a:pt x="21600" y="22839"/>
                            </a:cubicBezTo>
                            <a:cubicBezTo>
                              <a:pt x="9670" y="22839"/>
                              <a:pt x="0" y="13168"/>
                              <a:pt x="0" y="1239"/>
                            </a:cubicBezTo>
                            <a:cubicBezTo>
                              <a:pt x="0" y="825"/>
                              <a:pt x="11" y="412"/>
                              <a:pt x="35" y="-1"/>
                            </a:cubicBezTo>
                            <a:lnTo>
                              <a:pt x="21600" y="1239"/>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63" name="Arc 147"/>
                      <p:cNvSpPr>
                        <a:spLocks/>
                      </p:cNvSpPr>
                      <p:nvPr/>
                    </p:nvSpPr>
                    <p:spPr bwMode="auto">
                      <a:xfrm>
                        <a:off x="925" y="2808"/>
                        <a:ext cx="106" cy="61"/>
                      </a:xfrm>
                      <a:custGeom>
                        <a:avLst/>
                        <a:gdLst>
                          <a:gd name="G0" fmla="+- 21554 0 0"/>
                          <a:gd name="G1" fmla="+- 21596 0 0"/>
                          <a:gd name="G2" fmla="+- 21600 0 0"/>
                          <a:gd name="T0" fmla="*/ 0 w 21554"/>
                          <a:gd name="T1" fmla="*/ 20183 h 21596"/>
                          <a:gd name="T2" fmla="*/ 21147 w 21554"/>
                          <a:gd name="T3" fmla="*/ 0 h 21596"/>
                          <a:gd name="T4" fmla="*/ 21554 w 21554"/>
                          <a:gd name="T5" fmla="*/ 21596 h 21596"/>
                        </a:gdLst>
                        <a:ahLst/>
                        <a:cxnLst>
                          <a:cxn ang="0">
                            <a:pos x="T0" y="T1"/>
                          </a:cxn>
                          <a:cxn ang="0">
                            <a:pos x="T2" y="T3"/>
                          </a:cxn>
                          <a:cxn ang="0">
                            <a:pos x="T4" y="T5"/>
                          </a:cxn>
                        </a:cxnLst>
                        <a:rect l="0" t="0" r="r" b="b"/>
                        <a:pathLst>
                          <a:path w="21554" h="21596" fill="none" extrusionOk="0">
                            <a:moveTo>
                              <a:pt x="0" y="20183"/>
                            </a:moveTo>
                            <a:cubicBezTo>
                              <a:pt x="734" y="8982"/>
                              <a:pt x="9924" y="211"/>
                              <a:pt x="21146" y="-1"/>
                            </a:cubicBezTo>
                          </a:path>
                          <a:path w="21554" h="21596" stroke="0" extrusionOk="0">
                            <a:moveTo>
                              <a:pt x="0" y="20183"/>
                            </a:moveTo>
                            <a:cubicBezTo>
                              <a:pt x="734" y="8982"/>
                              <a:pt x="9924" y="211"/>
                              <a:pt x="21146" y="-1"/>
                            </a:cubicBezTo>
                            <a:lnTo>
                              <a:pt x="21554" y="2159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64" name="Group 148"/>
                    <p:cNvGrpSpPr>
                      <a:grpSpLocks/>
                    </p:cNvGrpSpPr>
                    <p:nvPr/>
                  </p:nvGrpSpPr>
                  <p:grpSpPr bwMode="auto">
                    <a:xfrm>
                      <a:off x="985" y="2832"/>
                      <a:ext cx="94" cy="84"/>
                      <a:chOff x="985" y="2832"/>
                      <a:chExt cx="94" cy="84"/>
                    </a:xfrm>
                  </p:grpSpPr>
                  <p:sp>
                    <p:nvSpPr>
                      <p:cNvPr id="521365" name="Oval 149"/>
                      <p:cNvSpPr>
                        <a:spLocks noChangeArrowheads="1"/>
                      </p:cNvSpPr>
                      <p:nvPr/>
                    </p:nvSpPr>
                    <p:spPr bwMode="auto">
                      <a:xfrm>
                        <a:off x="987" y="2837"/>
                        <a:ext cx="85" cy="76"/>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366" name="Group 150"/>
                      <p:cNvGrpSpPr>
                        <a:grpSpLocks/>
                      </p:cNvGrpSpPr>
                      <p:nvPr/>
                    </p:nvGrpSpPr>
                    <p:grpSpPr bwMode="auto">
                      <a:xfrm>
                        <a:off x="985" y="2832"/>
                        <a:ext cx="94" cy="84"/>
                        <a:chOff x="985" y="2832"/>
                        <a:chExt cx="94" cy="84"/>
                      </a:xfrm>
                    </p:grpSpPr>
                    <p:sp>
                      <p:nvSpPr>
                        <p:cNvPr id="521367" name="Freeform 151"/>
                        <p:cNvSpPr>
                          <a:spLocks/>
                        </p:cNvSpPr>
                        <p:nvPr/>
                      </p:nvSpPr>
                      <p:spPr bwMode="auto">
                        <a:xfrm>
                          <a:off x="985" y="2832"/>
                          <a:ext cx="91" cy="84"/>
                        </a:xfrm>
                        <a:custGeom>
                          <a:avLst/>
                          <a:gdLst>
                            <a:gd name="T0" fmla="*/ 56 w 91"/>
                            <a:gd name="T1" fmla="*/ 1 h 84"/>
                            <a:gd name="T2" fmla="*/ 59 w 91"/>
                            <a:gd name="T3" fmla="*/ 33 h 84"/>
                            <a:gd name="T4" fmla="*/ 88 w 91"/>
                            <a:gd name="T5" fmla="*/ 30 h 84"/>
                            <a:gd name="T6" fmla="*/ 90 w 91"/>
                            <a:gd name="T7" fmla="*/ 35 h 84"/>
                            <a:gd name="T8" fmla="*/ 90 w 91"/>
                            <a:gd name="T9" fmla="*/ 39 h 84"/>
                            <a:gd name="T10" fmla="*/ 66 w 91"/>
                            <a:gd name="T11" fmla="*/ 50 h 84"/>
                            <a:gd name="T12" fmla="*/ 75 w 91"/>
                            <a:gd name="T13" fmla="*/ 76 h 84"/>
                            <a:gd name="T14" fmla="*/ 70 w 91"/>
                            <a:gd name="T15" fmla="*/ 80 h 84"/>
                            <a:gd name="T16" fmla="*/ 66 w 91"/>
                            <a:gd name="T17" fmla="*/ 83 h 84"/>
                            <a:gd name="T18" fmla="*/ 49 w 91"/>
                            <a:gd name="T19" fmla="*/ 55 h 84"/>
                            <a:gd name="T20" fmla="*/ 22 w 91"/>
                            <a:gd name="T21" fmla="*/ 82 h 84"/>
                            <a:gd name="T22" fmla="*/ 17 w 91"/>
                            <a:gd name="T23" fmla="*/ 79 h 84"/>
                            <a:gd name="T24" fmla="*/ 12 w 91"/>
                            <a:gd name="T25" fmla="*/ 74 h 84"/>
                            <a:gd name="T26" fmla="*/ 33 w 91"/>
                            <a:gd name="T27" fmla="*/ 48 h 84"/>
                            <a:gd name="T28" fmla="*/ 0 w 91"/>
                            <a:gd name="T29" fmla="*/ 32 h 84"/>
                            <a:gd name="T30" fmla="*/ 3 w 91"/>
                            <a:gd name="T31" fmla="*/ 25 h 84"/>
                            <a:gd name="T32" fmla="*/ 7 w 91"/>
                            <a:gd name="T33" fmla="*/ 23 h 84"/>
                            <a:gd name="T34" fmla="*/ 38 w 91"/>
                            <a:gd name="T35" fmla="*/ 33 h 84"/>
                            <a:gd name="T36" fmla="*/ 43 w 91"/>
                            <a:gd name="T37" fmla="*/ 0 h 84"/>
                            <a:gd name="T38" fmla="*/ 56 w 91"/>
                            <a:gd name="T3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4">
                              <a:moveTo>
                                <a:pt x="56" y="1"/>
                              </a:moveTo>
                              <a:lnTo>
                                <a:pt x="59" y="33"/>
                              </a:lnTo>
                              <a:lnTo>
                                <a:pt x="88" y="30"/>
                              </a:lnTo>
                              <a:lnTo>
                                <a:pt x="90" y="35"/>
                              </a:lnTo>
                              <a:lnTo>
                                <a:pt x="90" y="39"/>
                              </a:lnTo>
                              <a:lnTo>
                                <a:pt x="66" y="50"/>
                              </a:lnTo>
                              <a:lnTo>
                                <a:pt x="75" y="76"/>
                              </a:lnTo>
                              <a:lnTo>
                                <a:pt x="70" y="80"/>
                              </a:lnTo>
                              <a:lnTo>
                                <a:pt x="66" y="83"/>
                              </a:lnTo>
                              <a:lnTo>
                                <a:pt x="49" y="55"/>
                              </a:lnTo>
                              <a:lnTo>
                                <a:pt x="22" y="82"/>
                              </a:lnTo>
                              <a:lnTo>
                                <a:pt x="17" y="79"/>
                              </a:lnTo>
                              <a:lnTo>
                                <a:pt x="12" y="74"/>
                              </a:lnTo>
                              <a:lnTo>
                                <a:pt x="33" y="48"/>
                              </a:lnTo>
                              <a:lnTo>
                                <a:pt x="0" y="32"/>
                              </a:lnTo>
                              <a:lnTo>
                                <a:pt x="3" y="25"/>
                              </a:lnTo>
                              <a:lnTo>
                                <a:pt x="7" y="23"/>
                              </a:lnTo>
                              <a:lnTo>
                                <a:pt x="38" y="33"/>
                              </a:lnTo>
                              <a:lnTo>
                                <a:pt x="43" y="0"/>
                              </a:lnTo>
                              <a:lnTo>
                                <a:pt x="56" y="1"/>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68" name="Group 152"/>
                        <p:cNvGrpSpPr>
                          <a:grpSpLocks/>
                        </p:cNvGrpSpPr>
                        <p:nvPr/>
                      </p:nvGrpSpPr>
                      <p:grpSpPr bwMode="auto">
                        <a:xfrm>
                          <a:off x="1043" y="2869"/>
                          <a:ext cx="7" cy="6"/>
                          <a:chOff x="1043" y="2869"/>
                          <a:chExt cx="7" cy="6"/>
                        </a:xfrm>
                      </p:grpSpPr>
                      <p:sp>
                        <p:nvSpPr>
                          <p:cNvPr id="521369" name="Oval 153"/>
                          <p:cNvSpPr>
                            <a:spLocks noChangeArrowheads="1"/>
                          </p:cNvSpPr>
                          <p:nvPr/>
                        </p:nvSpPr>
                        <p:spPr bwMode="auto">
                          <a:xfrm>
                            <a:off x="1043" y="2869"/>
                            <a:ext cx="7"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70" name="Oval 154"/>
                          <p:cNvSpPr>
                            <a:spLocks noChangeArrowheads="1"/>
                          </p:cNvSpPr>
                          <p:nvPr/>
                        </p:nvSpPr>
                        <p:spPr bwMode="auto">
                          <a:xfrm>
                            <a:off x="1045" y="2871"/>
                            <a:ext cx="4"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71" name="Group 155"/>
                        <p:cNvGrpSpPr>
                          <a:grpSpLocks/>
                        </p:cNvGrpSpPr>
                        <p:nvPr/>
                      </p:nvGrpSpPr>
                      <p:grpSpPr bwMode="auto">
                        <a:xfrm>
                          <a:off x="1016" y="2868"/>
                          <a:ext cx="8" cy="6"/>
                          <a:chOff x="1016" y="2868"/>
                          <a:chExt cx="8" cy="6"/>
                        </a:xfrm>
                      </p:grpSpPr>
                      <p:sp>
                        <p:nvSpPr>
                          <p:cNvPr id="521372" name="Oval 156"/>
                          <p:cNvSpPr>
                            <a:spLocks noChangeArrowheads="1"/>
                          </p:cNvSpPr>
                          <p:nvPr/>
                        </p:nvSpPr>
                        <p:spPr bwMode="auto">
                          <a:xfrm>
                            <a:off x="1016" y="2868"/>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73" name="Oval 157"/>
                          <p:cNvSpPr>
                            <a:spLocks noChangeArrowheads="1"/>
                          </p:cNvSpPr>
                          <p:nvPr/>
                        </p:nvSpPr>
                        <p:spPr bwMode="auto">
                          <a:xfrm>
                            <a:off x="1018" y="2870"/>
                            <a:ext cx="4"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74" name="Group 158"/>
                        <p:cNvGrpSpPr>
                          <a:grpSpLocks/>
                        </p:cNvGrpSpPr>
                        <p:nvPr/>
                      </p:nvGrpSpPr>
                      <p:grpSpPr bwMode="auto">
                        <a:xfrm>
                          <a:off x="1030" y="2861"/>
                          <a:ext cx="9" cy="6"/>
                          <a:chOff x="1030" y="2861"/>
                          <a:chExt cx="9" cy="6"/>
                        </a:xfrm>
                      </p:grpSpPr>
                      <p:sp>
                        <p:nvSpPr>
                          <p:cNvPr id="521375" name="Oval 159"/>
                          <p:cNvSpPr>
                            <a:spLocks noChangeArrowheads="1"/>
                          </p:cNvSpPr>
                          <p:nvPr/>
                        </p:nvSpPr>
                        <p:spPr bwMode="auto">
                          <a:xfrm>
                            <a:off x="1030" y="2861"/>
                            <a:ext cx="9"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76" name="Oval 160"/>
                          <p:cNvSpPr>
                            <a:spLocks noChangeArrowheads="1"/>
                          </p:cNvSpPr>
                          <p:nvPr/>
                        </p:nvSpPr>
                        <p:spPr bwMode="auto">
                          <a:xfrm>
                            <a:off x="1034" y="2863"/>
                            <a:ext cx="3"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77" name="Group 161"/>
                        <p:cNvGrpSpPr>
                          <a:grpSpLocks/>
                        </p:cNvGrpSpPr>
                        <p:nvPr/>
                      </p:nvGrpSpPr>
                      <p:grpSpPr bwMode="auto">
                        <a:xfrm>
                          <a:off x="1021" y="2882"/>
                          <a:ext cx="6" cy="5"/>
                          <a:chOff x="1021" y="2882"/>
                          <a:chExt cx="6" cy="5"/>
                        </a:xfrm>
                      </p:grpSpPr>
                      <p:sp>
                        <p:nvSpPr>
                          <p:cNvPr id="521378" name="Oval 162"/>
                          <p:cNvSpPr>
                            <a:spLocks noChangeArrowheads="1"/>
                          </p:cNvSpPr>
                          <p:nvPr/>
                        </p:nvSpPr>
                        <p:spPr bwMode="auto">
                          <a:xfrm>
                            <a:off x="1021" y="2882"/>
                            <a:ext cx="6"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79" name="Oval 163"/>
                          <p:cNvSpPr>
                            <a:spLocks noChangeArrowheads="1"/>
                          </p:cNvSpPr>
                          <p:nvPr/>
                        </p:nvSpPr>
                        <p:spPr bwMode="auto">
                          <a:xfrm>
                            <a:off x="1023" y="2883"/>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380" name="Oval 164"/>
                        <p:cNvSpPr>
                          <a:spLocks noChangeArrowheads="1"/>
                        </p:cNvSpPr>
                        <p:nvPr/>
                      </p:nvSpPr>
                      <p:spPr bwMode="auto">
                        <a:xfrm>
                          <a:off x="1025" y="2869"/>
                          <a:ext cx="17" cy="1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381" name="Group 165"/>
                        <p:cNvGrpSpPr>
                          <a:grpSpLocks/>
                        </p:cNvGrpSpPr>
                        <p:nvPr/>
                      </p:nvGrpSpPr>
                      <p:grpSpPr bwMode="auto">
                        <a:xfrm>
                          <a:off x="1040" y="2882"/>
                          <a:ext cx="8" cy="5"/>
                          <a:chOff x="1040" y="2882"/>
                          <a:chExt cx="8" cy="5"/>
                        </a:xfrm>
                      </p:grpSpPr>
                      <p:sp>
                        <p:nvSpPr>
                          <p:cNvPr id="521382" name="Oval 166"/>
                          <p:cNvSpPr>
                            <a:spLocks noChangeArrowheads="1"/>
                          </p:cNvSpPr>
                          <p:nvPr/>
                        </p:nvSpPr>
                        <p:spPr bwMode="auto">
                          <a:xfrm>
                            <a:off x="1040" y="2882"/>
                            <a:ext cx="8"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83" name="Oval 167"/>
                          <p:cNvSpPr>
                            <a:spLocks noChangeArrowheads="1"/>
                          </p:cNvSpPr>
                          <p:nvPr/>
                        </p:nvSpPr>
                        <p:spPr bwMode="auto">
                          <a:xfrm>
                            <a:off x="1042" y="2883"/>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84" name="Group 168"/>
                        <p:cNvGrpSpPr>
                          <a:grpSpLocks/>
                        </p:cNvGrpSpPr>
                        <p:nvPr/>
                      </p:nvGrpSpPr>
                      <p:grpSpPr bwMode="auto">
                        <a:xfrm>
                          <a:off x="1003" y="2846"/>
                          <a:ext cx="76" cy="65"/>
                          <a:chOff x="1003" y="2846"/>
                          <a:chExt cx="76" cy="65"/>
                        </a:xfrm>
                      </p:grpSpPr>
                      <p:sp>
                        <p:nvSpPr>
                          <p:cNvPr id="521385" name="Line 169"/>
                          <p:cNvSpPr>
                            <a:spLocks noChangeShapeType="1"/>
                          </p:cNvSpPr>
                          <p:nvPr/>
                        </p:nvSpPr>
                        <p:spPr bwMode="auto">
                          <a:xfrm flipH="1">
                            <a:off x="1005" y="2871"/>
                            <a:ext cx="70"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86" name="Line 170"/>
                          <p:cNvSpPr>
                            <a:spLocks noChangeShapeType="1"/>
                          </p:cNvSpPr>
                          <p:nvPr/>
                        </p:nvSpPr>
                        <p:spPr bwMode="auto">
                          <a:xfrm>
                            <a:off x="1027" y="2870"/>
                            <a:ext cx="3" cy="2"/>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87" name="Line 171"/>
                          <p:cNvSpPr>
                            <a:spLocks noChangeShapeType="1"/>
                          </p:cNvSpPr>
                          <p:nvPr/>
                        </p:nvSpPr>
                        <p:spPr bwMode="auto">
                          <a:xfrm flipH="1" flipV="1">
                            <a:off x="1003" y="2846"/>
                            <a:ext cx="76" cy="65"/>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88" name="Line 172"/>
                          <p:cNvSpPr>
                            <a:spLocks noChangeShapeType="1"/>
                          </p:cNvSpPr>
                          <p:nvPr/>
                        </p:nvSpPr>
                        <p:spPr bwMode="auto">
                          <a:xfrm flipV="1">
                            <a:off x="1017" y="2847"/>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89" name="Line 173"/>
                          <p:cNvSpPr>
                            <a:spLocks noChangeShapeType="1"/>
                          </p:cNvSpPr>
                          <p:nvPr/>
                        </p:nvSpPr>
                        <p:spPr bwMode="auto">
                          <a:xfrm flipH="1">
                            <a:off x="1005" y="2883"/>
                            <a:ext cx="63" cy="7"/>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390" name="Group 174"/>
                  <p:cNvGrpSpPr>
                    <a:grpSpLocks/>
                  </p:cNvGrpSpPr>
                  <p:nvPr/>
                </p:nvGrpSpPr>
                <p:grpSpPr bwMode="auto">
                  <a:xfrm>
                    <a:off x="1488" y="2793"/>
                    <a:ext cx="159" cy="129"/>
                    <a:chOff x="1488" y="2793"/>
                    <a:chExt cx="159" cy="129"/>
                  </a:xfrm>
                </p:grpSpPr>
                <p:grpSp>
                  <p:nvGrpSpPr>
                    <p:cNvPr id="521391" name="Group 175"/>
                    <p:cNvGrpSpPr>
                      <a:grpSpLocks/>
                    </p:cNvGrpSpPr>
                    <p:nvPr/>
                  </p:nvGrpSpPr>
                  <p:grpSpPr bwMode="auto">
                    <a:xfrm>
                      <a:off x="1488" y="2793"/>
                      <a:ext cx="159" cy="129"/>
                      <a:chOff x="1488" y="2793"/>
                      <a:chExt cx="159" cy="129"/>
                    </a:xfrm>
                  </p:grpSpPr>
                  <p:sp>
                    <p:nvSpPr>
                      <p:cNvPr id="521392" name="Oval 176"/>
                      <p:cNvSpPr>
                        <a:spLocks noChangeArrowheads="1"/>
                      </p:cNvSpPr>
                      <p:nvPr/>
                    </p:nvSpPr>
                    <p:spPr bwMode="auto">
                      <a:xfrm>
                        <a:off x="1505" y="2793"/>
                        <a:ext cx="142" cy="12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93" name="Arc 177"/>
                      <p:cNvSpPr>
                        <a:spLocks/>
                      </p:cNvSpPr>
                      <p:nvPr/>
                    </p:nvSpPr>
                    <p:spPr bwMode="auto">
                      <a:xfrm>
                        <a:off x="1488" y="2869"/>
                        <a:ext cx="87" cy="53"/>
                      </a:xfrm>
                      <a:custGeom>
                        <a:avLst/>
                        <a:gdLst>
                          <a:gd name="G0" fmla="+- 21600 0 0"/>
                          <a:gd name="G1" fmla="+- 1294 0 0"/>
                          <a:gd name="G2" fmla="+- 21600 0 0"/>
                          <a:gd name="T0" fmla="*/ 20588 w 21600"/>
                          <a:gd name="T1" fmla="*/ 22870 h 22870"/>
                          <a:gd name="T2" fmla="*/ 39 w 21600"/>
                          <a:gd name="T3" fmla="*/ 0 h 22870"/>
                          <a:gd name="T4" fmla="*/ 21600 w 21600"/>
                          <a:gd name="T5" fmla="*/ 1294 h 22870"/>
                        </a:gdLst>
                        <a:ahLst/>
                        <a:cxnLst>
                          <a:cxn ang="0">
                            <a:pos x="T0" y="T1"/>
                          </a:cxn>
                          <a:cxn ang="0">
                            <a:pos x="T2" y="T3"/>
                          </a:cxn>
                          <a:cxn ang="0">
                            <a:pos x="T4" y="T5"/>
                          </a:cxn>
                        </a:cxnLst>
                        <a:rect l="0" t="0" r="r" b="b"/>
                        <a:pathLst>
                          <a:path w="21600" h="22870" fill="none" extrusionOk="0">
                            <a:moveTo>
                              <a:pt x="20587" y="22870"/>
                            </a:moveTo>
                            <a:cubicBezTo>
                              <a:pt x="9064" y="22329"/>
                              <a:pt x="0" y="12829"/>
                              <a:pt x="0" y="1294"/>
                            </a:cubicBezTo>
                            <a:cubicBezTo>
                              <a:pt x="0" y="862"/>
                              <a:pt x="12" y="430"/>
                              <a:pt x="38" y="-1"/>
                            </a:cubicBezTo>
                          </a:path>
                          <a:path w="21600" h="22870" stroke="0" extrusionOk="0">
                            <a:moveTo>
                              <a:pt x="20587" y="22870"/>
                            </a:moveTo>
                            <a:cubicBezTo>
                              <a:pt x="9064" y="22329"/>
                              <a:pt x="0" y="12829"/>
                              <a:pt x="0" y="1294"/>
                            </a:cubicBezTo>
                            <a:cubicBezTo>
                              <a:pt x="0" y="862"/>
                              <a:pt x="12" y="430"/>
                              <a:pt x="38" y="-1"/>
                            </a:cubicBezTo>
                            <a:lnTo>
                              <a:pt x="21600" y="129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394" name="Group 178"/>
                    <p:cNvGrpSpPr>
                      <a:grpSpLocks/>
                    </p:cNvGrpSpPr>
                    <p:nvPr/>
                  </p:nvGrpSpPr>
                  <p:grpSpPr bwMode="auto">
                    <a:xfrm>
                      <a:off x="1520" y="2820"/>
                      <a:ext cx="102" cy="74"/>
                      <a:chOff x="1520" y="2820"/>
                      <a:chExt cx="102" cy="74"/>
                    </a:xfrm>
                  </p:grpSpPr>
                  <p:sp>
                    <p:nvSpPr>
                      <p:cNvPr id="521395" name="Oval 179"/>
                      <p:cNvSpPr>
                        <a:spLocks noChangeArrowheads="1"/>
                      </p:cNvSpPr>
                      <p:nvPr/>
                    </p:nvSpPr>
                    <p:spPr bwMode="auto">
                      <a:xfrm>
                        <a:off x="1527" y="2825"/>
                        <a:ext cx="89" cy="63"/>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396" name="Freeform 180"/>
                      <p:cNvSpPr>
                        <a:spLocks/>
                      </p:cNvSpPr>
                      <p:nvPr/>
                    </p:nvSpPr>
                    <p:spPr bwMode="auto">
                      <a:xfrm>
                        <a:off x="1520" y="2820"/>
                        <a:ext cx="102" cy="72"/>
                      </a:xfrm>
                      <a:custGeom>
                        <a:avLst/>
                        <a:gdLst>
                          <a:gd name="T0" fmla="*/ 62 w 102"/>
                          <a:gd name="T1" fmla="*/ 0 h 72"/>
                          <a:gd name="T2" fmla="*/ 62 w 102"/>
                          <a:gd name="T3" fmla="*/ 30 h 72"/>
                          <a:gd name="T4" fmla="*/ 98 w 102"/>
                          <a:gd name="T5" fmla="*/ 26 h 72"/>
                          <a:gd name="T6" fmla="*/ 100 w 102"/>
                          <a:gd name="T7" fmla="*/ 29 h 72"/>
                          <a:gd name="T8" fmla="*/ 101 w 102"/>
                          <a:gd name="T9" fmla="*/ 34 h 72"/>
                          <a:gd name="T10" fmla="*/ 66 w 102"/>
                          <a:gd name="T11" fmla="*/ 43 h 72"/>
                          <a:gd name="T12" fmla="*/ 83 w 102"/>
                          <a:gd name="T13" fmla="*/ 66 h 72"/>
                          <a:gd name="T14" fmla="*/ 76 w 102"/>
                          <a:gd name="T15" fmla="*/ 69 h 72"/>
                          <a:gd name="T16" fmla="*/ 71 w 102"/>
                          <a:gd name="T17" fmla="*/ 71 h 72"/>
                          <a:gd name="T18" fmla="*/ 51 w 102"/>
                          <a:gd name="T19" fmla="*/ 52 h 72"/>
                          <a:gd name="T20" fmla="*/ 27 w 102"/>
                          <a:gd name="T21" fmla="*/ 69 h 72"/>
                          <a:gd name="T22" fmla="*/ 20 w 102"/>
                          <a:gd name="T23" fmla="*/ 67 h 72"/>
                          <a:gd name="T24" fmla="*/ 15 w 102"/>
                          <a:gd name="T25" fmla="*/ 63 h 72"/>
                          <a:gd name="T26" fmla="*/ 38 w 102"/>
                          <a:gd name="T27" fmla="*/ 42 h 72"/>
                          <a:gd name="T28" fmla="*/ 7 w 102"/>
                          <a:gd name="T29" fmla="*/ 30 h 72"/>
                          <a:gd name="T30" fmla="*/ 0 w 102"/>
                          <a:gd name="T31" fmla="*/ 29 h 72"/>
                          <a:gd name="T32" fmla="*/ 3 w 102"/>
                          <a:gd name="T33" fmla="*/ 23 h 72"/>
                          <a:gd name="T34" fmla="*/ 4 w 102"/>
                          <a:gd name="T35" fmla="*/ 21 h 72"/>
                          <a:gd name="T36" fmla="*/ 46 w 102"/>
                          <a:gd name="T37" fmla="*/ 30 h 72"/>
                          <a:gd name="T38" fmla="*/ 48 w 102"/>
                          <a:gd name="T39" fmla="*/ 0 h 72"/>
                          <a:gd name="T40" fmla="*/ 55 w 102"/>
                          <a:gd name="T41" fmla="*/ 0 h 72"/>
                          <a:gd name="T42" fmla="*/ 62 w 102"/>
                          <a:gd name="T4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72">
                            <a:moveTo>
                              <a:pt x="62" y="0"/>
                            </a:moveTo>
                            <a:lnTo>
                              <a:pt x="62" y="30"/>
                            </a:lnTo>
                            <a:lnTo>
                              <a:pt x="98" y="26"/>
                            </a:lnTo>
                            <a:lnTo>
                              <a:pt x="100" y="29"/>
                            </a:lnTo>
                            <a:lnTo>
                              <a:pt x="101" y="34"/>
                            </a:lnTo>
                            <a:lnTo>
                              <a:pt x="66" y="43"/>
                            </a:lnTo>
                            <a:lnTo>
                              <a:pt x="83" y="66"/>
                            </a:lnTo>
                            <a:lnTo>
                              <a:pt x="76" y="69"/>
                            </a:lnTo>
                            <a:lnTo>
                              <a:pt x="71" y="71"/>
                            </a:lnTo>
                            <a:lnTo>
                              <a:pt x="51" y="52"/>
                            </a:lnTo>
                            <a:lnTo>
                              <a:pt x="27" y="69"/>
                            </a:lnTo>
                            <a:lnTo>
                              <a:pt x="20" y="67"/>
                            </a:lnTo>
                            <a:lnTo>
                              <a:pt x="15" y="63"/>
                            </a:lnTo>
                            <a:lnTo>
                              <a:pt x="38" y="42"/>
                            </a:lnTo>
                            <a:lnTo>
                              <a:pt x="7" y="30"/>
                            </a:lnTo>
                            <a:lnTo>
                              <a:pt x="0" y="29"/>
                            </a:lnTo>
                            <a:lnTo>
                              <a:pt x="3" y="23"/>
                            </a:lnTo>
                            <a:lnTo>
                              <a:pt x="4" y="21"/>
                            </a:lnTo>
                            <a:lnTo>
                              <a:pt x="46" y="30"/>
                            </a:lnTo>
                            <a:lnTo>
                              <a:pt x="48" y="0"/>
                            </a:lnTo>
                            <a:lnTo>
                              <a:pt x="55" y="0"/>
                            </a:lnTo>
                            <a:lnTo>
                              <a:pt x="62" y="0"/>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397" name="Group 181"/>
                      <p:cNvGrpSpPr>
                        <a:grpSpLocks/>
                      </p:cNvGrpSpPr>
                      <p:nvPr/>
                    </p:nvGrpSpPr>
                    <p:grpSpPr bwMode="auto">
                      <a:xfrm>
                        <a:off x="1557" y="2844"/>
                        <a:ext cx="33" cy="27"/>
                        <a:chOff x="1557" y="2844"/>
                        <a:chExt cx="33" cy="27"/>
                      </a:xfrm>
                    </p:grpSpPr>
                    <p:grpSp>
                      <p:nvGrpSpPr>
                        <p:cNvPr id="521398" name="Group 182"/>
                        <p:cNvGrpSpPr>
                          <a:grpSpLocks/>
                        </p:cNvGrpSpPr>
                        <p:nvPr/>
                      </p:nvGrpSpPr>
                      <p:grpSpPr bwMode="auto">
                        <a:xfrm>
                          <a:off x="1584" y="2853"/>
                          <a:ext cx="6" cy="5"/>
                          <a:chOff x="1584" y="2853"/>
                          <a:chExt cx="6" cy="5"/>
                        </a:xfrm>
                      </p:grpSpPr>
                      <p:sp>
                        <p:nvSpPr>
                          <p:cNvPr id="521399" name="Oval 183"/>
                          <p:cNvSpPr>
                            <a:spLocks noChangeArrowheads="1"/>
                          </p:cNvSpPr>
                          <p:nvPr/>
                        </p:nvSpPr>
                        <p:spPr bwMode="auto">
                          <a:xfrm>
                            <a:off x="1584" y="2853"/>
                            <a:ext cx="6"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00" name="Oval 184"/>
                          <p:cNvSpPr>
                            <a:spLocks noChangeArrowheads="1"/>
                          </p:cNvSpPr>
                          <p:nvPr/>
                        </p:nvSpPr>
                        <p:spPr bwMode="auto">
                          <a:xfrm>
                            <a:off x="1586" y="2854"/>
                            <a:ext cx="1"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01" name="Group 185"/>
                        <p:cNvGrpSpPr>
                          <a:grpSpLocks/>
                        </p:cNvGrpSpPr>
                        <p:nvPr/>
                      </p:nvGrpSpPr>
                      <p:grpSpPr bwMode="auto">
                        <a:xfrm>
                          <a:off x="1557" y="2851"/>
                          <a:ext cx="6" cy="6"/>
                          <a:chOff x="1557" y="2851"/>
                          <a:chExt cx="6" cy="6"/>
                        </a:xfrm>
                      </p:grpSpPr>
                      <p:sp>
                        <p:nvSpPr>
                          <p:cNvPr id="521402" name="Oval 186"/>
                          <p:cNvSpPr>
                            <a:spLocks noChangeArrowheads="1"/>
                          </p:cNvSpPr>
                          <p:nvPr/>
                        </p:nvSpPr>
                        <p:spPr bwMode="auto">
                          <a:xfrm>
                            <a:off x="1557" y="2851"/>
                            <a:ext cx="6"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03" name="Oval 187"/>
                          <p:cNvSpPr>
                            <a:spLocks noChangeArrowheads="1"/>
                          </p:cNvSpPr>
                          <p:nvPr/>
                        </p:nvSpPr>
                        <p:spPr bwMode="auto">
                          <a:xfrm>
                            <a:off x="1559" y="2854"/>
                            <a:ext cx="2"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04" name="Group 188"/>
                        <p:cNvGrpSpPr>
                          <a:grpSpLocks/>
                        </p:cNvGrpSpPr>
                        <p:nvPr/>
                      </p:nvGrpSpPr>
                      <p:grpSpPr bwMode="auto">
                        <a:xfrm>
                          <a:off x="1572" y="2844"/>
                          <a:ext cx="8" cy="6"/>
                          <a:chOff x="1572" y="2844"/>
                          <a:chExt cx="8" cy="6"/>
                        </a:xfrm>
                      </p:grpSpPr>
                      <p:sp>
                        <p:nvSpPr>
                          <p:cNvPr id="521405" name="Oval 189"/>
                          <p:cNvSpPr>
                            <a:spLocks noChangeArrowheads="1"/>
                          </p:cNvSpPr>
                          <p:nvPr/>
                        </p:nvSpPr>
                        <p:spPr bwMode="auto">
                          <a:xfrm>
                            <a:off x="1572" y="2844"/>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06" name="Oval 190"/>
                          <p:cNvSpPr>
                            <a:spLocks noChangeArrowheads="1"/>
                          </p:cNvSpPr>
                          <p:nvPr/>
                        </p:nvSpPr>
                        <p:spPr bwMode="auto">
                          <a:xfrm>
                            <a:off x="1574" y="2846"/>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07" name="Group 191"/>
                        <p:cNvGrpSpPr>
                          <a:grpSpLocks/>
                        </p:cNvGrpSpPr>
                        <p:nvPr/>
                      </p:nvGrpSpPr>
                      <p:grpSpPr bwMode="auto">
                        <a:xfrm>
                          <a:off x="1560" y="2865"/>
                          <a:ext cx="9" cy="5"/>
                          <a:chOff x="1560" y="2865"/>
                          <a:chExt cx="9" cy="5"/>
                        </a:xfrm>
                      </p:grpSpPr>
                      <p:sp>
                        <p:nvSpPr>
                          <p:cNvPr id="521408" name="Oval 192"/>
                          <p:cNvSpPr>
                            <a:spLocks noChangeArrowheads="1"/>
                          </p:cNvSpPr>
                          <p:nvPr/>
                        </p:nvSpPr>
                        <p:spPr bwMode="auto">
                          <a:xfrm>
                            <a:off x="1560" y="2865"/>
                            <a:ext cx="9"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09" name="Oval 193"/>
                          <p:cNvSpPr>
                            <a:spLocks noChangeArrowheads="1"/>
                          </p:cNvSpPr>
                          <p:nvPr/>
                        </p:nvSpPr>
                        <p:spPr bwMode="auto">
                          <a:xfrm>
                            <a:off x="1563" y="2867"/>
                            <a:ext cx="4"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10" name="Group 194"/>
                        <p:cNvGrpSpPr>
                          <a:grpSpLocks/>
                        </p:cNvGrpSpPr>
                        <p:nvPr/>
                      </p:nvGrpSpPr>
                      <p:grpSpPr bwMode="auto">
                        <a:xfrm>
                          <a:off x="1576" y="2865"/>
                          <a:ext cx="9" cy="6"/>
                          <a:chOff x="1576" y="2865"/>
                          <a:chExt cx="9" cy="6"/>
                        </a:xfrm>
                      </p:grpSpPr>
                      <p:sp>
                        <p:nvSpPr>
                          <p:cNvPr id="521411" name="Oval 195"/>
                          <p:cNvSpPr>
                            <a:spLocks noChangeArrowheads="1"/>
                          </p:cNvSpPr>
                          <p:nvPr/>
                        </p:nvSpPr>
                        <p:spPr bwMode="auto">
                          <a:xfrm>
                            <a:off x="1576" y="2865"/>
                            <a:ext cx="9"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12" name="Oval 196"/>
                          <p:cNvSpPr>
                            <a:spLocks noChangeArrowheads="1"/>
                          </p:cNvSpPr>
                          <p:nvPr/>
                        </p:nvSpPr>
                        <p:spPr bwMode="auto">
                          <a:xfrm>
                            <a:off x="1581" y="2868"/>
                            <a:ext cx="2"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413" name="Group 197"/>
                      <p:cNvGrpSpPr>
                        <a:grpSpLocks/>
                      </p:cNvGrpSpPr>
                      <p:nvPr/>
                    </p:nvGrpSpPr>
                    <p:grpSpPr bwMode="auto">
                      <a:xfrm>
                        <a:off x="1544" y="2831"/>
                        <a:ext cx="72" cy="63"/>
                        <a:chOff x="1544" y="2831"/>
                        <a:chExt cx="72" cy="63"/>
                      </a:xfrm>
                    </p:grpSpPr>
                    <p:grpSp>
                      <p:nvGrpSpPr>
                        <p:cNvPr id="521414" name="Group 198"/>
                        <p:cNvGrpSpPr>
                          <a:grpSpLocks/>
                        </p:cNvGrpSpPr>
                        <p:nvPr/>
                      </p:nvGrpSpPr>
                      <p:grpSpPr bwMode="auto">
                        <a:xfrm>
                          <a:off x="1544" y="2831"/>
                          <a:ext cx="72" cy="63"/>
                          <a:chOff x="1544" y="2831"/>
                          <a:chExt cx="72" cy="63"/>
                        </a:xfrm>
                      </p:grpSpPr>
                      <p:sp>
                        <p:nvSpPr>
                          <p:cNvPr id="521415" name="Oval 199"/>
                          <p:cNvSpPr>
                            <a:spLocks noChangeArrowheads="1"/>
                          </p:cNvSpPr>
                          <p:nvPr/>
                        </p:nvSpPr>
                        <p:spPr bwMode="auto">
                          <a:xfrm>
                            <a:off x="1567" y="2853"/>
                            <a:ext cx="16" cy="1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16" name="Line 200"/>
                          <p:cNvSpPr>
                            <a:spLocks noChangeShapeType="1"/>
                          </p:cNvSpPr>
                          <p:nvPr/>
                        </p:nvSpPr>
                        <p:spPr bwMode="auto">
                          <a:xfrm flipH="1">
                            <a:off x="1544" y="2854"/>
                            <a:ext cx="72"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17" name="Line 201"/>
                          <p:cNvSpPr>
                            <a:spLocks noChangeShapeType="1"/>
                          </p:cNvSpPr>
                          <p:nvPr/>
                        </p:nvSpPr>
                        <p:spPr bwMode="auto">
                          <a:xfrm>
                            <a:off x="1567" y="2853"/>
                            <a:ext cx="5" cy="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18" name="Line 202"/>
                          <p:cNvSpPr>
                            <a:spLocks noChangeShapeType="1"/>
                          </p:cNvSpPr>
                          <p:nvPr/>
                        </p:nvSpPr>
                        <p:spPr bwMode="auto">
                          <a:xfrm flipH="1" flipV="1">
                            <a:off x="1544" y="2831"/>
                            <a:ext cx="72"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19" name="Line 203"/>
                          <p:cNvSpPr>
                            <a:spLocks noChangeShapeType="1"/>
                          </p:cNvSpPr>
                          <p:nvPr/>
                        </p:nvSpPr>
                        <p:spPr bwMode="auto">
                          <a:xfrm flipV="1">
                            <a:off x="1558" y="2831"/>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420" name="Line 204"/>
                        <p:cNvSpPr>
                          <a:spLocks noChangeShapeType="1"/>
                        </p:cNvSpPr>
                        <p:nvPr/>
                      </p:nvSpPr>
                      <p:spPr bwMode="auto">
                        <a:xfrm>
                          <a:off x="1572" y="2868"/>
                          <a:ext cx="0" cy="8"/>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421" name="Group 205"/>
                <p:cNvGrpSpPr>
                  <a:grpSpLocks/>
                </p:cNvGrpSpPr>
                <p:nvPr/>
              </p:nvGrpSpPr>
              <p:grpSpPr bwMode="auto">
                <a:xfrm>
                  <a:off x="645" y="2779"/>
                  <a:ext cx="863" cy="144"/>
                  <a:chOff x="645" y="2779"/>
                  <a:chExt cx="863" cy="144"/>
                </a:xfrm>
              </p:grpSpPr>
              <p:grpSp>
                <p:nvGrpSpPr>
                  <p:cNvPr id="521422" name="Group 206"/>
                  <p:cNvGrpSpPr>
                    <a:grpSpLocks/>
                  </p:cNvGrpSpPr>
                  <p:nvPr/>
                </p:nvGrpSpPr>
                <p:grpSpPr bwMode="auto">
                  <a:xfrm>
                    <a:off x="645" y="2779"/>
                    <a:ext cx="863" cy="144"/>
                    <a:chOff x="645" y="2779"/>
                    <a:chExt cx="863" cy="144"/>
                  </a:xfrm>
                </p:grpSpPr>
                <p:grpSp>
                  <p:nvGrpSpPr>
                    <p:cNvPr id="521423" name="Group 207"/>
                    <p:cNvGrpSpPr>
                      <a:grpSpLocks/>
                    </p:cNvGrpSpPr>
                    <p:nvPr/>
                  </p:nvGrpSpPr>
                  <p:grpSpPr bwMode="auto">
                    <a:xfrm>
                      <a:off x="645" y="2779"/>
                      <a:ext cx="734" cy="144"/>
                      <a:chOff x="645" y="2779"/>
                      <a:chExt cx="734" cy="144"/>
                    </a:xfrm>
                  </p:grpSpPr>
                  <p:sp>
                    <p:nvSpPr>
                      <p:cNvPr id="521424" name="Oval 208"/>
                      <p:cNvSpPr>
                        <a:spLocks noChangeArrowheads="1"/>
                      </p:cNvSpPr>
                      <p:nvPr/>
                    </p:nvSpPr>
                    <p:spPr bwMode="auto">
                      <a:xfrm>
                        <a:off x="645" y="2779"/>
                        <a:ext cx="163" cy="14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25" name="Oval 209"/>
                      <p:cNvSpPr>
                        <a:spLocks noChangeArrowheads="1"/>
                      </p:cNvSpPr>
                      <p:nvPr/>
                    </p:nvSpPr>
                    <p:spPr bwMode="auto">
                      <a:xfrm>
                        <a:off x="1226" y="2820"/>
                        <a:ext cx="153" cy="87"/>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426" name="Freeform 210"/>
                    <p:cNvSpPr>
                      <a:spLocks/>
                    </p:cNvSpPr>
                    <p:nvPr/>
                  </p:nvSpPr>
                  <p:spPr bwMode="auto">
                    <a:xfrm>
                      <a:off x="1339" y="2861"/>
                      <a:ext cx="169" cy="23"/>
                    </a:xfrm>
                    <a:custGeom>
                      <a:avLst/>
                      <a:gdLst>
                        <a:gd name="T0" fmla="*/ 163 w 169"/>
                        <a:gd name="T1" fmla="*/ 20 h 23"/>
                        <a:gd name="T2" fmla="*/ 0 w 169"/>
                        <a:gd name="T3" fmla="*/ 22 h 23"/>
                        <a:gd name="T4" fmla="*/ 0 w 169"/>
                        <a:gd name="T5" fmla="*/ 0 h 23"/>
                        <a:gd name="T6" fmla="*/ 168 w 169"/>
                        <a:gd name="T7" fmla="*/ 6 h 23"/>
                        <a:gd name="T8" fmla="*/ 163 w 169"/>
                        <a:gd name="T9" fmla="*/ 20 h 23"/>
                      </a:gdLst>
                      <a:ahLst/>
                      <a:cxnLst>
                        <a:cxn ang="0">
                          <a:pos x="T0" y="T1"/>
                        </a:cxn>
                        <a:cxn ang="0">
                          <a:pos x="T2" y="T3"/>
                        </a:cxn>
                        <a:cxn ang="0">
                          <a:pos x="T4" y="T5"/>
                        </a:cxn>
                        <a:cxn ang="0">
                          <a:pos x="T6" y="T7"/>
                        </a:cxn>
                        <a:cxn ang="0">
                          <a:pos x="T8" y="T9"/>
                        </a:cxn>
                      </a:cxnLst>
                      <a:rect l="0" t="0" r="r" b="b"/>
                      <a:pathLst>
                        <a:path w="169" h="23">
                          <a:moveTo>
                            <a:pt x="163" y="20"/>
                          </a:moveTo>
                          <a:lnTo>
                            <a:pt x="0" y="22"/>
                          </a:lnTo>
                          <a:lnTo>
                            <a:pt x="0" y="0"/>
                          </a:lnTo>
                          <a:lnTo>
                            <a:pt x="168" y="6"/>
                          </a:lnTo>
                          <a:lnTo>
                            <a:pt x="163"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427" name="Freeform 211"/>
                  <p:cNvSpPr>
                    <a:spLocks/>
                  </p:cNvSpPr>
                  <p:nvPr/>
                </p:nvSpPr>
                <p:spPr bwMode="auto">
                  <a:xfrm>
                    <a:off x="663" y="2865"/>
                    <a:ext cx="284" cy="34"/>
                  </a:xfrm>
                  <a:custGeom>
                    <a:avLst/>
                    <a:gdLst>
                      <a:gd name="T0" fmla="*/ 272 w 284"/>
                      <a:gd name="T1" fmla="*/ 33 h 34"/>
                      <a:gd name="T2" fmla="*/ 17 w 284"/>
                      <a:gd name="T3" fmla="*/ 21 h 34"/>
                      <a:gd name="T4" fmla="*/ 0 w 284"/>
                      <a:gd name="T5" fmla="*/ 0 h 34"/>
                      <a:gd name="T6" fmla="*/ 283 w 284"/>
                      <a:gd name="T7" fmla="*/ 11 h 34"/>
                      <a:gd name="T8" fmla="*/ 272 w 284"/>
                      <a:gd name="T9" fmla="*/ 33 h 34"/>
                    </a:gdLst>
                    <a:ahLst/>
                    <a:cxnLst>
                      <a:cxn ang="0">
                        <a:pos x="T0" y="T1"/>
                      </a:cxn>
                      <a:cxn ang="0">
                        <a:pos x="T2" y="T3"/>
                      </a:cxn>
                      <a:cxn ang="0">
                        <a:pos x="T4" y="T5"/>
                      </a:cxn>
                      <a:cxn ang="0">
                        <a:pos x="T6" y="T7"/>
                      </a:cxn>
                      <a:cxn ang="0">
                        <a:pos x="T8" y="T9"/>
                      </a:cxn>
                    </a:cxnLst>
                    <a:rect l="0" t="0" r="r" b="b"/>
                    <a:pathLst>
                      <a:path w="284" h="34">
                        <a:moveTo>
                          <a:pt x="272" y="33"/>
                        </a:moveTo>
                        <a:lnTo>
                          <a:pt x="17" y="21"/>
                        </a:lnTo>
                        <a:lnTo>
                          <a:pt x="0" y="0"/>
                        </a:lnTo>
                        <a:lnTo>
                          <a:pt x="283" y="11"/>
                        </a:lnTo>
                        <a:lnTo>
                          <a:pt x="272"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21428" name="Group 212"/>
            <p:cNvGrpSpPr>
              <a:grpSpLocks/>
            </p:cNvGrpSpPr>
            <p:nvPr/>
          </p:nvGrpSpPr>
          <p:grpSpPr bwMode="auto">
            <a:xfrm>
              <a:off x="700" y="2658"/>
              <a:ext cx="745" cy="91"/>
              <a:chOff x="700" y="2658"/>
              <a:chExt cx="745" cy="91"/>
            </a:xfrm>
          </p:grpSpPr>
          <p:sp>
            <p:nvSpPr>
              <p:cNvPr id="521429" name="Freeform 213"/>
              <p:cNvSpPr>
                <a:spLocks/>
              </p:cNvSpPr>
              <p:nvPr/>
            </p:nvSpPr>
            <p:spPr bwMode="auto">
              <a:xfrm>
                <a:off x="1089" y="2666"/>
                <a:ext cx="356" cy="83"/>
              </a:xfrm>
              <a:custGeom>
                <a:avLst/>
                <a:gdLst>
                  <a:gd name="T0" fmla="*/ 319 w 356"/>
                  <a:gd name="T1" fmla="*/ 61 h 83"/>
                  <a:gd name="T2" fmla="*/ 273 w 356"/>
                  <a:gd name="T3" fmla="*/ 40 h 83"/>
                  <a:gd name="T4" fmla="*/ 232 w 356"/>
                  <a:gd name="T5" fmla="*/ 21 h 83"/>
                  <a:gd name="T6" fmla="*/ 211 w 356"/>
                  <a:gd name="T7" fmla="*/ 12 h 83"/>
                  <a:gd name="T8" fmla="*/ 197 w 356"/>
                  <a:gd name="T9" fmla="*/ 9 h 83"/>
                  <a:gd name="T10" fmla="*/ 176 w 356"/>
                  <a:gd name="T11" fmla="*/ 6 h 83"/>
                  <a:gd name="T12" fmla="*/ 98 w 356"/>
                  <a:gd name="T13" fmla="*/ 1 h 83"/>
                  <a:gd name="T14" fmla="*/ 44 w 356"/>
                  <a:gd name="T15" fmla="*/ 0 h 83"/>
                  <a:gd name="T16" fmla="*/ 29 w 356"/>
                  <a:gd name="T17" fmla="*/ 1 h 83"/>
                  <a:gd name="T18" fmla="*/ 21 w 356"/>
                  <a:gd name="T19" fmla="*/ 4 h 83"/>
                  <a:gd name="T20" fmla="*/ 16 w 356"/>
                  <a:gd name="T21" fmla="*/ 12 h 83"/>
                  <a:gd name="T22" fmla="*/ 11 w 356"/>
                  <a:gd name="T23" fmla="*/ 24 h 83"/>
                  <a:gd name="T24" fmla="*/ 2 w 356"/>
                  <a:gd name="T25" fmla="*/ 64 h 83"/>
                  <a:gd name="T26" fmla="*/ 0 w 356"/>
                  <a:gd name="T27" fmla="*/ 70 h 83"/>
                  <a:gd name="T28" fmla="*/ 1 w 356"/>
                  <a:gd name="T29" fmla="*/ 74 h 83"/>
                  <a:gd name="T30" fmla="*/ 12 w 356"/>
                  <a:gd name="T31" fmla="*/ 77 h 83"/>
                  <a:gd name="T32" fmla="*/ 179 w 356"/>
                  <a:gd name="T33" fmla="*/ 80 h 83"/>
                  <a:gd name="T34" fmla="*/ 305 w 356"/>
                  <a:gd name="T35" fmla="*/ 74 h 83"/>
                  <a:gd name="T36" fmla="*/ 108 w 356"/>
                  <a:gd name="T37" fmla="*/ 62 h 83"/>
                  <a:gd name="T38" fmla="*/ 103 w 356"/>
                  <a:gd name="T39" fmla="*/ 49 h 83"/>
                  <a:gd name="T40" fmla="*/ 70 w 356"/>
                  <a:gd name="T41" fmla="*/ 47 h 83"/>
                  <a:gd name="T42" fmla="*/ 19 w 356"/>
                  <a:gd name="T43" fmla="*/ 23 h 83"/>
                  <a:gd name="T44" fmla="*/ 56 w 356"/>
                  <a:gd name="T45" fmla="*/ 23 h 83"/>
                  <a:gd name="T46" fmla="*/ 64 w 356"/>
                  <a:gd name="T47" fmla="*/ 36 h 83"/>
                  <a:gd name="T48" fmla="*/ 70 w 356"/>
                  <a:gd name="T49" fmla="*/ 47 h 83"/>
                  <a:gd name="T50" fmla="*/ 95 w 356"/>
                  <a:gd name="T51" fmla="*/ 36 h 83"/>
                  <a:gd name="T52" fmla="*/ 86 w 356"/>
                  <a:gd name="T53" fmla="*/ 22 h 83"/>
                  <a:gd name="T54" fmla="*/ 201 w 356"/>
                  <a:gd name="T55" fmla="*/ 25 h 83"/>
                  <a:gd name="T56" fmla="*/ 223 w 356"/>
                  <a:gd name="T57" fmla="*/ 30 h 83"/>
                  <a:gd name="T58" fmla="*/ 258 w 356"/>
                  <a:gd name="T59" fmla="*/ 48 h 83"/>
                  <a:gd name="T60" fmla="*/ 292 w 356"/>
                  <a:gd name="T61" fmla="*/ 66 h 83"/>
                  <a:gd name="T62" fmla="*/ 334 w 356"/>
                  <a:gd name="T63" fmla="*/ 81 h 83"/>
                  <a:gd name="T64" fmla="*/ 340 w 356"/>
                  <a:gd name="T65"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83">
                    <a:moveTo>
                      <a:pt x="340" y="72"/>
                    </a:moveTo>
                    <a:lnTo>
                      <a:pt x="319" y="61"/>
                    </a:lnTo>
                    <a:lnTo>
                      <a:pt x="295" y="50"/>
                    </a:lnTo>
                    <a:lnTo>
                      <a:pt x="273" y="40"/>
                    </a:lnTo>
                    <a:lnTo>
                      <a:pt x="253" y="31"/>
                    </a:lnTo>
                    <a:lnTo>
                      <a:pt x="232" y="21"/>
                    </a:lnTo>
                    <a:lnTo>
                      <a:pt x="220" y="15"/>
                    </a:lnTo>
                    <a:lnTo>
                      <a:pt x="211" y="12"/>
                    </a:lnTo>
                    <a:lnTo>
                      <a:pt x="202" y="10"/>
                    </a:lnTo>
                    <a:lnTo>
                      <a:pt x="197" y="9"/>
                    </a:lnTo>
                    <a:lnTo>
                      <a:pt x="192" y="8"/>
                    </a:lnTo>
                    <a:lnTo>
                      <a:pt x="176" y="6"/>
                    </a:lnTo>
                    <a:lnTo>
                      <a:pt x="128" y="2"/>
                    </a:lnTo>
                    <a:lnTo>
                      <a:pt x="98" y="1"/>
                    </a:lnTo>
                    <a:lnTo>
                      <a:pt x="65" y="0"/>
                    </a:lnTo>
                    <a:lnTo>
                      <a:pt x="44" y="0"/>
                    </a:lnTo>
                    <a:lnTo>
                      <a:pt x="35" y="0"/>
                    </a:lnTo>
                    <a:lnTo>
                      <a:pt x="29" y="1"/>
                    </a:lnTo>
                    <a:lnTo>
                      <a:pt x="25" y="2"/>
                    </a:lnTo>
                    <a:lnTo>
                      <a:pt x="21" y="4"/>
                    </a:lnTo>
                    <a:lnTo>
                      <a:pt x="18" y="7"/>
                    </a:lnTo>
                    <a:lnTo>
                      <a:pt x="16" y="12"/>
                    </a:lnTo>
                    <a:lnTo>
                      <a:pt x="13" y="17"/>
                    </a:lnTo>
                    <a:lnTo>
                      <a:pt x="11" y="24"/>
                    </a:lnTo>
                    <a:lnTo>
                      <a:pt x="3" y="60"/>
                    </a:lnTo>
                    <a:lnTo>
                      <a:pt x="2" y="64"/>
                    </a:lnTo>
                    <a:lnTo>
                      <a:pt x="1" y="67"/>
                    </a:lnTo>
                    <a:lnTo>
                      <a:pt x="0" y="70"/>
                    </a:lnTo>
                    <a:lnTo>
                      <a:pt x="0" y="72"/>
                    </a:lnTo>
                    <a:lnTo>
                      <a:pt x="1" y="74"/>
                    </a:lnTo>
                    <a:lnTo>
                      <a:pt x="5" y="77"/>
                    </a:lnTo>
                    <a:lnTo>
                      <a:pt x="12" y="77"/>
                    </a:lnTo>
                    <a:lnTo>
                      <a:pt x="81" y="78"/>
                    </a:lnTo>
                    <a:lnTo>
                      <a:pt x="179" y="80"/>
                    </a:lnTo>
                    <a:lnTo>
                      <a:pt x="333" y="81"/>
                    </a:lnTo>
                    <a:lnTo>
                      <a:pt x="305" y="74"/>
                    </a:lnTo>
                    <a:lnTo>
                      <a:pt x="110" y="70"/>
                    </a:lnTo>
                    <a:lnTo>
                      <a:pt x="108" y="62"/>
                    </a:lnTo>
                    <a:lnTo>
                      <a:pt x="106" y="56"/>
                    </a:lnTo>
                    <a:lnTo>
                      <a:pt x="103" y="49"/>
                    </a:lnTo>
                    <a:lnTo>
                      <a:pt x="98" y="43"/>
                    </a:lnTo>
                    <a:lnTo>
                      <a:pt x="70" y="47"/>
                    </a:lnTo>
                    <a:lnTo>
                      <a:pt x="51" y="47"/>
                    </a:lnTo>
                    <a:lnTo>
                      <a:pt x="19" y="23"/>
                    </a:lnTo>
                    <a:lnTo>
                      <a:pt x="28" y="22"/>
                    </a:lnTo>
                    <a:lnTo>
                      <a:pt x="56" y="23"/>
                    </a:lnTo>
                    <a:lnTo>
                      <a:pt x="60" y="28"/>
                    </a:lnTo>
                    <a:lnTo>
                      <a:pt x="64" y="36"/>
                    </a:lnTo>
                    <a:lnTo>
                      <a:pt x="67" y="41"/>
                    </a:lnTo>
                    <a:lnTo>
                      <a:pt x="70" y="47"/>
                    </a:lnTo>
                    <a:lnTo>
                      <a:pt x="98" y="43"/>
                    </a:lnTo>
                    <a:lnTo>
                      <a:pt x="95" y="36"/>
                    </a:lnTo>
                    <a:lnTo>
                      <a:pt x="90" y="28"/>
                    </a:lnTo>
                    <a:lnTo>
                      <a:pt x="86" y="22"/>
                    </a:lnTo>
                    <a:lnTo>
                      <a:pt x="176" y="24"/>
                    </a:lnTo>
                    <a:lnTo>
                      <a:pt x="201" y="25"/>
                    </a:lnTo>
                    <a:lnTo>
                      <a:pt x="210" y="26"/>
                    </a:lnTo>
                    <a:lnTo>
                      <a:pt x="223" y="30"/>
                    </a:lnTo>
                    <a:lnTo>
                      <a:pt x="239" y="39"/>
                    </a:lnTo>
                    <a:lnTo>
                      <a:pt x="258" y="48"/>
                    </a:lnTo>
                    <a:lnTo>
                      <a:pt x="274" y="57"/>
                    </a:lnTo>
                    <a:lnTo>
                      <a:pt x="292" y="66"/>
                    </a:lnTo>
                    <a:lnTo>
                      <a:pt x="305" y="73"/>
                    </a:lnTo>
                    <a:lnTo>
                      <a:pt x="334" y="81"/>
                    </a:lnTo>
                    <a:lnTo>
                      <a:pt x="355" y="82"/>
                    </a:lnTo>
                    <a:lnTo>
                      <a:pt x="340" y="7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30" name="Freeform 214"/>
              <p:cNvSpPr>
                <a:spLocks/>
              </p:cNvSpPr>
              <p:nvPr/>
            </p:nvSpPr>
            <p:spPr bwMode="auto">
              <a:xfrm>
                <a:off x="700" y="2658"/>
                <a:ext cx="311" cy="69"/>
              </a:xfrm>
              <a:custGeom>
                <a:avLst/>
                <a:gdLst>
                  <a:gd name="T0" fmla="*/ 295 w 311"/>
                  <a:gd name="T1" fmla="*/ 1 h 69"/>
                  <a:gd name="T2" fmla="*/ 300 w 311"/>
                  <a:gd name="T3" fmla="*/ 1 h 69"/>
                  <a:gd name="T4" fmla="*/ 305 w 311"/>
                  <a:gd name="T5" fmla="*/ 2 h 69"/>
                  <a:gd name="T6" fmla="*/ 308 w 311"/>
                  <a:gd name="T7" fmla="*/ 4 h 69"/>
                  <a:gd name="T8" fmla="*/ 310 w 311"/>
                  <a:gd name="T9" fmla="*/ 7 h 69"/>
                  <a:gd name="T10" fmla="*/ 310 w 311"/>
                  <a:gd name="T11" fmla="*/ 11 h 69"/>
                  <a:gd name="T12" fmla="*/ 309 w 311"/>
                  <a:gd name="T13" fmla="*/ 14 h 69"/>
                  <a:gd name="T14" fmla="*/ 306 w 311"/>
                  <a:gd name="T15" fmla="*/ 21 h 69"/>
                  <a:gd name="T16" fmla="*/ 305 w 311"/>
                  <a:gd name="T17" fmla="*/ 27 h 69"/>
                  <a:gd name="T18" fmla="*/ 298 w 311"/>
                  <a:gd name="T19" fmla="*/ 25 h 69"/>
                  <a:gd name="T20" fmla="*/ 288 w 311"/>
                  <a:gd name="T21" fmla="*/ 25 h 69"/>
                  <a:gd name="T22" fmla="*/ 277 w 311"/>
                  <a:gd name="T23" fmla="*/ 25 h 69"/>
                  <a:gd name="T24" fmla="*/ 259 w 311"/>
                  <a:gd name="T25" fmla="*/ 25 h 69"/>
                  <a:gd name="T26" fmla="*/ 255 w 311"/>
                  <a:gd name="T27" fmla="*/ 27 h 69"/>
                  <a:gd name="T28" fmla="*/ 253 w 311"/>
                  <a:gd name="T29" fmla="*/ 32 h 69"/>
                  <a:gd name="T30" fmla="*/ 249 w 311"/>
                  <a:gd name="T31" fmla="*/ 36 h 69"/>
                  <a:gd name="T32" fmla="*/ 247 w 311"/>
                  <a:gd name="T33" fmla="*/ 39 h 69"/>
                  <a:gd name="T34" fmla="*/ 244 w 311"/>
                  <a:gd name="T35" fmla="*/ 44 h 69"/>
                  <a:gd name="T36" fmla="*/ 241 w 311"/>
                  <a:gd name="T37" fmla="*/ 50 h 69"/>
                  <a:gd name="T38" fmla="*/ 240 w 311"/>
                  <a:gd name="T39" fmla="*/ 54 h 69"/>
                  <a:gd name="T40" fmla="*/ 240 w 311"/>
                  <a:gd name="T41" fmla="*/ 58 h 69"/>
                  <a:gd name="T42" fmla="*/ 237 w 311"/>
                  <a:gd name="T43" fmla="*/ 67 h 69"/>
                  <a:gd name="T44" fmla="*/ 211 w 311"/>
                  <a:gd name="T45" fmla="*/ 67 h 69"/>
                  <a:gd name="T46" fmla="*/ 197 w 311"/>
                  <a:gd name="T47" fmla="*/ 67 h 69"/>
                  <a:gd name="T48" fmla="*/ 201 w 311"/>
                  <a:gd name="T49" fmla="*/ 55 h 69"/>
                  <a:gd name="T50" fmla="*/ 203 w 311"/>
                  <a:gd name="T51" fmla="*/ 49 h 69"/>
                  <a:gd name="T52" fmla="*/ 206 w 311"/>
                  <a:gd name="T53" fmla="*/ 42 h 69"/>
                  <a:gd name="T54" fmla="*/ 209 w 311"/>
                  <a:gd name="T55" fmla="*/ 36 h 69"/>
                  <a:gd name="T56" fmla="*/ 215 w 311"/>
                  <a:gd name="T57" fmla="*/ 27 h 69"/>
                  <a:gd name="T58" fmla="*/ 206 w 311"/>
                  <a:gd name="T59" fmla="*/ 28 h 69"/>
                  <a:gd name="T60" fmla="*/ 197 w 311"/>
                  <a:gd name="T61" fmla="*/ 30 h 69"/>
                  <a:gd name="T62" fmla="*/ 189 w 311"/>
                  <a:gd name="T63" fmla="*/ 33 h 69"/>
                  <a:gd name="T64" fmla="*/ 180 w 311"/>
                  <a:gd name="T65" fmla="*/ 37 h 69"/>
                  <a:gd name="T66" fmla="*/ 170 w 311"/>
                  <a:gd name="T67" fmla="*/ 42 h 69"/>
                  <a:gd name="T68" fmla="*/ 162 w 311"/>
                  <a:gd name="T69" fmla="*/ 47 h 69"/>
                  <a:gd name="T70" fmla="*/ 155 w 311"/>
                  <a:gd name="T71" fmla="*/ 53 h 69"/>
                  <a:gd name="T72" fmla="*/ 142 w 311"/>
                  <a:gd name="T73" fmla="*/ 68 h 69"/>
                  <a:gd name="T74" fmla="*/ 72 w 311"/>
                  <a:gd name="T75" fmla="*/ 68 h 69"/>
                  <a:gd name="T76" fmla="*/ 0 w 311"/>
                  <a:gd name="T77" fmla="*/ 67 h 69"/>
                  <a:gd name="T78" fmla="*/ 64 w 311"/>
                  <a:gd name="T79" fmla="*/ 38 h 69"/>
                  <a:gd name="T80" fmla="*/ 99 w 311"/>
                  <a:gd name="T81" fmla="*/ 22 h 69"/>
                  <a:gd name="T82" fmla="*/ 120 w 311"/>
                  <a:gd name="T83" fmla="*/ 13 h 69"/>
                  <a:gd name="T84" fmla="*/ 137 w 311"/>
                  <a:gd name="T85" fmla="*/ 8 h 69"/>
                  <a:gd name="T86" fmla="*/ 145 w 311"/>
                  <a:gd name="T87" fmla="*/ 6 h 69"/>
                  <a:gd name="T88" fmla="*/ 157 w 311"/>
                  <a:gd name="T89" fmla="*/ 5 h 69"/>
                  <a:gd name="T90" fmla="*/ 198 w 311"/>
                  <a:gd name="T91" fmla="*/ 3 h 69"/>
                  <a:gd name="T92" fmla="*/ 261 w 311"/>
                  <a:gd name="T93" fmla="*/ 0 h 69"/>
                  <a:gd name="T94" fmla="*/ 289 w 311"/>
                  <a:gd name="T95" fmla="*/ 0 h 69"/>
                  <a:gd name="T96" fmla="*/ 295 w 311"/>
                  <a:gd name="T97"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1" h="69">
                    <a:moveTo>
                      <a:pt x="295" y="1"/>
                    </a:moveTo>
                    <a:lnTo>
                      <a:pt x="300" y="1"/>
                    </a:lnTo>
                    <a:lnTo>
                      <a:pt x="305" y="2"/>
                    </a:lnTo>
                    <a:lnTo>
                      <a:pt x="308" y="4"/>
                    </a:lnTo>
                    <a:lnTo>
                      <a:pt x="310" y="7"/>
                    </a:lnTo>
                    <a:lnTo>
                      <a:pt x="310" y="11"/>
                    </a:lnTo>
                    <a:lnTo>
                      <a:pt x="309" y="14"/>
                    </a:lnTo>
                    <a:lnTo>
                      <a:pt x="306" y="21"/>
                    </a:lnTo>
                    <a:lnTo>
                      <a:pt x="305" y="27"/>
                    </a:lnTo>
                    <a:lnTo>
                      <a:pt x="298" y="25"/>
                    </a:lnTo>
                    <a:lnTo>
                      <a:pt x="288" y="25"/>
                    </a:lnTo>
                    <a:lnTo>
                      <a:pt x="277" y="25"/>
                    </a:lnTo>
                    <a:lnTo>
                      <a:pt x="259" y="25"/>
                    </a:lnTo>
                    <a:lnTo>
                      <a:pt x="255" y="27"/>
                    </a:lnTo>
                    <a:lnTo>
                      <a:pt x="253" y="32"/>
                    </a:lnTo>
                    <a:lnTo>
                      <a:pt x="249" y="36"/>
                    </a:lnTo>
                    <a:lnTo>
                      <a:pt x="247" y="39"/>
                    </a:lnTo>
                    <a:lnTo>
                      <a:pt x="244" y="44"/>
                    </a:lnTo>
                    <a:lnTo>
                      <a:pt x="241" y="50"/>
                    </a:lnTo>
                    <a:lnTo>
                      <a:pt x="240" y="54"/>
                    </a:lnTo>
                    <a:lnTo>
                      <a:pt x="240" y="58"/>
                    </a:lnTo>
                    <a:lnTo>
                      <a:pt x="237" y="67"/>
                    </a:lnTo>
                    <a:lnTo>
                      <a:pt x="211" y="67"/>
                    </a:lnTo>
                    <a:lnTo>
                      <a:pt x="197" y="67"/>
                    </a:lnTo>
                    <a:lnTo>
                      <a:pt x="201" y="55"/>
                    </a:lnTo>
                    <a:lnTo>
                      <a:pt x="203" y="49"/>
                    </a:lnTo>
                    <a:lnTo>
                      <a:pt x="206" y="42"/>
                    </a:lnTo>
                    <a:lnTo>
                      <a:pt x="209" y="36"/>
                    </a:lnTo>
                    <a:lnTo>
                      <a:pt x="215" y="27"/>
                    </a:lnTo>
                    <a:lnTo>
                      <a:pt x="206" y="28"/>
                    </a:lnTo>
                    <a:lnTo>
                      <a:pt x="197" y="30"/>
                    </a:lnTo>
                    <a:lnTo>
                      <a:pt x="189" y="33"/>
                    </a:lnTo>
                    <a:lnTo>
                      <a:pt x="180" y="37"/>
                    </a:lnTo>
                    <a:lnTo>
                      <a:pt x="170" y="42"/>
                    </a:lnTo>
                    <a:lnTo>
                      <a:pt x="162" y="47"/>
                    </a:lnTo>
                    <a:lnTo>
                      <a:pt x="155" y="53"/>
                    </a:lnTo>
                    <a:lnTo>
                      <a:pt x="142" y="68"/>
                    </a:lnTo>
                    <a:lnTo>
                      <a:pt x="72" y="68"/>
                    </a:lnTo>
                    <a:lnTo>
                      <a:pt x="0" y="67"/>
                    </a:lnTo>
                    <a:lnTo>
                      <a:pt x="64" y="38"/>
                    </a:lnTo>
                    <a:lnTo>
                      <a:pt x="99" y="22"/>
                    </a:lnTo>
                    <a:lnTo>
                      <a:pt x="120" y="13"/>
                    </a:lnTo>
                    <a:lnTo>
                      <a:pt x="137" y="8"/>
                    </a:lnTo>
                    <a:lnTo>
                      <a:pt x="145" y="6"/>
                    </a:lnTo>
                    <a:lnTo>
                      <a:pt x="157" y="5"/>
                    </a:lnTo>
                    <a:lnTo>
                      <a:pt x="198" y="3"/>
                    </a:lnTo>
                    <a:lnTo>
                      <a:pt x="261" y="0"/>
                    </a:lnTo>
                    <a:lnTo>
                      <a:pt x="289" y="0"/>
                    </a:lnTo>
                    <a:lnTo>
                      <a:pt x="29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431" name="Freeform 215"/>
            <p:cNvSpPr>
              <a:spLocks/>
            </p:cNvSpPr>
            <p:nvPr/>
          </p:nvSpPr>
          <p:spPr bwMode="auto">
            <a:xfrm>
              <a:off x="494" y="2654"/>
              <a:ext cx="1230" cy="247"/>
            </a:xfrm>
            <a:custGeom>
              <a:avLst/>
              <a:gdLst>
                <a:gd name="T0" fmla="*/ 1193 w 1230"/>
                <a:gd name="T1" fmla="*/ 128 h 247"/>
                <a:gd name="T2" fmla="*/ 1147 w 1230"/>
                <a:gd name="T3" fmla="*/ 113 h 247"/>
                <a:gd name="T4" fmla="*/ 1001 w 1230"/>
                <a:gd name="T5" fmla="*/ 90 h 247"/>
                <a:gd name="T6" fmla="*/ 931 w 1230"/>
                <a:gd name="T7" fmla="*/ 95 h 247"/>
                <a:gd name="T8" fmla="*/ 758 w 1230"/>
                <a:gd name="T9" fmla="*/ 93 h 247"/>
                <a:gd name="T10" fmla="*/ 596 w 1230"/>
                <a:gd name="T11" fmla="*/ 90 h 247"/>
                <a:gd name="T12" fmla="*/ 591 w 1230"/>
                <a:gd name="T13" fmla="*/ 82 h 247"/>
                <a:gd name="T14" fmla="*/ 594 w 1230"/>
                <a:gd name="T15" fmla="*/ 74 h 247"/>
                <a:gd name="T16" fmla="*/ 610 w 1230"/>
                <a:gd name="T17" fmla="*/ 18 h 247"/>
                <a:gd name="T18" fmla="*/ 628 w 1230"/>
                <a:gd name="T19" fmla="*/ 12 h 247"/>
                <a:gd name="T20" fmla="*/ 723 w 1230"/>
                <a:gd name="T21" fmla="*/ 14 h 247"/>
                <a:gd name="T22" fmla="*/ 788 w 1230"/>
                <a:gd name="T23" fmla="*/ 20 h 247"/>
                <a:gd name="T24" fmla="*/ 817 w 1230"/>
                <a:gd name="T25" fmla="*/ 28 h 247"/>
                <a:gd name="T26" fmla="*/ 952 w 1230"/>
                <a:gd name="T27" fmla="*/ 85 h 247"/>
                <a:gd name="T28" fmla="*/ 817 w 1230"/>
                <a:gd name="T29" fmla="*/ 21 h 247"/>
                <a:gd name="T30" fmla="*/ 789 w 1230"/>
                <a:gd name="T31" fmla="*/ 13 h 247"/>
                <a:gd name="T32" fmla="*/ 748 w 1230"/>
                <a:gd name="T33" fmla="*/ 8 h 247"/>
                <a:gd name="T34" fmla="*/ 562 w 1230"/>
                <a:gd name="T35" fmla="*/ 0 h 247"/>
                <a:gd name="T36" fmla="*/ 424 w 1230"/>
                <a:gd name="T37" fmla="*/ 3 h 247"/>
                <a:gd name="T38" fmla="*/ 365 w 1230"/>
                <a:gd name="T39" fmla="*/ 7 h 247"/>
                <a:gd name="T40" fmla="*/ 358 w 1230"/>
                <a:gd name="T41" fmla="*/ 10 h 247"/>
                <a:gd name="T42" fmla="*/ 404 w 1230"/>
                <a:gd name="T43" fmla="*/ 8 h 247"/>
                <a:gd name="T44" fmla="*/ 495 w 1230"/>
                <a:gd name="T45" fmla="*/ 6 h 247"/>
                <a:gd name="T46" fmla="*/ 512 w 1230"/>
                <a:gd name="T47" fmla="*/ 9 h 247"/>
                <a:gd name="T48" fmla="*/ 515 w 1230"/>
                <a:gd name="T49" fmla="*/ 17 h 247"/>
                <a:gd name="T50" fmla="*/ 491 w 1230"/>
                <a:gd name="T51" fmla="*/ 64 h 247"/>
                <a:gd name="T52" fmla="*/ 482 w 1230"/>
                <a:gd name="T53" fmla="*/ 71 h 247"/>
                <a:gd name="T54" fmla="*/ 465 w 1230"/>
                <a:gd name="T55" fmla="*/ 73 h 247"/>
                <a:gd name="T56" fmla="*/ 391 w 1230"/>
                <a:gd name="T57" fmla="*/ 74 h 247"/>
                <a:gd name="T58" fmla="*/ 282 w 1230"/>
                <a:gd name="T59" fmla="*/ 74 h 247"/>
                <a:gd name="T60" fmla="*/ 202 w 1230"/>
                <a:gd name="T61" fmla="*/ 74 h 247"/>
                <a:gd name="T62" fmla="*/ 130 w 1230"/>
                <a:gd name="T63" fmla="*/ 78 h 247"/>
                <a:gd name="T64" fmla="*/ 59 w 1230"/>
                <a:gd name="T65" fmla="*/ 86 h 247"/>
                <a:gd name="T66" fmla="*/ 44 w 1230"/>
                <a:gd name="T67" fmla="*/ 95 h 247"/>
                <a:gd name="T68" fmla="*/ 35 w 1230"/>
                <a:gd name="T69" fmla="*/ 110 h 247"/>
                <a:gd name="T70" fmla="*/ 38 w 1230"/>
                <a:gd name="T71" fmla="*/ 135 h 247"/>
                <a:gd name="T72" fmla="*/ 33 w 1230"/>
                <a:gd name="T73" fmla="*/ 152 h 247"/>
                <a:gd name="T74" fmla="*/ 39 w 1230"/>
                <a:gd name="T75" fmla="*/ 162 h 247"/>
                <a:gd name="T76" fmla="*/ 17 w 1230"/>
                <a:gd name="T77" fmla="*/ 168 h 247"/>
                <a:gd name="T78" fmla="*/ 0 w 1230"/>
                <a:gd name="T79" fmla="*/ 184 h 247"/>
                <a:gd name="T80" fmla="*/ 20 w 1230"/>
                <a:gd name="T81" fmla="*/ 218 h 247"/>
                <a:gd name="T82" fmla="*/ 68 w 1230"/>
                <a:gd name="T83" fmla="*/ 223 h 247"/>
                <a:gd name="T84" fmla="*/ 158 w 1230"/>
                <a:gd name="T85" fmla="*/ 230 h 247"/>
                <a:gd name="T86" fmla="*/ 238 w 1230"/>
                <a:gd name="T87" fmla="*/ 236 h 247"/>
                <a:gd name="T88" fmla="*/ 423 w 1230"/>
                <a:gd name="T89" fmla="*/ 242 h 247"/>
                <a:gd name="T90" fmla="*/ 457 w 1230"/>
                <a:gd name="T91" fmla="*/ 171 h 247"/>
                <a:gd name="T92" fmla="*/ 505 w 1230"/>
                <a:gd name="T93" fmla="*/ 149 h 247"/>
                <a:gd name="T94" fmla="*/ 571 w 1230"/>
                <a:gd name="T95" fmla="*/ 151 h 247"/>
                <a:gd name="T96" fmla="*/ 601 w 1230"/>
                <a:gd name="T97" fmla="*/ 167 h 247"/>
                <a:gd name="T98" fmla="*/ 620 w 1230"/>
                <a:gd name="T99" fmla="*/ 207 h 247"/>
                <a:gd name="T100" fmla="*/ 1004 w 1230"/>
                <a:gd name="T101" fmla="*/ 229 h 247"/>
                <a:gd name="T102" fmla="*/ 1017 w 1230"/>
                <a:gd name="T103" fmla="*/ 199 h 247"/>
                <a:gd name="T104" fmla="*/ 1027 w 1230"/>
                <a:gd name="T105" fmla="*/ 171 h 247"/>
                <a:gd name="T106" fmla="*/ 1043 w 1230"/>
                <a:gd name="T107" fmla="*/ 152 h 247"/>
                <a:gd name="T108" fmla="*/ 1064 w 1230"/>
                <a:gd name="T109" fmla="*/ 141 h 247"/>
                <a:gd name="T110" fmla="*/ 1105 w 1230"/>
                <a:gd name="T111" fmla="*/ 141 h 247"/>
                <a:gd name="T112" fmla="*/ 1128 w 1230"/>
                <a:gd name="T113" fmla="*/ 154 h 247"/>
                <a:gd name="T114" fmla="*/ 1141 w 1230"/>
                <a:gd name="T115" fmla="*/ 176 h 247"/>
                <a:gd name="T116" fmla="*/ 1141 w 1230"/>
                <a:gd name="T117" fmla="*/ 206 h 247"/>
                <a:gd name="T118" fmla="*/ 1198 w 1230"/>
                <a:gd name="T119" fmla="*/ 216 h 247"/>
                <a:gd name="T120" fmla="*/ 1209 w 1230"/>
                <a:gd name="T121" fmla="*/ 202 h 247"/>
                <a:gd name="T122" fmla="*/ 1224 w 1230"/>
                <a:gd name="T123" fmla="*/ 179 h 247"/>
                <a:gd name="T124" fmla="*/ 1212 w 1230"/>
                <a:gd name="T125" fmla="*/ 15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0" h="247">
                  <a:moveTo>
                    <a:pt x="1212" y="159"/>
                  </a:moveTo>
                  <a:lnTo>
                    <a:pt x="1198" y="133"/>
                  </a:lnTo>
                  <a:lnTo>
                    <a:pt x="1193" y="128"/>
                  </a:lnTo>
                  <a:lnTo>
                    <a:pt x="1186" y="124"/>
                  </a:lnTo>
                  <a:lnTo>
                    <a:pt x="1178" y="120"/>
                  </a:lnTo>
                  <a:lnTo>
                    <a:pt x="1147" y="113"/>
                  </a:lnTo>
                  <a:lnTo>
                    <a:pt x="1100" y="105"/>
                  </a:lnTo>
                  <a:lnTo>
                    <a:pt x="1049" y="97"/>
                  </a:lnTo>
                  <a:lnTo>
                    <a:pt x="1001" y="90"/>
                  </a:lnTo>
                  <a:lnTo>
                    <a:pt x="956" y="84"/>
                  </a:lnTo>
                  <a:lnTo>
                    <a:pt x="946" y="93"/>
                  </a:lnTo>
                  <a:lnTo>
                    <a:pt x="931" y="95"/>
                  </a:lnTo>
                  <a:lnTo>
                    <a:pt x="913" y="95"/>
                  </a:lnTo>
                  <a:lnTo>
                    <a:pt x="851" y="94"/>
                  </a:lnTo>
                  <a:lnTo>
                    <a:pt x="758" y="93"/>
                  </a:lnTo>
                  <a:lnTo>
                    <a:pt x="634" y="91"/>
                  </a:lnTo>
                  <a:lnTo>
                    <a:pt x="603" y="91"/>
                  </a:lnTo>
                  <a:lnTo>
                    <a:pt x="596" y="90"/>
                  </a:lnTo>
                  <a:lnTo>
                    <a:pt x="593" y="88"/>
                  </a:lnTo>
                  <a:lnTo>
                    <a:pt x="591" y="85"/>
                  </a:lnTo>
                  <a:lnTo>
                    <a:pt x="591" y="82"/>
                  </a:lnTo>
                  <a:lnTo>
                    <a:pt x="592" y="80"/>
                  </a:lnTo>
                  <a:lnTo>
                    <a:pt x="593" y="78"/>
                  </a:lnTo>
                  <a:lnTo>
                    <a:pt x="594" y="74"/>
                  </a:lnTo>
                  <a:lnTo>
                    <a:pt x="603" y="35"/>
                  </a:lnTo>
                  <a:lnTo>
                    <a:pt x="607" y="23"/>
                  </a:lnTo>
                  <a:lnTo>
                    <a:pt x="610" y="18"/>
                  </a:lnTo>
                  <a:lnTo>
                    <a:pt x="615" y="14"/>
                  </a:lnTo>
                  <a:lnTo>
                    <a:pt x="620" y="12"/>
                  </a:lnTo>
                  <a:lnTo>
                    <a:pt x="628" y="12"/>
                  </a:lnTo>
                  <a:lnTo>
                    <a:pt x="644" y="11"/>
                  </a:lnTo>
                  <a:lnTo>
                    <a:pt x="687" y="12"/>
                  </a:lnTo>
                  <a:lnTo>
                    <a:pt x="723" y="14"/>
                  </a:lnTo>
                  <a:lnTo>
                    <a:pt x="766" y="17"/>
                  </a:lnTo>
                  <a:lnTo>
                    <a:pt x="778" y="18"/>
                  </a:lnTo>
                  <a:lnTo>
                    <a:pt x="788" y="20"/>
                  </a:lnTo>
                  <a:lnTo>
                    <a:pt x="798" y="22"/>
                  </a:lnTo>
                  <a:lnTo>
                    <a:pt x="807" y="24"/>
                  </a:lnTo>
                  <a:lnTo>
                    <a:pt x="817" y="28"/>
                  </a:lnTo>
                  <a:lnTo>
                    <a:pt x="858" y="48"/>
                  </a:lnTo>
                  <a:lnTo>
                    <a:pt x="947" y="90"/>
                  </a:lnTo>
                  <a:lnTo>
                    <a:pt x="952" y="85"/>
                  </a:lnTo>
                  <a:lnTo>
                    <a:pt x="900" y="59"/>
                  </a:lnTo>
                  <a:lnTo>
                    <a:pt x="866" y="43"/>
                  </a:lnTo>
                  <a:lnTo>
                    <a:pt x="817" y="21"/>
                  </a:lnTo>
                  <a:lnTo>
                    <a:pt x="806" y="17"/>
                  </a:lnTo>
                  <a:lnTo>
                    <a:pt x="797" y="15"/>
                  </a:lnTo>
                  <a:lnTo>
                    <a:pt x="789" y="13"/>
                  </a:lnTo>
                  <a:lnTo>
                    <a:pt x="782" y="12"/>
                  </a:lnTo>
                  <a:lnTo>
                    <a:pt x="769" y="10"/>
                  </a:lnTo>
                  <a:lnTo>
                    <a:pt x="748" y="8"/>
                  </a:lnTo>
                  <a:lnTo>
                    <a:pt x="682" y="2"/>
                  </a:lnTo>
                  <a:lnTo>
                    <a:pt x="620" y="0"/>
                  </a:lnTo>
                  <a:lnTo>
                    <a:pt x="562" y="0"/>
                  </a:lnTo>
                  <a:lnTo>
                    <a:pt x="508" y="0"/>
                  </a:lnTo>
                  <a:lnTo>
                    <a:pt x="474" y="0"/>
                  </a:lnTo>
                  <a:lnTo>
                    <a:pt x="424" y="3"/>
                  </a:lnTo>
                  <a:lnTo>
                    <a:pt x="391" y="4"/>
                  </a:lnTo>
                  <a:lnTo>
                    <a:pt x="378" y="6"/>
                  </a:lnTo>
                  <a:lnTo>
                    <a:pt x="365" y="7"/>
                  </a:lnTo>
                  <a:lnTo>
                    <a:pt x="355" y="9"/>
                  </a:lnTo>
                  <a:lnTo>
                    <a:pt x="347" y="11"/>
                  </a:lnTo>
                  <a:lnTo>
                    <a:pt x="358" y="10"/>
                  </a:lnTo>
                  <a:lnTo>
                    <a:pt x="368" y="10"/>
                  </a:lnTo>
                  <a:lnTo>
                    <a:pt x="381" y="9"/>
                  </a:lnTo>
                  <a:lnTo>
                    <a:pt x="404" y="8"/>
                  </a:lnTo>
                  <a:lnTo>
                    <a:pt x="434" y="7"/>
                  </a:lnTo>
                  <a:lnTo>
                    <a:pt x="481" y="5"/>
                  </a:lnTo>
                  <a:lnTo>
                    <a:pt x="495" y="6"/>
                  </a:lnTo>
                  <a:lnTo>
                    <a:pt x="504" y="7"/>
                  </a:lnTo>
                  <a:lnTo>
                    <a:pt x="509" y="8"/>
                  </a:lnTo>
                  <a:lnTo>
                    <a:pt x="512" y="9"/>
                  </a:lnTo>
                  <a:lnTo>
                    <a:pt x="514" y="11"/>
                  </a:lnTo>
                  <a:lnTo>
                    <a:pt x="515" y="14"/>
                  </a:lnTo>
                  <a:lnTo>
                    <a:pt x="515" y="17"/>
                  </a:lnTo>
                  <a:lnTo>
                    <a:pt x="514" y="20"/>
                  </a:lnTo>
                  <a:lnTo>
                    <a:pt x="496" y="58"/>
                  </a:lnTo>
                  <a:lnTo>
                    <a:pt x="491" y="64"/>
                  </a:lnTo>
                  <a:lnTo>
                    <a:pt x="488" y="66"/>
                  </a:lnTo>
                  <a:lnTo>
                    <a:pt x="486" y="69"/>
                  </a:lnTo>
                  <a:lnTo>
                    <a:pt x="482" y="71"/>
                  </a:lnTo>
                  <a:lnTo>
                    <a:pt x="477" y="72"/>
                  </a:lnTo>
                  <a:lnTo>
                    <a:pt x="473" y="73"/>
                  </a:lnTo>
                  <a:lnTo>
                    <a:pt x="465" y="73"/>
                  </a:lnTo>
                  <a:lnTo>
                    <a:pt x="453" y="74"/>
                  </a:lnTo>
                  <a:lnTo>
                    <a:pt x="428" y="74"/>
                  </a:lnTo>
                  <a:lnTo>
                    <a:pt x="391" y="74"/>
                  </a:lnTo>
                  <a:lnTo>
                    <a:pt x="361" y="74"/>
                  </a:lnTo>
                  <a:lnTo>
                    <a:pt x="324" y="74"/>
                  </a:lnTo>
                  <a:lnTo>
                    <a:pt x="282" y="74"/>
                  </a:lnTo>
                  <a:lnTo>
                    <a:pt x="237" y="74"/>
                  </a:lnTo>
                  <a:lnTo>
                    <a:pt x="214" y="74"/>
                  </a:lnTo>
                  <a:lnTo>
                    <a:pt x="202" y="74"/>
                  </a:lnTo>
                  <a:lnTo>
                    <a:pt x="180" y="75"/>
                  </a:lnTo>
                  <a:lnTo>
                    <a:pt x="153" y="77"/>
                  </a:lnTo>
                  <a:lnTo>
                    <a:pt x="130" y="78"/>
                  </a:lnTo>
                  <a:lnTo>
                    <a:pt x="108" y="80"/>
                  </a:lnTo>
                  <a:lnTo>
                    <a:pt x="69" y="84"/>
                  </a:lnTo>
                  <a:lnTo>
                    <a:pt x="59" y="86"/>
                  </a:lnTo>
                  <a:lnTo>
                    <a:pt x="54" y="87"/>
                  </a:lnTo>
                  <a:lnTo>
                    <a:pt x="49" y="90"/>
                  </a:lnTo>
                  <a:lnTo>
                    <a:pt x="44" y="95"/>
                  </a:lnTo>
                  <a:lnTo>
                    <a:pt x="40" y="99"/>
                  </a:lnTo>
                  <a:lnTo>
                    <a:pt x="38" y="104"/>
                  </a:lnTo>
                  <a:lnTo>
                    <a:pt x="35" y="110"/>
                  </a:lnTo>
                  <a:lnTo>
                    <a:pt x="33" y="117"/>
                  </a:lnTo>
                  <a:lnTo>
                    <a:pt x="37" y="117"/>
                  </a:lnTo>
                  <a:lnTo>
                    <a:pt x="38" y="135"/>
                  </a:lnTo>
                  <a:lnTo>
                    <a:pt x="38" y="145"/>
                  </a:lnTo>
                  <a:lnTo>
                    <a:pt x="39" y="148"/>
                  </a:lnTo>
                  <a:lnTo>
                    <a:pt x="33" y="152"/>
                  </a:lnTo>
                  <a:lnTo>
                    <a:pt x="33" y="157"/>
                  </a:lnTo>
                  <a:lnTo>
                    <a:pt x="35" y="160"/>
                  </a:lnTo>
                  <a:lnTo>
                    <a:pt x="39" y="162"/>
                  </a:lnTo>
                  <a:lnTo>
                    <a:pt x="39" y="164"/>
                  </a:lnTo>
                  <a:lnTo>
                    <a:pt x="25" y="166"/>
                  </a:lnTo>
                  <a:lnTo>
                    <a:pt x="17" y="168"/>
                  </a:lnTo>
                  <a:lnTo>
                    <a:pt x="9" y="170"/>
                  </a:lnTo>
                  <a:lnTo>
                    <a:pt x="2" y="173"/>
                  </a:lnTo>
                  <a:lnTo>
                    <a:pt x="0" y="184"/>
                  </a:lnTo>
                  <a:lnTo>
                    <a:pt x="12" y="210"/>
                  </a:lnTo>
                  <a:lnTo>
                    <a:pt x="15" y="214"/>
                  </a:lnTo>
                  <a:lnTo>
                    <a:pt x="20" y="218"/>
                  </a:lnTo>
                  <a:lnTo>
                    <a:pt x="24" y="220"/>
                  </a:lnTo>
                  <a:lnTo>
                    <a:pt x="31" y="222"/>
                  </a:lnTo>
                  <a:lnTo>
                    <a:pt x="68" y="223"/>
                  </a:lnTo>
                  <a:lnTo>
                    <a:pt x="93" y="224"/>
                  </a:lnTo>
                  <a:lnTo>
                    <a:pt x="128" y="227"/>
                  </a:lnTo>
                  <a:lnTo>
                    <a:pt x="158" y="230"/>
                  </a:lnTo>
                  <a:lnTo>
                    <a:pt x="178" y="233"/>
                  </a:lnTo>
                  <a:lnTo>
                    <a:pt x="207" y="235"/>
                  </a:lnTo>
                  <a:lnTo>
                    <a:pt x="238" y="236"/>
                  </a:lnTo>
                  <a:lnTo>
                    <a:pt x="274" y="238"/>
                  </a:lnTo>
                  <a:lnTo>
                    <a:pt x="335" y="238"/>
                  </a:lnTo>
                  <a:lnTo>
                    <a:pt x="423" y="242"/>
                  </a:lnTo>
                  <a:lnTo>
                    <a:pt x="436" y="200"/>
                  </a:lnTo>
                  <a:lnTo>
                    <a:pt x="447" y="186"/>
                  </a:lnTo>
                  <a:lnTo>
                    <a:pt x="457" y="171"/>
                  </a:lnTo>
                  <a:lnTo>
                    <a:pt x="469" y="162"/>
                  </a:lnTo>
                  <a:lnTo>
                    <a:pt x="483" y="155"/>
                  </a:lnTo>
                  <a:lnTo>
                    <a:pt x="505" y="149"/>
                  </a:lnTo>
                  <a:lnTo>
                    <a:pt x="529" y="147"/>
                  </a:lnTo>
                  <a:lnTo>
                    <a:pt x="552" y="148"/>
                  </a:lnTo>
                  <a:lnTo>
                    <a:pt x="571" y="151"/>
                  </a:lnTo>
                  <a:lnTo>
                    <a:pt x="586" y="156"/>
                  </a:lnTo>
                  <a:lnTo>
                    <a:pt x="594" y="161"/>
                  </a:lnTo>
                  <a:lnTo>
                    <a:pt x="601" y="167"/>
                  </a:lnTo>
                  <a:lnTo>
                    <a:pt x="609" y="178"/>
                  </a:lnTo>
                  <a:lnTo>
                    <a:pt x="616" y="192"/>
                  </a:lnTo>
                  <a:lnTo>
                    <a:pt x="620" y="207"/>
                  </a:lnTo>
                  <a:lnTo>
                    <a:pt x="620" y="223"/>
                  </a:lnTo>
                  <a:lnTo>
                    <a:pt x="616" y="246"/>
                  </a:lnTo>
                  <a:lnTo>
                    <a:pt x="1004" y="229"/>
                  </a:lnTo>
                  <a:lnTo>
                    <a:pt x="1009" y="218"/>
                  </a:lnTo>
                  <a:lnTo>
                    <a:pt x="1014" y="207"/>
                  </a:lnTo>
                  <a:lnTo>
                    <a:pt x="1017" y="199"/>
                  </a:lnTo>
                  <a:lnTo>
                    <a:pt x="1020" y="189"/>
                  </a:lnTo>
                  <a:lnTo>
                    <a:pt x="1022" y="180"/>
                  </a:lnTo>
                  <a:lnTo>
                    <a:pt x="1027" y="171"/>
                  </a:lnTo>
                  <a:lnTo>
                    <a:pt x="1031" y="163"/>
                  </a:lnTo>
                  <a:lnTo>
                    <a:pt x="1035" y="157"/>
                  </a:lnTo>
                  <a:lnTo>
                    <a:pt x="1043" y="152"/>
                  </a:lnTo>
                  <a:lnTo>
                    <a:pt x="1048" y="147"/>
                  </a:lnTo>
                  <a:lnTo>
                    <a:pt x="1055" y="143"/>
                  </a:lnTo>
                  <a:lnTo>
                    <a:pt x="1064" y="141"/>
                  </a:lnTo>
                  <a:lnTo>
                    <a:pt x="1077" y="139"/>
                  </a:lnTo>
                  <a:lnTo>
                    <a:pt x="1091" y="139"/>
                  </a:lnTo>
                  <a:lnTo>
                    <a:pt x="1105" y="141"/>
                  </a:lnTo>
                  <a:lnTo>
                    <a:pt x="1114" y="143"/>
                  </a:lnTo>
                  <a:lnTo>
                    <a:pt x="1122" y="148"/>
                  </a:lnTo>
                  <a:lnTo>
                    <a:pt x="1128" y="154"/>
                  </a:lnTo>
                  <a:lnTo>
                    <a:pt x="1134" y="161"/>
                  </a:lnTo>
                  <a:lnTo>
                    <a:pt x="1139" y="169"/>
                  </a:lnTo>
                  <a:lnTo>
                    <a:pt x="1141" y="176"/>
                  </a:lnTo>
                  <a:lnTo>
                    <a:pt x="1141" y="188"/>
                  </a:lnTo>
                  <a:lnTo>
                    <a:pt x="1143" y="196"/>
                  </a:lnTo>
                  <a:lnTo>
                    <a:pt x="1141" y="206"/>
                  </a:lnTo>
                  <a:lnTo>
                    <a:pt x="1142" y="219"/>
                  </a:lnTo>
                  <a:lnTo>
                    <a:pt x="1194" y="218"/>
                  </a:lnTo>
                  <a:lnTo>
                    <a:pt x="1198" y="216"/>
                  </a:lnTo>
                  <a:lnTo>
                    <a:pt x="1201" y="213"/>
                  </a:lnTo>
                  <a:lnTo>
                    <a:pt x="1204" y="205"/>
                  </a:lnTo>
                  <a:lnTo>
                    <a:pt x="1209" y="202"/>
                  </a:lnTo>
                  <a:lnTo>
                    <a:pt x="1216" y="199"/>
                  </a:lnTo>
                  <a:lnTo>
                    <a:pt x="1224" y="192"/>
                  </a:lnTo>
                  <a:lnTo>
                    <a:pt x="1224" y="179"/>
                  </a:lnTo>
                  <a:lnTo>
                    <a:pt x="1229" y="177"/>
                  </a:lnTo>
                  <a:lnTo>
                    <a:pt x="1227" y="167"/>
                  </a:lnTo>
                  <a:lnTo>
                    <a:pt x="1212" y="159"/>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32" name="Freeform 216"/>
            <p:cNvSpPr>
              <a:spLocks/>
            </p:cNvSpPr>
            <p:nvPr/>
          </p:nvSpPr>
          <p:spPr bwMode="auto">
            <a:xfrm>
              <a:off x="1635" y="2821"/>
              <a:ext cx="89" cy="11"/>
            </a:xfrm>
            <a:custGeom>
              <a:avLst/>
              <a:gdLst>
                <a:gd name="T0" fmla="*/ 86 w 89"/>
                <a:gd name="T1" fmla="*/ 0 h 11"/>
                <a:gd name="T2" fmla="*/ 87 w 89"/>
                <a:gd name="T3" fmla="*/ 4 h 11"/>
                <a:gd name="T4" fmla="*/ 88 w 89"/>
                <a:gd name="T5" fmla="*/ 8 h 11"/>
                <a:gd name="T6" fmla="*/ 83 w 89"/>
                <a:gd name="T7" fmla="*/ 10 h 11"/>
                <a:gd name="T8" fmla="*/ 3 w 89"/>
                <a:gd name="T9" fmla="*/ 10 h 11"/>
                <a:gd name="T10" fmla="*/ 2 w 89"/>
                <a:gd name="T11" fmla="*/ 5 h 11"/>
                <a:gd name="T12" fmla="*/ 0 w 89"/>
                <a:gd name="T13" fmla="*/ 0 h 11"/>
                <a:gd name="T14" fmla="*/ 32 w 89"/>
                <a:gd name="T15" fmla="*/ 1 h 11"/>
                <a:gd name="T16" fmla="*/ 73 w 89"/>
                <a:gd name="T17" fmla="*/ 1 h 11"/>
                <a:gd name="T18" fmla="*/ 86 w 89"/>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1">
                  <a:moveTo>
                    <a:pt x="86" y="0"/>
                  </a:moveTo>
                  <a:lnTo>
                    <a:pt x="87" y="4"/>
                  </a:lnTo>
                  <a:lnTo>
                    <a:pt x="88" y="8"/>
                  </a:lnTo>
                  <a:lnTo>
                    <a:pt x="83" y="10"/>
                  </a:lnTo>
                  <a:lnTo>
                    <a:pt x="3" y="10"/>
                  </a:lnTo>
                  <a:lnTo>
                    <a:pt x="2" y="5"/>
                  </a:lnTo>
                  <a:lnTo>
                    <a:pt x="0" y="0"/>
                  </a:lnTo>
                  <a:lnTo>
                    <a:pt x="32" y="1"/>
                  </a:lnTo>
                  <a:lnTo>
                    <a:pt x="73" y="1"/>
                  </a:lnTo>
                  <a:lnTo>
                    <a:pt x="8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433" name="Group 217"/>
            <p:cNvGrpSpPr>
              <a:grpSpLocks/>
            </p:cNvGrpSpPr>
            <p:nvPr/>
          </p:nvGrpSpPr>
          <p:grpSpPr bwMode="auto">
            <a:xfrm>
              <a:off x="534" y="2657"/>
              <a:ext cx="1198" cy="235"/>
              <a:chOff x="534" y="2657"/>
              <a:chExt cx="1198" cy="235"/>
            </a:xfrm>
          </p:grpSpPr>
          <p:sp>
            <p:nvSpPr>
              <p:cNvPr id="521434" name="Freeform 218"/>
              <p:cNvSpPr>
                <a:spLocks/>
              </p:cNvSpPr>
              <p:nvPr/>
            </p:nvSpPr>
            <p:spPr bwMode="auto">
              <a:xfrm>
                <a:off x="797" y="2764"/>
                <a:ext cx="893" cy="22"/>
              </a:xfrm>
              <a:custGeom>
                <a:avLst/>
                <a:gdLst>
                  <a:gd name="T0" fmla="*/ 892 w 893"/>
                  <a:gd name="T1" fmla="*/ 21 h 22"/>
                  <a:gd name="T2" fmla="*/ 866 w 893"/>
                  <a:gd name="T3" fmla="*/ 17 h 22"/>
                  <a:gd name="T4" fmla="*/ 839 w 893"/>
                  <a:gd name="T5" fmla="*/ 14 h 22"/>
                  <a:gd name="T6" fmla="*/ 812 w 893"/>
                  <a:gd name="T7" fmla="*/ 12 h 22"/>
                  <a:gd name="T8" fmla="*/ 739 w 893"/>
                  <a:gd name="T9" fmla="*/ 8 h 22"/>
                  <a:gd name="T10" fmla="*/ 629 w 893"/>
                  <a:gd name="T11" fmla="*/ 4 h 22"/>
                  <a:gd name="T12" fmla="*/ 309 w 893"/>
                  <a:gd name="T13" fmla="*/ 0 h 22"/>
                  <a:gd name="T14" fmla="*/ 195 w 893"/>
                  <a:gd name="T15" fmla="*/ 0 h 22"/>
                  <a:gd name="T16" fmla="*/ 25 w 893"/>
                  <a:gd name="T17" fmla="*/ 2 h 22"/>
                  <a:gd name="T18" fmla="*/ 0 w 893"/>
                  <a:gd name="T19"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3" h="22">
                    <a:moveTo>
                      <a:pt x="892" y="21"/>
                    </a:moveTo>
                    <a:lnTo>
                      <a:pt x="866" y="17"/>
                    </a:lnTo>
                    <a:lnTo>
                      <a:pt x="839" y="14"/>
                    </a:lnTo>
                    <a:lnTo>
                      <a:pt x="812" y="12"/>
                    </a:lnTo>
                    <a:lnTo>
                      <a:pt x="739" y="8"/>
                    </a:lnTo>
                    <a:lnTo>
                      <a:pt x="629" y="4"/>
                    </a:lnTo>
                    <a:lnTo>
                      <a:pt x="309" y="0"/>
                    </a:lnTo>
                    <a:lnTo>
                      <a:pt x="195" y="0"/>
                    </a:lnTo>
                    <a:lnTo>
                      <a:pt x="25" y="2"/>
                    </a:lnTo>
                    <a:lnTo>
                      <a:pt x="0" y="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35" name="Line 219"/>
              <p:cNvSpPr>
                <a:spLocks noChangeShapeType="1"/>
              </p:cNvSpPr>
              <p:nvPr/>
            </p:nvSpPr>
            <p:spPr bwMode="auto">
              <a:xfrm flipH="1">
                <a:off x="1619" y="2837"/>
                <a:ext cx="1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436" name="Group 220"/>
              <p:cNvGrpSpPr>
                <a:grpSpLocks/>
              </p:cNvGrpSpPr>
              <p:nvPr/>
            </p:nvGrpSpPr>
            <p:grpSpPr bwMode="auto">
              <a:xfrm>
                <a:off x="534" y="2657"/>
                <a:ext cx="995" cy="235"/>
                <a:chOff x="534" y="2657"/>
                <a:chExt cx="995" cy="235"/>
              </a:xfrm>
            </p:grpSpPr>
            <p:sp>
              <p:nvSpPr>
                <p:cNvPr id="521437" name="Freeform 221"/>
                <p:cNvSpPr>
                  <a:spLocks/>
                </p:cNvSpPr>
                <p:nvPr/>
              </p:nvSpPr>
              <p:spPr bwMode="auto">
                <a:xfrm>
                  <a:off x="679" y="2657"/>
                  <a:ext cx="337" cy="76"/>
                </a:xfrm>
                <a:custGeom>
                  <a:avLst/>
                  <a:gdLst>
                    <a:gd name="T0" fmla="*/ 188 w 337"/>
                    <a:gd name="T1" fmla="*/ 5 h 76"/>
                    <a:gd name="T2" fmla="*/ 219 w 337"/>
                    <a:gd name="T3" fmla="*/ 4 h 76"/>
                    <a:gd name="T4" fmla="*/ 255 w 337"/>
                    <a:gd name="T5" fmla="*/ 2 h 76"/>
                    <a:gd name="T6" fmla="*/ 293 w 337"/>
                    <a:gd name="T7" fmla="*/ 1 h 76"/>
                    <a:gd name="T8" fmla="*/ 309 w 337"/>
                    <a:gd name="T9" fmla="*/ 0 h 76"/>
                    <a:gd name="T10" fmla="*/ 319 w 337"/>
                    <a:gd name="T11" fmla="*/ 1 h 76"/>
                    <a:gd name="T12" fmla="*/ 326 w 337"/>
                    <a:gd name="T13" fmla="*/ 2 h 76"/>
                    <a:gd name="T14" fmla="*/ 331 w 337"/>
                    <a:gd name="T15" fmla="*/ 4 h 76"/>
                    <a:gd name="T16" fmla="*/ 335 w 337"/>
                    <a:gd name="T17" fmla="*/ 8 h 76"/>
                    <a:gd name="T18" fmla="*/ 336 w 337"/>
                    <a:gd name="T19" fmla="*/ 12 h 76"/>
                    <a:gd name="T20" fmla="*/ 336 w 337"/>
                    <a:gd name="T21" fmla="*/ 16 h 76"/>
                    <a:gd name="T22" fmla="*/ 318 w 337"/>
                    <a:gd name="T23" fmla="*/ 55 h 76"/>
                    <a:gd name="T24" fmla="*/ 315 w 337"/>
                    <a:gd name="T25" fmla="*/ 59 h 76"/>
                    <a:gd name="T26" fmla="*/ 311 w 337"/>
                    <a:gd name="T27" fmla="*/ 63 h 76"/>
                    <a:gd name="T28" fmla="*/ 308 w 337"/>
                    <a:gd name="T29" fmla="*/ 67 h 76"/>
                    <a:gd name="T30" fmla="*/ 303 w 337"/>
                    <a:gd name="T31" fmla="*/ 70 h 76"/>
                    <a:gd name="T32" fmla="*/ 297 w 337"/>
                    <a:gd name="T33" fmla="*/ 73 h 76"/>
                    <a:gd name="T34" fmla="*/ 290 w 337"/>
                    <a:gd name="T35" fmla="*/ 74 h 76"/>
                    <a:gd name="T36" fmla="*/ 280 w 337"/>
                    <a:gd name="T37" fmla="*/ 75 h 76"/>
                    <a:gd name="T38" fmla="*/ 181 w 337"/>
                    <a:gd name="T39" fmla="*/ 74 h 76"/>
                    <a:gd name="T40" fmla="*/ 129 w 337"/>
                    <a:gd name="T41" fmla="*/ 74 h 76"/>
                    <a:gd name="T42" fmla="*/ 80 w 337"/>
                    <a:gd name="T43" fmla="*/ 74 h 76"/>
                    <a:gd name="T44" fmla="*/ 0 w 337"/>
                    <a:gd name="T45" fmla="*/ 7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7" h="76">
                      <a:moveTo>
                        <a:pt x="188" y="5"/>
                      </a:moveTo>
                      <a:lnTo>
                        <a:pt x="219" y="4"/>
                      </a:lnTo>
                      <a:lnTo>
                        <a:pt x="255" y="2"/>
                      </a:lnTo>
                      <a:lnTo>
                        <a:pt x="293" y="1"/>
                      </a:lnTo>
                      <a:lnTo>
                        <a:pt x="309" y="0"/>
                      </a:lnTo>
                      <a:lnTo>
                        <a:pt x="319" y="1"/>
                      </a:lnTo>
                      <a:lnTo>
                        <a:pt x="326" y="2"/>
                      </a:lnTo>
                      <a:lnTo>
                        <a:pt x="331" y="4"/>
                      </a:lnTo>
                      <a:lnTo>
                        <a:pt x="335" y="8"/>
                      </a:lnTo>
                      <a:lnTo>
                        <a:pt x="336" y="12"/>
                      </a:lnTo>
                      <a:lnTo>
                        <a:pt x="336" y="16"/>
                      </a:lnTo>
                      <a:lnTo>
                        <a:pt x="318" y="55"/>
                      </a:lnTo>
                      <a:lnTo>
                        <a:pt x="315" y="59"/>
                      </a:lnTo>
                      <a:lnTo>
                        <a:pt x="311" y="63"/>
                      </a:lnTo>
                      <a:lnTo>
                        <a:pt x="308" y="67"/>
                      </a:lnTo>
                      <a:lnTo>
                        <a:pt x="303" y="70"/>
                      </a:lnTo>
                      <a:lnTo>
                        <a:pt x="297" y="73"/>
                      </a:lnTo>
                      <a:lnTo>
                        <a:pt x="290" y="74"/>
                      </a:lnTo>
                      <a:lnTo>
                        <a:pt x="280" y="75"/>
                      </a:lnTo>
                      <a:lnTo>
                        <a:pt x="181" y="74"/>
                      </a:lnTo>
                      <a:lnTo>
                        <a:pt x="129" y="74"/>
                      </a:lnTo>
                      <a:lnTo>
                        <a:pt x="80" y="74"/>
                      </a:lnTo>
                      <a:lnTo>
                        <a:pt x="0" y="7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38" name="Freeform 222"/>
                <p:cNvSpPr>
                  <a:spLocks/>
                </p:cNvSpPr>
                <p:nvPr/>
              </p:nvSpPr>
              <p:spPr bwMode="auto">
                <a:xfrm>
                  <a:off x="1172" y="2738"/>
                  <a:ext cx="318" cy="152"/>
                </a:xfrm>
                <a:custGeom>
                  <a:avLst/>
                  <a:gdLst>
                    <a:gd name="T0" fmla="*/ 274 w 318"/>
                    <a:gd name="T1" fmla="*/ 0 h 152"/>
                    <a:gd name="T2" fmla="*/ 287 w 318"/>
                    <a:gd name="T3" fmla="*/ 9 h 152"/>
                    <a:gd name="T4" fmla="*/ 293 w 318"/>
                    <a:gd name="T5" fmla="*/ 14 h 152"/>
                    <a:gd name="T6" fmla="*/ 299 w 318"/>
                    <a:gd name="T7" fmla="*/ 18 h 152"/>
                    <a:gd name="T8" fmla="*/ 302 w 318"/>
                    <a:gd name="T9" fmla="*/ 23 h 152"/>
                    <a:gd name="T10" fmla="*/ 307 w 318"/>
                    <a:gd name="T11" fmla="*/ 28 h 152"/>
                    <a:gd name="T12" fmla="*/ 309 w 318"/>
                    <a:gd name="T13" fmla="*/ 33 h 152"/>
                    <a:gd name="T14" fmla="*/ 313 w 318"/>
                    <a:gd name="T15" fmla="*/ 48 h 152"/>
                    <a:gd name="T16" fmla="*/ 315 w 318"/>
                    <a:gd name="T17" fmla="*/ 63 h 152"/>
                    <a:gd name="T18" fmla="*/ 317 w 318"/>
                    <a:gd name="T19" fmla="*/ 76 h 152"/>
                    <a:gd name="T20" fmla="*/ 317 w 318"/>
                    <a:gd name="T21" fmla="*/ 84 h 152"/>
                    <a:gd name="T22" fmla="*/ 317 w 318"/>
                    <a:gd name="T23" fmla="*/ 97 h 152"/>
                    <a:gd name="T24" fmla="*/ 315 w 318"/>
                    <a:gd name="T25" fmla="*/ 107 h 152"/>
                    <a:gd name="T26" fmla="*/ 312 w 318"/>
                    <a:gd name="T27" fmla="*/ 117 h 152"/>
                    <a:gd name="T28" fmla="*/ 310 w 318"/>
                    <a:gd name="T29" fmla="*/ 125 h 152"/>
                    <a:gd name="T30" fmla="*/ 307 w 318"/>
                    <a:gd name="T31" fmla="*/ 132 h 152"/>
                    <a:gd name="T32" fmla="*/ 302 w 318"/>
                    <a:gd name="T33" fmla="*/ 139 h 152"/>
                    <a:gd name="T34" fmla="*/ 252 w 318"/>
                    <a:gd name="T35" fmla="*/ 141 h 152"/>
                    <a:gd name="T36" fmla="*/ 0 w 318"/>
                    <a:gd name="T37" fmla="*/ 151 h 152"/>
                    <a:gd name="T38" fmla="*/ 7 w 318"/>
                    <a:gd name="T39" fmla="*/ 121 h 152"/>
                    <a:gd name="T40" fmla="*/ 11 w 318"/>
                    <a:gd name="T41" fmla="*/ 89 h 152"/>
                    <a:gd name="T42" fmla="*/ 13 w 318"/>
                    <a:gd name="T43" fmla="*/ 29 h 152"/>
                    <a:gd name="T44" fmla="*/ 12 w 318"/>
                    <a:gd name="T45" fmla="*/ 23 h 152"/>
                    <a:gd name="T46" fmla="*/ 10 w 318"/>
                    <a:gd name="T47" fmla="*/ 17 h 152"/>
                    <a:gd name="T48" fmla="*/ 7 w 318"/>
                    <a:gd name="T49" fmla="*/ 11 h 152"/>
                    <a:gd name="T50" fmla="*/ 2 w 318"/>
                    <a:gd name="T51" fmla="*/ 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8" h="152">
                      <a:moveTo>
                        <a:pt x="274" y="0"/>
                      </a:moveTo>
                      <a:lnTo>
                        <a:pt x="287" y="9"/>
                      </a:lnTo>
                      <a:lnTo>
                        <a:pt x="293" y="14"/>
                      </a:lnTo>
                      <a:lnTo>
                        <a:pt x="299" y="18"/>
                      </a:lnTo>
                      <a:lnTo>
                        <a:pt x="302" y="23"/>
                      </a:lnTo>
                      <a:lnTo>
                        <a:pt x="307" y="28"/>
                      </a:lnTo>
                      <a:lnTo>
                        <a:pt x="309" y="33"/>
                      </a:lnTo>
                      <a:lnTo>
                        <a:pt x="313" y="48"/>
                      </a:lnTo>
                      <a:lnTo>
                        <a:pt x="315" y="63"/>
                      </a:lnTo>
                      <a:lnTo>
                        <a:pt x="317" y="76"/>
                      </a:lnTo>
                      <a:lnTo>
                        <a:pt x="317" y="84"/>
                      </a:lnTo>
                      <a:lnTo>
                        <a:pt x="317" y="97"/>
                      </a:lnTo>
                      <a:lnTo>
                        <a:pt x="315" y="107"/>
                      </a:lnTo>
                      <a:lnTo>
                        <a:pt x="312" y="117"/>
                      </a:lnTo>
                      <a:lnTo>
                        <a:pt x="310" y="125"/>
                      </a:lnTo>
                      <a:lnTo>
                        <a:pt x="307" y="132"/>
                      </a:lnTo>
                      <a:lnTo>
                        <a:pt x="302" y="139"/>
                      </a:lnTo>
                      <a:lnTo>
                        <a:pt x="252" y="141"/>
                      </a:lnTo>
                      <a:lnTo>
                        <a:pt x="0" y="151"/>
                      </a:lnTo>
                      <a:lnTo>
                        <a:pt x="7" y="121"/>
                      </a:lnTo>
                      <a:lnTo>
                        <a:pt x="11" y="89"/>
                      </a:lnTo>
                      <a:lnTo>
                        <a:pt x="13" y="29"/>
                      </a:lnTo>
                      <a:lnTo>
                        <a:pt x="12" y="23"/>
                      </a:lnTo>
                      <a:lnTo>
                        <a:pt x="10" y="17"/>
                      </a:lnTo>
                      <a:lnTo>
                        <a:pt x="7" y="11"/>
                      </a:lnTo>
                      <a:lnTo>
                        <a:pt x="2"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39" name="Freeform 223"/>
                <p:cNvSpPr>
                  <a:spLocks/>
                </p:cNvSpPr>
                <p:nvPr/>
              </p:nvSpPr>
              <p:spPr bwMode="auto">
                <a:xfrm>
                  <a:off x="1077" y="2662"/>
                  <a:ext cx="381" cy="95"/>
                </a:xfrm>
                <a:custGeom>
                  <a:avLst/>
                  <a:gdLst>
                    <a:gd name="T0" fmla="*/ 215 w 381"/>
                    <a:gd name="T1" fmla="*/ 11 h 95"/>
                    <a:gd name="T2" fmla="*/ 234 w 381"/>
                    <a:gd name="T3" fmla="*/ 18 h 95"/>
                    <a:gd name="T4" fmla="*/ 252 w 381"/>
                    <a:gd name="T5" fmla="*/ 25 h 95"/>
                    <a:gd name="T6" fmla="*/ 270 w 381"/>
                    <a:gd name="T7" fmla="*/ 34 h 95"/>
                    <a:gd name="T8" fmla="*/ 287 w 381"/>
                    <a:gd name="T9" fmla="*/ 42 h 95"/>
                    <a:gd name="T10" fmla="*/ 304 w 381"/>
                    <a:gd name="T11" fmla="*/ 51 h 95"/>
                    <a:gd name="T12" fmla="*/ 322 w 381"/>
                    <a:gd name="T13" fmla="*/ 59 h 95"/>
                    <a:gd name="T14" fmla="*/ 340 w 381"/>
                    <a:gd name="T15" fmla="*/ 68 h 95"/>
                    <a:gd name="T16" fmla="*/ 357 w 381"/>
                    <a:gd name="T17" fmla="*/ 77 h 95"/>
                    <a:gd name="T18" fmla="*/ 369 w 381"/>
                    <a:gd name="T19" fmla="*/ 85 h 95"/>
                    <a:gd name="T20" fmla="*/ 380 w 381"/>
                    <a:gd name="T21" fmla="*/ 93 h 95"/>
                    <a:gd name="T22" fmla="*/ 320 w 381"/>
                    <a:gd name="T23" fmla="*/ 94 h 95"/>
                    <a:gd name="T24" fmla="*/ 104 w 381"/>
                    <a:gd name="T25" fmla="*/ 92 h 95"/>
                    <a:gd name="T26" fmla="*/ 19 w 381"/>
                    <a:gd name="T27" fmla="*/ 91 h 95"/>
                    <a:gd name="T28" fmla="*/ 13 w 381"/>
                    <a:gd name="T29" fmla="*/ 90 h 95"/>
                    <a:gd name="T30" fmla="*/ 6 w 381"/>
                    <a:gd name="T31" fmla="*/ 89 h 95"/>
                    <a:gd name="T32" fmla="*/ 2 w 381"/>
                    <a:gd name="T33" fmla="*/ 86 h 95"/>
                    <a:gd name="T34" fmla="*/ 0 w 381"/>
                    <a:gd name="T35" fmla="*/ 81 h 95"/>
                    <a:gd name="T36" fmla="*/ 0 w 381"/>
                    <a:gd name="T37" fmla="*/ 77 h 95"/>
                    <a:gd name="T38" fmla="*/ 0 w 381"/>
                    <a:gd name="T39" fmla="*/ 74 h 95"/>
                    <a:gd name="T40" fmla="*/ 2 w 381"/>
                    <a:gd name="T41" fmla="*/ 70 h 95"/>
                    <a:gd name="T42" fmla="*/ 17 w 381"/>
                    <a:gd name="T43" fmla="*/ 18 h 95"/>
                    <a:gd name="T44" fmla="*/ 18 w 381"/>
                    <a:gd name="T45" fmla="*/ 14 h 95"/>
                    <a:gd name="T46" fmla="*/ 19 w 381"/>
                    <a:gd name="T47" fmla="*/ 10 h 95"/>
                    <a:gd name="T48" fmla="*/ 23 w 381"/>
                    <a:gd name="T49" fmla="*/ 6 h 95"/>
                    <a:gd name="T50" fmla="*/ 26 w 381"/>
                    <a:gd name="T51" fmla="*/ 4 h 95"/>
                    <a:gd name="T52" fmla="*/ 30 w 381"/>
                    <a:gd name="T53" fmla="*/ 2 h 95"/>
                    <a:gd name="T54" fmla="*/ 32 w 381"/>
                    <a:gd name="T55" fmla="*/ 1 h 95"/>
                    <a:gd name="T56" fmla="*/ 40 w 381"/>
                    <a:gd name="T57" fmla="*/ 0 h 95"/>
                    <a:gd name="T58" fmla="*/ 49 w 381"/>
                    <a:gd name="T59" fmla="*/ 0 h 95"/>
                    <a:gd name="T60" fmla="*/ 67 w 381"/>
                    <a:gd name="T6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1" h="95">
                      <a:moveTo>
                        <a:pt x="215" y="11"/>
                      </a:moveTo>
                      <a:lnTo>
                        <a:pt x="234" y="18"/>
                      </a:lnTo>
                      <a:lnTo>
                        <a:pt x="252" y="25"/>
                      </a:lnTo>
                      <a:lnTo>
                        <a:pt x="270" y="34"/>
                      </a:lnTo>
                      <a:lnTo>
                        <a:pt x="287" y="42"/>
                      </a:lnTo>
                      <a:lnTo>
                        <a:pt x="304" y="51"/>
                      </a:lnTo>
                      <a:lnTo>
                        <a:pt x="322" y="59"/>
                      </a:lnTo>
                      <a:lnTo>
                        <a:pt x="340" y="68"/>
                      </a:lnTo>
                      <a:lnTo>
                        <a:pt x="357" y="77"/>
                      </a:lnTo>
                      <a:lnTo>
                        <a:pt x="369" y="85"/>
                      </a:lnTo>
                      <a:lnTo>
                        <a:pt x="380" y="93"/>
                      </a:lnTo>
                      <a:lnTo>
                        <a:pt x="320" y="94"/>
                      </a:lnTo>
                      <a:lnTo>
                        <a:pt x="104" y="92"/>
                      </a:lnTo>
                      <a:lnTo>
                        <a:pt x="19" y="91"/>
                      </a:lnTo>
                      <a:lnTo>
                        <a:pt x="13" y="90"/>
                      </a:lnTo>
                      <a:lnTo>
                        <a:pt x="6" y="89"/>
                      </a:lnTo>
                      <a:lnTo>
                        <a:pt x="2" y="86"/>
                      </a:lnTo>
                      <a:lnTo>
                        <a:pt x="0" y="81"/>
                      </a:lnTo>
                      <a:lnTo>
                        <a:pt x="0" y="77"/>
                      </a:lnTo>
                      <a:lnTo>
                        <a:pt x="0" y="74"/>
                      </a:lnTo>
                      <a:lnTo>
                        <a:pt x="2" y="70"/>
                      </a:lnTo>
                      <a:lnTo>
                        <a:pt x="17" y="18"/>
                      </a:lnTo>
                      <a:lnTo>
                        <a:pt x="18" y="14"/>
                      </a:lnTo>
                      <a:lnTo>
                        <a:pt x="19" y="10"/>
                      </a:lnTo>
                      <a:lnTo>
                        <a:pt x="23" y="6"/>
                      </a:lnTo>
                      <a:lnTo>
                        <a:pt x="26" y="4"/>
                      </a:lnTo>
                      <a:lnTo>
                        <a:pt x="30" y="2"/>
                      </a:lnTo>
                      <a:lnTo>
                        <a:pt x="32" y="1"/>
                      </a:lnTo>
                      <a:lnTo>
                        <a:pt x="40" y="0"/>
                      </a:lnTo>
                      <a:lnTo>
                        <a:pt x="49" y="0"/>
                      </a:lnTo>
                      <a:lnTo>
                        <a:pt x="6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0" name="Line 224"/>
                <p:cNvSpPr>
                  <a:spLocks noChangeShapeType="1"/>
                </p:cNvSpPr>
                <p:nvPr/>
              </p:nvSpPr>
              <p:spPr bwMode="auto">
                <a:xfrm flipH="1">
                  <a:off x="1093" y="2841"/>
                  <a:ext cx="436" cy="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441" name="Group 225"/>
                <p:cNvGrpSpPr>
                  <a:grpSpLocks/>
                </p:cNvGrpSpPr>
                <p:nvPr/>
              </p:nvGrpSpPr>
              <p:grpSpPr bwMode="auto">
                <a:xfrm>
                  <a:off x="534" y="2732"/>
                  <a:ext cx="423" cy="160"/>
                  <a:chOff x="534" y="2732"/>
                  <a:chExt cx="423" cy="160"/>
                </a:xfrm>
              </p:grpSpPr>
              <p:sp>
                <p:nvSpPr>
                  <p:cNvPr id="521442" name="Freeform 226"/>
                  <p:cNvSpPr>
                    <a:spLocks/>
                  </p:cNvSpPr>
                  <p:nvPr/>
                </p:nvSpPr>
                <p:spPr bwMode="auto">
                  <a:xfrm>
                    <a:off x="741" y="2732"/>
                    <a:ext cx="216" cy="41"/>
                  </a:xfrm>
                  <a:custGeom>
                    <a:avLst/>
                    <a:gdLst>
                      <a:gd name="T0" fmla="*/ 215 w 216"/>
                      <a:gd name="T1" fmla="*/ 0 h 41"/>
                      <a:gd name="T2" fmla="*/ 134 w 216"/>
                      <a:gd name="T3" fmla="*/ 2 h 41"/>
                      <a:gd name="T4" fmla="*/ 100 w 216"/>
                      <a:gd name="T5" fmla="*/ 3 h 41"/>
                      <a:gd name="T6" fmla="*/ 76 w 216"/>
                      <a:gd name="T7" fmla="*/ 5 h 41"/>
                      <a:gd name="T8" fmla="*/ 55 w 216"/>
                      <a:gd name="T9" fmla="*/ 6 h 41"/>
                      <a:gd name="T10" fmla="*/ 34 w 216"/>
                      <a:gd name="T11" fmla="*/ 7 h 41"/>
                      <a:gd name="T12" fmla="*/ 25 w 216"/>
                      <a:gd name="T13" fmla="*/ 8 h 41"/>
                      <a:gd name="T14" fmla="*/ 18 w 216"/>
                      <a:gd name="T15" fmla="*/ 11 h 41"/>
                      <a:gd name="T16" fmla="*/ 13 w 216"/>
                      <a:gd name="T17" fmla="*/ 15 h 41"/>
                      <a:gd name="T18" fmla="*/ 9 w 216"/>
                      <a:gd name="T19" fmla="*/ 18 h 41"/>
                      <a:gd name="T20" fmla="*/ 7 w 216"/>
                      <a:gd name="T21" fmla="*/ 23 h 41"/>
                      <a:gd name="T22" fmla="*/ 3 w 216"/>
                      <a:gd name="T23" fmla="*/ 27 h 41"/>
                      <a:gd name="T24" fmla="*/ 1 w 216"/>
                      <a:gd name="T25" fmla="*/ 32 h 41"/>
                      <a:gd name="T26" fmla="*/ 0 w 216"/>
                      <a:gd name="T27"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41">
                        <a:moveTo>
                          <a:pt x="215" y="0"/>
                        </a:moveTo>
                        <a:lnTo>
                          <a:pt x="134" y="2"/>
                        </a:lnTo>
                        <a:lnTo>
                          <a:pt x="100" y="3"/>
                        </a:lnTo>
                        <a:lnTo>
                          <a:pt x="76" y="5"/>
                        </a:lnTo>
                        <a:lnTo>
                          <a:pt x="55" y="6"/>
                        </a:lnTo>
                        <a:lnTo>
                          <a:pt x="34" y="7"/>
                        </a:lnTo>
                        <a:lnTo>
                          <a:pt x="25" y="8"/>
                        </a:lnTo>
                        <a:lnTo>
                          <a:pt x="18" y="11"/>
                        </a:lnTo>
                        <a:lnTo>
                          <a:pt x="13" y="15"/>
                        </a:lnTo>
                        <a:lnTo>
                          <a:pt x="9" y="18"/>
                        </a:lnTo>
                        <a:lnTo>
                          <a:pt x="7" y="23"/>
                        </a:lnTo>
                        <a:lnTo>
                          <a:pt x="3" y="27"/>
                        </a:lnTo>
                        <a:lnTo>
                          <a:pt x="1" y="32"/>
                        </a:lnTo>
                        <a:lnTo>
                          <a:pt x="0" y="4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3" name="Freeform 227"/>
                  <p:cNvSpPr>
                    <a:spLocks/>
                  </p:cNvSpPr>
                  <p:nvPr/>
                </p:nvSpPr>
                <p:spPr bwMode="auto">
                  <a:xfrm>
                    <a:off x="807" y="2846"/>
                    <a:ext cx="22" cy="46"/>
                  </a:xfrm>
                  <a:custGeom>
                    <a:avLst/>
                    <a:gdLst>
                      <a:gd name="T0" fmla="*/ 21 w 22"/>
                      <a:gd name="T1" fmla="*/ 0 h 46"/>
                      <a:gd name="T2" fmla="*/ 21 w 22"/>
                      <a:gd name="T3" fmla="*/ 11 h 46"/>
                      <a:gd name="T4" fmla="*/ 20 w 22"/>
                      <a:gd name="T5" fmla="*/ 18 h 46"/>
                      <a:gd name="T6" fmla="*/ 18 w 22"/>
                      <a:gd name="T7" fmla="*/ 25 h 46"/>
                      <a:gd name="T8" fmla="*/ 17 w 22"/>
                      <a:gd name="T9" fmla="*/ 31 h 46"/>
                      <a:gd name="T10" fmla="*/ 13 w 22"/>
                      <a:gd name="T11" fmla="*/ 36 h 46"/>
                      <a:gd name="T12" fmla="*/ 8 w 22"/>
                      <a:gd name="T13" fmla="*/ 41 h 46"/>
                      <a:gd name="T14" fmla="*/ 0 w 22"/>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6">
                        <a:moveTo>
                          <a:pt x="21" y="0"/>
                        </a:moveTo>
                        <a:lnTo>
                          <a:pt x="21" y="11"/>
                        </a:lnTo>
                        <a:lnTo>
                          <a:pt x="20" y="18"/>
                        </a:lnTo>
                        <a:lnTo>
                          <a:pt x="18" y="25"/>
                        </a:lnTo>
                        <a:lnTo>
                          <a:pt x="17" y="31"/>
                        </a:lnTo>
                        <a:lnTo>
                          <a:pt x="13" y="36"/>
                        </a:lnTo>
                        <a:lnTo>
                          <a:pt x="8" y="41"/>
                        </a:lnTo>
                        <a:lnTo>
                          <a:pt x="0" y="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4" name="Freeform 228"/>
                  <p:cNvSpPr>
                    <a:spLocks/>
                  </p:cNvSpPr>
                  <p:nvPr/>
                </p:nvSpPr>
                <p:spPr bwMode="auto">
                  <a:xfrm>
                    <a:off x="645" y="2846"/>
                    <a:ext cx="28" cy="42"/>
                  </a:xfrm>
                  <a:custGeom>
                    <a:avLst/>
                    <a:gdLst>
                      <a:gd name="T0" fmla="*/ 0 w 28"/>
                      <a:gd name="T1" fmla="*/ 0 h 42"/>
                      <a:gd name="T2" fmla="*/ 0 w 28"/>
                      <a:gd name="T3" fmla="*/ 5 h 42"/>
                      <a:gd name="T4" fmla="*/ 1 w 28"/>
                      <a:gd name="T5" fmla="*/ 12 h 42"/>
                      <a:gd name="T6" fmla="*/ 3 w 28"/>
                      <a:gd name="T7" fmla="*/ 18 h 42"/>
                      <a:gd name="T8" fmla="*/ 5 w 28"/>
                      <a:gd name="T9" fmla="*/ 25 h 42"/>
                      <a:gd name="T10" fmla="*/ 11 w 28"/>
                      <a:gd name="T11" fmla="*/ 31 h 42"/>
                      <a:gd name="T12" fmla="*/ 16 w 28"/>
                      <a:gd name="T13" fmla="*/ 35 h 42"/>
                      <a:gd name="T14" fmla="*/ 21 w 28"/>
                      <a:gd name="T15" fmla="*/ 38 h 42"/>
                      <a:gd name="T16" fmla="*/ 27 w 28"/>
                      <a:gd name="T1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2">
                        <a:moveTo>
                          <a:pt x="0" y="0"/>
                        </a:moveTo>
                        <a:lnTo>
                          <a:pt x="0" y="5"/>
                        </a:lnTo>
                        <a:lnTo>
                          <a:pt x="1" y="12"/>
                        </a:lnTo>
                        <a:lnTo>
                          <a:pt x="3" y="18"/>
                        </a:lnTo>
                        <a:lnTo>
                          <a:pt x="5" y="25"/>
                        </a:lnTo>
                        <a:lnTo>
                          <a:pt x="11" y="31"/>
                        </a:lnTo>
                        <a:lnTo>
                          <a:pt x="16" y="35"/>
                        </a:lnTo>
                        <a:lnTo>
                          <a:pt x="21" y="38"/>
                        </a:lnTo>
                        <a:lnTo>
                          <a:pt x="27" y="4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5" name="Freeform 229"/>
                  <p:cNvSpPr>
                    <a:spLocks/>
                  </p:cNvSpPr>
                  <p:nvPr/>
                </p:nvSpPr>
                <p:spPr bwMode="auto">
                  <a:xfrm>
                    <a:off x="554" y="2740"/>
                    <a:ext cx="214" cy="2"/>
                  </a:xfrm>
                  <a:custGeom>
                    <a:avLst/>
                    <a:gdLst>
                      <a:gd name="T0" fmla="*/ 213 w 214"/>
                      <a:gd name="T1" fmla="*/ 0 h 2"/>
                      <a:gd name="T2" fmla="*/ 120 w 214"/>
                      <a:gd name="T3" fmla="*/ 1 h 2"/>
                      <a:gd name="T4" fmla="*/ 26 w 214"/>
                      <a:gd name="T5" fmla="*/ 1 h 2"/>
                      <a:gd name="T6" fmla="*/ 17 w 214"/>
                      <a:gd name="T7" fmla="*/ 1 h 2"/>
                      <a:gd name="T8" fmla="*/ 8 w 214"/>
                      <a:gd name="T9" fmla="*/ 1 h 2"/>
                      <a:gd name="T10" fmla="*/ 0 w 214"/>
                      <a:gd name="T11" fmla="*/ 1 h 2"/>
                    </a:gdLst>
                    <a:ahLst/>
                    <a:cxnLst>
                      <a:cxn ang="0">
                        <a:pos x="T0" y="T1"/>
                      </a:cxn>
                      <a:cxn ang="0">
                        <a:pos x="T2" y="T3"/>
                      </a:cxn>
                      <a:cxn ang="0">
                        <a:pos x="T4" y="T5"/>
                      </a:cxn>
                      <a:cxn ang="0">
                        <a:pos x="T6" y="T7"/>
                      </a:cxn>
                      <a:cxn ang="0">
                        <a:pos x="T8" y="T9"/>
                      </a:cxn>
                      <a:cxn ang="0">
                        <a:pos x="T10" y="T11"/>
                      </a:cxn>
                    </a:cxnLst>
                    <a:rect l="0" t="0" r="r" b="b"/>
                    <a:pathLst>
                      <a:path w="214" h="2">
                        <a:moveTo>
                          <a:pt x="213" y="0"/>
                        </a:moveTo>
                        <a:lnTo>
                          <a:pt x="120" y="1"/>
                        </a:lnTo>
                        <a:lnTo>
                          <a:pt x="26" y="1"/>
                        </a:lnTo>
                        <a:lnTo>
                          <a:pt x="17" y="1"/>
                        </a:lnTo>
                        <a:lnTo>
                          <a:pt x="8" y="1"/>
                        </a:lnTo>
                        <a:lnTo>
                          <a:pt x="0"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6" name="Freeform 230"/>
                  <p:cNvSpPr>
                    <a:spLocks/>
                  </p:cNvSpPr>
                  <p:nvPr/>
                </p:nvSpPr>
                <p:spPr bwMode="auto">
                  <a:xfrm>
                    <a:off x="645" y="2846"/>
                    <a:ext cx="291" cy="6"/>
                  </a:xfrm>
                  <a:custGeom>
                    <a:avLst/>
                    <a:gdLst>
                      <a:gd name="T0" fmla="*/ 290 w 291"/>
                      <a:gd name="T1" fmla="*/ 2 h 6"/>
                      <a:gd name="T2" fmla="*/ 232 w 291"/>
                      <a:gd name="T3" fmla="*/ 3 h 6"/>
                      <a:gd name="T4" fmla="*/ 210 w 291"/>
                      <a:gd name="T5" fmla="*/ 3 h 6"/>
                      <a:gd name="T6" fmla="*/ 188 w 291"/>
                      <a:gd name="T7" fmla="*/ 3 h 6"/>
                      <a:gd name="T8" fmla="*/ 163 w 291"/>
                      <a:gd name="T9" fmla="*/ 4 h 6"/>
                      <a:gd name="T10" fmla="*/ 141 w 291"/>
                      <a:gd name="T11" fmla="*/ 4 h 6"/>
                      <a:gd name="T12" fmla="*/ 121 w 291"/>
                      <a:gd name="T13" fmla="*/ 5 h 6"/>
                      <a:gd name="T14" fmla="*/ 104 w 291"/>
                      <a:gd name="T15" fmla="*/ 5 h 6"/>
                      <a:gd name="T16" fmla="*/ 0 w 29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6">
                        <a:moveTo>
                          <a:pt x="290" y="2"/>
                        </a:moveTo>
                        <a:lnTo>
                          <a:pt x="232" y="3"/>
                        </a:lnTo>
                        <a:lnTo>
                          <a:pt x="210" y="3"/>
                        </a:lnTo>
                        <a:lnTo>
                          <a:pt x="188" y="3"/>
                        </a:lnTo>
                        <a:lnTo>
                          <a:pt x="163" y="4"/>
                        </a:lnTo>
                        <a:lnTo>
                          <a:pt x="141" y="4"/>
                        </a:lnTo>
                        <a:lnTo>
                          <a:pt x="121" y="5"/>
                        </a:lnTo>
                        <a:lnTo>
                          <a:pt x="104" y="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7" name="Freeform 231"/>
                  <p:cNvSpPr>
                    <a:spLocks/>
                  </p:cNvSpPr>
                  <p:nvPr/>
                </p:nvSpPr>
                <p:spPr bwMode="auto">
                  <a:xfrm>
                    <a:off x="534" y="2818"/>
                    <a:ext cx="299" cy="7"/>
                  </a:xfrm>
                  <a:custGeom>
                    <a:avLst/>
                    <a:gdLst>
                      <a:gd name="T0" fmla="*/ 298 w 299"/>
                      <a:gd name="T1" fmla="*/ 6 h 7"/>
                      <a:gd name="T2" fmla="*/ 192 w 299"/>
                      <a:gd name="T3" fmla="*/ 6 h 7"/>
                      <a:gd name="T4" fmla="*/ 0 w 299"/>
                      <a:gd name="T5" fmla="*/ 0 h 7"/>
                    </a:gdLst>
                    <a:ahLst/>
                    <a:cxnLst>
                      <a:cxn ang="0">
                        <a:pos x="T0" y="T1"/>
                      </a:cxn>
                      <a:cxn ang="0">
                        <a:pos x="T2" y="T3"/>
                      </a:cxn>
                      <a:cxn ang="0">
                        <a:pos x="T4" y="T5"/>
                      </a:cxn>
                    </a:cxnLst>
                    <a:rect l="0" t="0" r="r" b="b"/>
                    <a:pathLst>
                      <a:path w="299" h="7">
                        <a:moveTo>
                          <a:pt x="298" y="6"/>
                        </a:moveTo>
                        <a:lnTo>
                          <a:pt x="192" y="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521448" name="Freeform 232"/>
            <p:cNvSpPr>
              <a:spLocks/>
            </p:cNvSpPr>
            <p:nvPr/>
          </p:nvSpPr>
          <p:spPr bwMode="auto">
            <a:xfrm>
              <a:off x="1103" y="2821"/>
              <a:ext cx="418" cy="18"/>
            </a:xfrm>
            <a:custGeom>
              <a:avLst/>
              <a:gdLst>
                <a:gd name="T0" fmla="*/ 417 w 418"/>
                <a:gd name="T1" fmla="*/ 0 h 18"/>
                <a:gd name="T2" fmla="*/ 212 w 418"/>
                <a:gd name="T3" fmla="*/ 2 h 18"/>
                <a:gd name="T4" fmla="*/ 0 w 418"/>
                <a:gd name="T5" fmla="*/ 5 h 18"/>
                <a:gd name="T6" fmla="*/ 4 w 418"/>
                <a:gd name="T7" fmla="*/ 11 h 18"/>
                <a:gd name="T8" fmla="*/ 6 w 418"/>
                <a:gd name="T9" fmla="*/ 17 h 18"/>
                <a:gd name="T10" fmla="*/ 195 w 418"/>
                <a:gd name="T11" fmla="*/ 15 h 18"/>
                <a:gd name="T12" fmla="*/ 412 w 418"/>
                <a:gd name="T13" fmla="*/ 12 h 18"/>
                <a:gd name="T14" fmla="*/ 417 w 418"/>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18">
                  <a:moveTo>
                    <a:pt x="417" y="0"/>
                  </a:moveTo>
                  <a:lnTo>
                    <a:pt x="212" y="2"/>
                  </a:lnTo>
                  <a:lnTo>
                    <a:pt x="0" y="5"/>
                  </a:lnTo>
                  <a:lnTo>
                    <a:pt x="4" y="11"/>
                  </a:lnTo>
                  <a:lnTo>
                    <a:pt x="6" y="17"/>
                  </a:lnTo>
                  <a:lnTo>
                    <a:pt x="195" y="15"/>
                  </a:lnTo>
                  <a:lnTo>
                    <a:pt x="412" y="12"/>
                  </a:lnTo>
                  <a:lnTo>
                    <a:pt x="41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49" name="Freeform 233"/>
            <p:cNvSpPr>
              <a:spLocks/>
            </p:cNvSpPr>
            <p:nvPr/>
          </p:nvSpPr>
          <p:spPr bwMode="auto">
            <a:xfrm>
              <a:off x="499" y="2820"/>
              <a:ext cx="451" cy="27"/>
            </a:xfrm>
            <a:custGeom>
              <a:avLst/>
              <a:gdLst>
                <a:gd name="T0" fmla="*/ 450 w 451"/>
                <a:gd name="T1" fmla="*/ 7 h 27"/>
                <a:gd name="T2" fmla="*/ 342 w 451"/>
                <a:gd name="T3" fmla="*/ 10 h 27"/>
                <a:gd name="T4" fmla="*/ 283 w 451"/>
                <a:gd name="T5" fmla="*/ 11 h 27"/>
                <a:gd name="T6" fmla="*/ 169 w 451"/>
                <a:gd name="T7" fmla="*/ 11 h 27"/>
                <a:gd name="T8" fmla="*/ 28 w 451"/>
                <a:gd name="T9" fmla="*/ 6 h 27"/>
                <a:gd name="T10" fmla="*/ 25 w 451"/>
                <a:gd name="T11" fmla="*/ 6 h 27"/>
                <a:gd name="T12" fmla="*/ 22 w 451"/>
                <a:gd name="T13" fmla="*/ 6 h 27"/>
                <a:gd name="T14" fmla="*/ 20 w 451"/>
                <a:gd name="T15" fmla="*/ 4 h 27"/>
                <a:gd name="T16" fmla="*/ 21 w 451"/>
                <a:gd name="T17" fmla="*/ 2 h 27"/>
                <a:gd name="T18" fmla="*/ 28 w 451"/>
                <a:gd name="T19" fmla="*/ 0 h 27"/>
                <a:gd name="T20" fmla="*/ 24 w 451"/>
                <a:gd name="T21" fmla="*/ 0 h 27"/>
                <a:gd name="T22" fmla="*/ 7 w 451"/>
                <a:gd name="T23" fmla="*/ 4 h 27"/>
                <a:gd name="T24" fmla="*/ 1 w 451"/>
                <a:gd name="T25" fmla="*/ 7 h 27"/>
                <a:gd name="T26" fmla="*/ 0 w 451"/>
                <a:gd name="T27" fmla="*/ 10 h 27"/>
                <a:gd name="T28" fmla="*/ 4 w 451"/>
                <a:gd name="T29" fmla="*/ 14 h 27"/>
                <a:gd name="T30" fmla="*/ 8 w 451"/>
                <a:gd name="T31" fmla="*/ 16 h 27"/>
                <a:gd name="T32" fmla="*/ 14 w 451"/>
                <a:gd name="T33" fmla="*/ 17 h 27"/>
                <a:gd name="T34" fmla="*/ 21 w 451"/>
                <a:gd name="T35" fmla="*/ 17 h 27"/>
                <a:gd name="T36" fmla="*/ 248 w 451"/>
                <a:gd name="T37" fmla="*/ 26 h 27"/>
                <a:gd name="T38" fmla="*/ 436 w 451"/>
                <a:gd name="T39" fmla="*/ 22 h 27"/>
                <a:gd name="T40" fmla="*/ 450 w 451"/>
                <a:gd name="T4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27">
                  <a:moveTo>
                    <a:pt x="450" y="7"/>
                  </a:moveTo>
                  <a:lnTo>
                    <a:pt x="342" y="10"/>
                  </a:lnTo>
                  <a:lnTo>
                    <a:pt x="283" y="11"/>
                  </a:lnTo>
                  <a:lnTo>
                    <a:pt x="169" y="11"/>
                  </a:lnTo>
                  <a:lnTo>
                    <a:pt x="28" y="6"/>
                  </a:lnTo>
                  <a:lnTo>
                    <a:pt x="25" y="6"/>
                  </a:lnTo>
                  <a:lnTo>
                    <a:pt x="22" y="6"/>
                  </a:lnTo>
                  <a:lnTo>
                    <a:pt x="20" y="4"/>
                  </a:lnTo>
                  <a:lnTo>
                    <a:pt x="21" y="2"/>
                  </a:lnTo>
                  <a:lnTo>
                    <a:pt x="28" y="0"/>
                  </a:lnTo>
                  <a:lnTo>
                    <a:pt x="24" y="0"/>
                  </a:lnTo>
                  <a:lnTo>
                    <a:pt x="7" y="4"/>
                  </a:lnTo>
                  <a:lnTo>
                    <a:pt x="1" y="7"/>
                  </a:lnTo>
                  <a:lnTo>
                    <a:pt x="0" y="10"/>
                  </a:lnTo>
                  <a:lnTo>
                    <a:pt x="4" y="14"/>
                  </a:lnTo>
                  <a:lnTo>
                    <a:pt x="8" y="16"/>
                  </a:lnTo>
                  <a:lnTo>
                    <a:pt x="14" y="17"/>
                  </a:lnTo>
                  <a:lnTo>
                    <a:pt x="21" y="17"/>
                  </a:lnTo>
                  <a:lnTo>
                    <a:pt x="248" y="26"/>
                  </a:lnTo>
                  <a:lnTo>
                    <a:pt x="436" y="22"/>
                  </a:lnTo>
                  <a:lnTo>
                    <a:pt x="450"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450" name="Group 234"/>
            <p:cNvGrpSpPr>
              <a:grpSpLocks/>
            </p:cNvGrpSpPr>
            <p:nvPr/>
          </p:nvGrpSpPr>
          <p:grpSpPr bwMode="auto">
            <a:xfrm>
              <a:off x="514" y="2769"/>
              <a:ext cx="314" cy="52"/>
              <a:chOff x="514" y="2769"/>
              <a:chExt cx="314" cy="52"/>
            </a:xfrm>
          </p:grpSpPr>
          <p:sp>
            <p:nvSpPr>
              <p:cNvPr id="521451" name="Freeform 235"/>
              <p:cNvSpPr>
                <a:spLocks/>
              </p:cNvSpPr>
              <p:nvPr/>
            </p:nvSpPr>
            <p:spPr bwMode="auto">
              <a:xfrm>
                <a:off x="527" y="2771"/>
                <a:ext cx="301" cy="50"/>
              </a:xfrm>
              <a:custGeom>
                <a:avLst/>
                <a:gdLst>
                  <a:gd name="T0" fmla="*/ 300 w 301"/>
                  <a:gd name="T1" fmla="*/ 47 h 50"/>
                  <a:gd name="T2" fmla="*/ 286 w 301"/>
                  <a:gd name="T3" fmla="*/ 19 h 50"/>
                  <a:gd name="T4" fmla="*/ 281 w 301"/>
                  <a:gd name="T5" fmla="*/ 0 h 50"/>
                  <a:gd name="T6" fmla="*/ 4 w 301"/>
                  <a:gd name="T7" fmla="*/ 0 h 50"/>
                  <a:gd name="T8" fmla="*/ 6 w 301"/>
                  <a:gd name="T9" fmla="*/ 25 h 50"/>
                  <a:gd name="T10" fmla="*/ 6 w 301"/>
                  <a:gd name="T11" fmla="*/ 29 h 50"/>
                  <a:gd name="T12" fmla="*/ 6 w 301"/>
                  <a:gd name="T13" fmla="*/ 32 h 50"/>
                  <a:gd name="T14" fmla="*/ 0 w 301"/>
                  <a:gd name="T15" fmla="*/ 36 h 50"/>
                  <a:gd name="T16" fmla="*/ 0 w 301"/>
                  <a:gd name="T17" fmla="*/ 42 h 50"/>
                  <a:gd name="T18" fmla="*/ 127 w 301"/>
                  <a:gd name="T19" fmla="*/ 47 h 50"/>
                  <a:gd name="T20" fmla="*/ 216 w 301"/>
                  <a:gd name="T21" fmla="*/ 49 h 50"/>
                  <a:gd name="T22" fmla="*/ 300 w 301"/>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0">
                    <a:moveTo>
                      <a:pt x="300" y="47"/>
                    </a:moveTo>
                    <a:lnTo>
                      <a:pt x="286" y="19"/>
                    </a:lnTo>
                    <a:lnTo>
                      <a:pt x="281" y="0"/>
                    </a:lnTo>
                    <a:lnTo>
                      <a:pt x="4" y="0"/>
                    </a:lnTo>
                    <a:lnTo>
                      <a:pt x="6" y="25"/>
                    </a:lnTo>
                    <a:lnTo>
                      <a:pt x="6" y="29"/>
                    </a:lnTo>
                    <a:lnTo>
                      <a:pt x="6" y="32"/>
                    </a:lnTo>
                    <a:lnTo>
                      <a:pt x="0" y="36"/>
                    </a:lnTo>
                    <a:lnTo>
                      <a:pt x="0" y="42"/>
                    </a:lnTo>
                    <a:lnTo>
                      <a:pt x="127" y="47"/>
                    </a:lnTo>
                    <a:lnTo>
                      <a:pt x="216" y="49"/>
                    </a:lnTo>
                    <a:lnTo>
                      <a:pt x="300" y="47"/>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452" name="Group 236"/>
              <p:cNvGrpSpPr>
                <a:grpSpLocks/>
              </p:cNvGrpSpPr>
              <p:nvPr/>
            </p:nvGrpSpPr>
            <p:grpSpPr bwMode="auto">
              <a:xfrm>
                <a:off x="514" y="2769"/>
                <a:ext cx="312" cy="31"/>
                <a:chOff x="514" y="2769"/>
                <a:chExt cx="312" cy="31"/>
              </a:xfrm>
            </p:grpSpPr>
            <p:sp>
              <p:nvSpPr>
                <p:cNvPr id="521453" name="Line 237"/>
                <p:cNvSpPr>
                  <a:spLocks noChangeShapeType="1"/>
                </p:cNvSpPr>
                <p:nvPr/>
              </p:nvSpPr>
              <p:spPr bwMode="auto">
                <a:xfrm flipH="1">
                  <a:off x="514" y="2774"/>
                  <a:ext cx="30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54" name="Line 238"/>
                <p:cNvSpPr>
                  <a:spLocks noChangeShapeType="1"/>
                </p:cNvSpPr>
                <p:nvPr/>
              </p:nvSpPr>
              <p:spPr bwMode="auto">
                <a:xfrm flipH="1">
                  <a:off x="517" y="2777"/>
                  <a:ext cx="30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55" name="Line 239"/>
                <p:cNvSpPr>
                  <a:spLocks noChangeShapeType="1"/>
                </p:cNvSpPr>
                <p:nvPr/>
              </p:nvSpPr>
              <p:spPr bwMode="auto">
                <a:xfrm flipH="1">
                  <a:off x="515" y="2781"/>
                  <a:ext cx="30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56" name="Line 240"/>
                <p:cNvSpPr>
                  <a:spLocks noChangeShapeType="1"/>
                </p:cNvSpPr>
                <p:nvPr/>
              </p:nvSpPr>
              <p:spPr bwMode="auto">
                <a:xfrm flipH="1" flipV="1">
                  <a:off x="515" y="2769"/>
                  <a:ext cx="308" cy="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57" name="Line 241"/>
                <p:cNvSpPr>
                  <a:spLocks noChangeShapeType="1"/>
                </p:cNvSpPr>
                <p:nvPr/>
              </p:nvSpPr>
              <p:spPr bwMode="auto">
                <a:xfrm flipH="1">
                  <a:off x="515" y="2789"/>
                  <a:ext cx="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58" name="Freeform 242"/>
                <p:cNvSpPr>
                  <a:spLocks/>
                </p:cNvSpPr>
                <p:nvPr/>
              </p:nvSpPr>
              <p:spPr bwMode="auto">
                <a:xfrm>
                  <a:off x="532" y="2792"/>
                  <a:ext cx="283" cy="2"/>
                </a:xfrm>
                <a:custGeom>
                  <a:avLst/>
                  <a:gdLst>
                    <a:gd name="T0" fmla="*/ 282 w 283"/>
                    <a:gd name="T1" fmla="*/ 0 h 2"/>
                    <a:gd name="T2" fmla="*/ 230 w 283"/>
                    <a:gd name="T3" fmla="*/ 1 h 2"/>
                    <a:gd name="T4" fmla="*/ 213 w 283"/>
                    <a:gd name="T5" fmla="*/ 1 h 2"/>
                    <a:gd name="T6" fmla="*/ 0 w 283"/>
                    <a:gd name="T7" fmla="*/ 0 h 2"/>
                  </a:gdLst>
                  <a:ahLst/>
                  <a:cxnLst>
                    <a:cxn ang="0">
                      <a:pos x="T0" y="T1"/>
                    </a:cxn>
                    <a:cxn ang="0">
                      <a:pos x="T2" y="T3"/>
                    </a:cxn>
                    <a:cxn ang="0">
                      <a:pos x="T4" y="T5"/>
                    </a:cxn>
                    <a:cxn ang="0">
                      <a:pos x="T6" y="T7"/>
                    </a:cxn>
                  </a:cxnLst>
                  <a:rect l="0" t="0" r="r" b="b"/>
                  <a:pathLst>
                    <a:path w="283" h="2">
                      <a:moveTo>
                        <a:pt x="282" y="0"/>
                      </a:moveTo>
                      <a:lnTo>
                        <a:pt x="230" y="1"/>
                      </a:lnTo>
                      <a:lnTo>
                        <a:pt x="213" y="1"/>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59" name="Freeform 243"/>
                <p:cNvSpPr>
                  <a:spLocks/>
                </p:cNvSpPr>
                <p:nvPr/>
              </p:nvSpPr>
              <p:spPr bwMode="auto">
                <a:xfrm>
                  <a:off x="531" y="2796"/>
                  <a:ext cx="285" cy="4"/>
                </a:xfrm>
                <a:custGeom>
                  <a:avLst/>
                  <a:gdLst>
                    <a:gd name="T0" fmla="*/ 284 w 285"/>
                    <a:gd name="T1" fmla="*/ 1 h 4"/>
                    <a:gd name="T2" fmla="*/ 236 w 285"/>
                    <a:gd name="T3" fmla="*/ 3 h 4"/>
                    <a:gd name="T4" fmla="*/ 210 w 285"/>
                    <a:gd name="T5" fmla="*/ 3 h 4"/>
                    <a:gd name="T6" fmla="*/ 0 w 285"/>
                    <a:gd name="T7" fmla="*/ 0 h 4"/>
                  </a:gdLst>
                  <a:ahLst/>
                  <a:cxnLst>
                    <a:cxn ang="0">
                      <a:pos x="T0" y="T1"/>
                    </a:cxn>
                    <a:cxn ang="0">
                      <a:pos x="T2" y="T3"/>
                    </a:cxn>
                    <a:cxn ang="0">
                      <a:pos x="T4" y="T5"/>
                    </a:cxn>
                    <a:cxn ang="0">
                      <a:pos x="T6" y="T7"/>
                    </a:cxn>
                  </a:cxnLst>
                  <a:rect l="0" t="0" r="r" b="b"/>
                  <a:pathLst>
                    <a:path w="285" h="4">
                      <a:moveTo>
                        <a:pt x="284" y="1"/>
                      </a:moveTo>
                      <a:lnTo>
                        <a:pt x="236" y="3"/>
                      </a:lnTo>
                      <a:lnTo>
                        <a:pt x="210" y="3"/>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21460" name="Group 244"/>
            <p:cNvGrpSpPr>
              <a:grpSpLocks/>
            </p:cNvGrpSpPr>
            <p:nvPr/>
          </p:nvGrpSpPr>
          <p:grpSpPr bwMode="auto">
            <a:xfrm>
              <a:off x="531" y="2749"/>
              <a:ext cx="167" cy="127"/>
              <a:chOff x="531" y="2749"/>
              <a:chExt cx="167" cy="127"/>
            </a:xfrm>
          </p:grpSpPr>
          <p:sp>
            <p:nvSpPr>
              <p:cNvPr id="521461" name="Freeform 245"/>
              <p:cNvSpPr>
                <a:spLocks/>
              </p:cNvSpPr>
              <p:nvPr/>
            </p:nvSpPr>
            <p:spPr bwMode="auto">
              <a:xfrm>
                <a:off x="561" y="2840"/>
                <a:ext cx="20" cy="36"/>
              </a:xfrm>
              <a:custGeom>
                <a:avLst/>
                <a:gdLst>
                  <a:gd name="T0" fmla="*/ 1 w 20"/>
                  <a:gd name="T1" fmla="*/ 0 h 36"/>
                  <a:gd name="T2" fmla="*/ 0 w 20"/>
                  <a:gd name="T3" fmla="*/ 6 h 36"/>
                  <a:gd name="T4" fmla="*/ 2 w 20"/>
                  <a:gd name="T5" fmla="*/ 15 h 36"/>
                  <a:gd name="T6" fmla="*/ 4 w 20"/>
                  <a:gd name="T7" fmla="*/ 22 h 36"/>
                  <a:gd name="T8" fmla="*/ 7 w 20"/>
                  <a:gd name="T9" fmla="*/ 27 h 36"/>
                  <a:gd name="T10" fmla="*/ 12 w 20"/>
                  <a:gd name="T11" fmla="*/ 32 h 36"/>
                  <a:gd name="T12" fmla="*/ 19 w 20"/>
                  <a:gd name="T13" fmla="*/ 35 h 36"/>
                  <a:gd name="T14" fmla="*/ 19 w 20"/>
                  <a:gd name="T15" fmla="*/ 1 h 36"/>
                  <a:gd name="T16" fmla="*/ 1 w 20"/>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1" y="0"/>
                    </a:moveTo>
                    <a:lnTo>
                      <a:pt x="0" y="6"/>
                    </a:lnTo>
                    <a:lnTo>
                      <a:pt x="2" y="15"/>
                    </a:lnTo>
                    <a:lnTo>
                      <a:pt x="4" y="22"/>
                    </a:lnTo>
                    <a:lnTo>
                      <a:pt x="7" y="27"/>
                    </a:lnTo>
                    <a:lnTo>
                      <a:pt x="12" y="32"/>
                    </a:lnTo>
                    <a:lnTo>
                      <a:pt x="19" y="35"/>
                    </a:lnTo>
                    <a:lnTo>
                      <a:pt x="19" y="1"/>
                    </a:lnTo>
                    <a:lnTo>
                      <a:pt x="1" y="0"/>
                    </a:lnTo>
                  </a:path>
                </a:pathLst>
              </a:custGeom>
              <a:solidFill>
                <a:srgbClr val="40404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462" name="Group 246"/>
              <p:cNvGrpSpPr>
                <a:grpSpLocks/>
              </p:cNvGrpSpPr>
              <p:nvPr/>
            </p:nvGrpSpPr>
            <p:grpSpPr bwMode="auto">
              <a:xfrm>
                <a:off x="531" y="2749"/>
                <a:ext cx="167" cy="122"/>
                <a:chOff x="531" y="2749"/>
                <a:chExt cx="167" cy="122"/>
              </a:xfrm>
            </p:grpSpPr>
            <p:sp>
              <p:nvSpPr>
                <p:cNvPr id="521463" name="Freeform 247"/>
                <p:cNvSpPr>
                  <a:spLocks/>
                </p:cNvSpPr>
                <p:nvPr/>
              </p:nvSpPr>
              <p:spPr bwMode="auto">
                <a:xfrm>
                  <a:off x="658" y="2850"/>
                  <a:ext cx="40" cy="21"/>
                </a:xfrm>
                <a:custGeom>
                  <a:avLst/>
                  <a:gdLst>
                    <a:gd name="T0" fmla="*/ 30 w 40"/>
                    <a:gd name="T1" fmla="*/ 1 h 21"/>
                    <a:gd name="T2" fmla="*/ 30 w 40"/>
                    <a:gd name="T3" fmla="*/ 7 h 21"/>
                    <a:gd name="T4" fmla="*/ 33 w 40"/>
                    <a:gd name="T5" fmla="*/ 11 h 21"/>
                    <a:gd name="T6" fmla="*/ 35 w 40"/>
                    <a:gd name="T7" fmla="*/ 15 h 21"/>
                    <a:gd name="T8" fmla="*/ 39 w 40"/>
                    <a:gd name="T9" fmla="*/ 20 h 21"/>
                    <a:gd name="T10" fmla="*/ 7 w 40"/>
                    <a:gd name="T11" fmla="*/ 18 h 21"/>
                    <a:gd name="T12" fmla="*/ 4 w 40"/>
                    <a:gd name="T13" fmla="*/ 16 h 21"/>
                    <a:gd name="T14" fmla="*/ 1 w 40"/>
                    <a:gd name="T15" fmla="*/ 12 h 21"/>
                    <a:gd name="T16" fmla="*/ 0 w 40"/>
                    <a:gd name="T17" fmla="*/ 7 h 21"/>
                    <a:gd name="T18" fmla="*/ 0 w 40"/>
                    <a:gd name="T19" fmla="*/ 4 h 21"/>
                    <a:gd name="T20" fmla="*/ 0 w 40"/>
                    <a:gd name="T21" fmla="*/ 0 h 21"/>
                    <a:gd name="T22" fmla="*/ 30 w 40"/>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1">
                      <a:moveTo>
                        <a:pt x="30" y="1"/>
                      </a:moveTo>
                      <a:lnTo>
                        <a:pt x="30" y="7"/>
                      </a:lnTo>
                      <a:lnTo>
                        <a:pt x="33" y="11"/>
                      </a:lnTo>
                      <a:lnTo>
                        <a:pt x="35" y="15"/>
                      </a:lnTo>
                      <a:lnTo>
                        <a:pt x="39" y="20"/>
                      </a:lnTo>
                      <a:lnTo>
                        <a:pt x="7" y="18"/>
                      </a:lnTo>
                      <a:lnTo>
                        <a:pt x="4" y="16"/>
                      </a:lnTo>
                      <a:lnTo>
                        <a:pt x="1" y="12"/>
                      </a:lnTo>
                      <a:lnTo>
                        <a:pt x="0" y="7"/>
                      </a:lnTo>
                      <a:lnTo>
                        <a:pt x="0" y="4"/>
                      </a:lnTo>
                      <a:lnTo>
                        <a:pt x="0" y="0"/>
                      </a:lnTo>
                      <a:lnTo>
                        <a:pt x="30"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64" name="Freeform 248"/>
                <p:cNvSpPr>
                  <a:spLocks/>
                </p:cNvSpPr>
                <p:nvPr/>
              </p:nvSpPr>
              <p:spPr bwMode="auto">
                <a:xfrm>
                  <a:off x="531" y="2844"/>
                  <a:ext cx="26" cy="18"/>
                </a:xfrm>
                <a:custGeom>
                  <a:avLst/>
                  <a:gdLst>
                    <a:gd name="T0" fmla="*/ 21 w 26"/>
                    <a:gd name="T1" fmla="*/ 1 h 18"/>
                    <a:gd name="T2" fmla="*/ 21 w 26"/>
                    <a:gd name="T3" fmla="*/ 4 h 18"/>
                    <a:gd name="T4" fmla="*/ 20 w 26"/>
                    <a:gd name="T5" fmla="*/ 8 h 18"/>
                    <a:gd name="T6" fmla="*/ 22 w 26"/>
                    <a:gd name="T7" fmla="*/ 13 h 18"/>
                    <a:gd name="T8" fmla="*/ 25 w 26"/>
                    <a:gd name="T9" fmla="*/ 17 h 18"/>
                    <a:gd name="T10" fmla="*/ 5 w 26"/>
                    <a:gd name="T11" fmla="*/ 16 h 18"/>
                    <a:gd name="T12" fmla="*/ 2 w 26"/>
                    <a:gd name="T13" fmla="*/ 13 h 18"/>
                    <a:gd name="T14" fmla="*/ 1 w 26"/>
                    <a:gd name="T15" fmla="*/ 10 h 18"/>
                    <a:gd name="T16" fmla="*/ 0 w 26"/>
                    <a:gd name="T17" fmla="*/ 5 h 18"/>
                    <a:gd name="T18" fmla="*/ 0 w 26"/>
                    <a:gd name="T19" fmla="*/ 0 h 18"/>
                    <a:gd name="T20" fmla="*/ 21 w 26"/>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8">
                      <a:moveTo>
                        <a:pt x="21" y="1"/>
                      </a:moveTo>
                      <a:lnTo>
                        <a:pt x="21" y="4"/>
                      </a:lnTo>
                      <a:lnTo>
                        <a:pt x="20" y="8"/>
                      </a:lnTo>
                      <a:lnTo>
                        <a:pt x="22" y="13"/>
                      </a:lnTo>
                      <a:lnTo>
                        <a:pt x="25" y="17"/>
                      </a:lnTo>
                      <a:lnTo>
                        <a:pt x="5" y="16"/>
                      </a:lnTo>
                      <a:lnTo>
                        <a:pt x="2" y="13"/>
                      </a:lnTo>
                      <a:lnTo>
                        <a:pt x="1" y="10"/>
                      </a:lnTo>
                      <a:lnTo>
                        <a:pt x="0" y="5"/>
                      </a:lnTo>
                      <a:lnTo>
                        <a:pt x="0" y="0"/>
                      </a:lnTo>
                      <a:lnTo>
                        <a:pt x="21"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65" name="Oval 249"/>
                <p:cNvSpPr>
                  <a:spLocks noChangeArrowheads="1"/>
                </p:cNvSpPr>
                <p:nvPr/>
              </p:nvSpPr>
              <p:spPr bwMode="auto">
                <a:xfrm>
                  <a:off x="619" y="2749"/>
                  <a:ext cx="17" cy="14"/>
                </a:xfrm>
                <a:prstGeom prst="ellipse">
                  <a:avLst/>
                </a:prstGeom>
                <a:solidFill>
                  <a:srgbClr val="A0A0A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466" name="Group 250"/>
            <p:cNvGrpSpPr>
              <a:grpSpLocks/>
            </p:cNvGrpSpPr>
            <p:nvPr/>
          </p:nvGrpSpPr>
          <p:grpSpPr bwMode="auto">
            <a:xfrm>
              <a:off x="1127" y="2666"/>
              <a:ext cx="74" cy="81"/>
              <a:chOff x="1127" y="2666"/>
              <a:chExt cx="74" cy="81"/>
            </a:xfrm>
          </p:grpSpPr>
          <p:sp>
            <p:nvSpPr>
              <p:cNvPr id="521467" name="Freeform 251"/>
              <p:cNvSpPr>
                <a:spLocks/>
              </p:cNvSpPr>
              <p:nvPr/>
            </p:nvSpPr>
            <p:spPr bwMode="auto">
              <a:xfrm>
                <a:off x="1127" y="2666"/>
                <a:ext cx="74" cy="81"/>
              </a:xfrm>
              <a:custGeom>
                <a:avLst/>
                <a:gdLst>
                  <a:gd name="T0" fmla="*/ 28 w 74"/>
                  <a:gd name="T1" fmla="*/ 0 h 81"/>
                  <a:gd name="T2" fmla="*/ 34 w 74"/>
                  <a:gd name="T3" fmla="*/ 10 h 81"/>
                  <a:gd name="T4" fmla="*/ 42 w 74"/>
                  <a:gd name="T5" fmla="*/ 19 h 81"/>
                  <a:gd name="T6" fmla="*/ 48 w 74"/>
                  <a:gd name="T7" fmla="*/ 29 h 81"/>
                  <a:gd name="T8" fmla="*/ 56 w 74"/>
                  <a:gd name="T9" fmla="*/ 39 h 81"/>
                  <a:gd name="T10" fmla="*/ 61 w 74"/>
                  <a:gd name="T11" fmla="*/ 49 h 81"/>
                  <a:gd name="T12" fmla="*/ 64 w 74"/>
                  <a:gd name="T13" fmla="*/ 54 h 81"/>
                  <a:gd name="T14" fmla="*/ 68 w 74"/>
                  <a:gd name="T15" fmla="*/ 60 h 81"/>
                  <a:gd name="T16" fmla="*/ 70 w 74"/>
                  <a:gd name="T17" fmla="*/ 71 h 81"/>
                  <a:gd name="T18" fmla="*/ 73 w 74"/>
                  <a:gd name="T19" fmla="*/ 80 h 81"/>
                  <a:gd name="T20" fmla="*/ 56 w 74"/>
                  <a:gd name="T21" fmla="*/ 80 h 81"/>
                  <a:gd name="T22" fmla="*/ 42 w 74"/>
                  <a:gd name="T23" fmla="*/ 79 h 81"/>
                  <a:gd name="T24" fmla="*/ 39 w 74"/>
                  <a:gd name="T25" fmla="*/ 69 h 81"/>
                  <a:gd name="T26" fmla="*/ 34 w 74"/>
                  <a:gd name="T27" fmla="*/ 57 h 81"/>
                  <a:gd name="T28" fmla="*/ 30 w 74"/>
                  <a:gd name="T29" fmla="*/ 48 h 81"/>
                  <a:gd name="T30" fmla="*/ 24 w 74"/>
                  <a:gd name="T31" fmla="*/ 36 h 81"/>
                  <a:gd name="T32" fmla="*/ 16 w 74"/>
                  <a:gd name="T33" fmla="*/ 23 h 81"/>
                  <a:gd name="T34" fmla="*/ 0 w 74"/>
                  <a:gd name="T35" fmla="*/ 0 h 81"/>
                  <a:gd name="T36" fmla="*/ 28 w 74"/>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81">
                    <a:moveTo>
                      <a:pt x="28" y="0"/>
                    </a:moveTo>
                    <a:lnTo>
                      <a:pt x="34" y="10"/>
                    </a:lnTo>
                    <a:lnTo>
                      <a:pt x="42" y="19"/>
                    </a:lnTo>
                    <a:lnTo>
                      <a:pt x="48" y="29"/>
                    </a:lnTo>
                    <a:lnTo>
                      <a:pt x="56" y="39"/>
                    </a:lnTo>
                    <a:lnTo>
                      <a:pt x="61" y="49"/>
                    </a:lnTo>
                    <a:lnTo>
                      <a:pt x="64" y="54"/>
                    </a:lnTo>
                    <a:lnTo>
                      <a:pt x="68" y="60"/>
                    </a:lnTo>
                    <a:lnTo>
                      <a:pt x="70" y="71"/>
                    </a:lnTo>
                    <a:lnTo>
                      <a:pt x="73" y="80"/>
                    </a:lnTo>
                    <a:lnTo>
                      <a:pt x="56" y="80"/>
                    </a:lnTo>
                    <a:lnTo>
                      <a:pt x="42" y="79"/>
                    </a:lnTo>
                    <a:lnTo>
                      <a:pt x="39" y="69"/>
                    </a:lnTo>
                    <a:lnTo>
                      <a:pt x="34" y="57"/>
                    </a:lnTo>
                    <a:lnTo>
                      <a:pt x="30" y="48"/>
                    </a:lnTo>
                    <a:lnTo>
                      <a:pt x="24" y="36"/>
                    </a:lnTo>
                    <a:lnTo>
                      <a:pt x="16" y="23"/>
                    </a:lnTo>
                    <a:lnTo>
                      <a:pt x="0" y="0"/>
                    </a:lnTo>
                    <a:lnTo>
                      <a:pt x="28" y="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68" name="Freeform 252"/>
              <p:cNvSpPr>
                <a:spLocks/>
              </p:cNvSpPr>
              <p:nvPr/>
            </p:nvSpPr>
            <p:spPr bwMode="auto">
              <a:xfrm>
                <a:off x="1157" y="2671"/>
                <a:ext cx="34" cy="72"/>
              </a:xfrm>
              <a:custGeom>
                <a:avLst/>
                <a:gdLst>
                  <a:gd name="T0" fmla="*/ 0 w 34"/>
                  <a:gd name="T1" fmla="*/ 0 h 72"/>
                  <a:gd name="T2" fmla="*/ 8 w 34"/>
                  <a:gd name="T3" fmla="*/ 12 h 72"/>
                  <a:gd name="T4" fmla="*/ 14 w 34"/>
                  <a:gd name="T5" fmla="*/ 21 h 72"/>
                  <a:gd name="T6" fmla="*/ 20 w 34"/>
                  <a:gd name="T7" fmla="*/ 31 h 72"/>
                  <a:gd name="T8" fmla="*/ 24 w 34"/>
                  <a:gd name="T9" fmla="*/ 37 h 72"/>
                  <a:gd name="T10" fmla="*/ 28 w 34"/>
                  <a:gd name="T11" fmla="*/ 44 h 72"/>
                  <a:gd name="T12" fmla="*/ 30 w 34"/>
                  <a:gd name="T13" fmla="*/ 49 h 72"/>
                  <a:gd name="T14" fmla="*/ 32 w 34"/>
                  <a:gd name="T15" fmla="*/ 54 h 72"/>
                  <a:gd name="T16" fmla="*/ 33 w 34"/>
                  <a:gd name="T17" fmla="*/ 60 h 72"/>
                  <a:gd name="T18" fmla="*/ 33 w 34"/>
                  <a:gd name="T19" fmla="*/ 66 h 72"/>
                  <a:gd name="T20" fmla="*/ 33 w 34"/>
                  <a:gd name="T21" fmla="*/ 71 h 72"/>
                  <a:gd name="T22" fmla="*/ 29 w 34"/>
                  <a:gd name="T23" fmla="*/ 71 h 72"/>
                  <a:gd name="T24" fmla="*/ 30 w 34"/>
                  <a:gd name="T25" fmla="*/ 64 h 72"/>
                  <a:gd name="T26" fmla="*/ 30 w 34"/>
                  <a:gd name="T27" fmla="*/ 60 h 72"/>
                  <a:gd name="T28" fmla="*/ 29 w 34"/>
                  <a:gd name="T29" fmla="*/ 53 h 72"/>
                  <a:gd name="T30" fmla="*/ 28 w 34"/>
                  <a:gd name="T31" fmla="*/ 46 h 72"/>
                  <a:gd name="T32" fmla="*/ 24 w 34"/>
                  <a:gd name="T33" fmla="*/ 39 h 72"/>
                  <a:gd name="T34" fmla="*/ 12 w 34"/>
                  <a:gd name="T35" fmla="*/ 20 h 72"/>
                  <a:gd name="T36" fmla="*/ 2 w 34"/>
                  <a:gd name="T37" fmla="*/ 4 h 72"/>
                  <a:gd name="T38" fmla="*/ 0 w 34"/>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72">
                    <a:moveTo>
                      <a:pt x="0" y="0"/>
                    </a:moveTo>
                    <a:lnTo>
                      <a:pt x="8" y="12"/>
                    </a:lnTo>
                    <a:lnTo>
                      <a:pt x="14" y="21"/>
                    </a:lnTo>
                    <a:lnTo>
                      <a:pt x="20" y="31"/>
                    </a:lnTo>
                    <a:lnTo>
                      <a:pt x="24" y="37"/>
                    </a:lnTo>
                    <a:lnTo>
                      <a:pt x="28" y="44"/>
                    </a:lnTo>
                    <a:lnTo>
                      <a:pt x="30" y="49"/>
                    </a:lnTo>
                    <a:lnTo>
                      <a:pt x="32" y="54"/>
                    </a:lnTo>
                    <a:lnTo>
                      <a:pt x="33" y="60"/>
                    </a:lnTo>
                    <a:lnTo>
                      <a:pt x="33" y="66"/>
                    </a:lnTo>
                    <a:lnTo>
                      <a:pt x="33" y="71"/>
                    </a:lnTo>
                    <a:lnTo>
                      <a:pt x="29" y="71"/>
                    </a:lnTo>
                    <a:lnTo>
                      <a:pt x="30" y="64"/>
                    </a:lnTo>
                    <a:lnTo>
                      <a:pt x="30" y="60"/>
                    </a:lnTo>
                    <a:lnTo>
                      <a:pt x="29" y="53"/>
                    </a:lnTo>
                    <a:lnTo>
                      <a:pt x="28" y="46"/>
                    </a:lnTo>
                    <a:lnTo>
                      <a:pt x="24" y="39"/>
                    </a:lnTo>
                    <a:lnTo>
                      <a:pt x="12" y="20"/>
                    </a:lnTo>
                    <a:lnTo>
                      <a:pt x="2" y="4"/>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469" name="Group 253"/>
            <p:cNvGrpSpPr>
              <a:grpSpLocks/>
            </p:cNvGrpSpPr>
            <p:nvPr/>
          </p:nvGrpSpPr>
          <p:grpSpPr bwMode="auto">
            <a:xfrm>
              <a:off x="1199" y="2726"/>
              <a:ext cx="257" cy="53"/>
              <a:chOff x="1199" y="2726"/>
              <a:chExt cx="257" cy="53"/>
            </a:xfrm>
          </p:grpSpPr>
          <p:grpSp>
            <p:nvGrpSpPr>
              <p:cNvPr id="521470" name="Group 254"/>
              <p:cNvGrpSpPr>
                <a:grpSpLocks/>
              </p:cNvGrpSpPr>
              <p:nvPr/>
            </p:nvGrpSpPr>
            <p:grpSpPr bwMode="auto">
              <a:xfrm>
                <a:off x="1199" y="2773"/>
                <a:ext cx="26" cy="6"/>
                <a:chOff x="1199" y="2773"/>
                <a:chExt cx="26" cy="6"/>
              </a:xfrm>
            </p:grpSpPr>
            <p:sp>
              <p:nvSpPr>
                <p:cNvPr id="521471" name="Freeform 255"/>
                <p:cNvSpPr>
                  <a:spLocks/>
                </p:cNvSpPr>
                <p:nvPr/>
              </p:nvSpPr>
              <p:spPr bwMode="auto">
                <a:xfrm>
                  <a:off x="1199" y="2773"/>
                  <a:ext cx="26" cy="6"/>
                </a:xfrm>
                <a:custGeom>
                  <a:avLst/>
                  <a:gdLst>
                    <a:gd name="T0" fmla="*/ 24 w 26"/>
                    <a:gd name="T1" fmla="*/ 0 h 6"/>
                    <a:gd name="T2" fmla="*/ 25 w 26"/>
                    <a:gd name="T3" fmla="*/ 3 h 6"/>
                    <a:gd name="T4" fmla="*/ 25 w 26"/>
                    <a:gd name="T5" fmla="*/ 5 h 6"/>
                    <a:gd name="T6" fmla="*/ 0 w 26"/>
                    <a:gd name="T7" fmla="*/ 5 h 6"/>
                    <a:gd name="T8" fmla="*/ 0 w 26"/>
                    <a:gd name="T9" fmla="*/ 2 h 6"/>
                    <a:gd name="T10" fmla="*/ 0 w 26"/>
                    <a:gd name="T11" fmla="*/ 0 h 6"/>
                    <a:gd name="T12" fmla="*/ 24 w 2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6" h="6">
                      <a:moveTo>
                        <a:pt x="24" y="0"/>
                      </a:moveTo>
                      <a:lnTo>
                        <a:pt x="25" y="3"/>
                      </a:lnTo>
                      <a:lnTo>
                        <a:pt x="25" y="5"/>
                      </a:lnTo>
                      <a:lnTo>
                        <a:pt x="0" y="5"/>
                      </a:lnTo>
                      <a:lnTo>
                        <a:pt x="0" y="2"/>
                      </a:lnTo>
                      <a:lnTo>
                        <a:pt x="0" y="0"/>
                      </a:lnTo>
                      <a:lnTo>
                        <a:pt x="24"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72" name="Freeform 256"/>
                <p:cNvSpPr>
                  <a:spLocks/>
                </p:cNvSpPr>
                <p:nvPr/>
              </p:nvSpPr>
              <p:spPr bwMode="auto">
                <a:xfrm>
                  <a:off x="1199" y="2774"/>
                  <a:ext cx="26" cy="1"/>
                </a:xfrm>
                <a:custGeom>
                  <a:avLst/>
                  <a:gdLst>
                    <a:gd name="T0" fmla="*/ 25 w 26"/>
                    <a:gd name="T1" fmla="*/ 0 h 1"/>
                    <a:gd name="T2" fmla="*/ 0 w 26"/>
                    <a:gd name="T3" fmla="*/ 0 h 1"/>
                    <a:gd name="T4" fmla="*/ 25 w 26"/>
                    <a:gd name="T5" fmla="*/ 0 h 1"/>
                  </a:gdLst>
                  <a:ahLst/>
                  <a:cxnLst>
                    <a:cxn ang="0">
                      <a:pos x="T0" y="T1"/>
                    </a:cxn>
                    <a:cxn ang="0">
                      <a:pos x="T2" y="T3"/>
                    </a:cxn>
                    <a:cxn ang="0">
                      <a:pos x="T4" y="T5"/>
                    </a:cxn>
                  </a:cxnLst>
                  <a:rect l="0" t="0" r="r" b="b"/>
                  <a:pathLst>
                    <a:path w="26" h="1">
                      <a:moveTo>
                        <a:pt x="25" y="0"/>
                      </a:moveTo>
                      <a:lnTo>
                        <a:pt x="0" y="0"/>
                      </a:lnTo>
                      <a:lnTo>
                        <a:pt x="25" y="0"/>
                      </a:lnTo>
                    </a:path>
                  </a:pathLst>
                </a:custGeom>
                <a:solidFill>
                  <a:srgbClr val="A0A0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473" name="Group 257"/>
              <p:cNvGrpSpPr>
                <a:grpSpLocks/>
              </p:cNvGrpSpPr>
              <p:nvPr/>
            </p:nvGrpSpPr>
            <p:grpSpPr bwMode="auto">
              <a:xfrm>
                <a:off x="1407" y="2726"/>
                <a:ext cx="49" cy="34"/>
                <a:chOff x="1407" y="2726"/>
                <a:chExt cx="49" cy="34"/>
              </a:xfrm>
            </p:grpSpPr>
            <p:sp>
              <p:nvSpPr>
                <p:cNvPr id="521474" name="Freeform 258"/>
                <p:cNvSpPr>
                  <a:spLocks/>
                </p:cNvSpPr>
                <p:nvPr/>
              </p:nvSpPr>
              <p:spPr bwMode="auto">
                <a:xfrm>
                  <a:off x="1407" y="2726"/>
                  <a:ext cx="49" cy="34"/>
                </a:xfrm>
                <a:custGeom>
                  <a:avLst/>
                  <a:gdLst>
                    <a:gd name="T0" fmla="*/ 44 w 49"/>
                    <a:gd name="T1" fmla="*/ 14 h 34"/>
                    <a:gd name="T2" fmla="*/ 31 w 49"/>
                    <a:gd name="T3" fmla="*/ 5 h 34"/>
                    <a:gd name="T4" fmla="*/ 27 w 49"/>
                    <a:gd name="T5" fmla="*/ 3 h 34"/>
                    <a:gd name="T6" fmla="*/ 22 w 49"/>
                    <a:gd name="T7" fmla="*/ 1 h 34"/>
                    <a:gd name="T8" fmla="*/ 7 w 49"/>
                    <a:gd name="T9" fmla="*/ 0 h 34"/>
                    <a:gd name="T10" fmla="*/ 2 w 49"/>
                    <a:gd name="T11" fmla="*/ 1 h 34"/>
                    <a:gd name="T12" fmla="*/ 0 w 49"/>
                    <a:gd name="T13" fmla="*/ 27 h 34"/>
                    <a:gd name="T14" fmla="*/ 4 w 49"/>
                    <a:gd name="T15" fmla="*/ 30 h 34"/>
                    <a:gd name="T16" fmla="*/ 11 w 49"/>
                    <a:gd name="T17" fmla="*/ 32 h 34"/>
                    <a:gd name="T18" fmla="*/ 24 w 49"/>
                    <a:gd name="T19" fmla="*/ 33 h 34"/>
                    <a:gd name="T20" fmla="*/ 33 w 49"/>
                    <a:gd name="T21" fmla="*/ 31 h 34"/>
                    <a:gd name="T22" fmla="*/ 47 w 49"/>
                    <a:gd name="T23" fmla="*/ 21 h 34"/>
                    <a:gd name="T24" fmla="*/ 48 w 49"/>
                    <a:gd name="T25" fmla="*/ 18 h 34"/>
                    <a:gd name="T26" fmla="*/ 44 w 49"/>
                    <a:gd name="T2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4">
                      <a:moveTo>
                        <a:pt x="44" y="14"/>
                      </a:moveTo>
                      <a:lnTo>
                        <a:pt x="31" y="5"/>
                      </a:lnTo>
                      <a:lnTo>
                        <a:pt x="27" y="3"/>
                      </a:lnTo>
                      <a:lnTo>
                        <a:pt x="22" y="1"/>
                      </a:lnTo>
                      <a:lnTo>
                        <a:pt x="7" y="0"/>
                      </a:lnTo>
                      <a:lnTo>
                        <a:pt x="2" y="1"/>
                      </a:lnTo>
                      <a:lnTo>
                        <a:pt x="0" y="27"/>
                      </a:lnTo>
                      <a:lnTo>
                        <a:pt x="4" y="30"/>
                      </a:lnTo>
                      <a:lnTo>
                        <a:pt x="11" y="32"/>
                      </a:lnTo>
                      <a:lnTo>
                        <a:pt x="24" y="33"/>
                      </a:lnTo>
                      <a:lnTo>
                        <a:pt x="33" y="31"/>
                      </a:lnTo>
                      <a:lnTo>
                        <a:pt x="47" y="21"/>
                      </a:lnTo>
                      <a:lnTo>
                        <a:pt x="48" y="18"/>
                      </a:lnTo>
                      <a:lnTo>
                        <a:pt x="44" y="1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475" name="Freeform 259"/>
                <p:cNvSpPr>
                  <a:spLocks/>
                </p:cNvSpPr>
                <p:nvPr/>
              </p:nvSpPr>
              <p:spPr bwMode="auto">
                <a:xfrm>
                  <a:off x="1407" y="2745"/>
                  <a:ext cx="49" cy="15"/>
                </a:xfrm>
                <a:custGeom>
                  <a:avLst/>
                  <a:gdLst>
                    <a:gd name="T0" fmla="*/ 48 w 49"/>
                    <a:gd name="T1" fmla="*/ 0 h 15"/>
                    <a:gd name="T2" fmla="*/ 38 w 49"/>
                    <a:gd name="T3" fmla="*/ 2 h 15"/>
                    <a:gd name="T4" fmla="*/ 28 w 49"/>
                    <a:gd name="T5" fmla="*/ 4 h 15"/>
                    <a:gd name="T6" fmla="*/ 21 w 49"/>
                    <a:gd name="T7" fmla="*/ 4 h 15"/>
                    <a:gd name="T8" fmla="*/ 11 w 49"/>
                    <a:gd name="T9" fmla="*/ 6 h 15"/>
                    <a:gd name="T10" fmla="*/ 4 w 49"/>
                    <a:gd name="T11" fmla="*/ 4 h 15"/>
                    <a:gd name="T12" fmla="*/ 1 w 49"/>
                    <a:gd name="T13" fmla="*/ 0 h 15"/>
                    <a:gd name="T14" fmla="*/ 0 w 49"/>
                    <a:gd name="T15" fmla="*/ 8 h 15"/>
                    <a:gd name="T16" fmla="*/ 4 w 49"/>
                    <a:gd name="T17" fmla="*/ 11 h 15"/>
                    <a:gd name="T18" fmla="*/ 11 w 49"/>
                    <a:gd name="T19" fmla="*/ 13 h 15"/>
                    <a:gd name="T20" fmla="*/ 23 w 49"/>
                    <a:gd name="T21" fmla="*/ 14 h 15"/>
                    <a:gd name="T22" fmla="*/ 33 w 49"/>
                    <a:gd name="T23" fmla="*/ 12 h 15"/>
                    <a:gd name="T24" fmla="*/ 45 w 49"/>
                    <a:gd name="T25" fmla="*/ 4 h 15"/>
                    <a:gd name="T26" fmla="*/ 47 w 49"/>
                    <a:gd name="T27" fmla="*/ 2 h 15"/>
                    <a:gd name="T28" fmla="*/ 48 w 49"/>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15">
                      <a:moveTo>
                        <a:pt x="48" y="0"/>
                      </a:moveTo>
                      <a:lnTo>
                        <a:pt x="38" y="2"/>
                      </a:lnTo>
                      <a:lnTo>
                        <a:pt x="28" y="4"/>
                      </a:lnTo>
                      <a:lnTo>
                        <a:pt x="21" y="4"/>
                      </a:lnTo>
                      <a:lnTo>
                        <a:pt x="11" y="6"/>
                      </a:lnTo>
                      <a:lnTo>
                        <a:pt x="4" y="4"/>
                      </a:lnTo>
                      <a:lnTo>
                        <a:pt x="1" y="0"/>
                      </a:lnTo>
                      <a:lnTo>
                        <a:pt x="0" y="8"/>
                      </a:lnTo>
                      <a:lnTo>
                        <a:pt x="4" y="11"/>
                      </a:lnTo>
                      <a:lnTo>
                        <a:pt x="11" y="13"/>
                      </a:lnTo>
                      <a:lnTo>
                        <a:pt x="23" y="14"/>
                      </a:lnTo>
                      <a:lnTo>
                        <a:pt x="33" y="12"/>
                      </a:lnTo>
                      <a:lnTo>
                        <a:pt x="45" y="4"/>
                      </a:lnTo>
                      <a:lnTo>
                        <a:pt x="47" y="2"/>
                      </a:lnTo>
                      <a:lnTo>
                        <a:pt x="48"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21476" name="Group 260"/>
          <p:cNvGrpSpPr>
            <a:grpSpLocks/>
          </p:cNvGrpSpPr>
          <p:nvPr/>
        </p:nvGrpSpPr>
        <p:grpSpPr bwMode="auto">
          <a:xfrm>
            <a:off x="7116763" y="4972050"/>
            <a:ext cx="1935162" cy="742950"/>
            <a:chOff x="4551" y="2882"/>
            <a:chExt cx="1238" cy="298"/>
          </a:xfrm>
        </p:grpSpPr>
        <p:grpSp>
          <p:nvGrpSpPr>
            <p:cNvPr id="521477" name="Group 261"/>
            <p:cNvGrpSpPr>
              <a:grpSpLocks/>
            </p:cNvGrpSpPr>
            <p:nvPr/>
          </p:nvGrpSpPr>
          <p:grpSpPr bwMode="auto">
            <a:xfrm>
              <a:off x="4701" y="3001"/>
              <a:ext cx="1017" cy="179"/>
              <a:chOff x="4701" y="3001"/>
              <a:chExt cx="1017" cy="179"/>
            </a:xfrm>
          </p:grpSpPr>
          <p:grpSp>
            <p:nvGrpSpPr>
              <p:cNvPr id="521478" name="Group 262"/>
              <p:cNvGrpSpPr>
                <a:grpSpLocks/>
              </p:cNvGrpSpPr>
              <p:nvPr/>
            </p:nvGrpSpPr>
            <p:grpSpPr bwMode="auto">
              <a:xfrm>
                <a:off x="4968" y="3001"/>
                <a:ext cx="750" cy="113"/>
                <a:chOff x="4968" y="3001"/>
                <a:chExt cx="750" cy="113"/>
              </a:xfrm>
            </p:grpSpPr>
            <p:sp>
              <p:nvSpPr>
                <p:cNvPr id="521479" name="Oval 263"/>
                <p:cNvSpPr>
                  <a:spLocks noChangeArrowheads="1"/>
                </p:cNvSpPr>
                <p:nvPr/>
              </p:nvSpPr>
              <p:spPr bwMode="auto">
                <a:xfrm>
                  <a:off x="5580" y="3001"/>
                  <a:ext cx="138" cy="99"/>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80" name="Rectangle 264"/>
                <p:cNvSpPr>
                  <a:spLocks noChangeArrowheads="1"/>
                </p:cNvSpPr>
                <p:nvPr/>
              </p:nvSpPr>
              <p:spPr bwMode="auto">
                <a:xfrm>
                  <a:off x="4968" y="3014"/>
                  <a:ext cx="230" cy="1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81" name="Group 265"/>
              <p:cNvGrpSpPr>
                <a:grpSpLocks/>
              </p:cNvGrpSpPr>
              <p:nvPr/>
            </p:nvGrpSpPr>
            <p:grpSpPr bwMode="auto">
              <a:xfrm>
                <a:off x="4701" y="3007"/>
                <a:ext cx="1002" cy="173"/>
                <a:chOff x="4701" y="3007"/>
                <a:chExt cx="1002" cy="173"/>
              </a:xfrm>
            </p:grpSpPr>
            <p:grpSp>
              <p:nvGrpSpPr>
                <p:cNvPr id="521482" name="Group 266"/>
                <p:cNvGrpSpPr>
                  <a:grpSpLocks/>
                </p:cNvGrpSpPr>
                <p:nvPr/>
              </p:nvGrpSpPr>
              <p:grpSpPr bwMode="auto">
                <a:xfrm>
                  <a:off x="4981" y="3021"/>
                  <a:ext cx="722" cy="159"/>
                  <a:chOff x="4981" y="3021"/>
                  <a:chExt cx="722" cy="159"/>
                </a:xfrm>
              </p:grpSpPr>
              <p:grpSp>
                <p:nvGrpSpPr>
                  <p:cNvPr id="521483" name="Group 267"/>
                  <p:cNvGrpSpPr>
                    <a:grpSpLocks/>
                  </p:cNvGrpSpPr>
                  <p:nvPr/>
                </p:nvGrpSpPr>
                <p:grpSpPr bwMode="auto">
                  <a:xfrm>
                    <a:off x="4981" y="3031"/>
                    <a:ext cx="184" cy="149"/>
                    <a:chOff x="4981" y="3031"/>
                    <a:chExt cx="184" cy="149"/>
                  </a:xfrm>
                </p:grpSpPr>
                <p:grpSp>
                  <p:nvGrpSpPr>
                    <p:cNvPr id="521484" name="Group 268"/>
                    <p:cNvGrpSpPr>
                      <a:grpSpLocks/>
                    </p:cNvGrpSpPr>
                    <p:nvPr/>
                  </p:nvGrpSpPr>
                  <p:grpSpPr bwMode="auto">
                    <a:xfrm>
                      <a:off x="4981" y="3031"/>
                      <a:ext cx="184" cy="149"/>
                      <a:chOff x="4981" y="3031"/>
                      <a:chExt cx="184" cy="149"/>
                    </a:xfrm>
                  </p:grpSpPr>
                  <p:sp>
                    <p:nvSpPr>
                      <p:cNvPr id="521485" name="Oval 269"/>
                      <p:cNvSpPr>
                        <a:spLocks noChangeArrowheads="1"/>
                      </p:cNvSpPr>
                      <p:nvPr/>
                    </p:nvSpPr>
                    <p:spPr bwMode="auto">
                      <a:xfrm>
                        <a:off x="5001" y="3031"/>
                        <a:ext cx="164" cy="14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86" name="Arc 270"/>
                      <p:cNvSpPr>
                        <a:spLocks/>
                      </p:cNvSpPr>
                      <p:nvPr/>
                    </p:nvSpPr>
                    <p:spPr bwMode="auto">
                      <a:xfrm>
                        <a:off x="4984" y="3088"/>
                        <a:ext cx="101" cy="92"/>
                      </a:xfrm>
                      <a:custGeom>
                        <a:avLst/>
                        <a:gdLst>
                          <a:gd name="G0" fmla="+- 21600 0 0"/>
                          <a:gd name="G1" fmla="+- 1239 0 0"/>
                          <a:gd name="G2" fmla="+- 21600 0 0"/>
                          <a:gd name="T0" fmla="*/ 24251 w 24251"/>
                          <a:gd name="T1" fmla="*/ 22676 h 22839"/>
                          <a:gd name="T2" fmla="*/ 36 w 24251"/>
                          <a:gd name="T3" fmla="*/ 0 h 22839"/>
                          <a:gd name="T4" fmla="*/ 21600 w 24251"/>
                          <a:gd name="T5" fmla="*/ 1239 h 22839"/>
                        </a:gdLst>
                        <a:ahLst/>
                        <a:cxnLst>
                          <a:cxn ang="0">
                            <a:pos x="T0" y="T1"/>
                          </a:cxn>
                          <a:cxn ang="0">
                            <a:pos x="T2" y="T3"/>
                          </a:cxn>
                          <a:cxn ang="0">
                            <a:pos x="T4" y="T5"/>
                          </a:cxn>
                        </a:cxnLst>
                        <a:rect l="0" t="0" r="r" b="b"/>
                        <a:pathLst>
                          <a:path w="24251" h="22839" fill="none" extrusionOk="0">
                            <a:moveTo>
                              <a:pt x="24250" y="22675"/>
                            </a:moveTo>
                            <a:cubicBezTo>
                              <a:pt x="23371" y="22784"/>
                              <a:pt x="22486" y="22839"/>
                              <a:pt x="21600" y="22839"/>
                            </a:cubicBezTo>
                            <a:cubicBezTo>
                              <a:pt x="9670" y="22839"/>
                              <a:pt x="0" y="13168"/>
                              <a:pt x="0" y="1239"/>
                            </a:cubicBezTo>
                            <a:cubicBezTo>
                              <a:pt x="0" y="825"/>
                              <a:pt x="11" y="412"/>
                              <a:pt x="35" y="-1"/>
                            </a:cubicBezTo>
                          </a:path>
                          <a:path w="24251" h="22839" stroke="0" extrusionOk="0">
                            <a:moveTo>
                              <a:pt x="24250" y="22675"/>
                            </a:moveTo>
                            <a:cubicBezTo>
                              <a:pt x="23371" y="22784"/>
                              <a:pt x="22486" y="22839"/>
                              <a:pt x="21600" y="22839"/>
                            </a:cubicBezTo>
                            <a:cubicBezTo>
                              <a:pt x="9670" y="22839"/>
                              <a:pt x="0" y="13168"/>
                              <a:pt x="0" y="1239"/>
                            </a:cubicBezTo>
                            <a:cubicBezTo>
                              <a:pt x="0" y="825"/>
                              <a:pt x="11" y="412"/>
                              <a:pt x="35" y="-1"/>
                            </a:cubicBezTo>
                            <a:lnTo>
                              <a:pt x="21600" y="1239"/>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87" name="Arc 271"/>
                      <p:cNvSpPr>
                        <a:spLocks/>
                      </p:cNvSpPr>
                      <p:nvPr/>
                    </p:nvSpPr>
                    <p:spPr bwMode="auto">
                      <a:xfrm>
                        <a:off x="4981" y="3036"/>
                        <a:ext cx="107" cy="61"/>
                      </a:xfrm>
                      <a:custGeom>
                        <a:avLst/>
                        <a:gdLst>
                          <a:gd name="G0" fmla="+- 21554 0 0"/>
                          <a:gd name="G1" fmla="+- 21596 0 0"/>
                          <a:gd name="G2" fmla="+- 21600 0 0"/>
                          <a:gd name="T0" fmla="*/ 0 w 21554"/>
                          <a:gd name="T1" fmla="*/ 20189 h 21596"/>
                          <a:gd name="T2" fmla="*/ 21152 w 21554"/>
                          <a:gd name="T3" fmla="*/ 0 h 21596"/>
                          <a:gd name="T4" fmla="*/ 21554 w 21554"/>
                          <a:gd name="T5" fmla="*/ 21596 h 21596"/>
                        </a:gdLst>
                        <a:ahLst/>
                        <a:cxnLst>
                          <a:cxn ang="0">
                            <a:pos x="T0" y="T1"/>
                          </a:cxn>
                          <a:cxn ang="0">
                            <a:pos x="T2" y="T3"/>
                          </a:cxn>
                          <a:cxn ang="0">
                            <a:pos x="T4" y="T5"/>
                          </a:cxn>
                        </a:cxnLst>
                        <a:rect l="0" t="0" r="r" b="b"/>
                        <a:pathLst>
                          <a:path w="21554" h="21596" fill="none" extrusionOk="0">
                            <a:moveTo>
                              <a:pt x="-1" y="20188"/>
                            </a:moveTo>
                            <a:cubicBezTo>
                              <a:pt x="731" y="8984"/>
                              <a:pt x="9925" y="208"/>
                              <a:pt x="21151" y="-1"/>
                            </a:cubicBezTo>
                          </a:path>
                          <a:path w="21554" h="21596" stroke="0" extrusionOk="0">
                            <a:moveTo>
                              <a:pt x="-1" y="20188"/>
                            </a:moveTo>
                            <a:cubicBezTo>
                              <a:pt x="731" y="8984"/>
                              <a:pt x="9925" y="208"/>
                              <a:pt x="21151" y="-1"/>
                            </a:cubicBezTo>
                            <a:lnTo>
                              <a:pt x="21554" y="2159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88" name="Group 272"/>
                    <p:cNvGrpSpPr>
                      <a:grpSpLocks/>
                    </p:cNvGrpSpPr>
                    <p:nvPr/>
                  </p:nvGrpSpPr>
                  <p:grpSpPr bwMode="auto">
                    <a:xfrm>
                      <a:off x="5041" y="3060"/>
                      <a:ext cx="94" cy="84"/>
                      <a:chOff x="5041" y="3060"/>
                      <a:chExt cx="94" cy="84"/>
                    </a:xfrm>
                  </p:grpSpPr>
                  <p:sp>
                    <p:nvSpPr>
                      <p:cNvPr id="521489" name="Oval 273"/>
                      <p:cNvSpPr>
                        <a:spLocks noChangeArrowheads="1"/>
                      </p:cNvSpPr>
                      <p:nvPr/>
                    </p:nvSpPr>
                    <p:spPr bwMode="auto">
                      <a:xfrm>
                        <a:off x="5044" y="3065"/>
                        <a:ext cx="85" cy="76"/>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490" name="Group 274"/>
                      <p:cNvGrpSpPr>
                        <a:grpSpLocks/>
                      </p:cNvGrpSpPr>
                      <p:nvPr/>
                    </p:nvGrpSpPr>
                    <p:grpSpPr bwMode="auto">
                      <a:xfrm>
                        <a:off x="5041" y="3060"/>
                        <a:ext cx="94" cy="84"/>
                        <a:chOff x="5041" y="3060"/>
                        <a:chExt cx="94" cy="84"/>
                      </a:xfrm>
                    </p:grpSpPr>
                    <p:sp>
                      <p:nvSpPr>
                        <p:cNvPr id="521491" name="Freeform 275"/>
                        <p:cNvSpPr>
                          <a:spLocks/>
                        </p:cNvSpPr>
                        <p:nvPr/>
                      </p:nvSpPr>
                      <p:spPr bwMode="auto">
                        <a:xfrm>
                          <a:off x="5041" y="3060"/>
                          <a:ext cx="91" cy="84"/>
                        </a:xfrm>
                        <a:custGeom>
                          <a:avLst/>
                          <a:gdLst>
                            <a:gd name="T0" fmla="*/ 56 w 91"/>
                            <a:gd name="T1" fmla="*/ 1 h 84"/>
                            <a:gd name="T2" fmla="*/ 59 w 91"/>
                            <a:gd name="T3" fmla="*/ 33 h 84"/>
                            <a:gd name="T4" fmla="*/ 88 w 91"/>
                            <a:gd name="T5" fmla="*/ 30 h 84"/>
                            <a:gd name="T6" fmla="*/ 90 w 91"/>
                            <a:gd name="T7" fmla="*/ 35 h 84"/>
                            <a:gd name="T8" fmla="*/ 90 w 91"/>
                            <a:gd name="T9" fmla="*/ 39 h 84"/>
                            <a:gd name="T10" fmla="*/ 66 w 91"/>
                            <a:gd name="T11" fmla="*/ 50 h 84"/>
                            <a:gd name="T12" fmla="*/ 75 w 91"/>
                            <a:gd name="T13" fmla="*/ 76 h 84"/>
                            <a:gd name="T14" fmla="*/ 70 w 91"/>
                            <a:gd name="T15" fmla="*/ 80 h 84"/>
                            <a:gd name="T16" fmla="*/ 66 w 91"/>
                            <a:gd name="T17" fmla="*/ 83 h 84"/>
                            <a:gd name="T18" fmla="*/ 49 w 91"/>
                            <a:gd name="T19" fmla="*/ 55 h 84"/>
                            <a:gd name="T20" fmla="*/ 22 w 91"/>
                            <a:gd name="T21" fmla="*/ 82 h 84"/>
                            <a:gd name="T22" fmla="*/ 17 w 91"/>
                            <a:gd name="T23" fmla="*/ 79 h 84"/>
                            <a:gd name="T24" fmla="*/ 12 w 91"/>
                            <a:gd name="T25" fmla="*/ 74 h 84"/>
                            <a:gd name="T26" fmla="*/ 33 w 91"/>
                            <a:gd name="T27" fmla="*/ 48 h 84"/>
                            <a:gd name="T28" fmla="*/ 0 w 91"/>
                            <a:gd name="T29" fmla="*/ 32 h 84"/>
                            <a:gd name="T30" fmla="*/ 3 w 91"/>
                            <a:gd name="T31" fmla="*/ 25 h 84"/>
                            <a:gd name="T32" fmla="*/ 7 w 91"/>
                            <a:gd name="T33" fmla="*/ 23 h 84"/>
                            <a:gd name="T34" fmla="*/ 38 w 91"/>
                            <a:gd name="T35" fmla="*/ 33 h 84"/>
                            <a:gd name="T36" fmla="*/ 43 w 91"/>
                            <a:gd name="T37" fmla="*/ 0 h 84"/>
                            <a:gd name="T38" fmla="*/ 56 w 91"/>
                            <a:gd name="T3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4">
                              <a:moveTo>
                                <a:pt x="56" y="1"/>
                              </a:moveTo>
                              <a:lnTo>
                                <a:pt x="59" y="33"/>
                              </a:lnTo>
                              <a:lnTo>
                                <a:pt x="88" y="30"/>
                              </a:lnTo>
                              <a:lnTo>
                                <a:pt x="90" y="35"/>
                              </a:lnTo>
                              <a:lnTo>
                                <a:pt x="90" y="39"/>
                              </a:lnTo>
                              <a:lnTo>
                                <a:pt x="66" y="50"/>
                              </a:lnTo>
                              <a:lnTo>
                                <a:pt x="75" y="76"/>
                              </a:lnTo>
                              <a:lnTo>
                                <a:pt x="70" y="80"/>
                              </a:lnTo>
                              <a:lnTo>
                                <a:pt x="66" y="83"/>
                              </a:lnTo>
                              <a:lnTo>
                                <a:pt x="49" y="55"/>
                              </a:lnTo>
                              <a:lnTo>
                                <a:pt x="22" y="82"/>
                              </a:lnTo>
                              <a:lnTo>
                                <a:pt x="17" y="79"/>
                              </a:lnTo>
                              <a:lnTo>
                                <a:pt x="12" y="74"/>
                              </a:lnTo>
                              <a:lnTo>
                                <a:pt x="33" y="48"/>
                              </a:lnTo>
                              <a:lnTo>
                                <a:pt x="0" y="32"/>
                              </a:lnTo>
                              <a:lnTo>
                                <a:pt x="3" y="25"/>
                              </a:lnTo>
                              <a:lnTo>
                                <a:pt x="7" y="23"/>
                              </a:lnTo>
                              <a:lnTo>
                                <a:pt x="38" y="33"/>
                              </a:lnTo>
                              <a:lnTo>
                                <a:pt x="43" y="0"/>
                              </a:lnTo>
                              <a:lnTo>
                                <a:pt x="56" y="1"/>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492" name="Group 276"/>
                        <p:cNvGrpSpPr>
                          <a:grpSpLocks/>
                        </p:cNvGrpSpPr>
                        <p:nvPr/>
                      </p:nvGrpSpPr>
                      <p:grpSpPr bwMode="auto">
                        <a:xfrm>
                          <a:off x="5099" y="3097"/>
                          <a:ext cx="7" cy="6"/>
                          <a:chOff x="5099" y="3097"/>
                          <a:chExt cx="7" cy="6"/>
                        </a:xfrm>
                      </p:grpSpPr>
                      <p:sp>
                        <p:nvSpPr>
                          <p:cNvPr id="521493" name="Oval 277"/>
                          <p:cNvSpPr>
                            <a:spLocks noChangeArrowheads="1"/>
                          </p:cNvSpPr>
                          <p:nvPr/>
                        </p:nvSpPr>
                        <p:spPr bwMode="auto">
                          <a:xfrm>
                            <a:off x="5099" y="3097"/>
                            <a:ext cx="7"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94" name="Oval 278"/>
                          <p:cNvSpPr>
                            <a:spLocks noChangeArrowheads="1"/>
                          </p:cNvSpPr>
                          <p:nvPr/>
                        </p:nvSpPr>
                        <p:spPr bwMode="auto">
                          <a:xfrm>
                            <a:off x="5101" y="3099"/>
                            <a:ext cx="4"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95" name="Group 279"/>
                        <p:cNvGrpSpPr>
                          <a:grpSpLocks/>
                        </p:cNvGrpSpPr>
                        <p:nvPr/>
                      </p:nvGrpSpPr>
                      <p:grpSpPr bwMode="auto">
                        <a:xfrm>
                          <a:off x="5073" y="3096"/>
                          <a:ext cx="7" cy="6"/>
                          <a:chOff x="5073" y="3096"/>
                          <a:chExt cx="7" cy="6"/>
                        </a:xfrm>
                      </p:grpSpPr>
                      <p:sp>
                        <p:nvSpPr>
                          <p:cNvPr id="521496" name="Oval 280"/>
                          <p:cNvSpPr>
                            <a:spLocks noChangeArrowheads="1"/>
                          </p:cNvSpPr>
                          <p:nvPr/>
                        </p:nvSpPr>
                        <p:spPr bwMode="auto">
                          <a:xfrm>
                            <a:off x="5073" y="3096"/>
                            <a:ext cx="7"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97" name="Oval 281"/>
                          <p:cNvSpPr>
                            <a:spLocks noChangeArrowheads="1"/>
                          </p:cNvSpPr>
                          <p:nvPr/>
                        </p:nvSpPr>
                        <p:spPr bwMode="auto">
                          <a:xfrm>
                            <a:off x="5075" y="3098"/>
                            <a:ext cx="3"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498" name="Group 282"/>
                        <p:cNvGrpSpPr>
                          <a:grpSpLocks/>
                        </p:cNvGrpSpPr>
                        <p:nvPr/>
                      </p:nvGrpSpPr>
                      <p:grpSpPr bwMode="auto">
                        <a:xfrm>
                          <a:off x="5087" y="3089"/>
                          <a:ext cx="8" cy="6"/>
                          <a:chOff x="5087" y="3089"/>
                          <a:chExt cx="8" cy="6"/>
                        </a:xfrm>
                      </p:grpSpPr>
                      <p:sp>
                        <p:nvSpPr>
                          <p:cNvPr id="521499" name="Oval 283"/>
                          <p:cNvSpPr>
                            <a:spLocks noChangeArrowheads="1"/>
                          </p:cNvSpPr>
                          <p:nvPr/>
                        </p:nvSpPr>
                        <p:spPr bwMode="auto">
                          <a:xfrm>
                            <a:off x="5087" y="3089"/>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00" name="Oval 284"/>
                          <p:cNvSpPr>
                            <a:spLocks noChangeArrowheads="1"/>
                          </p:cNvSpPr>
                          <p:nvPr/>
                        </p:nvSpPr>
                        <p:spPr bwMode="auto">
                          <a:xfrm>
                            <a:off x="5090" y="3091"/>
                            <a:ext cx="3"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01" name="Group 285"/>
                        <p:cNvGrpSpPr>
                          <a:grpSpLocks/>
                        </p:cNvGrpSpPr>
                        <p:nvPr/>
                      </p:nvGrpSpPr>
                      <p:grpSpPr bwMode="auto">
                        <a:xfrm>
                          <a:off x="5077" y="3110"/>
                          <a:ext cx="7" cy="5"/>
                          <a:chOff x="5077" y="3110"/>
                          <a:chExt cx="7" cy="5"/>
                        </a:xfrm>
                      </p:grpSpPr>
                      <p:sp>
                        <p:nvSpPr>
                          <p:cNvPr id="521502" name="Oval 286"/>
                          <p:cNvSpPr>
                            <a:spLocks noChangeArrowheads="1"/>
                          </p:cNvSpPr>
                          <p:nvPr/>
                        </p:nvSpPr>
                        <p:spPr bwMode="auto">
                          <a:xfrm>
                            <a:off x="5077" y="3110"/>
                            <a:ext cx="7"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03" name="Oval 287"/>
                          <p:cNvSpPr>
                            <a:spLocks noChangeArrowheads="1"/>
                          </p:cNvSpPr>
                          <p:nvPr/>
                        </p:nvSpPr>
                        <p:spPr bwMode="auto">
                          <a:xfrm>
                            <a:off x="5079" y="3111"/>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504" name="Oval 288"/>
                        <p:cNvSpPr>
                          <a:spLocks noChangeArrowheads="1"/>
                        </p:cNvSpPr>
                        <p:nvPr/>
                      </p:nvSpPr>
                      <p:spPr bwMode="auto">
                        <a:xfrm>
                          <a:off x="5081" y="3097"/>
                          <a:ext cx="18" cy="1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505" name="Group 289"/>
                        <p:cNvGrpSpPr>
                          <a:grpSpLocks/>
                        </p:cNvGrpSpPr>
                        <p:nvPr/>
                      </p:nvGrpSpPr>
                      <p:grpSpPr bwMode="auto">
                        <a:xfrm>
                          <a:off x="5097" y="3110"/>
                          <a:ext cx="7" cy="5"/>
                          <a:chOff x="5097" y="3110"/>
                          <a:chExt cx="7" cy="5"/>
                        </a:xfrm>
                      </p:grpSpPr>
                      <p:sp>
                        <p:nvSpPr>
                          <p:cNvPr id="521506" name="Oval 290"/>
                          <p:cNvSpPr>
                            <a:spLocks noChangeArrowheads="1"/>
                          </p:cNvSpPr>
                          <p:nvPr/>
                        </p:nvSpPr>
                        <p:spPr bwMode="auto">
                          <a:xfrm>
                            <a:off x="5097" y="3110"/>
                            <a:ext cx="7"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07" name="Oval 291"/>
                          <p:cNvSpPr>
                            <a:spLocks noChangeArrowheads="1"/>
                          </p:cNvSpPr>
                          <p:nvPr/>
                        </p:nvSpPr>
                        <p:spPr bwMode="auto">
                          <a:xfrm>
                            <a:off x="5099" y="3111"/>
                            <a:ext cx="2"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08" name="Group 292"/>
                        <p:cNvGrpSpPr>
                          <a:grpSpLocks/>
                        </p:cNvGrpSpPr>
                        <p:nvPr/>
                      </p:nvGrpSpPr>
                      <p:grpSpPr bwMode="auto">
                        <a:xfrm>
                          <a:off x="5059" y="3074"/>
                          <a:ext cx="76" cy="65"/>
                          <a:chOff x="5059" y="3074"/>
                          <a:chExt cx="76" cy="65"/>
                        </a:xfrm>
                      </p:grpSpPr>
                      <p:sp>
                        <p:nvSpPr>
                          <p:cNvPr id="521509" name="Line 293"/>
                          <p:cNvSpPr>
                            <a:spLocks noChangeShapeType="1"/>
                          </p:cNvSpPr>
                          <p:nvPr/>
                        </p:nvSpPr>
                        <p:spPr bwMode="auto">
                          <a:xfrm flipH="1">
                            <a:off x="5061" y="3099"/>
                            <a:ext cx="70"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10" name="Line 294"/>
                          <p:cNvSpPr>
                            <a:spLocks noChangeShapeType="1"/>
                          </p:cNvSpPr>
                          <p:nvPr/>
                        </p:nvSpPr>
                        <p:spPr bwMode="auto">
                          <a:xfrm>
                            <a:off x="5083" y="3098"/>
                            <a:ext cx="4" cy="2"/>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11" name="Line 295"/>
                          <p:cNvSpPr>
                            <a:spLocks noChangeShapeType="1"/>
                          </p:cNvSpPr>
                          <p:nvPr/>
                        </p:nvSpPr>
                        <p:spPr bwMode="auto">
                          <a:xfrm flipH="1" flipV="1">
                            <a:off x="5059" y="3074"/>
                            <a:ext cx="76" cy="65"/>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12" name="Line 296"/>
                          <p:cNvSpPr>
                            <a:spLocks noChangeShapeType="1"/>
                          </p:cNvSpPr>
                          <p:nvPr/>
                        </p:nvSpPr>
                        <p:spPr bwMode="auto">
                          <a:xfrm flipV="1">
                            <a:off x="5074" y="3075"/>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13" name="Line 297"/>
                          <p:cNvSpPr>
                            <a:spLocks noChangeShapeType="1"/>
                          </p:cNvSpPr>
                          <p:nvPr/>
                        </p:nvSpPr>
                        <p:spPr bwMode="auto">
                          <a:xfrm flipH="1">
                            <a:off x="5061" y="3111"/>
                            <a:ext cx="63" cy="7"/>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514" name="Group 298"/>
                  <p:cNvGrpSpPr>
                    <a:grpSpLocks/>
                  </p:cNvGrpSpPr>
                  <p:nvPr/>
                </p:nvGrpSpPr>
                <p:grpSpPr bwMode="auto">
                  <a:xfrm>
                    <a:off x="5546" y="3021"/>
                    <a:ext cx="157" cy="129"/>
                    <a:chOff x="5546" y="3021"/>
                    <a:chExt cx="157" cy="129"/>
                  </a:xfrm>
                </p:grpSpPr>
                <p:grpSp>
                  <p:nvGrpSpPr>
                    <p:cNvPr id="521515" name="Group 299"/>
                    <p:cNvGrpSpPr>
                      <a:grpSpLocks/>
                    </p:cNvGrpSpPr>
                    <p:nvPr/>
                  </p:nvGrpSpPr>
                  <p:grpSpPr bwMode="auto">
                    <a:xfrm>
                      <a:off x="5546" y="3021"/>
                      <a:ext cx="157" cy="129"/>
                      <a:chOff x="5546" y="3021"/>
                      <a:chExt cx="157" cy="129"/>
                    </a:xfrm>
                  </p:grpSpPr>
                  <p:sp>
                    <p:nvSpPr>
                      <p:cNvPr id="521516" name="Oval 300"/>
                      <p:cNvSpPr>
                        <a:spLocks noChangeArrowheads="1"/>
                      </p:cNvSpPr>
                      <p:nvPr/>
                    </p:nvSpPr>
                    <p:spPr bwMode="auto">
                      <a:xfrm>
                        <a:off x="5561" y="3021"/>
                        <a:ext cx="142" cy="12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17" name="Arc 301"/>
                      <p:cNvSpPr>
                        <a:spLocks/>
                      </p:cNvSpPr>
                      <p:nvPr/>
                    </p:nvSpPr>
                    <p:spPr bwMode="auto">
                      <a:xfrm>
                        <a:off x="5546" y="3095"/>
                        <a:ext cx="87" cy="55"/>
                      </a:xfrm>
                      <a:custGeom>
                        <a:avLst/>
                        <a:gdLst>
                          <a:gd name="G0" fmla="+- 21600 0 0"/>
                          <a:gd name="G1" fmla="+- 1679 0 0"/>
                          <a:gd name="G2" fmla="+- 21600 0 0"/>
                          <a:gd name="T0" fmla="*/ 20836 w 21600"/>
                          <a:gd name="T1" fmla="*/ 23265 h 23265"/>
                          <a:gd name="T2" fmla="*/ 65 w 21600"/>
                          <a:gd name="T3" fmla="*/ 0 h 23265"/>
                          <a:gd name="T4" fmla="*/ 21600 w 21600"/>
                          <a:gd name="T5" fmla="*/ 1679 h 23265"/>
                        </a:gdLst>
                        <a:ahLst/>
                        <a:cxnLst>
                          <a:cxn ang="0">
                            <a:pos x="T0" y="T1"/>
                          </a:cxn>
                          <a:cxn ang="0">
                            <a:pos x="T2" y="T3"/>
                          </a:cxn>
                          <a:cxn ang="0">
                            <a:pos x="T4" y="T5"/>
                          </a:cxn>
                        </a:cxnLst>
                        <a:rect l="0" t="0" r="r" b="b"/>
                        <a:pathLst>
                          <a:path w="21600" h="23265" fill="none" extrusionOk="0">
                            <a:moveTo>
                              <a:pt x="20835" y="23265"/>
                            </a:moveTo>
                            <a:cubicBezTo>
                              <a:pt x="9211" y="22854"/>
                              <a:pt x="0" y="13311"/>
                              <a:pt x="0" y="1679"/>
                            </a:cubicBezTo>
                            <a:cubicBezTo>
                              <a:pt x="0" y="1118"/>
                              <a:pt x="21" y="558"/>
                              <a:pt x="65" y="0"/>
                            </a:cubicBezTo>
                          </a:path>
                          <a:path w="21600" h="23265" stroke="0" extrusionOk="0">
                            <a:moveTo>
                              <a:pt x="20835" y="23265"/>
                            </a:moveTo>
                            <a:cubicBezTo>
                              <a:pt x="9211" y="22854"/>
                              <a:pt x="0" y="13311"/>
                              <a:pt x="0" y="1679"/>
                            </a:cubicBezTo>
                            <a:cubicBezTo>
                              <a:pt x="0" y="1118"/>
                              <a:pt x="21" y="558"/>
                              <a:pt x="65" y="0"/>
                            </a:cubicBezTo>
                            <a:lnTo>
                              <a:pt x="21600" y="1679"/>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18" name="Group 302"/>
                    <p:cNvGrpSpPr>
                      <a:grpSpLocks/>
                    </p:cNvGrpSpPr>
                    <p:nvPr/>
                  </p:nvGrpSpPr>
                  <p:grpSpPr bwMode="auto">
                    <a:xfrm>
                      <a:off x="5576" y="3048"/>
                      <a:ext cx="102" cy="74"/>
                      <a:chOff x="5576" y="3048"/>
                      <a:chExt cx="102" cy="74"/>
                    </a:xfrm>
                  </p:grpSpPr>
                  <p:sp>
                    <p:nvSpPr>
                      <p:cNvPr id="521519" name="Oval 303"/>
                      <p:cNvSpPr>
                        <a:spLocks noChangeArrowheads="1"/>
                      </p:cNvSpPr>
                      <p:nvPr/>
                    </p:nvSpPr>
                    <p:spPr bwMode="auto">
                      <a:xfrm>
                        <a:off x="5583" y="3053"/>
                        <a:ext cx="89" cy="63"/>
                      </a:xfrm>
                      <a:prstGeom prst="ellipse">
                        <a:avLst/>
                      </a:prstGeom>
                      <a:solidFill>
                        <a:srgbClr val="000000"/>
                      </a:solidFill>
                      <a:ln w="254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20" name="Freeform 304"/>
                      <p:cNvSpPr>
                        <a:spLocks/>
                      </p:cNvSpPr>
                      <p:nvPr/>
                    </p:nvSpPr>
                    <p:spPr bwMode="auto">
                      <a:xfrm>
                        <a:off x="5576" y="3048"/>
                        <a:ext cx="102" cy="72"/>
                      </a:xfrm>
                      <a:custGeom>
                        <a:avLst/>
                        <a:gdLst>
                          <a:gd name="T0" fmla="*/ 62 w 102"/>
                          <a:gd name="T1" fmla="*/ 0 h 72"/>
                          <a:gd name="T2" fmla="*/ 62 w 102"/>
                          <a:gd name="T3" fmla="*/ 30 h 72"/>
                          <a:gd name="T4" fmla="*/ 98 w 102"/>
                          <a:gd name="T5" fmla="*/ 26 h 72"/>
                          <a:gd name="T6" fmla="*/ 100 w 102"/>
                          <a:gd name="T7" fmla="*/ 29 h 72"/>
                          <a:gd name="T8" fmla="*/ 101 w 102"/>
                          <a:gd name="T9" fmla="*/ 34 h 72"/>
                          <a:gd name="T10" fmla="*/ 66 w 102"/>
                          <a:gd name="T11" fmla="*/ 43 h 72"/>
                          <a:gd name="T12" fmla="*/ 83 w 102"/>
                          <a:gd name="T13" fmla="*/ 66 h 72"/>
                          <a:gd name="T14" fmla="*/ 76 w 102"/>
                          <a:gd name="T15" fmla="*/ 69 h 72"/>
                          <a:gd name="T16" fmla="*/ 71 w 102"/>
                          <a:gd name="T17" fmla="*/ 71 h 72"/>
                          <a:gd name="T18" fmla="*/ 51 w 102"/>
                          <a:gd name="T19" fmla="*/ 52 h 72"/>
                          <a:gd name="T20" fmla="*/ 27 w 102"/>
                          <a:gd name="T21" fmla="*/ 69 h 72"/>
                          <a:gd name="T22" fmla="*/ 20 w 102"/>
                          <a:gd name="T23" fmla="*/ 67 h 72"/>
                          <a:gd name="T24" fmla="*/ 15 w 102"/>
                          <a:gd name="T25" fmla="*/ 63 h 72"/>
                          <a:gd name="T26" fmla="*/ 38 w 102"/>
                          <a:gd name="T27" fmla="*/ 42 h 72"/>
                          <a:gd name="T28" fmla="*/ 7 w 102"/>
                          <a:gd name="T29" fmla="*/ 30 h 72"/>
                          <a:gd name="T30" fmla="*/ 0 w 102"/>
                          <a:gd name="T31" fmla="*/ 29 h 72"/>
                          <a:gd name="T32" fmla="*/ 3 w 102"/>
                          <a:gd name="T33" fmla="*/ 23 h 72"/>
                          <a:gd name="T34" fmla="*/ 4 w 102"/>
                          <a:gd name="T35" fmla="*/ 21 h 72"/>
                          <a:gd name="T36" fmla="*/ 46 w 102"/>
                          <a:gd name="T37" fmla="*/ 30 h 72"/>
                          <a:gd name="T38" fmla="*/ 48 w 102"/>
                          <a:gd name="T39" fmla="*/ 0 h 72"/>
                          <a:gd name="T40" fmla="*/ 55 w 102"/>
                          <a:gd name="T41" fmla="*/ 0 h 72"/>
                          <a:gd name="T42" fmla="*/ 62 w 102"/>
                          <a:gd name="T4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72">
                            <a:moveTo>
                              <a:pt x="62" y="0"/>
                            </a:moveTo>
                            <a:lnTo>
                              <a:pt x="62" y="30"/>
                            </a:lnTo>
                            <a:lnTo>
                              <a:pt x="98" y="26"/>
                            </a:lnTo>
                            <a:lnTo>
                              <a:pt x="100" y="29"/>
                            </a:lnTo>
                            <a:lnTo>
                              <a:pt x="101" y="34"/>
                            </a:lnTo>
                            <a:lnTo>
                              <a:pt x="66" y="43"/>
                            </a:lnTo>
                            <a:lnTo>
                              <a:pt x="83" y="66"/>
                            </a:lnTo>
                            <a:lnTo>
                              <a:pt x="76" y="69"/>
                            </a:lnTo>
                            <a:lnTo>
                              <a:pt x="71" y="71"/>
                            </a:lnTo>
                            <a:lnTo>
                              <a:pt x="51" y="52"/>
                            </a:lnTo>
                            <a:lnTo>
                              <a:pt x="27" y="69"/>
                            </a:lnTo>
                            <a:lnTo>
                              <a:pt x="20" y="67"/>
                            </a:lnTo>
                            <a:lnTo>
                              <a:pt x="15" y="63"/>
                            </a:lnTo>
                            <a:lnTo>
                              <a:pt x="38" y="42"/>
                            </a:lnTo>
                            <a:lnTo>
                              <a:pt x="7" y="30"/>
                            </a:lnTo>
                            <a:lnTo>
                              <a:pt x="0" y="29"/>
                            </a:lnTo>
                            <a:lnTo>
                              <a:pt x="3" y="23"/>
                            </a:lnTo>
                            <a:lnTo>
                              <a:pt x="4" y="21"/>
                            </a:lnTo>
                            <a:lnTo>
                              <a:pt x="46" y="30"/>
                            </a:lnTo>
                            <a:lnTo>
                              <a:pt x="48" y="0"/>
                            </a:lnTo>
                            <a:lnTo>
                              <a:pt x="55" y="0"/>
                            </a:lnTo>
                            <a:lnTo>
                              <a:pt x="62" y="0"/>
                            </a:lnTo>
                          </a:path>
                        </a:pathLst>
                      </a:custGeom>
                      <a:solidFill>
                        <a:srgbClr val="000000"/>
                      </a:solidFill>
                      <a:ln w="25400" cap="rnd"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521" name="Group 305"/>
                      <p:cNvGrpSpPr>
                        <a:grpSpLocks/>
                      </p:cNvGrpSpPr>
                      <p:nvPr/>
                    </p:nvGrpSpPr>
                    <p:grpSpPr bwMode="auto">
                      <a:xfrm>
                        <a:off x="5613" y="3072"/>
                        <a:ext cx="34" cy="27"/>
                        <a:chOff x="5613" y="3072"/>
                        <a:chExt cx="34" cy="27"/>
                      </a:xfrm>
                    </p:grpSpPr>
                    <p:grpSp>
                      <p:nvGrpSpPr>
                        <p:cNvPr id="521522" name="Group 306"/>
                        <p:cNvGrpSpPr>
                          <a:grpSpLocks/>
                        </p:cNvGrpSpPr>
                        <p:nvPr/>
                      </p:nvGrpSpPr>
                      <p:grpSpPr bwMode="auto">
                        <a:xfrm>
                          <a:off x="5640" y="3081"/>
                          <a:ext cx="7" cy="5"/>
                          <a:chOff x="5640" y="3081"/>
                          <a:chExt cx="7" cy="5"/>
                        </a:xfrm>
                      </p:grpSpPr>
                      <p:sp>
                        <p:nvSpPr>
                          <p:cNvPr id="521523" name="Oval 307"/>
                          <p:cNvSpPr>
                            <a:spLocks noChangeArrowheads="1"/>
                          </p:cNvSpPr>
                          <p:nvPr/>
                        </p:nvSpPr>
                        <p:spPr bwMode="auto">
                          <a:xfrm>
                            <a:off x="5640" y="3081"/>
                            <a:ext cx="7"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24" name="Oval 308"/>
                          <p:cNvSpPr>
                            <a:spLocks noChangeArrowheads="1"/>
                          </p:cNvSpPr>
                          <p:nvPr/>
                        </p:nvSpPr>
                        <p:spPr bwMode="auto">
                          <a:xfrm>
                            <a:off x="5643" y="3082"/>
                            <a:ext cx="1"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25" name="Group 309"/>
                        <p:cNvGrpSpPr>
                          <a:grpSpLocks/>
                        </p:cNvGrpSpPr>
                        <p:nvPr/>
                      </p:nvGrpSpPr>
                      <p:grpSpPr bwMode="auto">
                        <a:xfrm>
                          <a:off x="5613" y="3079"/>
                          <a:ext cx="7" cy="6"/>
                          <a:chOff x="5613" y="3079"/>
                          <a:chExt cx="7" cy="6"/>
                        </a:xfrm>
                      </p:grpSpPr>
                      <p:sp>
                        <p:nvSpPr>
                          <p:cNvPr id="521526" name="Oval 310"/>
                          <p:cNvSpPr>
                            <a:spLocks noChangeArrowheads="1"/>
                          </p:cNvSpPr>
                          <p:nvPr/>
                        </p:nvSpPr>
                        <p:spPr bwMode="auto">
                          <a:xfrm>
                            <a:off x="5613" y="3079"/>
                            <a:ext cx="7"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27" name="Oval 311"/>
                          <p:cNvSpPr>
                            <a:spLocks noChangeArrowheads="1"/>
                          </p:cNvSpPr>
                          <p:nvPr/>
                        </p:nvSpPr>
                        <p:spPr bwMode="auto">
                          <a:xfrm>
                            <a:off x="5615" y="3082"/>
                            <a:ext cx="3" cy="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28" name="Group 312"/>
                        <p:cNvGrpSpPr>
                          <a:grpSpLocks/>
                        </p:cNvGrpSpPr>
                        <p:nvPr/>
                      </p:nvGrpSpPr>
                      <p:grpSpPr bwMode="auto">
                        <a:xfrm>
                          <a:off x="5628" y="3072"/>
                          <a:ext cx="8" cy="6"/>
                          <a:chOff x="5628" y="3072"/>
                          <a:chExt cx="8" cy="6"/>
                        </a:xfrm>
                      </p:grpSpPr>
                      <p:sp>
                        <p:nvSpPr>
                          <p:cNvPr id="521529" name="Oval 313"/>
                          <p:cNvSpPr>
                            <a:spLocks noChangeArrowheads="1"/>
                          </p:cNvSpPr>
                          <p:nvPr/>
                        </p:nvSpPr>
                        <p:spPr bwMode="auto">
                          <a:xfrm>
                            <a:off x="5628" y="3072"/>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30" name="Oval 314"/>
                          <p:cNvSpPr>
                            <a:spLocks noChangeArrowheads="1"/>
                          </p:cNvSpPr>
                          <p:nvPr/>
                        </p:nvSpPr>
                        <p:spPr bwMode="auto">
                          <a:xfrm>
                            <a:off x="5631" y="3074"/>
                            <a:ext cx="1" cy="3"/>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31" name="Group 315"/>
                        <p:cNvGrpSpPr>
                          <a:grpSpLocks/>
                        </p:cNvGrpSpPr>
                        <p:nvPr/>
                      </p:nvGrpSpPr>
                      <p:grpSpPr bwMode="auto">
                        <a:xfrm>
                          <a:off x="5617" y="3093"/>
                          <a:ext cx="8" cy="5"/>
                          <a:chOff x="5617" y="3093"/>
                          <a:chExt cx="8" cy="5"/>
                        </a:xfrm>
                      </p:grpSpPr>
                      <p:sp>
                        <p:nvSpPr>
                          <p:cNvPr id="521532" name="Oval 316"/>
                          <p:cNvSpPr>
                            <a:spLocks noChangeArrowheads="1"/>
                          </p:cNvSpPr>
                          <p:nvPr/>
                        </p:nvSpPr>
                        <p:spPr bwMode="auto">
                          <a:xfrm>
                            <a:off x="5617" y="3093"/>
                            <a:ext cx="8" cy="5"/>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33" name="Oval 317"/>
                          <p:cNvSpPr>
                            <a:spLocks noChangeArrowheads="1"/>
                          </p:cNvSpPr>
                          <p:nvPr/>
                        </p:nvSpPr>
                        <p:spPr bwMode="auto">
                          <a:xfrm>
                            <a:off x="5620" y="3095"/>
                            <a:ext cx="3"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1534" name="Group 318"/>
                        <p:cNvGrpSpPr>
                          <a:grpSpLocks/>
                        </p:cNvGrpSpPr>
                        <p:nvPr/>
                      </p:nvGrpSpPr>
                      <p:grpSpPr bwMode="auto">
                        <a:xfrm>
                          <a:off x="5633" y="3093"/>
                          <a:ext cx="8" cy="6"/>
                          <a:chOff x="5633" y="3093"/>
                          <a:chExt cx="8" cy="6"/>
                        </a:xfrm>
                      </p:grpSpPr>
                      <p:sp>
                        <p:nvSpPr>
                          <p:cNvPr id="521535" name="Oval 319"/>
                          <p:cNvSpPr>
                            <a:spLocks noChangeArrowheads="1"/>
                          </p:cNvSpPr>
                          <p:nvPr/>
                        </p:nvSpPr>
                        <p:spPr bwMode="auto">
                          <a:xfrm>
                            <a:off x="5633" y="3093"/>
                            <a:ext cx="8" cy="6"/>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36" name="Oval 320"/>
                          <p:cNvSpPr>
                            <a:spLocks noChangeArrowheads="1"/>
                          </p:cNvSpPr>
                          <p:nvPr/>
                        </p:nvSpPr>
                        <p:spPr bwMode="auto">
                          <a:xfrm>
                            <a:off x="5637" y="3096"/>
                            <a:ext cx="2" cy="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537" name="Group 321"/>
                      <p:cNvGrpSpPr>
                        <a:grpSpLocks/>
                      </p:cNvGrpSpPr>
                      <p:nvPr/>
                    </p:nvGrpSpPr>
                    <p:grpSpPr bwMode="auto">
                      <a:xfrm>
                        <a:off x="5602" y="3059"/>
                        <a:ext cx="71" cy="63"/>
                        <a:chOff x="5602" y="3059"/>
                        <a:chExt cx="71" cy="63"/>
                      </a:xfrm>
                    </p:grpSpPr>
                    <p:grpSp>
                      <p:nvGrpSpPr>
                        <p:cNvPr id="521538" name="Group 322"/>
                        <p:cNvGrpSpPr>
                          <a:grpSpLocks/>
                        </p:cNvGrpSpPr>
                        <p:nvPr/>
                      </p:nvGrpSpPr>
                      <p:grpSpPr bwMode="auto">
                        <a:xfrm>
                          <a:off x="5602" y="3059"/>
                          <a:ext cx="71" cy="63"/>
                          <a:chOff x="5602" y="3059"/>
                          <a:chExt cx="71" cy="63"/>
                        </a:xfrm>
                      </p:grpSpPr>
                      <p:sp>
                        <p:nvSpPr>
                          <p:cNvPr id="521539" name="Oval 323"/>
                          <p:cNvSpPr>
                            <a:spLocks noChangeArrowheads="1"/>
                          </p:cNvSpPr>
                          <p:nvPr/>
                        </p:nvSpPr>
                        <p:spPr bwMode="auto">
                          <a:xfrm>
                            <a:off x="5623" y="3081"/>
                            <a:ext cx="16" cy="12"/>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40" name="Line 324"/>
                          <p:cNvSpPr>
                            <a:spLocks noChangeShapeType="1"/>
                          </p:cNvSpPr>
                          <p:nvPr/>
                        </p:nvSpPr>
                        <p:spPr bwMode="auto">
                          <a:xfrm flipH="1">
                            <a:off x="5602" y="3082"/>
                            <a:ext cx="70" cy="4"/>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41" name="Line 325"/>
                          <p:cNvSpPr>
                            <a:spLocks noChangeShapeType="1"/>
                          </p:cNvSpPr>
                          <p:nvPr/>
                        </p:nvSpPr>
                        <p:spPr bwMode="auto">
                          <a:xfrm>
                            <a:off x="5624" y="3081"/>
                            <a:ext cx="4" cy="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42" name="Line 326"/>
                          <p:cNvSpPr>
                            <a:spLocks noChangeShapeType="1"/>
                          </p:cNvSpPr>
                          <p:nvPr/>
                        </p:nvSpPr>
                        <p:spPr bwMode="auto">
                          <a:xfrm flipH="1" flipV="1">
                            <a:off x="5603" y="3059"/>
                            <a:ext cx="70"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43" name="Line 327"/>
                          <p:cNvSpPr>
                            <a:spLocks noChangeShapeType="1"/>
                          </p:cNvSpPr>
                          <p:nvPr/>
                        </p:nvSpPr>
                        <p:spPr bwMode="auto">
                          <a:xfrm flipV="1">
                            <a:off x="5614" y="3059"/>
                            <a:ext cx="11" cy="6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544" name="Line 328"/>
                        <p:cNvSpPr>
                          <a:spLocks noChangeShapeType="1"/>
                        </p:cNvSpPr>
                        <p:nvPr/>
                      </p:nvSpPr>
                      <p:spPr bwMode="auto">
                        <a:xfrm>
                          <a:off x="5628" y="3096"/>
                          <a:ext cx="0" cy="8"/>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521545" name="Group 329"/>
                <p:cNvGrpSpPr>
                  <a:grpSpLocks/>
                </p:cNvGrpSpPr>
                <p:nvPr/>
              </p:nvGrpSpPr>
              <p:grpSpPr bwMode="auto">
                <a:xfrm>
                  <a:off x="4701" y="3007"/>
                  <a:ext cx="863" cy="144"/>
                  <a:chOff x="4701" y="3007"/>
                  <a:chExt cx="863" cy="144"/>
                </a:xfrm>
              </p:grpSpPr>
              <p:grpSp>
                <p:nvGrpSpPr>
                  <p:cNvPr id="521546" name="Group 330"/>
                  <p:cNvGrpSpPr>
                    <a:grpSpLocks/>
                  </p:cNvGrpSpPr>
                  <p:nvPr/>
                </p:nvGrpSpPr>
                <p:grpSpPr bwMode="auto">
                  <a:xfrm>
                    <a:off x="4701" y="3007"/>
                    <a:ext cx="863" cy="144"/>
                    <a:chOff x="4701" y="3007"/>
                    <a:chExt cx="863" cy="144"/>
                  </a:xfrm>
                </p:grpSpPr>
                <p:grpSp>
                  <p:nvGrpSpPr>
                    <p:cNvPr id="521547" name="Group 331"/>
                    <p:cNvGrpSpPr>
                      <a:grpSpLocks/>
                    </p:cNvGrpSpPr>
                    <p:nvPr/>
                  </p:nvGrpSpPr>
                  <p:grpSpPr bwMode="auto">
                    <a:xfrm>
                      <a:off x="4701" y="3007"/>
                      <a:ext cx="735" cy="144"/>
                      <a:chOff x="4701" y="3007"/>
                      <a:chExt cx="735" cy="144"/>
                    </a:xfrm>
                  </p:grpSpPr>
                  <p:sp>
                    <p:nvSpPr>
                      <p:cNvPr id="521548" name="Oval 332"/>
                      <p:cNvSpPr>
                        <a:spLocks noChangeArrowheads="1"/>
                      </p:cNvSpPr>
                      <p:nvPr/>
                    </p:nvSpPr>
                    <p:spPr bwMode="auto">
                      <a:xfrm>
                        <a:off x="4701" y="3007"/>
                        <a:ext cx="164" cy="14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49" name="Oval 333"/>
                      <p:cNvSpPr>
                        <a:spLocks noChangeArrowheads="1"/>
                      </p:cNvSpPr>
                      <p:nvPr/>
                    </p:nvSpPr>
                    <p:spPr bwMode="auto">
                      <a:xfrm>
                        <a:off x="5283" y="3048"/>
                        <a:ext cx="153" cy="87"/>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1550" name="Freeform 334"/>
                    <p:cNvSpPr>
                      <a:spLocks/>
                    </p:cNvSpPr>
                    <p:nvPr/>
                  </p:nvSpPr>
                  <p:spPr bwMode="auto">
                    <a:xfrm>
                      <a:off x="5396" y="3089"/>
                      <a:ext cx="168" cy="23"/>
                    </a:xfrm>
                    <a:custGeom>
                      <a:avLst/>
                      <a:gdLst>
                        <a:gd name="T0" fmla="*/ 162 w 168"/>
                        <a:gd name="T1" fmla="*/ 20 h 23"/>
                        <a:gd name="T2" fmla="*/ 0 w 168"/>
                        <a:gd name="T3" fmla="*/ 22 h 23"/>
                        <a:gd name="T4" fmla="*/ 0 w 168"/>
                        <a:gd name="T5" fmla="*/ 0 h 23"/>
                        <a:gd name="T6" fmla="*/ 167 w 168"/>
                        <a:gd name="T7" fmla="*/ 6 h 23"/>
                        <a:gd name="T8" fmla="*/ 162 w 168"/>
                        <a:gd name="T9" fmla="*/ 20 h 23"/>
                      </a:gdLst>
                      <a:ahLst/>
                      <a:cxnLst>
                        <a:cxn ang="0">
                          <a:pos x="T0" y="T1"/>
                        </a:cxn>
                        <a:cxn ang="0">
                          <a:pos x="T2" y="T3"/>
                        </a:cxn>
                        <a:cxn ang="0">
                          <a:pos x="T4" y="T5"/>
                        </a:cxn>
                        <a:cxn ang="0">
                          <a:pos x="T6" y="T7"/>
                        </a:cxn>
                        <a:cxn ang="0">
                          <a:pos x="T8" y="T9"/>
                        </a:cxn>
                      </a:cxnLst>
                      <a:rect l="0" t="0" r="r" b="b"/>
                      <a:pathLst>
                        <a:path w="168" h="23">
                          <a:moveTo>
                            <a:pt x="162" y="20"/>
                          </a:moveTo>
                          <a:lnTo>
                            <a:pt x="0" y="22"/>
                          </a:lnTo>
                          <a:lnTo>
                            <a:pt x="0" y="0"/>
                          </a:lnTo>
                          <a:lnTo>
                            <a:pt x="167" y="6"/>
                          </a:lnTo>
                          <a:lnTo>
                            <a:pt x="162"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551" name="Freeform 335"/>
                  <p:cNvSpPr>
                    <a:spLocks/>
                  </p:cNvSpPr>
                  <p:nvPr/>
                </p:nvSpPr>
                <p:spPr bwMode="auto">
                  <a:xfrm>
                    <a:off x="4720" y="3093"/>
                    <a:ext cx="283" cy="34"/>
                  </a:xfrm>
                  <a:custGeom>
                    <a:avLst/>
                    <a:gdLst>
                      <a:gd name="T0" fmla="*/ 271 w 283"/>
                      <a:gd name="T1" fmla="*/ 33 h 34"/>
                      <a:gd name="T2" fmla="*/ 17 w 283"/>
                      <a:gd name="T3" fmla="*/ 21 h 34"/>
                      <a:gd name="T4" fmla="*/ 0 w 283"/>
                      <a:gd name="T5" fmla="*/ 0 h 34"/>
                      <a:gd name="T6" fmla="*/ 282 w 283"/>
                      <a:gd name="T7" fmla="*/ 11 h 34"/>
                      <a:gd name="T8" fmla="*/ 271 w 283"/>
                      <a:gd name="T9" fmla="*/ 33 h 34"/>
                    </a:gdLst>
                    <a:ahLst/>
                    <a:cxnLst>
                      <a:cxn ang="0">
                        <a:pos x="T0" y="T1"/>
                      </a:cxn>
                      <a:cxn ang="0">
                        <a:pos x="T2" y="T3"/>
                      </a:cxn>
                      <a:cxn ang="0">
                        <a:pos x="T4" y="T5"/>
                      </a:cxn>
                      <a:cxn ang="0">
                        <a:pos x="T6" y="T7"/>
                      </a:cxn>
                      <a:cxn ang="0">
                        <a:pos x="T8" y="T9"/>
                      </a:cxn>
                    </a:cxnLst>
                    <a:rect l="0" t="0" r="r" b="b"/>
                    <a:pathLst>
                      <a:path w="283" h="34">
                        <a:moveTo>
                          <a:pt x="271" y="33"/>
                        </a:moveTo>
                        <a:lnTo>
                          <a:pt x="17" y="21"/>
                        </a:lnTo>
                        <a:lnTo>
                          <a:pt x="0" y="0"/>
                        </a:lnTo>
                        <a:lnTo>
                          <a:pt x="282" y="11"/>
                        </a:lnTo>
                        <a:lnTo>
                          <a:pt x="271"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21552" name="Group 336"/>
            <p:cNvGrpSpPr>
              <a:grpSpLocks/>
            </p:cNvGrpSpPr>
            <p:nvPr/>
          </p:nvGrpSpPr>
          <p:grpSpPr bwMode="auto">
            <a:xfrm>
              <a:off x="4756" y="2886"/>
              <a:ext cx="746" cy="91"/>
              <a:chOff x="4756" y="2886"/>
              <a:chExt cx="746" cy="91"/>
            </a:xfrm>
          </p:grpSpPr>
          <p:sp>
            <p:nvSpPr>
              <p:cNvPr id="521553" name="Freeform 337"/>
              <p:cNvSpPr>
                <a:spLocks/>
              </p:cNvSpPr>
              <p:nvPr/>
            </p:nvSpPr>
            <p:spPr bwMode="auto">
              <a:xfrm>
                <a:off x="5145" y="2894"/>
                <a:ext cx="357" cy="83"/>
              </a:xfrm>
              <a:custGeom>
                <a:avLst/>
                <a:gdLst>
                  <a:gd name="T0" fmla="*/ 319 w 357"/>
                  <a:gd name="T1" fmla="*/ 61 h 83"/>
                  <a:gd name="T2" fmla="*/ 274 w 357"/>
                  <a:gd name="T3" fmla="*/ 40 h 83"/>
                  <a:gd name="T4" fmla="*/ 233 w 357"/>
                  <a:gd name="T5" fmla="*/ 21 h 83"/>
                  <a:gd name="T6" fmla="*/ 211 w 357"/>
                  <a:gd name="T7" fmla="*/ 12 h 83"/>
                  <a:gd name="T8" fmla="*/ 198 w 357"/>
                  <a:gd name="T9" fmla="*/ 9 h 83"/>
                  <a:gd name="T10" fmla="*/ 177 w 357"/>
                  <a:gd name="T11" fmla="*/ 6 h 83"/>
                  <a:gd name="T12" fmla="*/ 98 w 357"/>
                  <a:gd name="T13" fmla="*/ 1 h 83"/>
                  <a:gd name="T14" fmla="*/ 44 w 357"/>
                  <a:gd name="T15" fmla="*/ 0 h 83"/>
                  <a:gd name="T16" fmla="*/ 30 w 357"/>
                  <a:gd name="T17" fmla="*/ 1 h 83"/>
                  <a:gd name="T18" fmla="*/ 21 w 357"/>
                  <a:gd name="T19" fmla="*/ 4 h 83"/>
                  <a:gd name="T20" fmla="*/ 16 w 357"/>
                  <a:gd name="T21" fmla="*/ 12 h 83"/>
                  <a:gd name="T22" fmla="*/ 11 w 357"/>
                  <a:gd name="T23" fmla="*/ 24 h 83"/>
                  <a:gd name="T24" fmla="*/ 2 w 357"/>
                  <a:gd name="T25" fmla="*/ 64 h 83"/>
                  <a:gd name="T26" fmla="*/ 0 w 357"/>
                  <a:gd name="T27" fmla="*/ 70 h 83"/>
                  <a:gd name="T28" fmla="*/ 1 w 357"/>
                  <a:gd name="T29" fmla="*/ 74 h 83"/>
                  <a:gd name="T30" fmla="*/ 12 w 357"/>
                  <a:gd name="T31" fmla="*/ 77 h 83"/>
                  <a:gd name="T32" fmla="*/ 179 w 357"/>
                  <a:gd name="T33" fmla="*/ 80 h 83"/>
                  <a:gd name="T34" fmla="*/ 306 w 357"/>
                  <a:gd name="T35" fmla="*/ 74 h 83"/>
                  <a:gd name="T36" fmla="*/ 108 w 357"/>
                  <a:gd name="T37" fmla="*/ 62 h 83"/>
                  <a:gd name="T38" fmla="*/ 103 w 357"/>
                  <a:gd name="T39" fmla="*/ 49 h 83"/>
                  <a:gd name="T40" fmla="*/ 70 w 357"/>
                  <a:gd name="T41" fmla="*/ 47 h 83"/>
                  <a:gd name="T42" fmla="*/ 19 w 357"/>
                  <a:gd name="T43" fmla="*/ 23 h 83"/>
                  <a:gd name="T44" fmla="*/ 57 w 357"/>
                  <a:gd name="T45" fmla="*/ 23 h 83"/>
                  <a:gd name="T46" fmla="*/ 65 w 357"/>
                  <a:gd name="T47" fmla="*/ 36 h 83"/>
                  <a:gd name="T48" fmla="*/ 70 w 357"/>
                  <a:gd name="T49" fmla="*/ 47 h 83"/>
                  <a:gd name="T50" fmla="*/ 95 w 357"/>
                  <a:gd name="T51" fmla="*/ 36 h 83"/>
                  <a:gd name="T52" fmla="*/ 85 w 357"/>
                  <a:gd name="T53" fmla="*/ 22 h 83"/>
                  <a:gd name="T54" fmla="*/ 202 w 357"/>
                  <a:gd name="T55" fmla="*/ 25 h 83"/>
                  <a:gd name="T56" fmla="*/ 223 w 357"/>
                  <a:gd name="T57" fmla="*/ 30 h 83"/>
                  <a:gd name="T58" fmla="*/ 259 w 357"/>
                  <a:gd name="T59" fmla="*/ 48 h 83"/>
                  <a:gd name="T60" fmla="*/ 293 w 357"/>
                  <a:gd name="T61" fmla="*/ 66 h 83"/>
                  <a:gd name="T62" fmla="*/ 335 w 357"/>
                  <a:gd name="T63" fmla="*/ 81 h 83"/>
                  <a:gd name="T64" fmla="*/ 341 w 357"/>
                  <a:gd name="T65"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7" h="83">
                    <a:moveTo>
                      <a:pt x="341" y="72"/>
                    </a:moveTo>
                    <a:lnTo>
                      <a:pt x="319" y="61"/>
                    </a:lnTo>
                    <a:lnTo>
                      <a:pt x="296" y="50"/>
                    </a:lnTo>
                    <a:lnTo>
                      <a:pt x="274" y="40"/>
                    </a:lnTo>
                    <a:lnTo>
                      <a:pt x="254" y="31"/>
                    </a:lnTo>
                    <a:lnTo>
                      <a:pt x="233" y="21"/>
                    </a:lnTo>
                    <a:lnTo>
                      <a:pt x="221" y="15"/>
                    </a:lnTo>
                    <a:lnTo>
                      <a:pt x="211" y="12"/>
                    </a:lnTo>
                    <a:lnTo>
                      <a:pt x="203" y="10"/>
                    </a:lnTo>
                    <a:lnTo>
                      <a:pt x="198" y="9"/>
                    </a:lnTo>
                    <a:lnTo>
                      <a:pt x="192" y="8"/>
                    </a:lnTo>
                    <a:lnTo>
                      <a:pt x="177" y="6"/>
                    </a:lnTo>
                    <a:lnTo>
                      <a:pt x="129" y="2"/>
                    </a:lnTo>
                    <a:lnTo>
                      <a:pt x="98" y="1"/>
                    </a:lnTo>
                    <a:lnTo>
                      <a:pt x="65" y="0"/>
                    </a:lnTo>
                    <a:lnTo>
                      <a:pt x="44" y="0"/>
                    </a:lnTo>
                    <a:lnTo>
                      <a:pt x="35" y="0"/>
                    </a:lnTo>
                    <a:lnTo>
                      <a:pt x="30" y="1"/>
                    </a:lnTo>
                    <a:lnTo>
                      <a:pt x="25" y="2"/>
                    </a:lnTo>
                    <a:lnTo>
                      <a:pt x="21" y="4"/>
                    </a:lnTo>
                    <a:lnTo>
                      <a:pt x="18" y="7"/>
                    </a:lnTo>
                    <a:lnTo>
                      <a:pt x="16" y="12"/>
                    </a:lnTo>
                    <a:lnTo>
                      <a:pt x="14" y="17"/>
                    </a:lnTo>
                    <a:lnTo>
                      <a:pt x="11" y="24"/>
                    </a:lnTo>
                    <a:lnTo>
                      <a:pt x="3" y="60"/>
                    </a:lnTo>
                    <a:lnTo>
                      <a:pt x="2" y="64"/>
                    </a:lnTo>
                    <a:lnTo>
                      <a:pt x="1" y="67"/>
                    </a:lnTo>
                    <a:lnTo>
                      <a:pt x="0" y="70"/>
                    </a:lnTo>
                    <a:lnTo>
                      <a:pt x="0" y="72"/>
                    </a:lnTo>
                    <a:lnTo>
                      <a:pt x="1" y="74"/>
                    </a:lnTo>
                    <a:lnTo>
                      <a:pt x="5" y="77"/>
                    </a:lnTo>
                    <a:lnTo>
                      <a:pt x="12" y="77"/>
                    </a:lnTo>
                    <a:lnTo>
                      <a:pt x="81" y="78"/>
                    </a:lnTo>
                    <a:lnTo>
                      <a:pt x="179" y="80"/>
                    </a:lnTo>
                    <a:lnTo>
                      <a:pt x="334" y="81"/>
                    </a:lnTo>
                    <a:lnTo>
                      <a:pt x="306" y="74"/>
                    </a:lnTo>
                    <a:lnTo>
                      <a:pt x="111" y="70"/>
                    </a:lnTo>
                    <a:lnTo>
                      <a:pt x="108" y="62"/>
                    </a:lnTo>
                    <a:lnTo>
                      <a:pt x="107" y="56"/>
                    </a:lnTo>
                    <a:lnTo>
                      <a:pt x="103" y="49"/>
                    </a:lnTo>
                    <a:lnTo>
                      <a:pt x="100" y="43"/>
                    </a:lnTo>
                    <a:lnTo>
                      <a:pt x="70" y="47"/>
                    </a:lnTo>
                    <a:lnTo>
                      <a:pt x="51" y="47"/>
                    </a:lnTo>
                    <a:lnTo>
                      <a:pt x="19" y="23"/>
                    </a:lnTo>
                    <a:lnTo>
                      <a:pt x="28" y="22"/>
                    </a:lnTo>
                    <a:lnTo>
                      <a:pt x="57" y="23"/>
                    </a:lnTo>
                    <a:lnTo>
                      <a:pt x="60" y="28"/>
                    </a:lnTo>
                    <a:lnTo>
                      <a:pt x="65" y="36"/>
                    </a:lnTo>
                    <a:lnTo>
                      <a:pt x="68" y="41"/>
                    </a:lnTo>
                    <a:lnTo>
                      <a:pt x="70" y="47"/>
                    </a:lnTo>
                    <a:lnTo>
                      <a:pt x="100" y="43"/>
                    </a:lnTo>
                    <a:lnTo>
                      <a:pt x="95" y="36"/>
                    </a:lnTo>
                    <a:lnTo>
                      <a:pt x="90" y="28"/>
                    </a:lnTo>
                    <a:lnTo>
                      <a:pt x="85" y="22"/>
                    </a:lnTo>
                    <a:lnTo>
                      <a:pt x="177" y="24"/>
                    </a:lnTo>
                    <a:lnTo>
                      <a:pt x="202" y="25"/>
                    </a:lnTo>
                    <a:lnTo>
                      <a:pt x="210" y="26"/>
                    </a:lnTo>
                    <a:lnTo>
                      <a:pt x="223" y="30"/>
                    </a:lnTo>
                    <a:lnTo>
                      <a:pt x="240" y="39"/>
                    </a:lnTo>
                    <a:lnTo>
                      <a:pt x="259" y="48"/>
                    </a:lnTo>
                    <a:lnTo>
                      <a:pt x="275" y="57"/>
                    </a:lnTo>
                    <a:lnTo>
                      <a:pt x="293" y="66"/>
                    </a:lnTo>
                    <a:lnTo>
                      <a:pt x="306" y="73"/>
                    </a:lnTo>
                    <a:lnTo>
                      <a:pt x="335" y="81"/>
                    </a:lnTo>
                    <a:lnTo>
                      <a:pt x="356" y="82"/>
                    </a:lnTo>
                    <a:lnTo>
                      <a:pt x="341" y="7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54" name="Freeform 338"/>
              <p:cNvSpPr>
                <a:spLocks/>
              </p:cNvSpPr>
              <p:nvPr/>
            </p:nvSpPr>
            <p:spPr bwMode="auto">
              <a:xfrm>
                <a:off x="4756" y="2886"/>
                <a:ext cx="311" cy="69"/>
              </a:xfrm>
              <a:custGeom>
                <a:avLst/>
                <a:gdLst>
                  <a:gd name="T0" fmla="*/ 295 w 311"/>
                  <a:gd name="T1" fmla="*/ 1 h 69"/>
                  <a:gd name="T2" fmla="*/ 300 w 311"/>
                  <a:gd name="T3" fmla="*/ 1 h 69"/>
                  <a:gd name="T4" fmla="*/ 305 w 311"/>
                  <a:gd name="T5" fmla="*/ 2 h 69"/>
                  <a:gd name="T6" fmla="*/ 308 w 311"/>
                  <a:gd name="T7" fmla="*/ 4 h 69"/>
                  <a:gd name="T8" fmla="*/ 310 w 311"/>
                  <a:gd name="T9" fmla="*/ 7 h 69"/>
                  <a:gd name="T10" fmla="*/ 310 w 311"/>
                  <a:gd name="T11" fmla="*/ 11 h 69"/>
                  <a:gd name="T12" fmla="*/ 309 w 311"/>
                  <a:gd name="T13" fmla="*/ 14 h 69"/>
                  <a:gd name="T14" fmla="*/ 306 w 311"/>
                  <a:gd name="T15" fmla="*/ 21 h 69"/>
                  <a:gd name="T16" fmla="*/ 305 w 311"/>
                  <a:gd name="T17" fmla="*/ 27 h 69"/>
                  <a:gd name="T18" fmla="*/ 298 w 311"/>
                  <a:gd name="T19" fmla="*/ 25 h 69"/>
                  <a:gd name="T20" fmla="*/ 288 w 311"/>
                  <a:gd name="T21" fmla="*/ 25 h 69"/>
                  <a:gd name="T22" fmla="*/ 277 w 311"/>
                  <a:gd name="T23" fmla="*/ 25 h 69"/>
                  <a:gd name="T24" fmla="*/ 259 w 311"/>
                  <a:gd name="T25" fmla="*/ 25 h 69"/>
                  <a:gd name="T26" fmla="*/ 255 w 311"/>
                  <a:gd name="T27" fmla="*/ 27 h 69"/>
                  <a:gd name="T28" fmla="*/ 253 w 311"/>
                  <a:gd name="T29" fmla="*/ 32 h 69"/>
                  <a:gd name="T30" fmla="*/ 249 w 311"/>
                  <a:gd name="T31" fmla="*/ 36 h 69"/>
                  <a:gd name="T32" fmla="*/ 247 w 311"/>
                  <a:gd name="T33" fmla="*/ 39 h 69"/>
                  <a:gd name="T34" fmla="*/ 244 w 311"/>
                  <a:gd name="T35" fmla="*/ 44 h 69"/>
                  <a:gd name="T36" fmla="*/ 241 w 311"/>
                  <a:gd name="T37" fmla="*/ 50 h 69"/>
                  <a:gd name="T38" fmla="*/ 240 w 311"/>
                  <a:gd name="T39" fmla="*/ 54 h 69"/>
                  <a:gd name="T40" fmla="*/ 240 w 311"/>
                  <a:gd name="T41" fmla="*/ 58 h 69"/>
                  <a:gd name="T42" fmla="*/ 237 w 311"/>
                  <a:gd name="T43" fmla="*/ 67 h 69"/>
                  <a:gd name="T44" fmla="*/ 211 w 311"/>
                  <a:gd name="T45" fmla="*/ 67 h 69"/>
                  <a:gd name="T46" fmla="*/ 197 w 311"/>
                  <a:gd name="T47" fmla="*/ 67 h 69"/>
                  <a:gd name="T48" fmla="*/ 201 w 311"/>
                  <a:gd name="T49" fmla="*/ 55 h 69"/>
                  <a:gd name="T50" fmla="*/ 203 w 311"/>
                  <a:gd name="T51" fmla="*/ 49 h 69"/>
                  <a:gd name="T52" fmla="*/ 206 w 311"/>
                  <a:gd name="T53" fmla="*/ 42 h 69"/>
                  <a:gd name="T54" fmla="*/ 209 w 311"/>
                  <a:gd name="T55" fmla="*/ 36 h 69"/>
                  <a:gd name="T56" fmla="*/ 215 w 311"/>
                  <a:gd name="T57" fmla="*/ 27 h 69"/>
                  <a:gd name="T58" fmla="*/ 206 w 311"/>
                  <a:gd name="T59" fmla="*/ 28 h 69"/>
                  <a:gd name="T60" fmla="*/ 197 w 311"/>
                  <a:gd name="T61" fmla="*/ 30 h 69"/>
                  <a:gd name="T62" fmla="*/ 189 w 311"/>
                  <a:gd name="T63" fmla="*/ 33 h 69"/>
                  <a:gd name="T64" fmla="*/ 180 w 311"/>
                  <a:gd name="T65" fmla="*/ 37 h 69"/>
                  <a:gd name="T66" fmla="*/ 170 w 311"/>
                  <a:gd name="T67" fmla="*/ 42 h 69"/>
                  <a:gd name="T68" fmla="*/ 162 w 311"/>
                  <a:gd name="T69" fmla="*/ 47 h 69"/>
                  <a:gd name="T70" fmla="*/ 155 w 311"/>
                  <a:gd name="T71" fmla="*/ 53 h 69"/>
                  <a:gd name="T72" fmla="*/ 142 w 311"/>
                  <a:gd name="T73" fmla="*/ 68 h 69"/>
                  <a:gd name="T74" fmla="*/ 72 w 311"/>
                  <a:gd name="T75" fmla="*/ 68 h 69"/>
                  <a:gd name="T76" fmla="*/ 0 w 311"/>
                  <a:gd name="T77" fmla="*/ 67 h 69"/>
                  <a:gd name="T78" fmla="*/ 64 w 311"/>
                  <a:gd name="T79" fmla="*/ 38 h 69"/>
                  <a:gd name="T80" fmla="*/ 99 w 311"/>
                  <a:gd name="T81" fmla="*/ 22 h 69"/>
                  <a:gd name="T82" fmla="*/ 120 w 311"/>
                  <a:gd name="T83" fmla="*/ 13 h 69"/>
                  <a:gd name="T84" fmla="*/ 137 w 311"/>
                  <a:gd name="T85" fmla="*/ 8 h 69"/>
                  <a:gd name="T86" fmla="*/ 145 w 311"/>
                  <a:gd name="T87" fmla="*/ 6 h 69"/>
                  <a:gd name="T88" fmla="*/ 157 w 311"/>
                  <a:gd name="T89" fmla="*/ 5 h 69"/>
                  <a:gd name="T90" fmla="*/ 198 w 311"/>
                  <a:gd name="T91" fmla="*/ 3 h 69"/>
                  <a:gd name="T92" fmla="*/ 261 w 311"/>
                  <a:gd name="T93" fmla="*/ 0 h 69"/>
                  <a:gd name="T94" fmla="*/ 289 w 311"/>
                  <a:gd name="T95" fmla="*/ 0 h 69"/>
                  <a:gd name="T96" fmla="*/ 295 w 311"/>
                  <a:gd name="T97"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1" h="69">
                    <a:moveTo>
                      <a:pt x="295" y="1"/>
                    </a:moveTo>
                    <a:lnTo>
                      <a:pt x="300" y="1"/>
                    </a:lnTo>
                    <a:lnTo>
                      <a:pt x="305" y="2"/>
                    </a:lnTo>
                    <a:lnTo>
                      <a:pt x="308" y="4"/>
                    </a:lnTo>
                    <a:lnTo>
                      <a:pt x="310" y="7"/>
                    </a:lnTo>
                    <a:lnTo>
                      <a:pt x="310" y="11"/>
                    </a:lnTo>
                    <a:lnTo>
                      <a:pt x="309" y="14"/>
                    </a:lnTo>
                    <a:lnTo>
                      <a:pt x="306" y="21"/>
                    </a:lnTo>
                    <a:lnTo>
                      <a:pt x="305" y="27"/>
                    </a:lnTo>
                    <a:lnTo>
                      <a:pt x="298" y="25"/>
                    </a:lnTo>
                    <a:lnTo>
                      <a:pt x="288" y="25"/>
                    </a:lnTo>
                    <a:lnTo>
                      <a:pt x="277" y="25"/>
                    </a:lnTo>
                    <a:lnTo>
                      <a:pt x="259" y="25"/>
                    </a:lnTo>
                    <a:lnTo>
                      <a:pt x="255" y="27"/>
                    </a:lnTo>
                    <a:lnTo>
                      <a:pt x="253" y="32"/>
                    </a:lnTo>
                    <a:lnTo>
                      <a:pt x="249" y="36"/>
                    </a:lnTo>
                    <a:lnTo>
                      <a:pt x="247" y="39"/>
                    </a:lnTo>
                    <a:lnTo>
                      <a:pt x="244" y="44"/>
                    </a:lnTo>
                    <a:lnTo>
                      <a:pt x="241" y="50"/>
                    </a:lnTo>
                    <a:lnTo>
                      <a:pt x="240" y="54"/>
                    </a:lnTo>
                    <a:lnTo>
                      <a:pt x="240" y="58"/>
                    </a:lnTo>
                    <a:lnTo>
                      <a:pt x="237" y="67"/>
                    </a:lnTo>
                    <a:lnTo>
                      <a:pt x="211" y="67"/>
                    </a:lnTo>
                    <a:lnTo>
                      <a:pt x="197" y="67"/>
                    </a:lnTo>
                    <a:lnTo>
                      <a:pt x="201" y="55"/>
                    </a:lnTo>
                    <a:lnTo>
                      <a:pt x="203" y="49"/>
                    </a:lnTo>
                    <a:lnTo>
                      <a:pt x="206" y="42"/>
                    </a:lnTo>
                    <a:lnTo>
                      <a:pt x="209" y="36"/>
                    </a:lnTo>
                    <a:lnTo>
                      <a:pt x="215" y="27"/>
                    </a:lnTo>
                    <a:lnTo>
                      <a:pt x="206" y="28"/>
                    </a:lnTo>
                    <a:lnTo>
                      <a:pt x="197" y="30"/>
                    </a:lnTo>
                    <a:lnTo>
                      <a:pt x="189" y="33"/>
                    </a:lnTo>
                    <a:lnTo>
                      <a:pt x="180" y="37"/>
                    </a:lnTo>
                    <a:lnTo>
                      <a:pt x="170" y="42"/>
                    </a:lnTo>
                    <a:lnTo>
                      <a:pt x="162" y="47"/>
                    </a:lnTo>
                    <a:lnTo>
                      <a:pt x="155" y="53"/>
                    </a:lnTo>
                    <a:lnTo>
                      <a:pt x="142" y="68"/>
                    </a:lnTo>
                    <a:lnTo>
                      <a:pt x="72" y="68"/>
                    </a:lnTo>
                    <a:lnTo>
                      <a:pt x="0" y="67"/>
                    </a:lnTo>
                    <a:lnTo>
                      <a:pt x="64" y="38"/>
                    </a:lnTo>
                    <a:lnTo>
                      <a:pt x="99" y="22"/>
                    </a:lnTo>
                    <a:lnTo>
                      <a:pt x="120" y="13"/>
                    </a:lnTo>
                    <a:lnTo>
                      <a:pt x="137" y="8"/>
                    </a:lnTo>
                    <a:lnTo>
                      <a:pt x="145" y="6"/>
                    </a:lnTo>
                    <a:lnTo>
                      <a:pt x="157" y="5"/>
                    </a:lnTo>
                    <a:lnTo>
                      <a:pt x="198" y="3"/>
                    </a:lnTo>
                    <a:lnTo>
                      <a:pt x="261" y="0"/>
                    </a:lnTo>
                    <a:lnTo>
                      <a:pt x="289" y="0"/>
                    </a:lnTo>
                    <a:lnTo>
                      <a:pt x="29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555" name="Freeform 339"/>
            <p:cNvSpPr>
              <a:spLocks/>
            </p:cNvSpPr>
            <p:nvPr/>
          </p:nvSpPr>
          <p:spPr bwMode="auto">
            <a:xfrm>
              <a:off x="4551" y="2882"/>
              <a:ext cx="1229" cy="247"/>
            </a:xfrm>
            <a:custGeom>
              <a:avLst/>
              <a:gdLst>
                <a:gd name="T0" fmla="*/ 1192 w 1229"/>
                <a:gd name="T1" fmla="*/ 128 h 247"/>
                <a:gd name="T2" fmla="*/ 1146 w 1229"/>
                <a:gd name="T3" fmla="*/ 113 h 247"/>
                <a:gd name="T4" fmla="*/ 1000 w 1229"/>
                <a:gd name="T5" fmla="*/ 90 h 247"/>
                <a:gd name="T6" fmla="*/ 930 w 1229"/>
                <a:gd name="T7" fmla="*/ 95 h 247"/>
                <a:gd name="T8" fmla="*/ 757 w 1229"/>
                <a:gd name="T9" fmla="*/ 93 h 247"/>
                <a:gd name="T10" fmla="*/ 595 w 1229"/>
                <a:gd name="T11" fmla="*/ 90 h 247"/>
                <a:gd name="T12" fmla="*/ 591 w 1229"/>
                <a:gd name="T13" fmla="*/ 82 h 247"/>
                <a:gd name="T14" fmla="*/ 593 w 1229"/>
                <a:gd name="T15" fmla="*/ 74 h 247"/>
                <a:gd name="T16" fmla="*/ 610 w 1229"/>
                <a:gd name="T17" fmla="*/ 18 h 247"/>
                <a:gd name="T18" fmla="*/ 628 w 1229"/>
                <a:gd name="T19" fmla="*/ 12 h 247"/>
                <a:gd name="T20" fmla="*/ 722 w 1229"/>
                <a:gd name="T21" fmla="*/ 14 h 247"/>
                <a:gd name="T22" fmla="*/ 788 w 1229"/>
                <a:gd name="T23" fmla="*/ 20 h 247"/>
                <a:gd name="T24" fmla="*/ 816 w 1229"/>
                <a:gd name="T25" fmla="*/ 28 h 247"/>
                <a:gd name="T26" fmla="*/ 951 w 1229"/>
                <a:gd name="T27" fmla="*/ 85 h 247"/>
                <a:gd name="T28" fmla="*/ 816 w 1229"/>
                <a:gd name="T29" fmla="*/ 21 h 247"/>
                <a:gd name="T30" fmla="*/ 788 w 1229"/>
                <a:gd name="T31" fmla="*/ 13 h 247"/>
                <a:gd name="T32" fmla="*/ 747 w 1229"/>
                <a:gd name="T33" fmla="*/ 8 h 247"/>
                <a:gd name="T34" fmla="*/ 561 w 1229"/>
                <a:gd name="T35" fmla="*/ 0 h 247"/>
                <a:gd name="T36" fmla="*/ 423 w 1229"/>
                <a:gd name="T37" fmla="*/ 3 h 247"/>
                <a:gd name="T38" fmla="*/ 365 w 1229"/>
                <a:gd name="T39" fmla="*/ 7 h 247"/>
                <a:gd name="T40" fmla="*/ 357 w 1229"/>
                <a:gd name="T41" fmla="*/ 10 h 247"/>
                <a:gd name="T42" fmla="*/ 404 w 1229"/>
                <a:gd name="T43" fmla="*/ 8 h 247"/>
                <a:gd name="T44" fmla="*/ 494 w 1229"/>
                <a:gd name="T45" fmla="*/ 6 h 247"/>
                <a:gd name="T46" fmla="*/ 512 w 1229"/>
                <a:gd name="T47" fmla="*/ 9 h 247"/>
                <a:gd name="T48" fmla="*/ 515 w 1229"/>
                <a:gd name="T49" fmla="*/ 17 h 247"/>
                <a:gd name="T50" fmla="*/ 490 w 1229"/>
                <a:gd name="T51" fmla="*/ 64 h 247"/>
                <a:gd name="T52" fmla="*/ 481 w 1229"/>
                <a:gd name="T53" fmla="*/ 71 h 247"/>
                <a:gd name="T54" fmla="*/ 464 w 1229"/>
                <a:gd name="T55" fmla="*/ 73 h 247"/>
                <a:gd name="T56" fmla="*/ 391 w 1229"/>
                <a:gd name="T57" fmla="*/ 74 h 247"/>
                <a:gd name="T58" fmla="*/ 282 w 1229"/>
                <a:gd name="T59" fmla="*/ 74 h 247"/>
                <a:gd name="T60" fmla="*/ 202 w 1229"/>
                <a:gd name="T61" fmla="*/ 74 h 247"/>
                <a:gd name="T62" fmla="*/ 129 w 1229"/>
                <a:gd name="T63" fmla="*/ 78 h 247"/>
                <a:gd name="T64" fmla="*/ 59 w 1229"/>
                <a:gd name="T65" fmla="*/ 86 h 247"/>
                <a:gd name="T66" fmla="*/ 44 w 1229"/>
                <a:gd name="T67" fmla="*/ 95 h 247"/>
                <a:gd name="T68" fmla="*/ 35 w 1229"/>
                <a:gd name="T69" fmla="*/ 110 h 247"/>
                <a:gd name="T70" fmla="*/ 38 w 1229"/>
                <a:gd name="T71" fmla="*/ 135 h 247"/>
                <a:gd name="T72" fmla="*/ 33 w 1229"/>
                <a:gd name="T73" fmla="*/ 152 h 247"/>
                <a:gd name="T74" fmla="*/ 39 w 1229"/>
                <a:gd name="T75" fmla="*/ 162 h 247"/>
                <a:gd name="T76" fmla="*/ 17 w 1229"/>
                <a:gd name="T77" fmla="*/ 168 h 247"/>
                <a:gd name="T78" fmla="*/ 0 w 1229"/>
                <a:gd name="T79" fmla="*/ 184 h 247"/>
                <a:gd name="T80" fmla="*/ 20 w 1229"/>
                <a:gd name="T81" fmla="*/ 218 h 247"/>
                <a:gd name="T82" fmla="*/ 68 w 1229"/>
                <a:gd name="T83" fmla="*/ 223 h 247"/>
                <a:gd name="T84" fmla="*/ 158 w 1229"/>
                <a:gd name="T85" fmla="*/ 230 h 247"/>
                <a:gd name="T86" fmla="*/ 238 w 1229"/>
                <a:gd name="T87" fmla="*/ 236 h 247"/>
                <a:gd name="T88" fmla="*/ 423 w 1229"/>
                <a:gd name="T89" fmla="*/ 242 h 247"/>
                <a:gd name="T90" fmla="*/ 457 w 1229"/>
                <a:gd name="T91" fmla="*/ 171 h 247"/>
                <a:gd name="T92" fmla="*/ 504 w 1229"/>
                <a:gd name="T93" fmla="*/ 149 h 247"/>
                <a:gd name="T94" fmla="*/ 570 w 1229"/>
                <a:gd name="T95" fmla="*/ 151 h 247"/>
                <a:gd name="T96" fmla="*/ 600 w 1229"/>
                <a:gd name="T97" fmla="*/ 167 h 247"/>
                <a:gd name="T98" fmla="*/ 620 w 1229"/>
                <a:gd name="T99" fmla="*/ 207 h 247"/>
                <a:gd name="T100" fmla="*/ 1003 w 1229"/>
                <a:gd name="T101" fmla="*/ 229 h 247"/>
                <a:gd name="T102" fmla="*/ 1017 w 1229"/>
                <a:gd name="T103" fmla="*/ 199 h 247"/>
                <a:gd name="T104" fmla="*/ 1026 w 1229"/>
                <a:gd name="T105" fmla="*/ 171 h 247"/>
                <a:gd name="T106" fmla="*/ 1042 w 1229"/>
                <a:gd name="T107" fmla="*/ 152 h 247"/>
                <a:gd name="T108" fmla="*/ 1063 w 1229"/>
                <a:gd name="T109" fmla="*/ 141 h 247"/>
                <a:gd name="T110" fmla="*/ 1104 w 1229"/>
                <a:gd name="T111" fmla="*/ 141 h 247"/>
                <a:gd name="T112" fmla="*/ 1127 w 1229"/>
                <a:gd name="T113" fmla="*/ 154 h 247"/>
                <a:gd name="T114" fmla="*/ 1140 w 1229"/>
                <a:gd name="T115" fmla="*/ 176 h 247"/>
                <a:gd name="T116" fmla="*/ 1140 w 1229"/>
                <a:gd name="T117" fmla="*/ 206 h 247"/>
                <a:gd name="T118" fmla="*/ 1197 w 1229"/>
                <a:gd name="T119" fmla="*/ 216 h 247"/>
                <a:gd name="T120" fmla="*/ 1210 w 1229"/>
                <a:gd name="T121" fmla="*/ 202 h 247"/>
                <a:gd name="T122" fmla="*/ 1223 w 1229"/>
                <a:gd name="T123" fmla="*/ 179 h 247"/>
                <a:gd name="T124" fmla="*/ 1211 w 1229"/>
                <a:gd name="T125" fmla="*/ 15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9" h="247">
                  <a:moveTo>
                    <a:pt x="1211" y="159"/>
                  </a:moveTo>
                  <a:lnTo>
                    <a:pt x="1197" y="133"/>
                  </a:lnTo>
                  <a:lnTo>
                    <a:pt x="1192" y="128"/>
                  </a:lnTo>
                  <a:lnTo>
                    <a:pt x="1185" y="124"/>
                  </a:lnTo>
                  <a:lnTo>
                    <a:pt x="1177" y="120"/>
                  </a:lnTo>
                  <a:lnTo>
                    <a:pt x="1146" y="113"/>
                  </a:lnTo>
                  <a:lnTo>
                    <a:pt x="1099" y="105"/>
                  </a:lnTo>
                  <a:lnTo>
                    <a:pt x="1048" y="97"/>
                  </a:lnTo>
                  <a:lnTo>
                    <a:pt x="1000" y="90"/>
                  </a:lnTo>
                  <a:lnTo>
                    <a:pt x="955" y="84"/>
                  </a:lnTo>
                  <a:lnTo>
                    <a:pt x="945" y="93"/>
                  </a:lnTo>
                  <a:lnTo>
                    <a:pt x="930" y="95"/>
                  </a:lnTo>
                  <a:lnTo>
                    <a:pt x="913" y="95"/>
                  </a:lnTo>
                  <a:lnTo>
                    <a:pt x="851" y="94"/>
                  </a:lnTo>
                  <a:lnTo>
                    <a:pt x="757" y="93"/>
                  </a:lnTo>
                  <a:lnTo>
                    <a:pt x="634" y="91"/>
                  </a:lnTo>
                  <a:lnTo>
                    <a:pt x="602" y="91"/>
                  </a:lnTo>
                  <a:lnTo>
                    <a:pt x="595" y="90"/>
                  </a:lnTo>
                  <a:lnTo>
                    <a:pt x="592" y="88"/>
                  </a:lnTo>
                  <a:lnTo>
                    <a:pt x="591" y="85"/>
                  </a:lnTo>
                  <a:lnTo>
                    <a:pt x="591" y="82"/>
                  </a:lnTo>
                  <a:lnTo>
                    <a:pt x="591" y="80"/>
                  </a:lnTo>
                  <a:lnTo>
                    <a:pt x="592" y="78"/>
                  </a:lnTo>
                  <a:lnTo>
                    <a:pt x="593" y="74"/>
                  </a:lnTo>
                  <a:lnTo>
                    <a:pt x="602" y="35"/>
                  </a:lnTo>
                  <a:lnTo>
                    <a:pt x="607" y="23"/>
                  </a:lnTo>
                  <a:lnTo>
                    <a:pt x="610" y="18"/>
                  </a:lnTo>
                  <a:lnTo>
                    <a:pt x="615" y="14"/>
                  </a:lnTo>
                  <a:lnTo>
                    <a:pt x="620" y="12"/>
                  </a:lnTo>
                  <a:lnTo>
                    <a:pt x="628" y="12"/>
                  </a:lnTo>
                  <a:lnTo>
                    <a:pt x="644" y="11"/>
                  </a:lnTo>
                  <a:lnTo>
                    <a:pt x="686" y="12"/>
                  </a:lnTo>
                  <a:lnTo>
                    <a:pt x="722" y="14"/>
                  </a:lnTo>
                  <a:lnTo>
                    <a:pt x="766" y="17"/>
                  </a:lnTo>
                  <a:lnTo>
                    <a:pt x="777" y="18"/>
                  </a:lnTo>
                  <a:lnTo>
                    <a:pt x="788" y="20"/>
                  </a:lnTo>
                  <a:lnTo>
                    <a:pt x="797" y="22"/>
                  </a:lnTo>
                  <a:lnTo>
                    <a:pt x="806" y="24"/>
                  </a:lnTo>
                  <a:lnTo>
                    <a:pt x="816" y="28"/>
                  </a:lnTo>
                  <a:lnTo>
                    <a:pt x="857" y="48"/>
                  </a:lnTo>
                  <a:lnTo>
                    <a:pt x="946" y="90"/>
                  </a:lnTo>
                  <a:lnTo>
                    <a:pt x="951" y="85"/>
                  </a:lnTo>
                  <a:lnTo>
                    <a:pt x="899" y="59"/>
                  </a:lnTo>
                  <a:lnTo>
                    <a:pt x="865" y="43"/>
                  </a:lnTo>
                  <a:lnTo>
                    <a:pt x="816" y="21"/>
                  </a:lnTo>
                  <a:lnTo>
                    <a:pt x="805" y="17"/>
                  </a:lnTo>
                  <a:lnTo>
                    <a:pt x="797" y="15"/>
                  </a:lnTo>
                  <a:lnTo>
                    <a:pt x="788" y="13"/>
                  </a:lnTo>
                  <a:lnTo>
                    <a:pt x="783" y="12"/>
                  </a:lnTo>
                  <a:lnTo>
                    <a:pt x="768" y="10"/>
                  </a:lnTo>
                  <a:lnTo>
                    <a:pt x="747" y="8"/>
                  </a:lnTo>
                  <a:lnTo>
                    <a:pt x="681" y="2"/>
                  </a:lnTo>
                  <a:lnTo>
                    <a:pt x="620" y="0"/>
                  </a:lnTo>
                  <a:lnTo>
                    <a:pt x="561" y="0"/>
                  </a:lnTo>
                  <a:lnTo>
                    <a:pt x="507" y="0"/>
                  </a:lnTo>
                  <a:lnTo>
                    <a:pt x="474" y="0"/>
                  </a:lnTo>
                  <a:lnTo>
                    <a:pt x="423" y="3"/>
                  </a:lnTo>
                  <a:lnTo>
                    <a:pt x="391" y="4"/>
                  </a:lnTo>
                  <a:lnTo>
                    <a:pt x="377" y="6"/>
                  </a:lnTo>
                  <a:lnTo>
                    <a:pt x="365" y="7"/>
                  </a:lnTo>
                  <a:lnTo>
                    <a:pt x="356" y="9"/>
                  </a:lnTo>
                  <a:lnTo>
                    <a:pt x="347" y="11"/>
                  </a:lnTo>
                  <a:lnTo>
                    <a:pt x="357" y="10"/>
                  </a:lnTo>
                  <a:lnTo>
                    <a:pt x="369" y="10"/>
                  </a:lnTo>
                  <a:lnTo>
                    <a:pt x="382" y="9"/>
                  </a:lnTo>
                  <a:lnTo>
                    <a:pt x="404" y="8"/>
                  </a:lnTo>
                  <a:lnTo>
                    <a:pt x="434" y="7"/>
                  </a:lnTo>
                  <a:lnTo>
                    <a:pt x="481" y="5"/>
                  </a:lnTo>
                  <a:lnTo>
                    <a:pt x="494" y="6"/>
                  </a:lnTo>
                  <a:lnTo>
                    <a:pt x="503" y="7"/>
                  </a:lnTo>
                  <a:lnTo>
                    <a:pt x="508" y="8"/>
                  </a:lnTo>
                  <a:lnTo>
                    <a:pt x="512" y="9"/>
                  </a:lnTo>
                  <a:lnTo>
                    <a:pt x="514" y="11"/>
                  </a:lnTo>
                  <a:lnTo>
                    <a:pt x="515" y="14"/>
                  </a:lnTo>
                  <a:lnTo>
                    <a:pt x="515" y="17"/>
                  </a:lnTo>
                  <a:lnTo>
                    <a:pt x="514" y="20"/>
                  </a:lnTo>
                  <a:lnTo>
                    <a:pt x="496" y="58"/>
                  </a:lnTo>
                  <a:lnTo>
                    <a:pt x="490" y="64"/>
                  </a:lnTo>
                  <a:lnTo>
                    <a:pt x="488" y="66"/>
                  </a:lnTo>
                  <a:lnTo>
                    <a:pt x="486" y="69"/>
                  </a:lnTo>
                  <a:lnTo>
                    <a:pt x="481" y="71"/>
                  </a:lnTo>
                  <a:lnTo>
                    <a:pt x="477" y="72"/>
                  </a:lnTo>
                  <a:lnTo>
                    <a:pt x="473" y="73"/>
                  </a:lnTo>
                  <a:lnTo>
                    <a:pt x="464" y="73"/>
                  </a:lnTo>
                  <a:lnTo>
                    <a:pt x="453" y="74"/>
                  </a:lnTo>
                  <a:lnTo>
                    <a:pt x="428" y="74"/>
                  </a:lnTo>
                  <a:lnTo>
                    <a:pt x="391" y="74"/>
                  </a:lnTo>
                  <a:lnTo>
                    <a:pt x="361" y="74"/>
                  </a:lnTo>
                  <a:lnTo>
                    <a:pt x="323" y="74"/>
                  </a:lnTo>
                  <a:lnTo>
                    <a:pt x="282" y="74"/>
                  </a:lnTo>
                  <a:lnTo>
                    <a:pt x="237" y="74"/>
                  </a:lnTo>
                  <a:lnTo>
                    <a:pt x="214" y="74"/>
                  </a:lnTo>
                  <a:lnTo>
                    <a:pt x="202" y="74"/>
                  </a:lnTo>
                  <a:lnTo>
                    <a:pt x="180" y="75"/>
                  </a:lnTo>
                  <a:lnTo>
                    <a:pt x="153" y="77"/>
                  </a:lnTo>
                  <a:lnTo>
                    <a:pt x="129" y="78"/>
                  </a:lnTo>
                  <a:lnTo>
                    <a:pt x="108" y="80"/>
                  </a:lnTo>
                  <a:lnTo>
                    <a:pt x="69" y="84"/>
                  </a:lnTo>
                  <a:lnTo>
                    <a:pt x="59" y="86"/>
                  </a:lnTo>
                  <a:lnTo>
                    <a:pt x="54" y="87"/>
                  </a:lnTo>
                  <a:lnTo>
                    <a:pt x="49" y="90"/>
                  </a:lnTo>
                  <a:lnTo>
                    <a:pt x="44" y="95"/>
                  </a:lnTo>
                  <a:lnTo>
                    <a:pt x="40" y="99"/>
                  </a:lnTo>
                  <a:lnTo>
                    <a:pt x="38" y="104"/>
                  </a:lnTo>
                  <a:lnTo>
                    <a:pt x="35" y="110"/>
                  </a:lnTo>
                  <a:lnTo>
                    <a:pt x="33" y="117"/>
                  </a:lnTo>
                  <a:lnTo>
                    <a:pt x="37" y="117"/>
                  </a:lnTo>
                  <a:lnTo>
                    <a:pt x="38" y="135"/>
                  </a:lnTo>
                  <a:lnTo>
                    <a:pt x="38" y="145"/>
                  </a:lnTo>
                  <a:lnTo>
                    <a:pt x="39" y="148"/>
                  </a:lnTo>
                  <a:lnTo>
                    <a:pt x="33" y="152"/>
                  </a:lnTo>
                  <a:lnTo>
                    <a:pt x="33" y="157"/>
                  </a:lnTo>
                  <a:lnTo>
                    <a:pt x="35" y="160"/>
                  </a:lnTo>
                  <a:lnTo>
                    <a:pt x="39" y="162"/>
                  </a:lnTo>
                  <a:lnTo>
                    <a:pt x="39" y="164"/>
                  </a:lnTo>
                  <a:lnTo>
                    <a:pt x="25" y="166"/>
                  </a:lnTo>
                  <a:lnTo>
                    <a:pt x="17" y="168"/>
                  </a:lnTo>
                  <a:lnTo>
                    <a:pt x="9" y="170"/>
                  </a:lnTo>
                  <a:lnTo>
                    <a:pt x="2" y="173"/>
                  </a:lnTo>
                  <a:lnTo>
                    <a:pt x="0" y="184"/>
                  </a:lnTo>
                  <a:lnTo>
                    <a:pt x="12" y="210"/>
                  </a:lnTo>
                  <a:lnTo>
                    <a:pt x="15" y="214"/>
                  </a:lnTo>
                  <a:lnTo>
                    <a:pt x="20" y="218"/>
                  </a:lnTo>
                  <a:lnTo>
                    <a:pt x="24" y="220"/>
                  </a:lnTo>
                  <a:lnTo>
                    <a:pt x="31" y="222"/>
                  </a:lnTo>
                  <a:lnTo>
                    <a:pt x="68" y="223"/>
                  </a:lnTo>
                  <a:lnTo>
                    <a:pt x="93" y="224"/>
                  </a:lnTo>
                  <a:lnTo>
                    <a:pt x="128" y="227"/>
                  </a:lnTo>
                  <a:lnTo>
                    <a:pt x="158" y="230"/>
                  </a:lnTo>
                  <a:lnTo>
                    <a:pt x="178" y="233"/>
                  </a:lnTo>
                  <a:lnTo>
                    <a:pt x="207" y="235"/>
                  </a:lnTo>
                  <a:lnTo>
                    <a:pt x="238" y="236"/>
                  </a:lnTo>
                  <a:lnTo>
                    <a:pt x="274" y="238"/>
                  </a:lnTo>
                  <a:lnTo>
                    <a:pt x="335" y="238"/>
                  </a:lnTo>
                  <a:lnTo>
                    <a:pt x="423" y="242"/>
                  </a:lnTo>
                  <a:lnTo>
                    <a:pt x="435" y="200"/>
                  </a:lnTo>
                  <a:lnTo>
                    <a:pt x="445" y="186"/>
                  </a:lnTo>
                  <a:lnTo>
                    <a:pt x="457" y="171"/>
                  </a:lnTo>
                  <a:lnTo>
                    <a:pt x="469" y="162"/>
                  </a:lnTo>
                  <a:lnTo>
                    <a:pt x="483" y="155"/>
                  </a:lnTo>
                  <a:lnTo>
                    <a:pt x="504" y="149"/>
                  </a:lnTo>
                  <a:lnTo>
                    <a:pt x="528" y="147"/>
                  </a:lnTo>
                  <a:lnTo>
                    <a:pt x="551" y="148"/>
                  </a:lnTo>
                  <a:lnTo>
                    <a:pt x="570" y="151"/>
                  </a:lnTo>
                  <a:lnTo>
                    <a:pt x="586" y="156"/>
                  </a:lnTo>
                  <a:lnTo>
                    <a:pt x="594" y="161"/>
                  </a:lnTo>
                  <a:lnTo>
                    <a:pt x="600" y="167"/>
                  </a:lnTo>
                  <a:lnTo>
                    <a:pt x="609" y="178"/>
                  </a:lnTo>
                  <a:lnTo>
                    <a:pt x="616" y="192"/>
                  </a:lnTo>
                  <a:lnTo>
                    <a:pt x="620" y="207"/>
                  </a:lnTo>
                  <a:lnTo>
                    <a:pt x="620" y="223"/>
                  </a:lnTo>
                  <a:lnTo>
                    <a:pt x="616" y="246"/>
                  </a:lnTo>
                  <a:lnTo>
                    <a:pt x="1003" y="229"/>
                  </a:lnTo>
                  <a:lnTo>
                    <a:pt x="1008" y="218"/>
                  </a:lnTo>
                  <a:lnTo>
                    <a:pt x="1014" y="207"/>
                  </a:lnTo>
                  <a:lnTo>
                    <a:pt x="1017" y="199"/>
                  </a:lnTo>
                  <a:lnTo>
                    <a:pt x="1019" y="189"/>
                  </a:lnTo>
                  <a:lnTo>
                    <a:pt x="1021" y="180"/>
                  </a:lnTo>
                  <a:lnTo>
                    <a:pt x="1026" y="171"/>
                  </a:lnTo>
                  <a:lnTo>
                    <a:pt x="1030" y="163"/>
                  </a:lnTo>
                  <a:lnTo>
                    <a:pt x="1034" y="157"/>
                  </a:lnTo>
                  <a:lnTo>
                    <a:pt x="1042" y="152"/>
                  </a:lnTo>
                  <a:lnTo>
                    <a:pt x="1047" y="147"/>
                  </a:lnTo>
                  <a:lnTo>
                    <a:pt x="1054" y="143"/>
                  </a:lnTo>
                  <a:lnTo>
                    <a:pt x="1063" y="141"/>
                  </a:lnTo>
                  <a:lnTo>
                    <a:pt x="1076" y="139"/>
                  </a:lnTo>
                  <a:lnTo>
                    <a:pt x="1090" y="139"/>
                  </a:lnTo>
                  <a:lnTo>
                    <a:pt x="1104" y="141"/>
                  </a:lnTo>
                  <a:lnTo>
                    <a:pt x="1113" y="143"/>
                  </a:lnTo>
                  <a:lnTo>
                    <a:pt x="1121" y="148"/>
                  </a:lnTo>
                  <a:lnTo>
                    <a:pt x="1127" y="154"/>
                  </a:lnTo>
                  <a:lnTo>
                    <a:pt x="1133" y="161"/>
                  </a:lnTo>
                  <a:lnTo>
                    <a:pt x="1138" y="169"/>
                  </a:lnTo>
                  <a:lnTo>
                    <a:pt x="1140" y="176"/>
                  </a:lnTo>
                  <a:lnTo>
                    <a:pt x="1140" y="188"/>
                  </a:lnTo>
                  <a:lnTo>
                    <a:pt x="1142" y="196"/>
                  </a:lnTo>
                  <a:lnTo>
                    <a:pt x="1140" y="206"/>
                  </a:lnTo>
                  <a:lnTo>
                    <a:pt x="1141" y="219"/>
                  </a:lnTo>
                  <a:lnTo>
                    <a:pt x="1193" y="218"/>
                  </a:lnTo>
                  <a:lnTo>
                    <a:pt x="1197" y="216"/>
                  </a:lnTo>
                  <a:lnTo>
                    <a:pt x="1200" y="213"/>
                  </a:lnTo>
                  <a:lnTo>
                    <a:pt x="1203" y="205"/>
                  </a:lnTo>
                  <a:lnTo>
                    <a:pt x="1210" y="202"/>
                  </a:lnTo>
                  <a:lnTo>
                    <a:pt x="1215" y="199"/>
                  </a:lnTo>
                  <a:lnTo>
                    <a:pt x="1223" y="192"/>
                  </a:lnTo>
                  <a:lnTo>
                    <a:pt x="1223" y="179"/>
                  </a:lnTo>
                  <a:lnTo>
                    <a:pt x="1228" y="177"/>
                  </a:lnTo>
                  <a:lnTo>
                    <a:pt x="1226" y="167"/>
                  </a:lnTo>
                  <a:lnTo>
                    <a:pt x="1211" y="159"/>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56" name="Freeform 340"/>
            <p:cNvSpPr>
              <a:spLocks/>
            </p:cNvSpPr>
            <p:nvPr/>
          </p:nvSpPr>
          <p:spPr bwMode="auto">
            <a:xfrm>
              <a:off x="5691" y="3049"/>
              <a:ext cx="89" cy="11"/>
            </a:xfrm>
            <a:custGeom>
              <a:avLst/>
              <a:gdLst>
                <a:gd name="T0" fmla="*/ 86 w 89"/>
                <a:gd name="T1" fmla="*/ 0 h 11"/>
                <a:gd name="T2" fmla="*/ 87 w 89"/>
                <a:gd name="T3" fmla="*/ 4 h 11"/>
                <a:gd name="T4" fmla="*/ 88 w 89"/>
                <a:gd name="T5" fmla="*/ 8 h 11"/>
                <a:gd name="T6" fmla="*/ 83 w 89"/>
                <a:gd name="T7" fmla="*/ 10 h 11"/>
                <a:gd name="T8" fmla="*/ 3 w 89"/>
                <a:gd name="T9" fmla="*/ 10 h 11"/>
                <a:gd name="T10" fmla="*/ 2 w 89"/>
                <a:gd name="T11" fmla="*/ 5 h 11"/>
                <a:gd name="T12" fmla="*/ 0 w 89"/>
                <a:gd name="T13" fmla="*/ 0 h 11"/>
                <a:gd name="T14" fmla="*/ 32 w 89"/>
                <a:gd name="T15" fmla="*/ 1 h 11"/>
                <a:gd name="T16" fmla="*/ 73 w 89"/>
                <a:gd name="T17" fmla="*/ 1 h 11"/>
                <a:gd name="T18" fmla="*/ 86 w 89"/>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1">
                  <a:moveTo>
                    <a:pt x="86" y="0"/>
                  </a:moveTo>
                  <a:lnTo>
                    <a:pt x="87" y="4"/>
                  </a:lnTo>
                  <a:lnTo>
                    <a:pt x="88" y="8"/>
                  </a:lnTo>
                  <a:lnTo>
                    <a:pt x="83" y="10"/>
                  </a:lnTo>
                  <a:lnTo>
                    <a:pt x="3" y="10"/>
                  </a:lnTo>
                  <a:lnTo>
                    <a:pt x="2" y="5"/>
                  </a:lnTo>
                  <a:lnTo>
                    <a:pt x="0" y="0"/>
                  </a:lnTo>
                  <a:lnTo>
                    <a:pt x="32" y="1"/>
                  </a:lnTo>
                  <a:lnTo>
                    <a:pt x="73" y="1"/>
                  </a:lnTo>
                  <a:lnTo>
                    <a:pt x="8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557" name="Group 341"/>
            <p:cNvGrpSpPr>
              <a:grpSpLocks/>
            </p:cNvGrpSpPr>
            <p:nvPr/>
          </p:nvGrpSpPr>
          <p:grpSpPr bwMode="auto">
            <a:xfrm>
              <a:off x="4591" y="2885"/>
              <a:ext cx="1198" cy="235"/>
              <a:chOff x="4591" y="2885"/>
              <a:chExt cx="1198" cy="235"/>
            </a:xfrm>
          </p:grpSpPr>
          <p:sp>
            <p:nvSpPr>
              <p:cNvPr id="521558" name="Freeform 342"/>
              <p:cNvSpPr>
                <a:spLocks/>
              </p:cNvSpPr>
              <p:nvPr/>
            </p:nvSpPr>
            <p:spPr bwMode="auto">
              <a:xfrm>
                <a:off x="4854" y="2992"/>
                <a:ext cx="892" cy="22"/>
              </a:xfrm>
              <a:custGeom>
                <a:avLst/>
                <a:gdLst>
                  <a:gd name="T0" fmla="*/ 891 w 892"/>
                  <a:gd name="T1" fmla="*/ 21 h 22"/>
                  <a:gd name="T2" fmla="*/ 865 w 892"/>
                  <a:gd name="T3" fmla="*/ 17 h 22"/>
                  <a:gd name="T4" fmla="*/ 838 w 892"/>
                  <a:gd name="T5" fmla="*/ 14 h 22"/>
                  <a:gd name="T6" fmla="*/ 812 w 892"/>
                  <a:gd name="T7" fmla="*/ 12 h 22"/>
                  <a:gd name="T8" fmla="*/ 738 w 892"/>
                  <a:gd name="T9" fmla="*/ 8 h 22"/>
                  <a:gd name="T10" fmla="*/ 628 w 892"/>
                  <a:gd name="T11" fmla="*/ 4 h 22"/>
                  <a:gd name="T12" fmla="*/ 309 w 892"/>
                  <a:gd name="T13" fmla="*/ 0 h 22"/>
                  <a:gd name="T14" fmla="*/ 195 w 892"/>
                  <a:gd name="T15" fmla="*/ 0 h 22"/>
                  <a:gd name="T16" fmla="*/ 25 w 892"/>
                  <a:gd name="T17" fmla="*/ 2 h 22"/>
                  <a:gd name="T18" fmla="*/ 0 w 892"/>
                  <a:gd name="T19"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2" h="22">
                    <a:moveTo>
                      <a:pt x="891" y="21"/>
                    </a:moveTo>
                    <a:lnTo>
                      <a:pt x="865" y="17"/>
                    </a:lnTo>
                    <a:lnTo>
                      <a:pt x="838" y="14"/>
                    </a:lnTo>
                    <a:lnTo>
                      <a:pt x="812" y="12"/>
                    </a:lnTo>
                    <a:lnTo>
                      <a:pt x="738" y="8"/>
                    </a:lnTo>
                    <a:lnTo>
                      <a:pt x="628" y="4"/>
                    </a:lnTo>
                    <a:lnTo>
                      <a:pt x="309" y="0"/>
                    </a:lnTo>
                    <a:lnTo>
                      <a:pt x="195" y="0"/>
                    </a:lnTo>
                    <a:lnTo>
                      <a:pt x="25" y="2"/>
                    </a:lnTo>
                    <a:lnTo>
                      <a:pt x="0" y="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59" name="Line 343"/>
              <p:cNvSpPr>
                <a:spLocks noChangeShapeType="1"/>
              </p:cNvSpPr>
              <p:nvPr/>
            </p:nvSpPr>
            <p:spPr bwMode="auto">
              <a:xfrm flipH="1">
                <a:off x="5675" y="3065"/>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560" name="Group 344"/>
              <p:cNvGrpSpPr>
                <a:grpSpLocks/>
              </p:cNvGrpSpPr>
              <p:nvPr/>
            </p:nvGrpSpPr>
            <p:grpSpPr bwMode="auto">
              <a:xfrm>
                <a:off x="4591" y="2885"/>
                <a:ext cx="995" cy="235"/>
                <a:chOff x="4591" y="2885"/>
                <a:chExt cx="995" cy="235"/>
              </a:xfrm>
            </p:grpSpPr>
            <p:sp>
              <p:nvSpPr>
                <p:cNvPr id="521561" name="Freeform 345"/>
                <p:cNvSpPr>
                  <a:spLocks/>
                </p:cNvSpPr>
                <p:nvPr/>
              </p:nvSpPr>
              <p:spPr bwMode="auto">
                <a:xfrm>
                  <a:off x="4736" y="2885"/>
                  <a:ext cx="337" cy="76"/>
                </a:xfrm>
                <a:custGeom>
                  <a:avLst/>
                  <a:gdLst>
                    <a:gd name="T0" fmla="*/ 188 w 337"/>
                    <a:gd name="T1" fmla="*/ 5 h 76"/>
                    <a:gd name="T2" fmla="*/ 219 w 337"/>
                    <a:gd name="T3" fmla="*/ 4 h 76"/>
                    <a:gd name="T4" fmla="*/ 255 w 337"/>
                    <a:gd name="T5" fmla="*/ 2 h 76"/>
                    <a:gd name="T6" fmla="*/ 293 w 337"/>
                    <a:gd name="T7" fmla="*/ 1 h 76"/>
                    <a:gd name="T8" fmla="*/ 309 w 337"/>
                    <a:gd name="T9" fmla="*/ 0 h 76"/>
                    <a:gd name="T10" fmla="*/ 319 w 337"/>
                    <a:gd name="T11" fmla="*/ 1 h 76"/>
                    <a:gd name="T12" fmla="*/ 326 w 337"/>
                    <a:gd name="T13" fmla="*/ 2 h 76"/>
                    <a:gd name="T14" fmla="*/ 331 w 337"/>
                    <a:gd name="T15" fmla="*/ 4 h 76"/>
                    <a:gd name="T16" fmla="*/ 335 w 337"/>
                    <a:gd name="T17" fmla="*/ 8 h 76"/>
                    <a:gd name="T18" fmla="*/ 336 w 337"/>
                    <a:gd name="T19" fmla="*/ 12 h 76"/>
                    <a:gd name="T20" fmla="*/ 336 w 337"/>
                    <a:gd name="T21" fmla="*/ 16 h 76"/>
                    <a:gd name="T22" fmla="*/ 318 w 337"/>
                    <a:gd name="T23" fmla="*/ 55 h 76"/>
                    <a:gd name="T24" fmla="*/ 315 w 337"/>
                    <a:gd name="T25" fmla="*/ 59 h 76"/>
                    <a:gd name="T26" fmla="*/ 311 w 337"/>
                    <a:gd name="T27" fmla="*/ 63 h 76"/>
                    <a:gd name="T28" fmla="*/ 308 w 337"/>
                    <a:gd name="T29" fmla="*/ 67 h 76"/>
                    <a:gd name="T30" fmla="*/ 303 w 337"/>
                    <a:gd name="T31" fmla="*/ 70 h 76"/>
                    <a:gd name="T32" fmla="*/ 297 w 337"/>
                    <a:gd name="T33" fmla="*/ 73 h 76"/>
                    <a:gd name="T34" fmla="*/ 290 w 337"/>
                    <a:gd name="T35" fmla="*/ 74 h 76"/>
                    <a:gd name="T36" fmla="*/ 280 w 337"/>
                    <a:gd name="T37" fmla="*/ 75 h 76"/>
                    <a:gd name="T38" fmla="*/ 181 w 337"/>
                    <a:gd name="T39" fmla="*/ 74 h 76"/>
                    <a:gd name="T40" fmla="*/ 129 w 337"/>
                    <a:gd name="T41" fmla="*/ 74 h 76"/>
                    <a:gd name="T42" fmla="*/ 80 w 337"/>
                    <a:gd name="T43" fmla="*/ 74 h 76"/>
                    <a:gd name="T44" fmla="*/ 0 w 337"/>
                    <a:gd name="T45" fmla="*/ 7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7" h="76">
                      <a:moveTo>
                        <a:pt x="188" y="5"/>
                      </a:moveTo>
                      <a:lnTo>
                        <a:pt x="219" y="4"/>
                      </a:lnTo>
                      <a:lnTo>
                        <a:pt x="255" y="2"/>
                      </a:lnTo>
                      <a:lnTo>
                        <a:pt x="293" y="1"/>
                      </a:lnTo>
                      <a:lnTo>
                        <a:pt x="309" y="0"/>
                      </a:lnTo>
                      <a:lnTo>
                        <a:pt x="319" y="1"/>
                      </a:lnTo>
                      <a:lnTo>
                        <a:pt x="326" y="2"/>
                      </a:lnTo>
                      <a:lnTo>
                        <a:pt x="331" y="4"/>
                      </a:lnTo>
                      <a:lnTo>
                        <a:pt x="335" y="8"/>
                      </a:lnTo>
                      <a:lnTo>
                        <a:pt x="336" y="12"/>
                      </a:lnTo>
                      <a:lnTo>
                        <a:pt x="336" y="16"/>
                      </a:lnTo>
                      <a:lnTo>
                        <a:pt x="318" y="55"/>
                      </a:lnTo>
                      <a:lnTo>
                        <a:pt x="315" y="59"/>
                      </a:lnTo>
                      <a:lnTo>
                        <a:pt x="311" y="63"/>
                      </a:lnTo>
                      <a:lnTo>
                        <a:pt x="308" y="67"/>
                      </a:lnTo>
                      <a:lnTo>
                        <a:pt x="303" y="70"/>
                      </a:lnTo>
                      <a:lnTo>
                        <a:pt x="297" y="73"/>
                      </a:lnTo>
                      <a:lnTo>
                        <a:pt x="290" y="74"/>
                      </a:lnTo>
                      <a:lnTo>
                        <a:pt x="280" y="75"/>
                      </a:lnTo>
                      <a:lnTo>
                        <a:pt x="181" y="74"/>
                      </a:lnTo>
                      <a:lnTo>
                        <a:pt x="129" y="74"/>
                      </a:lnTo>
                      <a:lnTo>
                        <a:pt x="80" y="74"/>
                      </a:lnTo>
                      <a:lnTo>
                        <a:pt x="0" y="7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2" name="Freeform 346"/>
                <p:cNvSpPr>
                  <a:spLocks/>
                </p:cNvSpPr>
                <p:nvPr/>
              </p:nvSpPr>
              <p:spPr bwMode="auto">
                <a:xfrm>
                  <a:off x="5229" y="2966"/>
                  <a:ext cx="317" cy="152"/>
                </a:xfrm>
                <a:custGeom>
                  <a:avLst/>
                  <a:gdLst>
                    <a:gd name="T0" fmla="*/ 273 w 317"/>
                    <a:gd name="T1" fmla="*/ 0 h 152"/>
                    <a:gd name="T2" fmla="*/ 286 w 317"/>
                    <a:gd name="T3" fmla="*/ 9 h 152"/>
                    <a:gd name="T4" fmla="*/ 292 w 317"/>
                    <a:gd name="T5" fmla="*/ 14 h 152"/>
                    <a:gd name="T6" fmla="*/ 298 w 317"/>
                    <a:gd name="T7" fmla="*/ 18 h 152"/>
                    <a:gd name="T8" fmla="*/ 301 w 317"/>
                    <a:gd name="T9" fmla="*/ 23 h 152"/>
                    <a:gd name="T10" fmla="*/ 306 w 317"/>
                    <a:gd name="T11" fmla="*/ 28 h 152"/>
                    <a:gd name="T12" fmla="*/ 308 w 317"/>
                    <a:gd name="T13" fmla="*/ 33 h 152"/>
                    <a:gd name="T14" fmla="*/ 312 w 317"/>
                    <a:gd name="T15" fmla="*/ 48 h 152"/>
                    <a:gd name="T16" fmla="*/ 314 w 317"/>
                    <a:gd name="T17" fmla="*/ 63 h 152"/>
                    <a:gd name="T18" fmla="*/ 316 w 317"/>
                    <a:gd name="T19" fmla="*/ 76 h 152"/>
                    <a:gd name="T20" fmla="*/ 316 w 317"/>
                    <a:gd name="T21" fmla="*/ 84 h 152"/>
                    <a:gd name="T22" fmla="*/ 316 w 317"/>
                    <a:gd name="T23" fmla="*/ 97 h 152"/>
                    <a:gd name="T24" fmla="*/ 314 w 317"/>
                    <a:gd name="T25" fmla="*/ 107 h 152"/>
                    <a:gd name="T26" fmla="*/ 311 w 317"/>
                    <a:gd name="T27" fmla="*/ 117 h 152"/>
                    <a:gd name="T28" fmla="*/ 309 w 317"/>
                    <a:gd name="T29" fmla="*/ 125 h 152"/>
                    <a:gd name="T30" fmla="*/ 306 w 317"/>
                    <a:gd name="T31" fmla="*/ 132 h 152"/>
                    <a:gd name="T32" fmla="*/ 301 w 317"/>
                    <a:gd name="T33" fmla="*/ 139 h 152"/>
                    <a:gd name="T34" fmla="*/ 251 w 317"/>
                    <a:gd name="T35" fmla="*/ 141 h 152"/>
                    <a:gd name="T36" fmla="*/ 0 w 317"/>
                    <a:gd name="T37" fmla="*/ 151 h 152"/>
                    <a:gd name="T38" fmla="*/ 7 w 317"/>
                    <a:gd name="T39" fmla="*/ 121 h 152"/>
                    <a:gd name="T40" fmla="*/ 11 w 317"/>
                    <a:gd name="T41" fmla="*/ 89 h 152"/>
                    <a:gd name="T42" fmla="*/ 13 w 317"/>
                    <a:gd name="T43" fmla="*/ 29 h 152"/>
                    <a:gd name="T44" fmla="*/ 12 w 317"/>
                    <a:gd name="T45" fmla="*/ 23 h 152"/>
                    <a:gd name="T46" fmla="*/ 10 w 317"/>
                    <a:gd name="T47" fmla="*/ 17 h 152"/>
                    <a:gd name="T48" fmla="*/ 7 w 317"/>
                    <a:gd name="T49" fmla="*/ 11 h 152"/>
                    <a:gd name="T50" fmla="*/ 2 w 317"/>
                    <a:gd name="T51" fmla="*/ 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152">
                      <a:moveTo>
                        <a:pt x="273" y="0"/>
                      </a:moveTo>
                      <a:lnTo>
                        <a:pt x="286" y="9"/>
                      </a:lnTo>
                      <a:lnTo>
                        <a:pt x="292" y="14"/>
                      </a:lnTo>
                      <a:lnTo>
                        <a:pt x="298" y="18"/>
                      </a:lnTo>
                      <a:lnTo>
                        <a:pt x="301" y="23"/>
                      </a:lnTo>
                      <a:lnTo>
                        <a:pt x="306" y="28"/>
                      </a:lnTo>
                      <a:lnTo>
                        <a:pt x="308" y="33"/>
                      </a:lnTo>
                      <a:lnTo>
                        <a:pt x="312" y="48"/>
                      </a:lnTo>
                      <a:lnTo>
                        <a:pt x="314" y="63"/>
                      </a:lnTo>
                      <a:lnTo>
                        <a:pt x="316" y="76"/>
                      </a:lnTo>
                      <a:lnTo>
                        <a:pt x="316" y="84"/>
                      </a:lnTo>
                      <a:lnTo>
                        <a:pt x="316" y="97"/>
                      </a:lnTo>
                      <a:lnTo>
                        <a:pt x="314" y="107"/>
                      </a:lnTo>
                      <a:lnTo>
                        <a:pt x="311" y="117"/>
                      </a:lnTo>
                      <a:lnTo>
                        <a:pt x="309" y="125"/>
                      </a:lnTo>
                      <a:lnTo>
                        <a:pt x="306" y="132"/>
                      </a:lnTo>
                      <a:lnTo>
                        <a:pt x="301" y="139"/>
                      </a:lnTo>
                      <a:lnTo>
                        <a:pt x="251" y="141"/>
                      </a:lnTo>
                      <a:lnTo>
                        <a:pt x="0" y="151"/>
                      </a:lnTo>
                      <a:lnTo>
                        <a:pt x="7" y="121"/>
                      </a:lnTo>
                      <a:lnTo>
                        <a:pt x="11" y="89"/>
                      </a:lnTo>
                      <a:lnTo>
                        <a:pt x="13" y="29"/>
                      </a:lnTo>
                      <a:lnTo>
                        <a:pt x="12" y="23"/>
                      </a:lnTo>
                      <a:lnTo>
                        <a:pt x="10" y="17"/>
                      </a:lnTo>
                      <a:lnTo>
                        <a:pt x="7" y="11"/>
                      </a:lnTo>
                      <a:lnTo>
                        <a:pt x="2"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3" name="Freeform 347"/>
                <p:cNvSpPr>
                  <a:spLocks/>
                </p:cNvSpPr>
                <p:nvPr/>
              </p:nvSpPr>
              <p:spPr bwMode="auto">
                <a:xfrm>
                  <a:off x="5133" y="2890"/>
                  <a:ext cx="382" cy="95"/>
                </a:xfrm>
                <a:custGeom>
                  <a:avLst/>
                  <a:gdLst>
                    <a:gd name="T0" fmla="*/ 216 w 382"/>
                    <a:gd name="T1" fmla="*/ 11 h 95"/>
                    <a:gd name="T2" fmla="*/ 235 w 382"/>
                    <a:gd name="T3" fmla="*/ 18 h 95"/>
                    <a:gd name="T4" fmla="*/ 252 w 382"/>
                    <a:gd name="T5" fmla="*/ 25 h 95"/>
                    <a:gd name="T6" fmla="*/ 271 w 382"/>
                    <a:gd name="T7" fmla="*/ 34 h 95"/>
                    <a:gd name="T8" fmla="*/ 287 w 382"/>
                    <a:gd name="T9" fmla="*/ 42 h 95"/>
                    <a:gd name="T10" fmla="*/ 305 w 382"/>
                    <a:gd name="T11" fmla="*/ 51 h 95"/>
                    <a:gd name="T12" fmla="*/ 323 w 382"/>
                    <a:gd name="T13" fmla="*/ 59 h 95"/>
                    <a:gd name="T14" fmla="*/ 341 w 382"/>
                    <a:gd name="T15" fmla="*/ 68 h 95"/>
                    <a:gd name="T16" fmla="*/ 358 w 382"/>
                    <a:gd name="T17" fmla="*/ 77 h 95"/>
                    <a:gd name="T18" fmla="*/ 370 w 382"/>
                    <a:gd name="T19" fmla="*/ 85 h 95"/>
                    <a:gd name="T20" fmla="*/ 381 w 382"/>
                    <a:gd name="T21" fmla="*/ 93 h 95"/>
                    <a:gd name="T22" fmla="*/ 321 w 382"/>
                    <a:gd name="T23" fmla="*/ 94 h 95"/>
                    <a:gd name="T24" fmla="*/ 104 w 382"/>
                    <a:gd name="T25" fmla="*/ 92 h 95"/>
                    <a:gd name="T26" fmla="*/ 19 w 382"/>
                    <a:gd name="T27" fmla="*/ 91 h 95"/>
                    <a:gd name="T28" fmla="*/ 13 w 382"/>
                    <a:gd name="T29" fmla="*/ 90 h 95"/>
                    <a:gd name="T30" fmla="*/ 6 w 382"/>
                    <a:gd name="T31" fmla="*/ 89 h 95"/>
                    <a:gd name="T32" fmla="*/ 2 w 382"/>
                    <a:gd name="T33" fmla="*/ 86 h 95"/>
                    <a:gd name="T34" fmla="*/ 0 w 382"/>
                    <a:gd name="T35" fmla="*/ 81 h 95"/>
                    <a:gd name="T36" fmla="*/ 0 w 382"/>
                    <a:gd name="T37" fmla="*/ 77 h 95"/>
                    <a:gd name="T38" fmla="*/ 0 w 382"/>
                    <a:gd name="T39" fmla="*/ 74 h 95"/>
                    <a:gd name="T40" fmla="*/ 2 w 382"/>
                    <a:gd name="T41" fmla="*/ 70 h 95"/>
                    <a:gd name="T42" fmla="*/ 17 w 382"/>
                    <a:gd name="T43" fmla="*/ 18 h 95"/>
                    <a:gd name="T44" fmla="*/ 18 w 382"/>
                    <a:gd name="T45" fmla="*/ 14 h 95"/>
                    <a:gd name="T46" fmla="*/ 19 w 382"/>
                    <a:gd name="T47" fmla="*/ 10 h 95"/>
                    <a:gd name="T48" fmla="*/ 23 w 382"/>
                    <a:gd name="T49" fmla="*/ 6 h 95"/>
                    <a:gd name="T50" fmla="*/ 26 w 382"/>
                    <a:gd name="T51" fmla="*/ 4 h 95"/>
                    <a:gd name="T52" fmla="*/ 30 w 382"/>
                    <a:gd name="T53" fmla="*/ 2 h 95"/>
                    <a:gd name="T54" fmla="*/ 34 w 382"/>
                    <a:gd name="T55" fmla="*/ 1 h 95"/>
                    <a:gd name="T56" fmla="*/ 40 w 382"/>
                    <a:gd name="T57" fmla="*/ 0 h 95"/>
                    <a:gd name="T58" fmla="*/ 49 w 382"/>
                    <a:gd name="T59" fmla="*/ 0 h 95"/>
                    <a:gd name="T60" fmla="*/ 67 w 382"/>
                    <a:gd name="T6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2" h="95">
                      <a:moveTo>
                        <a:pt x="216" y="11"/>
                      </a:moveTo>
                      <a:lnTo>
                        <a:pt x="235" y="18"/>
                      </a:lnTo>
                      <a:lnTo>
                        <a:pt x="252" y="25"/>
                      </a:lnTo>
                      <a:lnTo>
                        <a:pt x="271" y="34"/>
                      </a:lnTo>
                      <a:lnTo>
                        <a:pt x="287" y="42"/>
                      </a:lnTo>
                      <a:lnTo>
                        <a:pt x="305" y="51"/>
                      </a:lnTo>
                      <a:lnTo>
                        <a:pt x="323" y="59"/>
                      </a:lnTo>
                      <a:lnTo>
                        <a:pt x="341" y="68"/>
                      </a:lnTo>
                      <a:lnTo>
                        <a:pt x="358" y="77"/>
                      </a:lnTo>
                      <a:lnTo>
                        <a:pt x="370" y="85"/>
                      </a:lnTo>
                      <a:lnTo>
                        <a:pt x="381" y="93"/>
                      </a:lnTo>
                      <a:lnTo>
                        <a:pt x="321" y="94"/>
                      </a:lnTo>
                      <a:lnTo>
                        <a:pt x="104" y="92"/>
                      </a:lnTo>
                      <a:lnTo>
                        <a:pt x="19" y="91"/>
                      </a:lnTo>
                      <a:lnTo>
                        <a:pt x="13" y="90"/>
                      </a:lnTo>
                      <a:lnTo>
                        <a:pt x="6" y="89"/>
                      </a:lnTo>
                      <a:lnTo>
                        <a:pt x="2" y="86"/>
                      </a:lnTo>
                      <a:lnTo>
                        <a:pt x="0" y="81"/>
                      </a:lnTo>
                      <a:lnTo>
                        <a:pt x="0" y="77"/>
                      </a:lnTo>
                      <a:lnTo>
                        <a:pt x="0" y="74"/>
                      </a:lnTo>
                      <a:lnTo>
                        <a:pt x="2" y="70"/>
                      </a:lnTo>
                      <a:lnTo>
                        <a:pt x="17" y="18"/>
                      </a:lnTo>
                      <a:lnTo>
                        <a:pt x="18" y="14"/>
                      </a:lnTo>
                      <a:lnTo>
                        <a:pt x="19" y="10"/>
                      </a:lnTo>
                      <a:lnTo>
                        <a:pt x="23" y="6"/>
                      </a:lnTo>
                      <a:lnTo>
                        <a:pt x="26" y="4"/>
                      </a:lnTo>
                      <a:lnTo>
                        <a:pt x="30" y="2"/>
                      </a:lnTo>
                      <a:lnTo>
                        <a:pt x="34" y="1"/>
                      </a:lnTo>
                      <a:lnTo>
                        <a:pt x="40" y="0"/>
                      </a:lnTo>
                      <a:lnTo>
                        <a:pt x="49" y="0"/>
                      </a:lnTo>
                      <a:lnTo>
                        <a:pt x="6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4" name="Line 348"/>
                <p:cNvSpPr>
                  <a:spLocks noChangeShapeType="1"/>
                </p:cNvSpPr>
                <p:nvPr/>
              </p:nvSpPr>
              <p:spPr bwMode="auto">
                <a:xfrm flipH="1">
                  <a:off x="5151" y="3069"/>
                  <a:ext cx="435" cy="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565" name="Group 349"/>
                <p:cNvGrpSpPr>
                  <a:grpSpLocks/>
                </p:cNvGrpSpPr>
                <p:nvPr/>
              </p:nvGrpSpPr>
              <p:grpSpPr bwMode="auto">
                <a:xfrm>
                  <a:off x="4591" y="2960"/>
                  <a:ext cx="423" cy="160"/>
                  <a:chOff x="4591" y="2960"/>
                  <a:chExt cx="423" cy="160"/>
                </a:xfrm>
              </p:grpSpPr>
              <p:sp>
                <p:nvSpPr>
                  <p:cNvPr id="521566" name="Freeform 350"/>
                  <p:cNvSpPr>
                    <a:spLocks/>
                  </p:cNvSpPr>
                  <p:nvPr/>
                </p:nvSpPr>
                <p:spPr bwMode="auto">
                  <a:xfrm>
                    <a:off x="4798" y="2960"/>
                    <a:ext cx="216" cy="41"/>
                  </a:xfrm>
                  <a:custGeom>
                    <a:avLst/>
                    <a:gdLst>
                      <a:gd name="T0" fmla="*/ 215 w 216"/>
                      <a:gd name="T1" fmla="*/ 0 h 41"/>
                      <a:gd name="T2" fmla="*/ 134 w 216"/>
                      <a:gd name="T3" fmla="*/ 2 h 41"/>
                      <a:gd name="T4" fmla="*/ 100 w 216"/>
                      <a:gd name="T5" fmla="*/ 3 h 41"/>
                      <a:gd name="T6" fmla="*/ 75 w 216"/>
                      <a:gd name="T7" fmla="*/ 5 h 41"/>
                      <a:gd name="T8" fmla="*/ 55 w 216"/>
                      <a:gd name="T9" fmla="*/ 6 h 41"/>
                      <a:gd name="T10" fmla="*/ 34 w 216"/>
                      <a:gd name="T11" fmla="*/ 7 h 41"/>
                      <a:gd name="T12" fmla="*/ 25 w 216"/>
                      <a:gd name="T13" fmla="*/ 8 h 41"/>
                      <a:gd name="T14" fmla="*/ 18 w 216"/>
                      <a:gd name="T15" fmla="*/ 11 h 41"/>
                      <a:gd name="T16" fmla="*/ 13 w 216"/>
                      <a:gd name="T17" fmla="*/ 15 h 41"/>
                      <a:gd name="T18" fmla="*/ 9 w 216"/>
                      <a:gd name="T19" fmla="*/ 18 h 41"/>
                      <a:gd name="T20" fmla="*/ 7 w 216"/>
                      <a:gd name="T21" fmla="*/ 23 h 41"/>
                      <a:gd name="T22" fmla="*/ 3 w 216"/>
                      <a:gd name="T23" fmla="*/ 27 h 41"/>
                      <a:gd name="T24" fmla="*/ 1 w 216"/>
                      <a:gd name="T25" fmla="*/ 32 h 41"/>
                      <a:gd name="T26" fmla="*/ 0 w 216"/>
                      <a:gd name="T27"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41">
                        <a:moveTo>
                          <a:pt x="215" y="0"/>
                        </a:moveTo>
                        <a:lnTo>
                          <a:pt x="134" y="2"/>
                        </a:lnTo>
                        <a:lnTo>
                          <a:pt x="100" y="3"/>
                        </a:lnTo>
                        <a:lnTo>
                          <a:pt x="75" y="5"/>
                        </a:lnTo>
                        <a:lnTo>
                          <a:pt x="55" y="6"/>
                        </a:lnTo>
                        <a:lnTo>
                          <a:pt x="34" y="7"/>
                        </a:lnTo>
                        <a:lnTo>
                          <a:pt x="25" y="8"/>
                        </a:lnTo>
                        <a:lnTo>
                          <a:pt x="18" y="11"/>
                        </a:lnTo>
                        <a:lnTo>
                          <a:pt x="13" y="15"/>
                        </a:lnTo>
                        <a:lnTo>
                          <a:pt x="9" y="18"/>
                        </a:lnTo>
                        <a:lnTo>
                          <a:pt x="7" y="23"/>
                        </a:lnTo>
                        <a:lnTo>
                          <a:pt x="3" y="27"/>
                        </a:lnTo>
                        <a:lnTo>
                          <a:pt x="1" y="32"/>
                        </a:lnTo>
                        <a:lnTo>
                          <a:pt x="0" y="4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7" name="Freeform 351"/>
                  <p:cNvSpPr>
                    <a:spLocks/>
                  </p:cNvSpPr>
                  <p:nvPr/>
                </p:nvSpPr>
                <p:spPr bwMode="auto">
                  <a:xfrm>
                    <a:off x="4864" y="3074"/>
                    <a:ext cx="22" cy="46"/>
                  </a:xfrm>
                  <a:custGeom>
                    <a:avLst/>
                    <a:gdLst>
                      <a:gd name="T0" fmla="*/ 21 w 22"/>
                      <a:gd name="T1" fmla="*/ 0 h 46"/>
                      <a:gd name="T2" fmla="*/ 21 w 22"/>
                      <a:gd name="T3" fmla="*/ 11 h 46"/>
                      <a:gd name="T4" fmla="*/ 20 w 22"/>
                      <a:gd name="T5" fmla="*/ 18 h 46"/>
                      <a:gd name="T6" fmla="*/ 19 w 22"/>
                      <a:gd name="T7" fmla="*/ 25 h 46"/>
                      <a:gd name="T8" fmla="*/ 17 w 22"/>
                      <a:gd name="T9" fmla="*/ 31 h 46"/>
                      <a:gd name="T10" fmla="*/ 12 w 22"/>
                      <a:gd name="T11" fmla="*/ 36 h 46"/>
                      <a:gd name="T12" fmla="*/ 9 w 22"/>
                      <a:gd name="T13" fmla="*/ 41 h 46"/>
                      <a:gd name="T14" fmla="*/ 0 w 22"/>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6">
                        <a:moveTo>
                          <a:pt x="21" y="0"/>
                        </a:moveTo>
                        <a:lnTo>
                          <a:pt x="21" y="11"/>
                        </a:lnTo>
                        <a:lnTo>
                          <a:pt x="20" y="18"/>
                        </a:lnTo>
                        <a:lnTo>
                          <a:pt x="19" y="25"/>
                        </a:lnTo>
                        <a:lnTo>
                          <a:pt x="17" y="31"/>
                        </a:lnTo>
                        <a:lnTo>
                          <a:pt x="12" y="36"/>
                        </a:lnTo>
                        <a:lnTo>
                          <a:pt x="9" y="41"/>
                        </a:lnTo>
                        <a:lnTo>
                          <a:pt x="0" y="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8" name="Freeform 352"/>
                  <p:cNvSpPr>
                    <a:spLocks/>
                  </p:cNvSpPr>
                  <p:nvPr/>
                </p:nvSpPr>
                <p:spPr bwMode="auto">
                  <a:xfrm>
                    <a:off x="4702" y="3074"/>
                    <a:ext cx="28" cy="42"/>
                  </a:xfrm>
                  <a:custGeom>
                    <a:avLst/>
                    <a:gdLst>
                      <a:gd name="T0" fmla="*/ 0 w 28"/>
                      <a:gd name="T1" fmla="*/ 0 h 42"/>
                      <a:gd name="T2" fmla="*/ 0 w 28"/>
                      <a:gd name="T3" fmla="*/ 5 h 42"/>
                      <a:gd name="T4" fmla="*/ 1 w 28"/>
                      <a:gd name="T5" fmla="*/ 12 h 42"/>
                      <a:gd name="T6" fmla="*/ 3 w 28"/>
                      <a:gd name="T7" fmla="*/ 18 h 42"/>
                      <a:gd name="T8" fmla="*/ 5 w 28"/>
                      <a:gd name="T9" fmla="*/ 25 h 42"/>
                      <a:gd name="T10" fmla="*/ 11 w 28"/>
                      <a:gd name="T11" fmla="*/ 31 h 42"/>
                      <a:gd name="T12" fmla="*/ 16 w 28"/>
                      <a:gd name="T13" fmla="*/ 35 h 42"/>
                      <a:gd name="T14" fmla="*/ 21 w 28"/>
                      <a:gd name="T15" fmla="*/ 38 h 42"/>
                      <a:gd name="T16" fmla="*/ 27 w 28"/>
                      <a:gd name="T1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2">
                        <a:moveTo>
                          <a:pt x="0" y="0"/>
                        </a:moveTo>
                        <a:lnTo>
                          <a:pt x="0" y="5"/>
                        </a:lnTo>
                        <a:lnTo>
                          <a:pt x="1" y="12"/>
                        </a:lnTo>
                        <a:lnTo>
                          <a:pt x="3" y="18"/>
                        </a:lnTo>
                        <a:lnTo>
                          <a:pt x="5" y="25"/>
                        </a:lnTo>
                        <a:lnTo>
                          <a:pt x="11" y="31"/>
                        </a:lnTo>
                        <a:lnTo>
                          <a:pt x="16" y="35"/>
                        </a:lnTo>
                        <a:lnTo>
                          <a:pt x="21" y="38"/>
                        </a:lnTo>
                        <a:lnTo>
                          <a:pt x="27" y="4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69" name="Freeform 353"/>
                  <p:cNvSpPr>
                    <a:spLocks/>
                  </p:cNvSpPr>
                  <p:nvPr/>
                </p:nvSpPr>
                <p:spPr bwMode="auto">
                  <a:xfrm>
                    <a:off x="4610" y="2968"/>
                    <a:ext cx="215" cy="2"/>
                  </a:xfrm>
                  <a:custGeom>
                    <a:avLst/>
                    <a:gdLst>
                      <a:gd name="T0" fmla="*/ 214 w 215"/>
                      <a:gd name="T1" fmla="*/ 0 h 2"/>
                      <a:gd name="T2" fmla="*/ 121 w 215"/>
                      <a:gd name="T3" fmla="*/ 1 h 2"/>
                      <a:gd name="T4" fmla="*/ 27 w 215"/>
                      <a:gd name="T5" fmla="*/ 1 h 2"/>
                      <a:gd name="T6" fmla="*/ 17 w 215"/>
                      <a:gd name="T7" fmla="*/ 1 h 2"/>
                      <a:gd name="T8" fmla="*/ 8 w 215"/>
                      <a:gd name="T9" fmla="*/ 1 h 2"/>
                      <a:gd name="T10" fmla="*/ 0 w 215"/>
                      <a:gd name="T11" fmla="*/ 1 h 2"/>
                    </a:gdLst>
                    <a:ahLst/>
                    <a:cxnLst>
                      <a:cxn ang="0">
                        <a:pos x="T0" y="T1"/>
                      </a:cxn>
                      <a:cxn ang="0">
                        <a:pos x="T2" y="T3"/>
                      </a:cxn>
                      <a:cxn ang="0">
                        <a:pos x="T4" y="T5"/>
                      </a:cxn>
                      <a:cxn ang="0">
                        <a:pos x="T6" y="T7"/>
                      </a:cxn>
                      <a:cxn ang="0">
                        <a:pos x="T8" y="T9"/>
                      </a:cxn>
                      <a:cxn ang="0">
                        <a:pos x="T10" y="T11"/>
                      </a:cxn>
                    </a:cxnLst>
                    <a:rect l="0" t="0" r="r" b="b"/>
                    <a:pathLst>
                      <a:path w="215" h="2">
                        <a:moveTo>
                          <a:pt x="214" y="0"/>
                        </a:moveTo>
                        <a:lnTo>
                          <a:pt x="121" y="1"/>
                        </a:lnTo>
                        <a:lnTo>
                          <a:pt x="27" y="1"/>
                        </a:lnTo>
                        <a:lnTo>
                          <a:pt x="17" y="1"/>
                        </a:lnTo>
                        <a:lnTo>
                          <a:pt x="8" y="1"/>
                        </a:lnTo>
                        <a:lnTo>
                          <a:pt x="0"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70" name="Freeform 354"/>
                  <p:cNvSpPr>
                    <a:spLocks/>
                  </p:cNvSpPr>
                  <p:nvPr/>
                </p:nvSpPr>
                <p:spPr bwMode="auto">
                  <a:xfrm>
                    <a:off x="4702" y="3074"/>
                    <a:ext cx="291" cy="6"/>
                  </a:xfrm>
                  <a:custGeom>
                    <a:avLst/>
                    <a:gdLst>
                      <a:gd name="T0" fmla="*/ 290 w 291"/>
                      <a:gd name="T1" fmla="*/ 2 h 6"/>
                      <a:gd name="T2" fmla="*/ 232 w 291"/>
                      <a:gd name="T3" fmla="*/ 3 h 6"/>
                      <a:gd name="T4" fmla="*/ 210 w 291"/>
                      <a:gd name="T5" fmla="*/ 3 h 6"/>
                      <a:gd name="T6" fmla="*/ 188 w 291"/>
                      <a:gd name="T7" fmla="*/ 3 h 6"/>
                      <a:gd name="T8" fmla="*/ 163 w 291"/>
                      <a:gd name="T9" fmla="*/ 4 h 6"/>
                      <a:gd name="T10" fmla="*/ 141 w 291"/>
                      <a:gd name="T11" fmla="*/ 4 h 6"/>
                      <a:gd name="T12" fmla="*/ 121 w 291"/>
                      <a:gd name="T13" fmla="*/ 5 h 6"/>
                      <a:gd name="T14" fmla="*/ 104 w 291"/>
                      <a:gd name="T15" fmla="*/ 5 h 6"/>
                      <a:gd name="T16" fmla="*/ 0 w 29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6">
                        <a:moveTo>
                          <a:pt x="290" y="2"/>
                        </a:moveTo>
                        <a:lnTo>
                          <a:pt x="232" y="3"/>
                        </a:lnTo>
                        <a:lnTo>
                          <a:pt x="210" y="3"/>
                        </a:lnTo>
                        <a:lnTo>
                          <a:pt x="188" y="3"/>
                        </a:lnTo>
                        <a:lnTo>
                          <a:pt x="163" y="4"/>
                        </a:lnTo>
                        <a:lnTo>
                          <a:pt x="141" y="4"/>
                        </a:lnTo>
                        <a:lnTo>
                          <a:pt x="121" y="5"/>
                        </a:lnTo>
                        <a:lnTo>
                          <a:pt x="104" y="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71" name="Freeform 355"/>
                  <p:cNvSpPr>
                    <a:spLocks/>
                  </p:cNvSpPr>
                  <p:nvPr/>
                </p:nvSpPr>
                <p:spPr bwMode="auto">
                  <a:xfrm>
                    <a:off x="4591" y="3046"/>
                    <a:ext cx="299" cy="7"/>
                  </a:xfrm>
                  <a:custGeom>
                    <a:avLst/>
                    <a:gdLst>
                      <a:gd name="T0" fmla="*/ 298 w 299"/>
                      <a:gd name="T1" fmla="*/ 6 h 7"/>
                      <a:gd name="T2" fmla="*/ 192 w 299"/>
                      <a:gd name="T3" fmla="*/ 6 h 7"/>
                      <a:gd name="T4" fmla="*/ 0 w 299"/>
                      <a:gd name="T5" fmla="*/ 0 h 7"/>
                    </a:gdLst>
                    <a:ahLst/>
                    <a:cxnLst>
                      <a:cxn ang="0">
                        <a:pos x="T0" y="T1"/>
                      </a:cxn>
                      <a:cxn ang="0">
                        <a:pos x="T2" y="T3"/>
                      </a:cxn>
                      <a:cxn ang="0">
                        <a:pos x="T4" y="T5"/>
                      </a:cxn>
                    </a:cxnLst>
                    <a:rect l="0" t="0" r="r" b="b"/>
                    <a:pathLst>
                      <a:path w="299" h="7">
                        <a:moveTo>
                          <a:pt x="298" y="6"/>
                        </a:moveTo>
                        <a:lnTo>
                          <a:pt x="192" y="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521572" name="Freeform 356"/>
            <p:cNvSpPr>
              <a:spLocks/>
            </p:cNvSpPr>
            <p:nvPr/>
          </p:nvSpPr>
          <p:spPr bwMode="auto">
            <a:xfrm>
              <a:off x="5159" y="3049"/>
              <a:ext cx="418" cy="18"/>
            </a:xfrm>
            <a:custGeom>
              <a:avLst/>
              <a:gdLst>
                <a:gd name="T0" fmla="*/ 417 w 418"/>
                <a:gd name="T1" fmla="*/ 0 h 18"/>
                <a:gd name="T2" fmla="*/ 212 w 418"/>
                <a:gd name="T3" fmla="*/ 2 h 18"/>
                <a:gd name="T4" fmla="*/ 0 w 418"/>
                <a:gd name="T5" fmla="*/ 5 h 18"/>
                <a:gd name="T6" fmla="*/ 4 w 418"/>
                <a:gd name="T7" fmla="*/ 11 h 18"/>
                <a:gd name="T8" fmla="*/ 6 w 418"/>
                <a:gd name="T9" fmla="*/ 17 h 18"/>
                <a:gd name="T10" fmla="*/ 195 w 418"/>
                <a:gd name="T11" fmla="*/ 15 h 18"/>
                <a:gd name="T12" fmla="*/ 412 w 418"/>
                <a:gd name="T13" fmla="*/ 12 h 18"/>
                <a:gd name="T14" fmla="*/ 417 w 418"/>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18">
                  <a:moveTo>
                    <a:pt x="417" y="0"/>
                  </a:moveTo>
                  <a:lnTo>
                    <a:pt x="212" y="2"/>
                  </a:lnTo>
                  <a:lnTo>
                    <a:pt x="0" y="5"/>
                  </a:lnTo>
                  <a:lnTo>
                    <a:pt x="4" y="11"/>
                  </a:lnTo>
                  <a:lnTo>
                    <a:pt x="6" y="17"/>
                  </a:lnTo>
                  <a:lnTo>
                    <a:pt x="195" y="15"/>
                  </a:lnTo>
                  <a:lnTo>
                    <a:pt x="412" y="12"/>
                  </a:lnTo>
                  <a:lnTo>
                    <a:pt x="41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73" name="Freeform 357"/>
            <p:cNvSpPr>
              <a:spLocks/>
            </p:cNvSpPr>
            <p:nvPr/>
          </p:nvSpPr>
          <p:spPr bwMode="auto">
            <a:xfrm>
              <a:off x="4557" y="3048"/>
              <a:ext cx="450" cy="27"/>
            </a:xfrm>
            <a:custGeom>
              <a:avLst/>
              <a:gdLst>
                <a:gd name="T0" fmla="*/ 449 w 450"/>
                <a:gd name="T1" fmla="*/ 7 h 27"/>
                <a:gd name="T2" fmla="*/ 341 w 450"/>
                <a:gd name="T3" fmla="*/ 10 h 27"/>
                <a:gd name="T4" fmla="*/ 282 w 450"/>
                <a:gd name="T5" fmla="*/ 11 h 27"/>
                <a:gd name="T6" fmla="*/ 169 w 450"/>
                <a:gd name="T7" fmla="*/ 11 h 27"/>
                <a:gd name="T8" fmla="*/ 28 w 450"/>
                <a:gd name="T9" fmla="*/ 6 h 27"/>
                <a:gd name="T10" fmla="*/ 25 w 450"/>
                <a:gd name="T11" fmla="*/ 6 h 27"/>
                <a:gd name="T12" fmla="*/ 22 w 450"/>
                <a:gd name="T13" fmla="*/ 6 h 27"/>
                <a:gd name="T14" fmla="*/ 19 w 450"/>
                <a:gd name="T15" fmla="*/ 4 h 27"/>
                <a:gd name="T16" fmla="*/ 21 w 450"/>
                <a:gd name="T17" fmla="*/ 2 h 27"/>
                <a:gd name="T18" fmla="*/ 28 w 450"/>
                <a:gd name="T19" fmla="*/ 0 h 27"/>
                <a:gd name="T20" fmla="*/ 24 w 450"/>
                <a:gd name="T21" fmla="*/ 0 h 27"/>
                <a:gd name="T22" fmla="*/ 6 w 450"/>
                <a:gd name="T23" fmla="*/ 4 h 27"/>
                <a:gd name="T24" fmla="*/ 1 w 450"/>
                <a:gd name="T25" fmla="*/ 7 h 27"/>
                <a:gd name="T26" fmla="*/ 0 w 450"/>
                <a:gd name="T27" fmla="*/ 10 h 27"/>
                <a:gd name="T28" fmla="*/ 4 w 450"/>
                <a:gd name="T29" fmla="*/ 14 h 27"/>
                <a:gd name="T30" fmla="*/ 8 w 450"/>
                <a:gd name="T31" fmla="*/ 16 h 27"/>
                <a:gd name="T32" fmla="*/ 14 w 450"/>
                <a:gd name="T33" fmla="*/ 17 h 27"/>
                <a:gd name="T34" fmla="*/ 21 w 450"/>
                <a:gd name="T35" fmla="*/ 17 h 27"/>
                <a:gd name="T36" fmla="*/ 248 w 450"/>
                <a:gd name="T37" fmla="*/ 26 h 27"/>
                <a:gd name="T38" fmla="*/ 435 w 450"/>
                <a:gd name="T39" fmla="*/ 22 h 27"/>
                <a:gd name="T40" fmla="*/ 449 w 450"/>
                <a:gd name="T4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0" h="27">
                  <a:moveTo>
                    <a:pt x="449" y="7"/>
                  </a:moveTo>
                  <a:lnTo>
                    <a:pt x="341" y="10"/>
                  </a:lnTo>
                  <a:lnTo>
                    <a:pt x="282" y="11"/>
                  </a:lnTo>
                  <a:lnTo>
                    <a:pt x="169" y="11"/>
                  </a:lnTo>
                  <a:lnTo>
                    <a:pt x="28" y="6"/>
                  </a:lnTo>
                  <a:lnTo>
                    <a:pt x="25" y="6"/>
                  </a:lnTo>
                  <a:lnTo>
                    <a:pt x="22" y="6"/>
                  </a:lnTo>
                  <a:lnTo>
                    <a:pt x="19" y="4"/>
                  </a:lnTo>
                  <a:lnTo>
                    <a:pt x="21" y="2"/>
                  </a:lnTo>
                  <a:lnTo>
                    <a:pt x="28" y="0"/>
                  </a:lnTo>
                  <a:lnTo>
                    <a:pt x="24" y="0"/>
                  </a:lnTo>
                  <a:lnTo>
                    <a:pt x="6" y="4"/>
                  </a:lnTo>
                  <a:lnTo>
                    <a:pt x="1" y="7"/>
                  </a:lnTo>
                  <a:lnTo>
                    <a:pt x="0" y="10"/>
                  </a:lnTo>
                  <a:lnTo>
                    <a:pt x="4" y="14"/>
                  </a:lnTo>
                  <a:lnTo>
                    <a:pt x="8" y="16"/>
                  </a:lnTo>
                  <a:lnTo>
                    <a:pt x="14" y="17"/>
                  </a:lnTo>
                  <a:lnTo>
                    <a:pt x="21" y="17"/>
                  </a:lnTo>
                  <a:lnTo>
                    <a:pt x="248" y="26"/>
                  </a:lnTo>
                  <a:lnTo>
                    <a:pt x="435" y="22"/>
                  </a:lnTo>
                  <a:lnTo>
                    <a:pt x="449"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574" name="Group 358"/>
            <p:cNvGrpSpPr>
              <a:grpSpLocks/>
            </p:cNvGrpSpPr>
            <p:nvPr/>
          </p:nvGrpSpPr>
          <p:grpSpPr bwMode="auto">
            <a:xfrm>
              <a:off x="4570" y="2997"/>
              <a:ext cx="314" cy="52"/>
              <a:chOff x="4570" y="2997"/>
              <a:chExt cx="314" cy="52"/>
            </a:xfrm>
          </p:grpSpPr>
          <p:sp>
            <p:nvSpPr>
              <p:cNvPr id="521575" name="Freeform 359"/>
              <p:cNvSpPr>
                <a:spLocks/>
              </p:cNvSpPr>
              <p:nvPr/>
            </p:nvSpPr>
            <p:spPr bwMode="auto">
              <a:xfrm>
                <a:off x="4583" y="2999"/>
                <a:ext cx="301" cy="50"/>
              </a:xfrm>
              <a:custGeom>
                <a:avLst/>
                <a:gdLst>
                  <a:gd name="T0" fmla="*/ 300 w 301"/>
                  <a:gd name="T1" fmla="*/ 47 h 50"/>
                  <a:gd name="T2" fmla="*/ 286 w 301"/>
                  <a:gd name="T3" fmla="*/ 19 h 50"/>
                  <a:gd name="T4" fmla="*/ 281 w 301"/>
                  <a:gd name="T5" fmla="*/ 0 h 50"/>
                  <a:gd name="T6" fmla="*/ 4 w 301"/>
                  <a:gd name="T7" fmla="*/ 0 h 50"/>
                  <a:gd name="T8" fmla="*/ 6 w 301"/>
                  <a:gd name="T9" fmla="*/ 25 h 50"/>
                  <a:gd name="T10" fmla="*/ 6 w 301"/>
                  <a:gd name="T11" fmla="*/ 29 h 50"/>
                  <a:gd name="T12" fmla="*/ 6 w 301"/>
                  <a:gd name="T13" fmla="*/ 32 h 50"/>
                  <a:gd name="T14" fmla="*/ 0 w 301"/>
                  <a:gd name="T15" fmla="*/ 36 h 50"/>
                  <a:gd name="T16" fmla="*/ 0 w 301"/>
                  <a:gd name="T17" fmla="*/ 42 h 50"/>
                  <a:gd name="T18" fmla="*/ 127 w 301"/>
                  <a:gd name="T19" fmla="*/ 47 h 50"/>
                  <a:gd name="T20" fmla="*/ 216 w 301"/>
                  <a:gd name="T21" fmla="*/ 49 h 50"/>
                  <a:gd name="T22" fmla="*/ 300 w 301"/>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0">
                    <a:moveTo>
                      <a:pt x="300" y="47"/>
                    </a:moveTo>
                    <a:lnTo>
                      <a:pt x="286" y="19"/>
                    </a:lnTo>
                    <a:lnTo>
                      <a:pt x="281" y="0"/>
                    </a:lnTo>
                    <a:lnTo>
                      <a:pt x="4" y="0"/>
                    </a:lnTo>
                    <a:lnTo>
                      <a:pt x="6" y="25"/>
                    </a:lnTo>
                    <a:lnTo>
                      <a:pt x="6" y="29"/>
                    </a:lnTo>
                    <a:lnTo>
                      <a:pt x="6" y="32"/>
                    </a:lnTo>
                    <a:lnTo>
                      <a:pt x="0" y="36"/>
                    </a:lnTo>
                    <a:lnTo>
                      <a:pt x="0" y="42"/>
                    </a:lnTo>
                    <a:lnTo>
                      <a:pt x="127" y="47"/>
                    </a:lnTo>
                    <a:lnTo>
                      <a:pt x="216" y="49"/>
                    </a:lnTo>
                    <a:lnTo>
                      <a:pt x="300" y="47"/>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576" name="Group 360"/>
              <p:cNvGrpSpPr>
                <a:grpSpLocks/>
              </p:cNvGrpSpPr>
              <p:nvPr/>
            </p:nvGrpSpPr>
            <p:grpSpPr bwMode="auto">
              <a:xfrm>
                <a:off x="4570" y="2997"/>
                <a:ext cx="313" cy="31"/>
                <a:chOff x="4570" y="2997"/>
                <a:chExt cx="313" cy="31"/>
              </a:xfrm>
            </p:grpSpPr>
            <p:sp>
              <p:nvSpPr>
                <p:cNvPr id="521577" name="Line 361"/>
                <p:cNvSpPr>
                  <a:spLocks noChangeShapeType="1"/>
                </p:cNvSpPr>
                <p:nvPr/>
              </p:nvSpPr>
              <p:spPr bwMode="auto">
                <a:xfrm flipH="1">
                  <a:off x="4570" y="3002"/>
                  <a:ext cx="31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78" name="Line 362"/>
                <p:cNvSpPr>
                  <a:spLocks noChangeShapeType="1"/>
                </p:cNvSpPr>
                <p:nvPr/>
              </p:nvSpPr>
              <p:spPr bwMode="auto">
                <a:xfrm flipH="1">
                  <a:off x="4573" y="3005"/>
                  <a:ext cx="3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79" name="Line 363"/>
                <p:cNvSpPr>
                  <a:spLocks noChangeShapeType="1"/>
                </p:cNvSpPr>
                <p:nvPr/>
              </p:nvSpPr>
              <p:spPr bwMode="auto">
                <a:xfrm flipH="1">
                  <a:off x="4571" y="3009"/>
                  <a:ext cx="30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80" name="Line 364"/>
                <p:cNvSpPr>
                  <a:spLocks noChangeShapeType="1"/>
                </p:cNvSpPr>
                <p:nvPr/>
              </p:nvSpPr>
              <p:spPr bwMode="auto">
                <a:xfrm flipH="1" flipV="1">
                  <a:off x="4572" y="2997"/>
                  <a:ext cx="309" cy="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81" name="Line 365"/>
                <p:cNvSpPr>
                  <a:spLocks noChangeShapeType="1"/>
                </p:cNvSpPr>
                <p:nvPr/>
              </p:nvSpPr>
              <p:spPr bwMode="auto">
                <a:xfrm flipH="1">
                  <a:off x="4571" y="3017"/>
                  <a:ext cx="31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582" name="Freeform 366"/>
                <p:cNvSpPr>
                  <a:spLocks/>
                </p:cNvSpPr>
                <p:nvPr/>
              </p:nvSpPr>
              <p:spPr bwMode="auto">
                <a:xfrm>
                  <a:off x="4588" y="3020"/>
                  <a:ext cx="283" cy="2"/>
                </a:xfrm>
                <a:custGeom>
                  <a:avLst/>
                  <a:gdLst>
                    <a:gd name="T0" fmla="*/ 282 w 283"/>
                    <a:gd name="T1" fmla="*/ 0 h 2"/>
                    <a:gd name="T2" fmla="*/ 230 w 283"/>
                    <a:gd name="T3" fmla="*/ 1 h 2"/>
                    <a:gd name="T4" fmla="*/ 213 w 283"/>
                    <a:gd name="T5" fmla="*/ 1 h 2"/>
                    <a:gd name="T6" fmla="*/ 0 w 283"/>
                    <a:gd name="T7" fmla="*/ 0 h 2"/>
                  </a:gdLst>
                  <a:ahLst/>
                  <a:cxnLst>
                    <a:cxn ang="0">
                      <a:pos x="T0" y="T1"/>
                    </a:cxn>
                    <a:cxn ang="0">
                      <a:pos x="T2" y="T3"/>
                    </a:cxn>
                    <a:cxn ang="0">
                      <a:pos x="T4" y="T5"/>
                    </a:cxn>
                    <a:cxn ang="0">
                      <a:pos x="T6" y="T7"/>
                    </a:cxn>
                  </a:cxnLst>
                  <a:rect l="0" t="0" r="r" b="b"/>
                  <a:pathLst>
                    <a:path w="283" h="2">
                      <a:moveTo>
                        <a:pt x="282" y="0"/>
                      </a:moveTo>
                      <a:lnTo>
                        <a:pt x="230" y="1"/>
                      </a:lnTo>
                      <a:lnTo>
                        <a:pt x="213" y="1"/>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83" name="Freeform 367"/>
                <p:cNvSpPr>
                  <a:spLocks/>
                </p:cNvSpPr>
                <p:nvPr/>
              </p:nvSpPr>
              <p:spPr bwMode="auto">
                <a:xfrm>
                  <a:off x="4587" y="3024"/>
                  <a:ext cx="285" cy="4"/>
                </a:xfrm>
                <a:custGeom>
                  <a:avLst/>
                  <a:gdLst>
                    <a:gd name="T0" fmla="*/ 284 w 285"/>
                    <a:gd name="T1" fmla="*/ 1 h 4"/>
                    <a:gd name="T2" fmla="*/ 236 w 285"/>
                    <a:gd name="T3" fmla="*/ 3 h 4"/>
                    <a:gd name="T4" fmla="*/ 210 w 285"/>
                    <a:gd name="T5" fmla="*/ 3 h 4"/>
                    <a:gd name="T6" fmla="*/ 0 w 285"/>
                    <a:gd name="T7" fmla="*/ 0 h 4"/>
                  </a:gdLst>
                  <a:ahLst/>
                  <a:cxnLst>
                    <a:cxn ang="0">
                      <a:pos x="T0" y="T1"/>
                    </a:cxn>
                    <a:cxn ang="0">
                      <a:pos x="T2" y="T3"/>
                    </a:cxn>
                    <a:cxn ang="0">
                      <a:pos x="T4" y="T5"/>
                    </a:cxn>
                    <a:cxn ang="0">
                      <a:pos x="T6" y="T7"/>
                    </a:cxn>
                  </a:cxnLst>
                  <a:rect l="0" t="0" r="r" b="b"/>
                  <a:pathLst>
                    <a:path w="285" h="4">
                      <a:moveTo>
                        <a:pt x="284" y="1"/>
                      </a:moveTo>
                      <a:lnTo>
                        <a:pt x="236" y="3"/>
                      </a:lnTo>
                      <a:lnTo>
                        <a:pt x="210" y="3"/>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21584" name="Group 368"/>
            <p:cNvGrpSpPr>
              <a:grpSpLocks/>
            </p:cNvGrpSpPr>
            <p:nvPr/>
          </p:nvGrpSpPr>
          <p:grpSpPr bwMode="auto">
            <a:xfrm>
              <a:off x="4587" y="2977"/>
              <a:ext cx="167" cy="127"/>
              <a:chOff x="4587" y="2977"/>
              <a:chExt cx="167" cy="127"/>
            </a:xfrm>
          </p:grpSpPr>
          <p:sp>
            <p:nvSpPr>
              <p:cNvPr id="521585" name="Freeform 369"/>
              <p:cNvSpPr>
                <a:spLocks/>
              </p:cNvSpPr>
              <p:nvPr/>
            </p:nvSpPr>
            <p:spPr bwMode="auto">
              <a:xfrm>
                <a:off x="4618" y="3068"/>
                <a:ext cx="19" cy="36"/>
              </a:xfrm>
              <a:custGeom>
                <a:avLst/>
                <a:gdLst>
                  <a:gd name="T0" fmla="*/ 1 w 19"/>
                  <a:gd name="T1" fmla="*/ 0 h 36"/>
                  <a:gd name="T2" fmla="*/ 0 w 19"/>
                  <a:gd name="T3" fmla="*/ 6 h 36"/>
                  <a:gd name="T4" fmla="*/ 2 w 19"/>
                  <a:gd name="T5" fmla="*/ 15 h 36"/>
                  <a:gd name="T6" fmla="*/ 5 w 19"/>
                  <a:gd name="T7" fmla="*/ 22 h 36"/>
                  <a:gd name="T8" fmla="*/ 7 w 19"/>
                  <a:gd name="T9" fmla="*/ 27 h 36"/>
                  <a:gd name="T10" fmla="*/ 12 w 19"/>
                  <a:gd name="T11" fmla="*/ 32 h 36"/>
                  <a:gd name="T12" fmla="*/ 18 w 19"/>
                  <a:gd name="T13" fmla="*/ 35 h 36"/>
                  <a:gd name="T14" fmla="*/ 18 w 19"/>
                  <a:gd name="T15" fmla="*/ 1 h 36"/>
                  <a:gd name="T16" fmla="*/ 1 w 1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 y="0"/>
                    </a:moveTo>
                    <a:lnTo>
                      <a:pt x="0" y="6"/>
                    </a:lnTo>
                    <a:lnTo>
                      <a:pt x="2" y="15"/>
                    </a:lnTo>
                    <a:lnTo>
                      <a:pt x="5" y="22"/>
                    </a:lnTo>
                    <a:lnTo>
                      <a:pt x="7" y="27"/>
                    </a:lnTo>
                    <a:lnTo>
                      <a:pt x="12" y="32"/>
                    </a:lnTo>
                    <a:lnTo>
                      <a:pt x="18" y="35"/>
                    </a:lnTo>
                    <a:lnTo>
                      <a:pt x="18" y="1"/>
                    </a:lnTo>
                    <a:lnTo>
                      <a:pt x="1" y="0"/>
                    </a:lnTo>
                  </a:path>
                </a:pathLst>
              </a:custGeom>
              <a:solidFill>
                <a:srgbClr val="40404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1586" name="Group 370"/>
              <p:cNvGrpSpPr>
                <a:grpSpLocks/>
              </p:cNvGrpSpPr>
              <p:nvPr/>
            </p:nvGrpSpPr>
            <p:grpSpPr bwMode="auto">
              <a:xfrm>
                <a:off x="4587" y="2977"/>
                <a:ext cx="167" cy="122"/>
                <a:chOff x="4587" y="2977"/>
                <a:chExt cx="167" cy="122"/>
              </a:xfrm>
            </p:grpSpPr>
            <p:sp>
              <p:nvSpPr>
                <p:cNvPr id="521587" name="Freeform 371"/>
                <p:cNvSpPr>
                  <a:spLocks/>
                </p:cNvSpPr>
                <p:nvPr/>
              </p:nvSpPr>
              <p:spPr bwMode="auto">
                <a:xfrm>
                  <a:off x="4714" y="3078"/>
                  <a:ext cx="40" cy="21"/>
                </a:xfrm>
                <a:custGeom>
                  <a:avLst/>
                  <a:gdLst>
                    <a:gd name="T0" fmla="*/ 30 w 40"/>
                    <a:gd name="T1" fmla="*/ 1 h 21"/>
                    <a:gd name="T2" fmla="*/ 30 w 40"/>
                    <a:gd name="T3" fmla="*/ 7 h 21"/>
                    <a:gd name="T4" fmla="*/ 33 w 40"/>
                    <a:gd name="T5" fmla="*/ 11 h 21"/>
                    <a:gd name="T6" fmla="*/ 35 w 40"/>
                    <a:gd name="T7" fmla="*/ 15 h 21"/>
                    <a:gd name="T8" fmla="*/ 39 w 40"/>
                    <a:gd name="T9" fmla="*/ 20 h 21"/>
                    <a:gd name="T10" fmla="*/ 7 w 40"/>
                    <a:gd name="T11" fmla="*/ 18 h 21"/>
                    <a:gd name="T12" fmla="*/ 4 w 40"/>
                    <a:gd name="T13" fmla="*/ 16 h 21"/>
                    <a:gd name="T14" fmla="*/ 1 w 40"/>
                    <a:gd name="T15" fmla="*/ 12 h 21"/>
                    <a:gd name="T16" fmla="*/ 0 w 40"/>
                    <a:gd name="T17" fmla="*/ 7 h 21"/>
                    <a:gd name="T18" fmla="*/ 0 w 40"/>
                    <a:gd name="T19" fmla="*/ 4 h 21"/>
                    <a:gd name="T20" fmla="*/ 0 w 40"/>
                    <a:gd name="T21" fmla="*/ 0 h 21"/>
                    <a:gd name="T22" fmla="*/ 30 w 40"/>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1">
                      <a:moveTo>
                        <a:pt x="30" y="1"/>
                      </a:moveTo>
                      <a:lnTo>
                        <a:pt x="30" y="7"/>
                      </a:lnTo>
                      <a:lnTo>
                        <a:pt x="33" y="11"/>
                      </a:lnTo>
                      <a:lnTo>
                        <a:pt x="35" y="15"/>
                      </a:lnTo>
                      <a:lnTo>
                        <a:pt x="39" y="20"/>
                      </a:lnTo>
                      <a:lnTo>
                        <a:pt x="7" y="18"/>
                      </a:lnTo>
                      <a:lnTo>
                        <a:pt x="4" y="16"/>
                      </a:lnTo>
                      <a:lnTo>
                        <a:pt x="1" y="12"/>
                      </a:lnTo>
                      <a:lnTo>
                        <a:pt x="0" y="7"/>
                      </a:lnTo>
                      <a:lnTo>
                        <a:pt x="0" y="4"/>
                      </a:lnTo>
                      <a:lnTo>
                        <a:pt x="0" y="0"/>
                      </a:lnTo>
                      <a:lnTo>
                        <a:pt x="30"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88" name="Freeform 372"/>
                <p:cNvSpPr>
                  <a:spLocks/>
                </p:cNvSpPr>
                <p:nvPr/>
              </p:nvSpPr>
              <p:spPr bwMode="auto">
                <a:xfrm>
                  <a:off x="4587" y="3072"/>
                  <a:ext cx="26" cy="18"/>
                </a:xfrm>
                <a:custGeom>
                  <a:avLst/>
                  <a:gdLst>
                    <a:gd name="T0" fmla="*/ 21 w 26"/>
                    <a:gd name="T1" fmla="*/ 1 h 18"/>
                    <a:gd name="T2" fmla="*/ 21 w 26"/>
                    <a:gd name="T3" fmla="*/ 4 h 18"/>
                    <a:gd name="T4" fmla="*/ 20 w 26"/>
                    <a:gd name="T5" fmla="*/ 8 h 18"/>
                    <a:gd name="T6" fmla="*/ 22 w 26"/>
                    <a:gd name="T7" fmla="*/ 13 h 18"/>
                    <a:gd name="T8" fmla="*/ 25 w 26"/>
                    <a:gd name="T9" fmla="*/ 17 h 18"/>
                    <a:gd name="T10" fmla="*/ 5 w 26"/>
                    <a:gd name="T11" fmla="*/ 16 h 18"/>
                    <a:gd name="T12" fmla="*/ 2 w 26"/>
                    <a:gd name="T13" fmla="*/ 13 h 18"/>
                    <a:gd name="T14" fmla="*/ 1 w 26"/>
                    <a:gd name="T15" fmla="*/ 10 h 18"/>
                    <a:gd name="T16" fmla="*/ 0 w 26"/>
                    <a:gd name="T17" fmla="*/ 5 h 18"/>
                    <a:gd name="T18" fmla="*/ 0 w 26"/>
                    <a:gd name="T19" fmla="*/ 0 h 18"/>
                    <a:gd name="T20" fmla="*/ 21 w 26"/>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8">
                      <a:moveTo>
                        <a:pt x="21" y="1"/>
                      </a:moveTo>
                      <a:lnTo>
                        <a:pt x="21" y="4"/>
                      </a:lnTo>
                      <a:lnTo>
                        <a:pt x="20" y="8"/>
                      </a:lnTo>
                      <a:lnTo>
                        <a:pt x="22" y="13"/>
                      </a:lnTo>
                      <a:lnTo>
                        <a:pt x="25" y="17"/>
                      </a:lnTo>
                      <a:lnTo>
                        <a:pt x="5" y="16"/>
                      </a:lnTo>
                      <a:lnTo>
                        <a:pt x="2" y="13"/>
                      </a:lnTo>
                      <a:lnTo>
                        <a:pt x="1" y="10"/>
                      </a:lnTo>
                      <a:lnTo>
                        <a:pt x="0" y="5"/>
                      </a:lnTo>
                      <a:lnTo>
                        <a:pt x="0" y="0"/>
                      </a:lnTo>
                      <a:lnTo>
                        <a:pt x="21" y="1"/>
                      </a:lnTo>
                    </a:path>
                  </a:pathLst>
                </a:custGeom>
                <a:solidFill>
                  <a:srgbClr val="FFA02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89" name="Oval 373"/>
                <p:cNvSpPr>
                  <a:spLocks noChangeArrowheads="1"/>
                </p:cNvSpPr>
                <p:nvPr/>
              </p:nvSpPr>
              <p:spPr bwMode="auto">
                <a:xfrm>
                  <a:off x="4675" y="2977"/>
                  <a:ext cx="17" cy="14"/>
                </a:xfrm>
                <a:prstGeom prst="ellipse">
                  <a:avLst/>
                </a:prstGeom>
                <a:solidFill>
                  <a:srgbClr val="A0A0A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21590" name="Group 374"/>
            <p:cNvGrpSpPr>
              <a:grpSpLocks/>
            </p:cNvGrpSpPr>
            <p:nvPr/>
          </p:nvGrpSpPr>
          <p:grpSpPr bwMode="auto">
            <a:xfrm>
              <a:off x="5183" y="2894"/>
              <a:ext cx="75" cy="81"/>
              <a:chOff x="5183" y="2894"/>
              <a:chExt cx="75" cy="81"/>
            </a:xfrm>
          </p:grpSpPr>
          <p:sp>
            <p:nvSpPr>
              <p:cNvPr id="521591" name="Freeform 375"/>
              <p:cNvSpPr>
                <a:spLocks/>
              </p:cNvSpPr>
              <p:nvPr/>
            </p:nvSpPr>
            <p:spPr bwMode="auto">
              <a:xfrm>
                <a:off x="5183" y="2894"/>
                <a:ext cx="75" cy="81"/>
              </a:xfrm>
              <a:custGeom>
                <a:avLst/>
                <a:gdLst>
                  <a:gd name="T0" fmla="*/ 28 w 75"/>
                  <a:gd name="T1" fmla="*/ 0 h 81"/>
                  <a:gd name="T2" fmla="*/ 34 w 75"/>
                  <a:gd name="T3" fmla="*/ 10 h 81"/>
                  <a:gd name="T4" fmla="*/ 43 w 75"/>
                  <a:gd name="T5" fmla="*/ 19 h 81"/>
                  <a:gd name="T6" fmla="*/ 48 w 75"/>
                  <a:gd name="T7" fmla="*/ 29 h 81"/>
                  <a:gd name="T8" fmla="*/ 56 w 75"/>
                  <a:gd name="T9" fmla="*/ 39 h 81"/>
                  <a:gd name="T10" fmla="*/ 62 w 75"/>
                  <a:gd name="T11" fmla="*/ 49 h 81"/>
                  <a:gd name="T12" fmla="*/ 64 w 75"/>
                  <a:gd name="T13" fmla="*/ 54 h 81"/>
                  <a:gd name="T14" fmla="*/ 68 w 75"/>
                  <a:gd name="T15" fmla="*/ 60 h 81"/>
                  <a:gd name="T16" fmla="*/ 71 w 75"/>
                  <a:gd name="T17" fmla="*/ 71 h 81"/>
                  <a:gd name="T18" fmla="*/ 74 w 75"/>
                  <a:gd name="T19" fmla="*/ 80 h 81"/>
                  <a:gd name="T20" fmla="*/ 56 w 75"/>
                  <a:gd name="T21" fmla="*/ 80 h 81"/>
                  <a:gd name="T22" fmla="*/ 43 w 75"/>
                  <a:gd name="T23" fmla="*/ 79 h 81"/>
                  <a:gd name="T24" fmla="*/ 40 w 75"/>
                  <a:gd name="T25" fmla="*/ 69 h 81"/>
                  <a:gd name="T26" fmla="*/ 34 w 75"/>
                  <a:gd name="T27" fmla="*/ 57 h 81"/>
                  <a:gd name="T28" fmla="*/ 30 w 75"/>
                  <a:gd name="T29" fmla="*/ 48 h 81"/>
                  <a:gd name="T30" fmla="*/ 24 w 75"/>
                  <a:gd name="T31" fmla="*/ 36 h 81"/>
                  <a:gd name="T32" fmla="*/ 16 w 75"/>
                  <a:gd name="T33" fmla="*/ 23 h 81"/>
                  <a:gd name="T34" fmla="*/ 0 w 75"/>
                  <a:gd name="T35" fmla="*/ 0 h 81"/>
                  <a:gd name="T36" fmla="*/ 28 w 75"/>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81">
                    <a:moveTo>
                      <a:pt x="28" y="0"/>
                    </a:moveTo>
                    <a:lnTo>
                      <a:pt x="34" y="10"/>
                    </a:lnTo>
                    <a:lnTo>
                      <a:pt x="43" y="19"/>
                    </a:lnTo>
                    <a:lnTo>
                      <a:pt x="48" y="29"/>
                    </a:lnTo>
                    <a:lnTo>
                      <a:pt x="56" y="39"/>
                    </a:lnTo>
                    <a:lnTo>
                      <a:pt x="62" y="49"/>
                    </a:lnTo>
                    <a:lnTo>
                      <a:pt x="64" y="54"/>
                    </a:lnTo>
                    <a:lnTo>
                      <a:pt x="68" y="60"/>
                    </a:lnTo>
                    <a:lnTo>
                      <a:pt x="71" y="71"/>
                    </a:lnTo>
                    <a:lnTo>
                      <a:pt x="74" y="80"/>
                    </a:lnTo>
                    <a:lnTo>
                      <a:pt x="56" y="80"/>
                    </a:lnTo>
                    <a:lnTo>
                      <a:pt x="43" y="79"/>
                    </a:lnTo>
                    <a:lnTo>
                      <a:pt x="40" y="69"/>
                    </a:lnTo>
                    <a:lnTo>
                      <a:pt x="34" y="57"/>
                    </a:lnTo>
                    <a:lnTo>
                      <a:pt x="30" y="48"/>
                    </a:lnTo>
                    <a:lnTo>
                      <a:pt x="24" y="36"/>
                    </a:lnTo>
                    <a:lnTo>
                      <a:pt x="16" y="23"/>
                    </a:lnTo>
                    <a:lnTo>
                      <a:pt x="0" y="0"/>
                    </a:lnTo>
                    <a:lnTo>
                      <a:pt x="28" y="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92" name="Freeform 376"/>
              <p:cNvSpPr>
                <a:spLocks/>
              </p:cNvSpPr>
              <p:nvPr/>
            </p:nvSpPr>
            <p:spPr bwMode="auto">
              <a:xfrm>
                <a:off x="5214" y="2899"/>
                <a:ext cx="33" cy="72"/>
              </a:xfrm>
              <a:custGeom>
                <a:avLst/>
                <a:gdLst>
                  <a:gd name="T0" fmla="*/ 0 w 33"/>
                  <a:gd name="T1" fmla="*/ 0 h 72"/>
                  <a:gd name="T2" fmla="*/ 8 w 33"/>
                  <a:gd name="T3" fmla="*/ 12 h 72"/>
                  <a:gd name="T4" fmla="*/ 13 w 33"/>
                  <a:gd name="T5" fmla="*/ 21 h 72"/>
                  <a:gd name="T6" fmla="*/ 19 w 33"/>
                  <a:gd name="T7" fmla="*/ 31 h 72"/>
                  <a:gd name="T8" fmla="*/ 23 w 33"/>
                  <a:gd name="T9" fmla="*/ 37 h 72"/>
                  <a:gd name="T10" fmla="*/ 28 w 33"/>
                  <a:gd name="T11" fmla="*/ 44 h 72"/>
                  <a:gd name="T12" fmla="*/ 29 w 33"/>
                  <a:gd name="T13" fmla="*/ 49 h 72"/>
                  <a:gd name="T14" fmla="*/ 31 w 33"/>
                  <a:gd name="T15" fmla="*/ 54 h 72"/>
                  <a:gd name="T16" fmla="*/ 32 w 33"/>
                  <a:gd name="T17" fmla="*/ 60 h 72"/>
                  <a:gd name="T18" fmla="*/ 32 w 33"/>
                  <a:gd name="T19" fmla="*/ 66 h 72"/>
                  <a:gd name="T20" fmla="*/ 32 w 33"/>
                  <a:gd name="T21" fmla="*/ 71 h 72"/>
                  <a:gd name="T22" fmla="*/ 28 w 33"/>
                  <a:gd name="T23" fmla="*/ 71 h 72"/>
                  <a:gd name="T24" fmla="*/ 29 w 33"/>
                  <a:gd name="T25" fmla="*/ 64 h 72"/>
                  <a:gd name="T26" fmla="*/ 29 w 33"/>
                  <a:gd name="T27" fmla="*/ 60 h 72"/>
                  <a:gd name="T28" fmla="*/ 28 w 33"/>
                  <a:gd name="T29" fmla="*/ 53 h 72"/>
                  <a:gd name="T30" fmla="*/ 26 w 33"/>
                  <a:gd name="T31" fmla="*/ 46 h 72"/>
                  <a:gd name="T32" fmla="*/ 23 w 33"/>
                  <a:gd name="T33" fmla="*/ 39 h 72"/>
                  <a:gd name="T34" fmla="*/ 12 w 33"/>
                  <a:gd name="T35" fmla="*/ 20 h 72"/>
                  <a:gd name="T36" fmla="*/ 2 w 33"/>
                  <a:gd name="T37" fmla="*/ 4 h 72"/>
                  <a:gd name="T38" fmla="*/ 0 w 33"/>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72">
                    <a:moveTo>
                      <a:pt x="0" y="0"/>
                    </a:moveTo>
                    <a:lnTo>
                      <a:pt x="8" y="12"/>
                    </a:lnTo>
                    <a:lnTo>
                      <a:pt x="13" y="21"/>
                    </a:lnTo>
                    <a:lnTo>
                      <a:pt x="19" y="31"/>
                    </a:lnTo>
                    <a:lnTo>
                      <a:pt x="23" y="37"/>
                    </a:lnTo>
                    <a:lnTo>
                      <a:pt x="28" y="44"/>
                    </a:lnTo>
                    <a:lnTo>
                      <a:pt x="29" y="49"/>
                    </a:lnTo>
                    <a:lnTo>
                      <a:pt x="31" y="54"/>
                    </a:lnTo>
                    <a:lnTo>
                      <a:pt x="32" y="60"/>
                    </a:lnTo>
                    <a:lnTo>
                      <a:pt x="32" y="66"/>
                    </a:lnTo>
                    <a:lnTo>
                      <a:pt x="32" y="71"/>
                    </a:lnTo>
                    <a:lnTo>
                      <a:pt x="28" y="71"/>
                    </a:lnTo>
                    <a:lnTo>
                      <a:pt x="29" y="64"/>
                    </a:lnTo>
                    <a:lnTo>
                      <a:pt x="29" y="60"/>
                    </a:lnTo>
                    <a:lnTo>
                      <a:pt x="28" y="53"/>
                    </a:lnTo>
                    <a:lnTo>
                      <a:pt x="26" y="46"/>
                    </a:lnTo>
                    <a:lnTo>
                      <a:pt x="23" y="39"/>
                    </a:lnTo>
                    <a:lnTo>
                      <a:pt x="12" y="20"/>
                    </a:lnTo>
                    <a:lnTo>
                      <a:pt x="2" y="4"/>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593" name="Group 377"/>
            <p:cNvGrpSpPr>
              <a:grpSpLocks/>
            </p:cNvGrpSpPr>
            <p:nvPr/>
          </p:nvGrpSpPr>
          <p:grpSpPr bwMode="auto">
            <a:xfrm>
              <a:off x="5256" y="2954"/>
              <a:ext cx="256" cy="53"/>
              <a:chOff x="5256" y="2954"/>
              <a:chExt cx="256" cy="53"/>
            </a:xfrm>
          </p:grpSpPr>
          <p:grpSp>
            <p:nvGrpSpPr>
              <p:cNvPr id="521594" name="Group 378"/>
              <p:cNvGrpSpPr>
                <a:grpSpLocks/>
              </p:cNvGrpSpPr>
              <p:nvPr/>
            </p:nvGrpSpPr>
            <p:grpSpPr bwMode="auto">
              <a:xfrm>
                <a:off x="5256" y="3001"/>
                <a:ext cx="26" cy="6"/>
                <a:chOff x="5256" y="3001"/>
                <a:chExt cx="26" cy="6"/>
              </a:xfrm>
            </p:grpSpPr>
            <p:sp>
              <p:nvSpPr>
                <p:cNvPr id="521595" name="Freeform 379"/>
                <p:cNvSpPr>
                  <a:spLocks/>
                </p:cNvSpPr>
                <p:nvPr/>
              </p:nvSpPr>
              <p:spPr bwMode="auto">
                <a:xfrm>
                  <a:off x="5256" y="3001"/>
                  <a:ext cx="26" cy="6"/>
                </a:xfrm>
                <a:custGeom>
                  <a:avLst/>
                  <a:gdLst>
                    <a:gd name="T0" fmla="*/ 24 w 26"/>
                    <a:gd name="T1" fmla="*/ 0 h 6"/>
                    <a:gd name="T2" fmla="*/ 25 w 26"/>
                    <a:gd name="T3" fmla="*/ 3 h 6"/>
                    <a:gd name="T4" fmla="*/ 25 w 26"/>
                    <a:gd name="T5" fmla="*/ 5 h 6"/>
                    <a:gd name="T6" fmla="*/ 0 w 26"/>
                    <a:gd name="T7" fmla="*/ 5 h 6"/>
                    <a:gd name="T8" fmla="*/ 0 w 26"/>
                    <a:gd name="T9" fmla="*/ 2 h 6"/>
                    <a:gd name="T10" fmla="*/ 0 w 26"/>
                    <a:gd name="T11" fmla="*/ 0 h 6"/>
                    <a:gd name="T12" fmla="*/ 24 w 2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6" h="6">
                      <a:moveTo>
                        <a:pt x="24" y="0"/>
                      </a:moveTo>
                      <a:lnTo>
                        <a:pt x="25" y="3"/>
                      </a:lnTo>
                      <a:lnTo>
                        <a:pt x="25" y="5"/>
                      </a:lnTo>
                      <a:lnTo>
                        <a:pt x="0" y="5"/>
                      </a:lnTo>
                      <a:lnTo>
                        <a:pt x="0" y="2"/>
                      </a:lnTo>
                      <a:lnTo>
                        <a:pt x="0" y="0"/>
                      </a:lnTo>
                      <a:lnTo>
                        <a:pt x="24"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96" name="Freeform 380"/>
                <p:cNvSpPr>
                  <a:spLocks/>
                </p:cNvSpPr>
                <p:nvPr/>
              </p:nvSpPr>
              <p:spPr bwMode="auto">
                <a:xfrm>
                  <a:off x="5256" y="3002"/>
                  <a:ext cx="26" cy="1"/>
                </a:xfrm>
                <a:custGeom>
                  <a:avLst/>
                  <a:gdLst>
                    <a:gd name="T0" fmla="*/ 25 w 26"/>
                    <a:gd name="T1" fmla="*/ 0 h 1"/>
                    <a:gd name="T2" fmla="*/ 0 w 26"/>
                    <a:gd name="T3" fmla="*/ 0 h 1"/>
                    <a:gd name="T4" fmla="*/ 25 w 26"/>
                    <a:gd name="T5" fmla="*/ 0 h 1"/>
                  </a:gdLst>
                  <a:ahLst/>
                  <a:cxnLst>
                    <a:cxn ang="0">
                      <a:pos x="T0" y="T1"/>
                    </a:cxn>
                    <a:cxn ang="0">
                      <a:pos x="T2" y="T3"/>
                    </a:cxn>
                    <a:cxn ang="0">
                      <a:pos x="T4" y="T5"/>
                    </a:cxn>
                  </a:cxnLst>
                  <a:rect l="0" t="0" r="r" b="b"/>
                  <a:pathLst>
                    <a:path w="26" h="1">
                      <a:moveTo>
                        <a:pt x="25" y="0"/>
                      </a:moveTo>
                      <a:lnTo>
                        <a:pt x="0" y="0"/>
                      </a:lnTo>
                      <a:lnTo>
                        <a:pt x="25" y="0"/>
                      </a:lnTo>
                    </a:path>
                  </a:pathLst>
                </a:custGeom>
                <a:solidFill>
                  <a:srgbClr val="A0A0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597" name="Group 381"/>
              <p:cNvGrpSpPr>
                <a:grpSpLocks/>
              </p:cNvGrpSpPr>
              <p:nvPr/>
            </p:nvGrpSpPr>
            <p:grpSpPr bwMode="auto">
              <a:xfrm>
                <a:off x="5464" y="2954"/>
                <a:ext cx="48" cy="34"/>
                <a:chOff x="5464" y="2954"/>
                <a:chExt cx="48" cy="34"/>
              </a:xfrm>
            </p:grpSpPr>
            <p:sp>
              <p:nvSpPr>
                <p:cNvPr id="521598" name="Freeform 382"/>
                <p:cNvSpPr>
                  <a:spLocks/>
                </p:cNvSpPr>
                <p:nvPr/>
              </p:nvSpPr>
              <p:spPr bwMode="auto">
                <a:xfrm>
                  <a:off x="5464" y="2954"/>
                  <a:ext cx="48" cy="34"/>
                </a:xfrm>
                <a:custGeom>
                  <a:avLst/>
                  <a:gdLst>
                    <a:gd name="T0" fmla="*/ 43 w 48"/>
                    <a:gd name="T1" fmla="*/ 14 h 34"/>
                    <a:gd name="T2" fmla="*/ 30 w 48"/>
                    <a:gd name="T3" fmla="*/ 5 h 34"/>
                    <a:gd name="T4" fmla="*/ 27 w 48"/>
                    <a:gd name="T5" fmla="*/ 3 h 34"/>
                    <a:gd name="T6" fmla="*/ 21 w 48"/>
                    <a:gd name="T7" fmla="*/ 1 h 34"/>
                    <a:gd name="T8" fmla="*/ 7 w 48"/>
                    <a:gd name="T9" fmla="*/ 0 h 34"/>
                    <a:gd name="T10" fmla="*/ 2 w 48"/>
                    <a:gd name="T11" fmla="*/ 1 h 34"/>
                    <a:gd name="T12" fmla="*/ 0 w 48"/>
                    <a:gd name="T13" fmla="*/ 27 h 34"/>
                    <a:gd name="T14" fmla="*/ 4 w 48"/>
                    <a:gd name="T15" fmla="*/ 30 h 34"/>
                    <a:gd name="T16" fmla="*/ 11 w 48"/>
                    <a:gd name="T17" fmla="*/ 32 h 34"/>
                    <a:gd name="T18" fmla="*/ 23 w 48"/>
                    <a:gd name="T19" fmla="*/ 33 h 34"/>
                    <a:gd name="T20" fmla="*/ 32 w 48"/>
                    <a:gd name="T21" fmla="*/ 31 h 34"/>
                    <a:gd name="T22" fmla="*/ 46 w 48"/>
                    <a:gd name="T23" fmla="*/ 21 h 34"/>
                    <a:gd name="T24" fmla="*/ 47 w 48"/>
                    <a:gd name="T25" fmla="*/ 18 h 34"/>
                    <a:gd name="T26" fmla="*/ 43 w 48"/>
                    <a:gd name="T2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4">
                      <a:moveTo>
                        <a:pt x="43" y="14"/>
                      </a:moveTo>
                      <a:lnTo>
                        <a:pt x="30" y="5"/>
                      </a:lnTo>
                      <a:lnTo>
                        <a:pt x="27" y="3"/>
                      </a:lnTo>
                      <a:lnTo>
                        <a:pt x="21" y="1"/>
                      </a:lnTo>
                      <a:lnTo>
                        <a:pt x="7" y="0"/>
                      </a:lnTo>
                      <a:lnTo>
                        <a:pt x="2" y="1"/>
                      </a:lnTo>
                      <a:lnTo>
                        <a:pt x="0" y="27"/>
                      </a:lnTo>
                      <a:lnTo>
                        <a:pt x="4" y="30"/>
                      </a:lnTo>
                      <a:lnTo>
                        <a:pt x="11" y="32"/>
                      </a:lnTo>
                      <a:lnTo>
                        <a:pt x="23" y="33"/>
                      </a:lnTo>
                      <a:lnTo>
                        <a:pt x="32" y="31"/>
                      </a:lnTo>
                      <a:lnTo>
                        <a:pt x="46" y="21"/>
                      </a:lnTo>
                      <a:lnTo>
                        <a:pt x="47" y="18"/>
                      </a:lnTo>
                      <a:lnTo>
                        <a:pt x="43" y="1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599" name="Freeform 383"/>
                <p:cNvSpPr>
                  <a:spLocks/>
                </p:cNvSpPr>
                <p:nvPr/>
              </p:nvSpPr>
              <p:spPr bwMode="auto">
                <a:xfrm>
                  <a:off x="5464" y="2973"/>
                  <a:ext cx="48" cy="15"/>
                </a:xfrm>
                <a:custGeom>
                  <a:avLst/>
                  <a:gdLst>
                    <a:gd name="T0" fmla="*/ 47 w 48"/>
                    <a:gd name="T1" fmla="*/ 0 h 15"/>
                    <a:gd name="T2" fmla="*/ 37 w 48"/>
                    <a:gd name="T3" fmla="*/ 2 h 15"/>
                    <a:gd name="T4" fmla="*/ 27 w 48"/>
                    <a:gd name="T5" fmla="*/ 4 h 15"/>
                    <a:gd name="T6" fmla="*/ 20 w 48"/>
                    <a:gd name="T7" fmla="*/ 4 h 15"/>
                    <a:gd name="T8" fmla="*/ 10 w 48"/>
                    <a:gd name="T9" fmla="*/ 6 h 15"/>
                    <a:gd name="T10" fmla="*/ 4 w 48"/>
                    <a:gd name="T11" fmla="*/ 4 h 15"/>
                    <a:gd name="T12" fmla="*/ 1 w 48"/>
                    <a:gd name="T13" fmla="*/ 0 h 15"/>
                    <a:gd name="T14" fmla="*/ 0 w 48"/>
                    <a:gd name="T15" fmla="*/ 8 h 15"/>
                    <a:gd name="T16" fmla="*/ 4 w 48"/>
                    <a:gd name="T17" fmla="*/ 11 h 15"/>
                    <a:gd name="T18" fmla="*/ 11 w 48"/>
                    <a:gd name="T19" fmla="*/ 13 h 15"/>
                    <a:gd name="T20" fmla="*/ 23 w 48"/>
                    <a:gd name="T21" fmla="*/ 14 h 15"/>
                    <a:gd name="T22" fmla="*/ 33 w 48"/>
                    <a:gd name="T23" fmla="*/ 12 h 15"/>
                    <a:gd name="T24" fmla="*/ 44 w 48"/>
                    <a:gd name="T25" fmla="*/ 4 h 15"/>
                    <a:gd name="T26" fmla="*/ 46 w 48"/>
                    <a:gd name="T27" fmla="*/ 2 h 15"/>
                    <a:gd name="T28" fmla="*/ 47 w 4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5">
                      <a:moveTo>
                        <a:pt x="47" y="0"/>
                      </a:moveTo>
                      <a:lnTo>
                        <a:pt x="37" y="2"/>
                      </a:lnTo>
                      <a:lnTo>
                        <a:pt x="27" y="4"/>
                      </a:lnTo>
                      <a:lnTo>
                        <a:pt x="20" y="4"/>
                      </a:lnTo>
                      <a:lnTo>
                        <a:pt x="10" y="6"/>
                      </a:lnTo>
                      <a:lnTo>
                        <a:pt x="4" y="4"/>
                      </a:lnTo>
                      <a:lnTo>
                        <a:pt x="1" y="0"/>
                      </a:lnTo>
                      <a:lnTo>
                        <a:pt x="0" y="8"/>
                      </a:lnTo>
                      <a:lnTo>
                        <a:pt x="4" y="11"/>
                      </a:lnTo>
                      <a:lnTo>
                        <a:pt x="11" y="13"/>
                      </a:lnTo>
                      <a:lnTo>
                        <a:pt x="23" y="14"/>
                      </a:lnTo>
                      <a:lnTo>
                        <a:pt x="33" y="12"/>
                      </a:lnTo>
                      <a:lnTo>
                        <a:pt x="44" y="4"/>
                      </a:lnTo>
                      <a:lnTo>
                        <a:pt x="46" y="2"/>
                      </a:lnTo>
                      <a:lnTo>
                        <a:pt x="47"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521725" name="Rectangle 509"/>
          <p:cNvSpPr>
            <a:spLocks noGrp="1" noChangeArrowheads="1"/>
          </p:cNvSpPr>
          <p:nvPr>
            <p:ph type="body" idx="1"/>
          </p:nvPr>
        </p:nvSpPr>
        <p:spPr bwMode="auto">
          <a:xfrm>
            <a:off x="3276600" y="2614613"/>
            <a:ext cx="5521325" cy="256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7302" tIns="47797" rIns="97302" bIns="47797" numCol="1" anchor="t" anchorCtr="0" compatLnSpc="1">
            <a:prstTxWarp prst="textNoShape">
              <a:avLst/>
            </a:prstTxWarp>
          </a:bodyPr>
          <a:lstStyle/>
          <a:p>
            <a:pPr marL="342900" indent="-342900" algn="ctr" defTabSz="914400">
              <a:buClr>
                <a:schemeClr val="bg1"/>
              </a:buClr>
            </a:pPr>
            <a:r>
              <a:rPr lang="zh-CN" altLang="en-US" b="0" dirty="0" smtClean="0">
                <a:solidFill>
                  <a:schemeClr val="bg1"/>
                </a:solidFill>
              </a:rPr>
              <a:t>安全，整洁和健康的工作环境</a:t>
            </a:r>
            <a:endParaRPr lang="en-US" altLang="zh-CN" b="0" dirty="0" smtClean="0">
              <a:solidFill>
                <a:schemeClr val="bg1"/>
              </a:solidFill>
            </a:endParaRPr>
          </a:p>
          <a:p>
            <a:pPr marL="342900" indent="-342900" algn="ctr" defTabSz="914400">
              <a:buClr>
                <a:schemeClr val="bg1"/>
              </a:buClr>
            </a:pPr>
            <a:r>
              <a:rPr lang="zh-CN" altLang="en-US" b="0" dirty="0" smtClean="0">
                <a:solidFill>
                  <a:schemeClr val="bg1"/>
                </a:solidFill>
              </a:rPr>
              <a:t>以人为本的组织</a:t>
            </a:r>
            <a:endParaRPr lang="en-US" altLang="zh-CN" b="0" dirty="0" smtClean="0">
              <a:solidFill>
                <a:schemeClr val="bg1"/>
              </a:solidFill>
            </a:endParaRPr>
          </a:p>
          <a:p>
            <a:pPr marL="342900" indent="-342900" algn="ctr" defTabSz="914400">
              <a:buClr>
                <a:schemeClr val="bg1"/>
              </a:buClr>
            </a:pPr>
            <a:r>
              <a:rPr lang="zh-CN" altLang="en-US" b="0" dirty="0" smtClean="0">
                <a:solidFill>
                  <a:schemeClr val="bg1"/>
                </a:solidFill>
              </a:rPr>
              <a:t>有吸引力，高质量的产品</a:t>
            </a:r>
            <a:endParaRPr lang="en-US" altLang="zh-CN" b="0" dirty="0" smtClean="0">
              <a:solidFill>
                <a:schemeClr val="bg1"/>
              </a:solidFill>
            </a:endParaRPr>
          </a:p>
          <a:p>
            <a:pPr marL="342900" indent="-342900" algn="ctr" defTabSz="914400">
              <a:buClr>
                <a:schemeClr val="bg1"/>
              </a:buClr>
            </a:pPr>
            <a:r>
              <a:rPr lang="zh-CN" altLang="en-US" b="0" dirty="0" smtClean="0">
                <a:solidFill>
                  <a:schemeClr val="bg1"/>
                </a:solidFill>
              </a:rPr>
              <a:t>以顾客为导向</a:t>
            </a:r>
            <a:endParaRPr lang="en-US" altLang="zh-CN" b="0" dirty="0">
              <a:solidFill>
                <a:schemeClr val="bg1"/>
              </a:solidFill>
            </a:endParaRPr>
          </a:p>
          <a:p>
            <a:pPr marL="342900" indent="-342900" algn="ctr" defTabSz="914400">
              <a:buClr>
                <a:schemeClr val="bg1"/>
              </a:buClr>
            </a:pPr>
            <a:r>
              <a:rPr lang="zh-CN" altLang="en-US" b="0" dirty="0" smtClean="0">
                <a:solidFill>
                  <a:schemeClr val="bg1"/>
                </a:solidFill>
              </a:rPr>
              <a:t>较高的客户价值</a:t>
            </a:r>
            <a:endParaRPr lang="en-US" altLang="zh-CN" b="0" dirty="0">
              <a:solidFill>
                <a:schemeClr val="bg1"/>
              </a:solidFill>
            </a:endParaRPr>
          </a:p>
          <a:p>
            <a:pPr marL="342900" indent="-342900" algn="ctr" defTabSz="914400">
              <a:buClr>
                <a:schemeClr val="bg1"/>
              </a:buClr>
            </a:pPr>
            <a:endParaRPr lang="zh-CN" altLang="en-US" b="0" dirty="0">
              <a:solidFill>
                <a:schemeClr val="bg1"/>
              </a:solidFill>
            </a:endParaRPr>
          </a:p>
        </p:txBody>
      </p:sp>
      <p:sp>
        <p:nvSpPr>
          <p:cNvPr id="521730" name="Rectangle 514"/>
          <p:cNvSpPr>
            <a:spLocks noChangeArrowheads="1"/>
          </p:cNvSpPr>
          <p:nvPr/>
        </p:nvSpPr>
        <p:spPr bwMode="auto">
          <a:xfrm>
            <a:off x="5120407" y="5391150"/>
            <a:ext cx="739923" cy="40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2000" b="1" i="1" dirty="0" smtClean="0">
                <a:solidFill>
                  <a:schemeClr val="bg1"/>
                </a:solidFill>
                <a:latin typeface="Arial" panose="020B0604020202020204" pitchFamily="34" charset="0"/>
                <a:ea typeface="宋体" panose="02010600030101010101" pitchFamily="2" charset="-122"/>
              </a:rPr>
              <a:t>BYD</a:t>
            </a:r>
            <a:endParaRPr lang="en-US" altLang="zh-CN" sz="2000" b="1" i="1" dirty="0">
              <a:solidFill>
                <a:schemeClr val="bg1"/>
              </a:solidFill>
              <a:latin typeface="Arial" panose="020B0604020202020204" pitchFamily="34" charset="0"/>
              <a:ea typeface="宋体" panose="02010600030101010101" pitchFamily="2" charset="-122"/>
            </a:endParaRPr>
          </a:p>
        </p:txBody>
      </p:sp>
      <p:sp>
        <p:nvSpPr>
          <p:cNvPr id="521731" name="Rectangle 515"/>
          <p:cNvSpPr>
            <a:spLocks noChangeArrowheads="1"/>
          </p:cNvSpPr>
          <p:nvPr/>
        </p:nvSpPr>
        <p:spPr bwMode="auto">
          <a:xfrm>
            <a:off x="2833688" y="2908300"/>
            <a:ext cx="5397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zh-CN" sz="1900" b="1" i="1">
                <a:latin typeface="Arial" panose="020B0604020202020204" pitchFamily="34" charset="0"/>
                <a:ea typeface="宋体" panose="02010600030101010101" pitchFamily="2" charset="-122"/>
              </a:rPr>
              <a:t>VW</a:t>
            </a:r>
          </a:p>
        </p:txBody>
      </p:sp>
      <p:sp>
        <p:nvSpPr>
          <p:cNvPr id="521732" name="Rectangle 516"/>
          <p:cNvSpPr>
            <a:spLocks noChangeArrowheads="1"/>
          </p:cNvSpPr>
          <p:nvPr/>
        </p:nvSpPr>
        <p:spPr bwMode="auto">
          <a:xfrm>
            <a:off x="2905125" y="3897313"/>
            <a:ext cx="9159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zh-CN" sz="1900" b="1" i="1">
                <a:latin typeface="Arial" panose="020B0604020202020204" pitchFamily="34" charset="0"/>
                <a:ea typeface="宋体" panose="02010600030101010101" pitchFamily="2" charset="-122"/>
              </a:rPr>
              <a:t>Toyota</a:t>
            </a:r>
          </a:p>
        </p:txBody>
      </p:sp>
      <p:sp>
        <p:nvSpPr>
          <p:cNvPr id="521733" name="Rectangle 517"/>
          <p:cNvSpPr>
            <a:spLocks noChangeArrowheads="1"/>
          </p:cNvSpPr>
          <p:nvPr/>
        </p:nvSpPr>
        <p:spPr bwMode="auto">
          <a:xfrm>
            <a:off x="8782050" y="4025900"/>
            <a:ext cx="589241" cy="38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zh-CN" sz="1900" b="1" i="1" dirty="0" smtClean="0">
                <a:latin typeface="Arial" panose="020B0604020202020204" pitchFamily="34" charset="0"/>
                <a:ea typeface="宋体" panose="02010600030101010101" pitchFamily="2" charset="-122"/>
              </a:rPr>
              <a:t>GM</a:t>
            </a:r>
            <a:endParaRPr lang="en-US" altLang="zh-CN" sz="1900" b="1" i="1" dirty="0">
              <a:latin typeface="Arial" panose="020B0604020202020204" pitchFamily="34" charset="0"/>
              <a:ea typeface="宋体" panose="02010600030101010101" pitchFamily="2" charset="-122"/>
            </a:endParaRPr>
          </a:p>
        </p:txBody>
      </p:sp>
      <p:sp>
        <p:nvSpPr>
          <p:cNvPr id="521734" name="Rectangle 518"/>
          <p:cNvSpPr>
            <a:spLocks noChangeArrowheads="1"/>
          </p:cNvSpPr>
          <p:nvPr/>
        </p:nvSpPr>
        <p:spPr bwMode="auto">
          <a:xfrm>
            <a:off x="914400" y="0"/>
            <a:ext cx="822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lvl1pPr algn="l" defTabSz="977900">
              <a:defRPr sz="2400">
                <a:solidFill>
                  <a:schemeClr val="tx1"/>
                </a:solidFill>
                <a:latin typeface="Times New Roman" panose="02020603050405020304" pitchFamily="18" charset="0"/>
                <a:ea typeface="굴림" panose="020B0600000101010101" pitchFamily="34" charset="-127"/>
              </a:defRPr>
            </a:lvl1pPr>
            <a:lvl2pPr algn="l" defTabSz="977900">
              <a:defRPr sz="2400">
                <a:solidFill>
                  <a:schemeClr val="tx1"/>
                </a:solidFill>
                <a:latin typeface="Times New Roman" panose="02020603050405020304" pitchFamily="18" charset="0"/>
                <a:ea typeface="굴림" panose="020B0600000101010101" pitchFamily="34" charset="-127"/>
              </a:defRPr>
            </a:lvl2pPr>
            <a:lvl3pPr algn="l" defTabSz="977900">
              <a:defRPr sz="2400">
                <a:solidFill>
                  <a:schemeClr val="tx1"/>
                </a:solidFill>
                <a:latin typeface="Times New Roman" panose="02020603050405020304" pitchFamily="18" charset="0"/>
                <a:ea typeface="굴림" panose="020B0600000101010101" pitchFamily="34" charset="-127"/>
              </a:defRPr>
            </a:lvl3pPr>
            <a:lvl4pPr algn="l" defTabSz="977900">
              <a:defRPr sz="2400">
                <a:solidFill>
                  <a:schemeClr val="tx1"/>
                </a:solidFill>
                <a:latin typeface="Times New Roman" panose="02020603050405020304" pitchFamily="18" charset="0"/>
                <a:ea typeface="굴림" panose="020B0600000101010101" pitchFamily="34" charset="-127"/>
              </a:defRPr>
            </a:lvl4pPr>
            <a:lvl5pPr algn="l" defTabSz="977900">
              <a:defRPr sz="2400">
                <a:solidFill>
                  <a:schemeClr val="tx1"/>
                </a:solidFill>
                <a:latin typeface="Times New Roman" panose="02020603050405020304" pitchFamily="18" charset="0"/>
                <a:ea typeface="굴림" panose="020B0600000101010101" pitchFamily="34" charset="-127"/>
              </a:defRPr>
            </a:lvl5pPr>
            <a:lvl6pPr marL="4572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3600" dirty="0" smtClean="0">
                <a:solidFill>
                  <a:srgbClr val="0033CC"/>
                </a:solidFill>
                <a:latin typeface="Arial" panose="020B0604020202020204" pitchFamily="34" charset="0"/>
              </a:rPr>
              <a:t>我们需要什么以实现顾客热忱</a:t>
            </a:r>
            <a:r>
              <a:rPr lang="en-US" altLang="ko-KR" sz="3600" dirty="0" smtClean="0">
                <a:solidFill>
                  <a:srgbClr val="0033CC"/>
                </a:solidFill>
                <a:latin typeface="Arial" panose="020B0604020202020204" pitchFamily="34" charset="0"/>
              </a:rPr>
              <a:t>? </a:t>
            </a:r>
            <a:endParaRPr lang="en-US" altLang="ko-KR" sz="3600" dirty="0">
              <a:solidFill>
                <a:srgbClr val="0033CC"/>
              </a:solidFill>
            </a:endParaRPr>
          </a:p>
        </p:txBody>
      </p:sp>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9009" y="5438551"/>
            <a:ext cx="2607591" cy="1620000"/>
          </a:xfrm>
          <a:prstGeom prst="rect">
            <a:avLst/>
          </a:prstGeom>
        </p:spPr>
      </p:pic>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Text Box 2"/>
          <p:cNvSpPr txBox="1">
            <a:spLocks noChangeArrowheads="1"/>
          </p:cNvSpPr>
          <p:nvPr/>
        </p:nvSpPr>
        <p:spPr bwMode="auto">
          <a:xfrm>
            <a:off x="2058988" y="3497263"/>
            <a:ext cx="5716587" cy="801687"/>
          </a:xfrm>
          <a:prstGeom prst="rect">
            <a:avLst/>
          </a:prstGeom>
          <a:solidFill>
            <a:srgbClr val="FFFF00"/>
          </a:solidFill>
          <a:ln w="9525">
            <a:solidFill>
              <a:schemeClr val="tx1"/>
            </a:solidFill>
            <a:miter lim="800000"/>
            <a:headEnd/>
            <a:tailEnd/>
          </a:ln>
          <a:effectLst>
            <a:outerShdw dist="107763" dir="2700000" algn="ctr" rotWithShape="0">
              <a:schemeClr val="bg2"/>
            </a:outerShdw>
          </a:effectLst>
        </p:spPr>
        <p:txBody>
          <a:bodyPr lIns="98325" rIns="98325"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spcBef>
                <a:spcPct val="50000"/>
              </a:spcBef>
            </a:pPr>
            <a:r>
              <a:rPr lang="ko-KR" altLang="en-US" sz="4700" dirty="0" smtClean="0">
                <a:solidFill>
                  <a:srgbClr val="FF0000"/>
                </a:solidFill>
                <a:latin typeface="Arial Black" panose="020B0A04020102020204" pitchFamily="34" charset="0"/>
              </a:rPr>
              <a:t>“</a:t>
            </a:r>
            <a:r>
              <a:rPr lang="zh-CN" altLang="en-US" sz="4700" u="sng" dirty="0" smtClean="0">
                <a:solidFill>
                  <a:srgbClr val="FF0000"/>
                </a:solidFill>
                <a:latin typeface="Arial Black" panose="020B0A04020102020204" pitchFamily="34" charset="0"/>
              </a:rPr>
              <a:t>一个</a:t>
            </a:r>
            <a:r>
              <a:rPr lang="zh-CN" altLang="en-US" sz="4700" dirty="0" smtClean="0">
                <a:solidFill>
                  <a:srgbClr val="FF0000"/>
                </a:solidFill>
                <a:latin typeface="Arial Black" panose="020B0A04020102020204" pitchFamily="34" charset="0"/>
              </a:rPr>
              <a:t>体系</a:t>
            </a:r>
            <a:r>
              <a:rPr lang="en-US" altLang="ko-KR" sz="4700" dirty="0" smtClean="0">
                <a:solidFill>
                  <a:srgbClr val="FF0000"/>
                </a:solidFill>
                <a:latin typeface="Arial Black" panose="020B0A04020102020204" pitchFamily="34" charset="0"/>
              </a:rPr>
              <a:t>”</a:t>
            </a:r>
            <a:endParaRPr lang="ko-KR" altLang="ko-KR" sz="4000" dirty="0">
              <a:solidFill>
                <a:srgbClr val="FF0000"/>
              </a:solidFill>
              <a:latin typeface="Arial Black" panose="020B0A04020102020204" pitchFamily="34" charset="0"/>
            </a:endParaRPr>
          </a:p>
        </p:txBody>
      </p:sp>
      <p:sp>
        <p:nvSpPr>
          <p:cNvPr id="1655811" name="Text Box 3"/>
          <p:cNvSpPr txBox="1">
            <a:spLocks noChangeArrowheads="1"/>
          </p:cNvSpPr>
          <p:nvPr/>
        </p:nvSpPr>
        <p:spPr bwMode="auto">
          <a:xfrm>
            <a:off x="685800" y="5210175"/>
            <a:ext cx="8458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rIns="98325"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spcBef>
                <a:spcPct val="50000"/>
              </a:spcBef>
              <a:buFontTx/>
              <a:buChar char="-"/>
            </a:pPr>
            <a:r>
              <a:rPr lang="zh-CN" altLang="en-US" sz="2800" dirty="0" smtClean="0">
                <a:solidFill>
                  <a:srgbClr val="0000FF"/>
                </a:solidFill>
                <a:latin typeface="Arial Black" panose="020B0A04020102020204" pitchFamily="34" charset="0"/>
              </a:rPr>
              <a:t> 统一的</a:t>
            </a:r>
            <a:r>
              <a:rPr lang="en-US" altLang="ko-KR" sz="2800" dirty="0" smtClean="0">
                <a:solidFill>
                  <a:srgbClr val="0000FF"/>
                </a:solidFill>
                <a:latin typeface="Arial Black" panose="020B0A04020102020204" pitchFamily="34" charset="0"/>
              </a:rPr>
              <a:t>‘</a:t>
            </a:r>
            <a:r>
              <a:rPr lang="zh-CN" altLang="en-US" sz="2800" dirty="0">
                <a:solidFill>
                  <a:srgbClr val="0000FF"/>
                </a:solidFill>
                <a:latin typeface="Arial Black" panose="020B0A04020102020204" pitchFamily="34" charset="0"/>
              </a:rPr>
              <a:t>语言</a:t>
            </a:r>
            <a:r>
              <a:rPr lang="en-US" altLang="ko-KR" sz="2800" dirty="0" smtClean="0">
                <a:solidFill>
                  <a:srgbClr val="0000FF"/>
                </a:solidFill>
                <a:latin typeface="Arial Black" panose="020B0A04020102020204" pitchFamily="34" charset="0"/>
              </a:rPr>
              <a:t>’</a:t>
            </a:r>
            <a:endParaRPr lang="en-US" altLang="ko-KR" sz="2800" dirty="0">
              <a:solidFill>
                <a:srgbClr val="0000FF"/>
              </a:solidFill>
              <a:latin typeface="Arial Black" panose="020B0A04020102020204" pitchFamily="34" charset="0"/>
            </a:endParaRPr>
          </a:p>
          <a:p>
            <a:pPr algn="ctr">
              <a:spcBef>
                <a:spcPct val="50000"/>
              </a:spcBef>
              <a:buFontTx/>
              <a:buChar char="-"/>
            </a:pPr>
            <a:r>
              <a:rPr lang="ko-KR" altLang="en-US" sz="2800" dirty="0">
                <a:solidFill>
                  <a:srgbClr val="0000FF"/>
                </a:solidFill>
                <a:latin typeface="Arial Black" panose="020B0A04020102020204" pitchFamily="34" charset="0"/>
              </a:rPr>
              <a:t> </a:t>
            </a:r>
            <a:r>
              <a:rPr lang="zh-CN" altLang="en-US" sz="2800" dirty="0" smtClean="0">
                <a:solidFill>
                  <a:srgbClr val="0000FF"/>
                </a:solidFill>
                <a:latin typeface="Arial Black" panose="020B0A04020102020204" pitchFamily="34" charset="0"/>
              </a:rPr>
              <a:t>统一的组织架构</a:t>
            </a:r>
            <a:endParaRPr lang="en-US" altLang="zh-CN" sz="2800" dirty="0" smtClean="0">
              <a:solidFill>
                <a:srgbClr val="0000FF"/>
              </a:solidFill>
              <a:latin typeface="Arial Black" panose="020B0A04020102020204" pitchFamily="34" charset="0"/>
            </a:endParaRPr>
          </a:p>
          <a:p>
            <a:pPr algn="ctr">
              <a:spcBef>
                <a:spcPct val="50000"/>
              </a:spcBef>
              <a:buFontTx/>
              <a:buChar char="-"/>
            </a:pPr>
            <a:r>
              <a:rPr lang="en-US" altLang="ko-KR" sz="2800" dirty="0" smtClean="0">
                <a:solidFill>
                  <a:srgbClr val="0000FF"/>
                </a:solidFill>
                <a:latin typeface="Arial Black" panose="020B0A04020102020204" pitchFamily="34" charset="0"/>
              </a:rPr>
              <a:t> </a:t>
            </a:r>
            <a:r>
              <a:rPr lang="zh-CN" altLang="en-US" sz="2800" dirty="0" smtClean="0">
                <a:solidFill>
                  <a:srgbClr val="0000FF"/>
                </a:solidFill>
                <a:latin typeface="Arial Black" panose="020B0A04020102020204" pitchFamily="34" charset="0"/>
              </a:rPr>
              <a:t>统一的部门文化</a:t>
            </a:r>
            <a:endParaRPr lang="en-US" altLang="zh-CN" sz="2800" dirty="0" smtClean="0">
              <a:solidFill>
                <a:srgbClr val="0000FF"/>
              </a:solidFill>
              <a:latin typeface="Arial Black" panose="020B0A04020102020204" pitchFamily="34" charset="0"/>
            </a:endParaRPr>
          </a:p>
          <a:p>
            <a:pPr algn="ctr">
              <a:spcBef>
                <a:spcPct val="50000"/>
              </a:spcBef>
              <a:buFontTx/>
              <a:buChar char="-"/>
            </a:pPr>
            <a:r>
              <a:rPr lang="ko-KR" altLang="en-US" sz="2800" dirty="0" smtClean="0">
                <a:solidFill>
                  <a:srgbClr val="0000FF"/>
                </a:solidFill>
                <a:latin typeface="Arial Black" panose="020B0A04020102020204" pitchFamily="34" charset="0"/>
              </a:rPr>
              <a:t> </a:t>
            </a:r>
            <a:r>
              <a:rPr lang="zh-CN" altLang="en-US" sz="2800" dirty="0" smtClean="0">
                <a:solidFill>
                  <a:srgbClr val="0000FF"/>
                </a:solidFill>
                <a:latin typeface="Arial Black" panose="020B0A04020102020204" pitchFamily="34" charset="0"/>
              </a:rPr>
              <a:t>统一的思维模式</a:t>
            </a:r>
            <a:endParaRPr lang="ko-KR" altLang="ko-KR" sz="2800" dirty="0">
              <a:solidFill>
                <a:srgbClr val="0000FF"/>
              </a:solidFill>
              <a:latin typeface="Arial Black" panose="020B0A04020102020204" pitchFamily="34" charset="0"/>
            </a:endParaRPr>
          </a:p>
        </p:txBody>
      </p:sp>
      <p:sp>
        <p:nvSpPr>
          <p:cNvPr id="1655812" name="Rectangle 4"/>
          <p:cNvSpPr>
            <a:spLocks noChangeArrowheads="1"/>
          </p:cNvSpPr>
          <p:nvPr/>
        </p:nvSpPr>
        <p:spPr bwMode="auto">
          <a:xfrm>
            <a:off x="304800" y="1905000"/>
            <a:ext cx="9144000" cy="758247"/>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4300" b="1" dirty="0">
                <a:latin typeface="Arial Black" panose="020B0A04020102020204" pitchFamily="34" charset="0"/>
              </a:rPr>
              <a:t>一</a:t>
            </a:r>
            <a:r>
              <a:rPr lang="zh-CN" altLang="en-US" sz="4300" b="1" dirty="0" smtClean="0">
                <a:latin typeface="Arial Black" panose="020B0A04020102020204" pitchFamily="34" charset="0"/>
              </a:rPr>
              <a:t>个完整的制造体系</a:t>
            </a:r>
            <a:endParaRPr lang="en-US" altLang="ko-KR" sz="4300" b="1" dirty="0">
              <a:latin typeface="Arial Black" panose="020B0A04020102020204" pitchFamily="34" charset="0"/>
            </a:endParaRPr>
          </a:p>
        </p:txBody>
      </p:sp>
      <p:sp>
        <p:nvSpPr>
          <p:cNvPr id="1655813" name="Text Box 5"/>
          <p:cNvSpPr txBox="1">
            <a:spLocks noChangeArrowheads="1"/>
          </p:cNvSpPr>
          <p:nvPr/>
        </p:nvSpPr>
        <p:spPr bwMode="auto">
          <a:xfrm>
            <a:off x="152400" y="2514600"/>
            <a:ext cx="94519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rIns="98325"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spcBef>
                <a:spcPct val="50000"/>
              </a:spcBef>
            </a:pPr>
            <a:r>
              <a:rPr lang="zh-CN" altLang="en-US" sz="2800" dirty="0" smtClean="0">
                <a:solidFill>
                  <a:srgbClr val="790015"/>
                </a:solidFill>
                <a:latin typeface="Arial Black" panose="020B0A04020102020204" pitchFamily="34" charset="0"/>
              </a:rPr>
              <a:t>是实现我们所有愿景的关键！</a:t>
            </a:r>
            <a:endParaRPr lang="ko-KR" altLang="ko-KR" sz="2800" dirty="0">
              <a:solidFill>
                <a:srgbClr val="790015"/>
              </a:solidFill>
              <a:latin typeface="Arial Black" panose="020B0A04020102020204" pitchFamily="34" charset="0"/>
            </a:endParaRPr>
          </a:p>
        </p:txBody>
      </p:sp>
      <p:sp>
        <p:nvSpPr>
          <p:cNvPr id="1655814" name="Rectangle 6"/>
          <p:cNvSpPr>
            <a:spLocks noChangeArrowheads="1"/>
          </p:cNvSpPr>
          <p:nvPr/>
        </p:nvSpPr>
        <p:spPr bwMode="auto">
          <a:xfrm>
            <a:off x="3429000" y="838200"/>
            <a:ext cx="2667000" cy="1096801"/>
          </a:xfrm>
          <a:prstGeom prst="rect">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bg1"/>
                </a:solidFill>
                <a:miter lim="800000"/>
                <a:headEnd/>
                <a:tailEnd/>
              </a14:hiddenLine>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6500" b="1" dirty="0">
                <a:effectLst>
                  <a:outerShdw blurRad="38100" dist="38100" dir="2700000" algn="tl">
                    <a:srgbClr val="FFFFFF"/>
                  </a:outerShdw>
                </a:effectLst>
                <a:latin typeface="Arial Black" panose="020B0A04020102020204" pitchFamily="34" charset="0"/>
              </a:rPr>
              <a:t>A</a:t>
            </a:r>
            <a:r>
              <a:rPr lang="en-US" altLang="ko-KR" sz="6500" b="1" dirty="0" smtClean="0">
                <a:effectLst>
                  <a:outerShdw blurRad="38100" dist="38100" dir="2700000" algn="tl">
                    <a:srgbClr val="FFFFFF"/>
                  </a:outerShdw>
                </a:effectLst>
                <a:latin typeface="Arial Black" panose="020B0A04020102020204" pitchFamily="34" charset="0"/>
              </a:rPr>
              <a:t>MS</a:t>
            </a:r>
            <a:endParaRPr lang="en-US" altLang="ko-KR" sz="6500" b="1" dirty="0">
              <a:effectLst>
                <a:outerShdw blurRad="38100" dist="38100" dir="2700000" algn="tl">
                  <a:srgbClr val="FFFFFF"/>
                </a:outerShdw>
              </a:effectLst>
              <a:latin typeface="Arial Black" panose="020B0A04020102020204" pitchFamily="34" charset="0"/>
            </a:endParaRPr>
          </a:p>
        </p:txBody>
      </p:sp>
      <p:sp>
        <p:nvSpPr>
          <p:cNvPr id="1655815" name="Rectangle 7"/>
          <p:cNvSpPr>
            <a:spLocks noChangeArrowheads="1"/>
          </p:cNvSpPr>
          <p:nvPr/>
        </p:nvSpPr>
        <p:spPr bwMode="auto">
          <a:xfrm>
            <a:off x="914400" y="152400"/>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302" tIns="47797" rIns="97302" bIns="47797" anchor="ctr"/>
          <a:lstStyle>
            <a:lvl1pPr algn="l" defTabSz="977900">
              <a:defRPr sz="2400">
                <a:solidFill>
                  <a:schemeClr val="tx1"/>
                </a:solidFill>
                <a:latin typeface="Times New Roman" panose="02020603050405020304" pitchFamily="18" charset="0"/>
                <a:ea typeface="굴림" panose="020B0600000101010101" pitchFamily="34" charset="-127"/>
              </a:defRPr>
            </a:lvl1pPr>
            <a:lvl2pPr algn="l" defTabSz="977900">
              <a:defRPr sz="2400">
                <a:solidFill>
                  <a:schemeClr val="tx1"/>
                </a:solidFill>
                <a:latin typeface="Times New Roman" panose="02020603050405020304" pitchFamily="18" charset="0"/>
                <a:ea typeface="굴림" panose="020B0600000101010101" pitchFamily="34" charset="-127"/>
              </a:defRPr>
            </a:lvl2pPr>
            <a:lvl3pPr algn="l" defTabSz="977900">
              <a:defRPr sz="2400">
                <a:solidFill>
                  <a:schemeClr val="tx1"/>
                </a:solidFill>
                <a:latin typeface="Times New Roman" panose="02020603050405020304" pitchFamily="18" charset="0"/>
                <a:ea typeface="굴림" panose="020B0600000101010101" pitchFamily="34" charset="-127"/>
              </a:defRPr>
            </a:lvl3pPr>
            <a:lvl4pPr algn="l" defTabSz="977900">
              <a:defRPr sz="2400">
                <a:solidFill>
                  <a:schemeClr val="tx1"/>
                </a:solidFill>
                <a:latin typeface="Times New Roman" panose="02020603050405020304" pitchFamily="18" charset="0"/>
                <a:ea typeface="굴림" panose="020B0600000101010101" pitchFamily="34" charset="-127"/>
              </a:defRPr>
            </a:lvl4pPr>
            <a:lvl5pPr algn="l" defTabSz="977900">
              <a:defRPr sz="2400">
                <a:solidFill>
                  <a:schemeClr val="tx1"/>
                </a:solidFill>
                <a:latin typeface="Times New Roman" panose="02020603050405020304" pitchFamily="18" charset="0"/>
                <a:ea typeface="굴림" panose="020B0600000101010101" pitchFamily="34" charset="-127"/>
              </a:defRPr>
            </a:lvl5pPr>
            <a:lvl6pPr marL="4572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779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sz="3600" dirty="0" smtClean="0">
                <a:solidFill>
                  <a:srgbClr val="0033CC"/>
                </a:solidFill>
              </a:rPr>
              <a:t>为什么需要</a:t>
            </a:r>
            <a:r>
              <a:rPr lang="en-US" altLang="zh-CN" sz="3600" dirty="0" smtClean="0">
                <a:solidFill>
                  <a:srgbClr val="0033CC"/>
                </a:solidFill>
              </a:rPr>
              <a:t>AMS</a:t>
            </a:r>
            <a:r>
              <a:rPr lang="zh-CN" altLang="en-US" sz="3600" dirty="0" smtClean="0">
                <a:solidFill>
                  <a:srgbClr val="0033CC"/>
                </a:solidFill>
              </a:rPr>
              <a:t>？</a:t>
            </a:r>
            <a:endParaRPr lang="en-US" altLang="ko-KR" sz="3600" dirty="0">
              <a:solidFill>
                <a:srgbClr val="0033CC"/>
              </a:solidFill>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AutoShape 2"/>
          <p:cNvSpPr>
            <a:spLocks noChangeArrowheads="1"/>
          </p:cNvSpPr>
          <p:nvPr/>
        </p:nvSpPr>
        <p:spPr bwMode="auto">
          <a:xfrm rot="1980000">
            <a:off x="7080250" y="7127875"/>
            <a:ext cx="230188" cy="233363"/>
          </a:xfrm>
          <a:prstGeom prst="parallelogram">
            <a:avLst>
              <a:gd name="adj" fmla="val 24921"/>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4694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9513" y="2519363"/>
            <a:ext cx="7283450" cy="2293937"/>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6948" name="Rectangle 4"/>
          <p:cNvSpPr>
            <a:spLocks noChangeArrowheads="1"/>
          </p:cNvSpPr>
          <p:nvPr/>
        </p:nvSpPr>
        <p:spPr bwMode="auto">
          <a:xfrm>
            <a:off x="3475966" y="1138777"/>
            <a:ext cx="1613559" cy="835191"/>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b="1" dirty="0" smtClean="0">
                <a:latin typeface="Arial" panose="020B0604020202020204" pitchFamily="34" charset="0"/>
              </a:rPr>
              <a:t>TPS</a:t>
            </a:r>
          </a:p>
          <a:p>
            <a:pPr algn="ctr"/>
            <a:r>
              <a:rPr lang="en-US" altLang="ko-KR" b="1" dirty="0" smtClean="0">
                <a:latin typeface="Arial" panose="020B0604020202020204" pitchFamily="34" charset="0"/>
              </a:rPr>
              <a:t>(</a:t>
            </a:r>
            <a:r>
              <a:rPr lang="zh-CN" altLang="en-US" b="1" dirty="0" smtClean="0">
                <a:latin typeface="Arial" panose="020B0604020202020204" pitchFamily="34" charset="0"/>
              </a:rPr>
              <a:t>丰田汽车</a:t>
            </a:r>
            <a:r>
              <a:rPr lang="en-US" altLang="ko-KR" b="1" dirty="0" smtClean="0">
                <a:latin typeface="Arial" panose="020B0604020202020204" pitchFamily="34" charset="0"/>
              </a:rPr>
              <a:t>)</a:t>
            </a:r>
            <a:endParaRPr lang="en-US" altLang="ko-KR" b="1" dirty="0">
              <a:latin typeface="Arial" panose="020B0604020202020204" pitchFamily="34" charset="0"/>
            </a:endParaRPr>
          </a:p>
        </p:txBody>
      </p:sp>
      <p:sp>
        <p:nvSpPr>
          <p:cNvPr id="1746949" name="Rectangle 5"/>
          <p:cNvSpPr>
            <a:spLocks noChangeArrowheads="1"/>
          </p:cNvSpPr>
          <p:nvPr/>
        </p:nvSpPr>
        <p:spPr bwMode="auto">
          <a:xfrm>
            <a:off x="7010400" y="1219200"/>
            <a:ext cx="1312863" cy="435082"/>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endParaRPr lang="en-US" altLang="ko-KR" sz="2200" b="1" dirty="0">
              <a:latin typeface="Arial" panose="020B0604020202020204" pitchFamily="34" charset="0"/>
            </a:endParaRPr>
          </a:p>
        </p:txBody>
      </p:sp>
      <p:sp>
        <p:nvSpPr>
          <p:cNvPr id="1746950" name="Rectangle 6"/>
          <p:cNvSpPr>
            <a:spLocks noChangeArrowheads="1"/>
          </p:cNvSpPr>
          <p:nvPr/>
        </p:nvSpPr>
        <p:spPr bwMode="auto">
          <a:xfrm>
            <a:off x="152401" y="1143000"/>
            <a:ext cx="1904999" cy="773636"/>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2200" b="1" dirty="0" smtClean="0">
                <a:latin typeface="Arial" panose="020B0604020202020204" pitchFamily="34" charset="0"/>
              </a:rPr>
              <a:t>GMS</a:t>
            </a:r>
          </a:p>
          <a:p>
            <a:pPr algn="ctr"/>
            <a:r>
              <a:rPr lang="zh-CN" altLang="en-US" sz="2200" b="1" dirty="0" smtClean="0">
                <a:latin typeface="Arial" panose="020B0604020202020204" pitchFamily="34" charset="0"/>
              </a:rPr>
              <a:t>（通用汽车）</a:t>
            </a:r>
            <a:endParaRPr lang="en-US" altLang="ko-KR" sz="2200" b="1" dirty="0">
              <a:latin typeface="Arial" panose="020B0604020202020204" pitchFamily="34" charset="0"/>
            </a:endParaRPr>
          </a:p>
        </p:txBody>
      </p:sp>
      <p:sp>
        <p:nvSpPr>
          <p:cNvPr id="1746951" name="Rectangle 7"/>
          <p:cNvSpPr>
            <a:spLocks noChangeArrowheads="1"/>
          </p:cNvSpPr>
          <p:nvPr/>
        </p:nvSpPr>
        <p:spPr bwMode="auto">
          <a:xfrm>
            <a:off x="5486400" y="957263"/>
            <a:ext cx="1752600" cy="1112190"/>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2200" b="1" dirty="0">
                <a:latin typeface="Arial" panose="020B0604020202020204" pitchFamily="34" charset="0"/>
              </a:rPr>
              <a:t>VDA</a:t>
            </a:r>
            <a:r>
              <a:rPr lang="en-US" altLang="ko-KR" sz="2200" b="1" dirty="0" smtClean="0">
                <a:latin typeface="Arial" panose="020B0604020202020204" pitchFamily="34" charset="0"/>
              </a:rPr>
              <a:t>(</a:t>
            </a:r>
            <a:r>
              <a:rPr lang="zh-CN" altLang="en-US" sz="2200" b="1" dirty="0" smtClean="0">
                <a:latin typeface="Arial" panose="020B0604020202020204" pitchFamily="34" charset="0"/>
              </a:rPr>
              <a:t>德国汽车工业协会标准</a:t>
            </a:r>
            <a:r>
              <a:rPr lang="en-US" altLang="ko-KR" sz="2200" b="1" dirty="0" smtClean="0">
                <a:latin typeface="Arial" panose="020B0604020202020204" pitchFamily="34" charset="0"/>
              </a:rPr>
              <a:t>)</a:t>
            </a:r>
            <a:endParaRPr lang="en-US" altLang="ko-KR" sz="2200" b="1" dirty="0">
              <a:latin typeface="Arial" panose="020B0604020202020204" pitchFamily="34" charset="0"/>
            </a:endParaRPr>
          </a:p>
        </p:txBody>
      </p:sp>
      <p:sp>
        <p:nvSpPr>
          <p:cNvPr id="1746952" name="Line 8"/>
          <p:cNvSpPr>
            <a:spLocks noChangeShapeType="1"/>
          </p:cNvSpPr>
          <p:nvPr/>
        </p:nvSpPr>
        <p:spPr bwMode="auto">
          <a:xfrm>
            <a:off x="2595563" y="1860550"/>
            <a:ext cx="565150" cy="638175"/>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953" name="Line 9"/>
          <p:cNvSpPr>
            <a:spLocks noChangeShapeType="1"/>
          </p:cNvSpPr>
          <p:nvPr/>
        </p:nvSpPr>
        <p:spPr bwMode="auto">
          <a:xfrm flipH="1">
            <a:off x="5867400" y="1981200"/>
            <a:ext cx="304800" cy="41275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954" name="Line 10"/>
          <p:cNvSpPr>
            <a:spLocks noChangeShapeType="1"/>
          </p:cNvSpPr>
          <p:nvPr/>
        </p:nvSpPr>
        <p:spPr bwMode="auto">
          <a:xfrm>
            <a:off x="4319588" y="1860550"/>
            <a:ext cx="203200" cy="554038"/>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4695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788" y="3367088"/>
            <a:ext cx="1171575" cy="1023937"/>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6957" name="Line 13"/>
          <p:cNvSpPr>
            <a:spLocks noChangeShapeType="1"/>
          </p:cNvSpPr>
          <p:nvPr/>
        </p:nvSpPr>
        <p:spPr bwMode="auto">
          <a:xfrm>
            <a:off x="1219200" y="1905000"/>
            <a:ext cx="565150" cy="638175"/>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958" name="Rectangle 14"/>
          <p:cNvSpPr>
            <a:spLocks noChangeArrowheads="1"/>
          </p:cNvSpPr>
          <p:nvPr/>
        </p:nvSpPr>
        <p:spPr bwMode="auto">
          <a:xfrm>
            <a:off x="1985631" y="1117908"/>
            <a:ext cx="1121438" cy="773636"/>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2200" b="1" dirty="0" smtClean="0">
                <a:latin typeface="Arial" panose="020B0604020202020204" pitchFamily="34" charset="0"/>
              </a:rPr>
              <a:t>ISO/TS</a:t>
            </a:r>
          </a:p>
          <a:p>
            <a:pPr algn="ctr"/>
            <a:r>
              <a:rPr lang="en-US" altLang="zh-CN" sz="2200" b="1" dirty="0" smtClean="0">
                <a:latin typeface="Arial" panose="020B0604020202020204" pitchFamily="34" charset="0"/>
              </a:rPr>
              <a:t>16949</a:t>
            </a:r>
            <a:endParaRPr lang="en-US" altLang="ko-KR" sz="2200" b="1" dirty="0">
              <a:latin typeface="Arial" panose="020B0604020202020204" pitchFamily="34" charset="0"/>
            </a:endParaRPr>
          </a:p>
        </p:txBody>
      </p:sp>
      <p:sp>
        <p:nvSpPr>
          <p:cNvPr id="1746959" name="Line 15"/>
          <p:cNvSpPr>
            <a:spLocks noChangeShapeType="1"/>
          </p:cNvSpPr>
          <p:nvPr/>
        </p:nvSpPr>
        <p:spPr bwMode="auto">
          <a:xfrm flipH="1">
            <a:off x="7226084" y="1926983"/>
            <a:ext cx="758825" cy="504825"/>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960" name="Rectangle 16"/>
          <p:cNvSpPr>
            <a:spLocks noChangeArrowheads="1"/>
          </p:cNvSpPr>
          <p:nvPr/>
        </p:nvSpPr>
        <p:spPr bwMode="auto">
          <a:xfrm>
            <a:off x="7890669" y="957263"/>
            <a:ext cx="1144587" cy="1112190"/>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zh-CN" altLang="en-US" sz="2200" b="1" dirty="0" smtClean="0">
                <a:latin typeface="Arial" panose="020B0604020202020204" pitchFamily="34" charset="0"/>
              </a:rPr>
              <a:t>比亚迪的生产模式</a:t>
            </a:r>
            <a:endParaRPr lang="en-US" altLang="ko-KR" sz="2200" b="1" dirty="0">
              <a:latin typeface="Arial" panose="020B0604020202020204" pitchFamily="34" charset="0"/>
            </a:endParaRPr>
          </a:p>
        </p:txBody>
      </p:sp>
      <p:sp>
        <p:nvSpPr>
          <p:cNvPr id="1746961" name="Rectangle 17"/>
          <p:cNvSpPr>
            <a:spLocks noChangeArrowheads="1"/>
          </p:cNvSpPr>
          <p:nvPr/>
        </p:nvSpPr>
        <p:spPr bwMode="auto">
          <a:xfrm>
            <a:off x="1676400" y="152400"/>
            <a:ext cx="6361113" cy="619748"/>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3400" b="1" u="sng" dirty="0" smtClean="0">
                <a:effectLst>
                  <a:outerShdw blurRad="38100" dist="38100" dir="2700000" algn="tl">
                    <a:srgbClr val="C0C0C0"/>
                  </a:outerShdw>
                </a:effectLst>
                <a:latin typeface="Arial" panose="020B0604020202020204" pitchFamily="34" charset="0"/>
              </a:rPr>
              <a:t>A</a:t>
            </a:r>
            <a:r>
              <a:rPr lang="en-US" altLang="ko-KR" sz="3400" b="1" u="sng" dirty="0" smtClean="0">
                <a:effectLst>
                  <a:outerShdw blurRad="38100" dist="38100" dir="2700000" algn="tl">
                    <a:srgbClr val="C0C0C0"/>
                  </a:outerShdw>
                </a:effectLst>
                <a:latin typeface="Arial" panose="020B0604020202020204" pitchFamily="34" charset="0"/>
              </a:rPr>
              <a:t>MS</a:t>
            </a:r>
            <a:r>
              <a:rPr lang="zh-CN" altLang="en-US" sz="3400" b="1" u="sng" dirty="0" smtClean="0">
                <a:effectLst>
                  <a:outerShdw blurRad="38100" dist="38100" dir="2700000" algn="tl">
                    <a:srgbClr val="C0C0C0"/>
                  </a:outerShdw>
                </a:effectLst>
                <a:latin typeface="Arial" panose="020B0604020202020204" pitchFamily="34" charset="0"/>
              </a:rPr>
              <a:t>的创立</a:t>
            </a:r>
            <a:endParaRPr lang="ko-KR" altLang="ko-KR" sz="2500" b="1" u="sng" dirty="0">
              <a:effectLst>
                <a:outerShdw blurRad="38100" dist="38100" dir="2700000" algn="tl">
                  <a:srgbClr val="C0C0C0"/>
                </a:outerShdw>
              </a:effectLst>
              <a:latin typeface="Arial" panose="020B0604020202020204" pitchFamily="34" charset="0"/>
            </a:endParaRPr>
          </a:p>
        </p:txBody>
      </p:sp>
      <p:sp>
        <p:nvSpPr>
          <p:cNvPr id="1746962" name="Text Box 18"/>
          <p:cNvSpPr txBox="1">
            <a:spLocks noChangeArrowheads="1"/>
          </p:cNvSpPr>
          <p:nvPr/>
        </p:nvSpPr>
        <p:spPr bwMode="auto">
          <a:xfrm>
            <a:off x="304800" y="3327400"/>
            <a:ext cx="3200400" cy="209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spcBef>
                <a:spcPct val="50000"/>
              </a:spcBef>
            </a:pPr>
            <a:r>
              <a:rPr lang="en-US" altLang="zh-CN" sz="2600" dirty="0">
                <a:solidFill>
                  <a:srgbClr val="FF0000"/>
                </a:solidFill>
                <a:latin typeface="Arial" panose="020B0604020202020204" pitchFamily="34" charset="0"/>
              </a:rPr>
              <a:t>A</a:t>
            </a:r>
            <a:r>
              <a:rPr lang="en-US" altLang="ko-KR" sz="2600" dirty="0" smtClean="0">
                <a:solidFill>
                  <a:srgbClr val="FF0000"/>
                </a:solidFill>
                <a:latin typeface="Arial" panose="020B0604020202020204" pitchFamily="34" charset="0"/>
              </a:rPr>
              <a:t>MS </a:t>
            </a:r>
            <a:r>
              <a:rPr lang="zh-CN" altLang="en-US" sz="2600" dirty="0" smtClean="0">
                <a:solidFill>
                  <a:srgbClr val="FF0000"/>
                </a:solidFill>
                <a:latin typeface="Arial" panose="020B0604020202020204" pitchFamily="34" charset="0"/>
              </a:rPr>
              <a:t>不是</a:t>
            </a:r>
            <a:r>
              <a:rPr lang="en-US" altLang="ko-KR" sz="2600" dirty="0" smtClean="0">
                <a:solidFill>
                  <a:srgbClr val="FF0000"/>
                </a:solidFill>
                <a:latin typeface="Arial" panose="020B0604020202020204" pitchFamily="34" charset="0"/>
              </a:rPr>
              <a:t>“</a:t>
            </a:r>
            <a:r>
              <a:rPr lang="zh-CN" altLang="en-US" sz="2600" dirty="0" smtClean="0">
                <a:solidFill>
                  <a:srgbClr val="FF0000"/>
                </a:solidFill>
                <a:latin typeface="Arial" panose="020B0604020202020204" pitchFamily="34" charset="0"/>
              </a:rPr>
              <a:t>总装</a:t>
            </a:r>
            <a:r>
              <a:rPr lang="en-US" altLang="ko-KR" sz="2600" dirty="0" smtClean="0">
                <a:solidFill>
                  <a:srgbClr val="FF0000"/>
                </a:solidFill>
                <a:latin typeface="Arial" panose="020B0604020202020204" pitchFamily="34" charset="0"/>
              </a:rPr>
              <a:t>” </a:t>
            </a:r>
            <a:r>
              <a:rPr lang="zh-CN" altLang="en-US" sz="2600" dirty="0" smtClean="0">
                <a:solidFill>
                  <a:srgbClr val="FF0000"/>
                </a:solidFill>
                <a:latin typeface="Arial" panose="020B0604020202020204" pitchFamily="34" charset="0"/>
              </a:rPr>
              <a:t>独创的体系，而是源自对丰田等先进生产方式的效仿和比亚迪现有管理模式的总结</a:t>
            </a:r>
            <a:r>
              <a:rPr lang="zh-CN" altLang="en-US" sz="2600" b="1" dirty="0" smtClean="0">
                <a:solidFill>
                  <a:srgbClr val="FF0000"/>
                </a:solidFill>
                <a:latin typeface="Arial" panose="020B0604020202020204" pitchFamily="34" charset="0"/>
              </a:rPr>
              <a:t>。</a:t>
            </a:r>
            <a:endParaRPr lang="ko-KR" altLang="ko-KR" sz="2500" b="1" dirty="0">
              <a:solidFill>
                <a:srgbClr val="FF0000"/>
              </a:solidFill>
              <a:latin typeface="Arial" panose="020B0604020202020204" pitchFamily="34" charset="0"/>
            </a:endParaRPr>
          </a:p>
        </p:txBody>
      </p:sp>
      <p:sp>
        <p:nvSpPr>
          <p:cNvPr id="1746963" name="Freeform 19"/>
          <p:cNvSpPr>
            <a:spLocks/>
          </p:cNvSpPr>
          <p:nvPr/>
        </p:nvSpPr>
        <p:spPr bwMode="auto">
          <a:xfrm>
            <a:off x="3810000" y="4583113"/>
            <a:ext cx="1935163" cy="1360487"/>
          </a:xfrm>
          <a:custGeom>
            <a:avLst/>
            <a:gdLst>
              <a:gd name="T0" fmla="*/ 286 w 1711"/>
              <a:gd name="T1" fmla="*/ 165 h 789"/>
              <a:gd name="T2" fmla="*/ 342 w 1711"/>
              <a:gd name="T3" fmla="*/ 126 h 789"/>
              <a:gd name="T4" fmla="*/ 419 w 1711"/>
              <a:gd name="T5" fmla="*/ 103 h 789"/>
              <a:gd name="T6" fmla="*/ 529 w 1711"/>
              <a:gd name="T7" fmla="*/ 92 h 789"/>
              <a:gd name="T8" fmla="*/ 653 w 1711"/>
              <a:gd name="T9" fmla="*/ 104 h 789"/>
              <a:gd name="T10" fmla="*/ 722 w 1711"/>
              <a:gd name="T11" fmla="*/ 79 h 789"/>
              <a:gd name="T12" fmla="*/ 802 w 1711"/>
              <a:gd name="T13" fmla="*/ 29 h 789"/>
              <a:gd name="T14" fmla="*/ 934 w 1711"/>
              <a:gd name="T15" fmla="*/ 1 h 789"/>
              <a:gd name="T16" fmla="*/ 1069 w 1711"/>
              <a:gd name="T17" fmla="*/ 6 h 789"/>
              <a:gd name="T18" fmla="*/ 1194 w 1711"/>
              <a:gd name="T19" fmla="*/ 45 h 789"/>
              <a:gd name="T20" fmla="*/ 1258 w 1711"/>
              <a:gd name="T21" fmla="*/ 93 h 789"/>
              <a:gd name="T22" fmla="*/ 1314 w 1711"/>
              <a:gd name="T23" fmla="*/ 113 h 789"/>
              <a:gd name="T24" fmla="*/ 1422 w 1711"/>
              <a:gd name="T25" fmla="*/ 126 h 789"/>
              <a:gd name="T26" fmla="*/ 1495 w 1711"/>
              <a:gd name="T27" fmla="*/ 174 h 789"/>
              <a:gd name="T28" fmla="*/ 1505 w 1711"/>
              <a:gd name="T29" fmla="*/ 227 h 789"/>
              <a:gd name="T30" fmla="*/ 1570 w 1711"/>
              <a:gd name="T31" fmla="*/ 230 h 789"/>
              <a:gd name="T32" fmla="*/ 1634 w 1711"/>
              <a:gd name="T33" fmla="*/ 252 h 789"/>
              <a:gd name="T34" fmla="*/ 1669 w 1711"/>
              <a:gd name="T35" fmla="*/ 277 h 789"/>
              <a:gd name="T36" fmla="*/ 1698 w 1711"/>
              <a:gd name="T37" fmla="*/ 315 h 789"/>
              <a:gd name="T38" fmla="*/ 1695 w 1711"/>
              <a:gd name="T39" fmla="*/ 348 h 789"/>
              <a:gd name="T40" fmla="*/ 1698 w 1711"/>
              <a:gd name="T41" fmla="*/ 392 h 789"/>
              <a:gd name="T42" fmla="*/ 1708 w 1711"/>
              <a:gd name="T43" fmla="*/ 433 h 789"/>
              <a:gd name="T44" fmla="*/ 1693 w 1711"/>
              <a:gd name="T45" fmla="*/ 476 h 789"/>
              <a:gd name="T46" fmla="*/ 1700 w 1711"/>
              <a:gd name="T47" fmla="*/ 522 h 789"/>
              <a:gd name="T48" fmla="*/ 1710 w 1711"/>
              <a:gd name="T49" fmla="*/ 563 h 789"/>
              <a:gd name="T50" fmla="*/ 1690 w 1711"/>
              <a:gd name="T51" fmla="*/ 614 h 789"/>
              <a:gd name="T52" fmla="*/ 1639 w 1711"/>
              <a:gd name="T53" fmla="*/ 652 h 789"/>
              <a:gd name="T54" fmla="*/ 1534 w 1711"/>
              <a:gd name="T55" fmla="*/ 676 h 789"/>
              <a:gd name="T56" fmla="*/ 1453 w 1711"/>
              <a:gd name="T57" fmla="*/ 661 h 789"/>
              <a:gd name="T58" fmla="*/ 1407 w 1711"/>
              <a:gd name="T59" fmla="*/ 695 h 789"/>
              <a:gd name="T60" fmla="*/ 1348 w 1711"/>
              <a:gd name="T61" fmla="*/ 718 h 789"/>
              <a:gd name="T62" fmla="*/ 1263 w 1711"/>
              <a:gd name="T63" fmla="*/ 733 h 789"/>
              <a:gd name="T64" fmla="*/ 1165 w 1711"/>
              <a:gd name="T65" fmla="*/ 723 h 789"/>
              <a:gd name="T66" fmla="*/ 1098 w 1711"/>
              <a:gd name="T67" fmla="*/ 734 h 789"/>
              <a:gd name="T68" fmla="*/ 1044 w 1711"/>
              <a:gd name="T69" fmla="*/ 761 h 789"/>
              <a:gd name="T70" fmla="*/ 967 w 1711"/>
              <a:gd name="T71" fmla="*/ 776 h 789"/>
              <a:gd name="T72" fmla="*/ 895 w 1711"/>
              <a:gd name="T73" fmla="*/ 772 h 789"/>
              <a:gd name="T74" fmla="*/ 825 w 1711"/>
              <a:gd name="T75" fmla="*/ 745 h 789"/>
              <a:gd name="T76" fmla="*/ 776 w 1711"/>
              <a:gd name="T77" fmla="*/ 772 h 789"/>
              <a:gd name="T78" fmla="*/ 702 w 1711"/>
              <a:gd name="T79" fmla="*/ 788 h 789"/>
              <a:gd name="T80" fmla="*/ 609 w 1711"/>
              <a:gd name="T81" fmla="*/ 778 h 789"/>
              <a:gd name="T82" fmla="*/ 540 w 1711"/>
              <a:gd name="T83" fmla="*/ 744 h 789"/>
              <a:gd name="T84" fmla="*/ 484 w 1711"/>
              <a:gd name="T85" fmla="*/ 730 h 789"/>
              <a:gd name="T86" fmla="*/ 394 w 1711"/>
              <a:gd name="T87" fmla="*/ 734 h 789"/>
              <a:gd name="T88" fmla="*/ 320 w 1711"/>
              <a:gd name="T89" fmla="*/ 710 h 789"/>
              <a:gd name="T90" fmla="*/ 271 w 1711"/>
              <a:gd name="T91" fmla="*/ 674 h 789"/>
              <a:gd name="T92" fmla="*/ 242 w 1711"/>
              <a:gd name="T93" fmla="*/ 657 h 789"/>
              <a:gd name="T94" fmla="*/ 159 w 1711"/>
              <a:gd name="T95" fmla="*/ 652 h 789"/>
              <a:gd name="T96" fmla="*/ 85 w 1711"/>
              <a:gd name="T97" fmla="*/ 617 h 789"/>
              <a:gd name="T98" fmla="*/ 44 w 1711"/>
              <a:gd name="T99" fmla="*/ 563 h 789"/>
              <a:gd name="T100" fmla="*/ 41 w 1711"/>
              <a:gd name="T101" fmla="*/ 500 h 789"/>
              <a:gd name="T102" fmla="*/ 24 w 1711"/>
              <a:gd name="T103" fmla="*/ 442 h 789"/>
              <a:gd name="T104" fmla="*/ 0 w 1711"/>
              <a:gd name="T105" fmla="*/ 384 h 789"/>
              <a:gd name="T106" fmla="*/ 10 w 1711"/>
              <a:gd name="T107" fmla="*/ 321 h 789"/>
              <a:gd name="T108" fmla="*/ 64 w 1711"/>
              <a:gd name="T109" fmla="*/ 269 h 789"/>
              <a:gd name="T110" fmla="*/ 142 w 1711"/>
              <a:gd name="T111" fmla="*/ 230 h 789"/>
              <a:gd name="T112" fmla="*/ 247 w 1711"/>
              <a:gd name="T113" fmla="*/ 210 h 789"/>
              <a:gd name="T114" fmla="*/ 272 w 1711"/>
              <a:gd name="T115" fmla="*/ 1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1" h="789">
                <a:moveTo>
                  <a:pt x="272" y="186"/>
                </a:moveTo>
                <a:lnTo>
                  <a:pt x="286" y="165"/>
                </a:lnTo>
                <a:lnTo>
                  <a:pt x="308" y="143"/>
                </a:lnTo>
                <a:lnTo>
                  <a:pt x="342" y="126"/>
                </a:lnTo>
                <a:lnTo>
                  <a:pt x="384" y="111"/>
                </a:lnTo>
                <a:lnTo>
                  <a:pt x="419" y="103"/>
                </a:lnTo>
                <a:lnTo>
                  <a:pt x="463" y="95"/>
                </a:lnTo>
                <a:lnTo>
                  <a:pt x="529" y="92"/>
                </a:lnTo>
                <a:lnTo>
                  <a:pt x="594" y="95"/>
                </a:lnTo>
                <a:lnTo>
                  <a:pt x="653" y="104"/>
                </a:lnTo>
                <a:lnTo>
                  <a:pt x="697" y="115"/>
                </a:lnTo>
                <a:lnTo>
                  <a:pt x="722" y="79"/>
                </a:lnTo>
                <a:lnTo>
                  <a:pt x="756" y="51"/>
                </a:lnTo>
                <a:lnTo>
                  <a:pt x="802" y="29"/>
                </a:lnTo>
                <a:lnTo>
                  <a:pt x="861" y="13"/>
                </a:lnTo>
                <a:lnTo>
                  <a:pt x="934" y="1"/>
                </a:lnTo>
                <a:lnTo>
                  <a:pt x="1005" y="0"/>
                </a:lnTo>
                <a:lnTo>
                  <a:pt x="1069" y="6"/>
                </a:lnTo>
                <a:lnTo>
                  <a:pt x="1140" y="20"/>
                </a:lnTo>
                <a:lnTo>
                  <a:pt x="1194" y="45"/>
                </a:lnTo>
                <a:lnTo>
                  <a:pt x="1233" y="69"/>
                </a:lnTo>
                <a:lnTo>
                  <a:pt x="1258" y="93"/>
                </a:lnTo>
                <a:lnTo>
                  <a:pt x="1263" y="122"/>
                </a:lnTo>
                <a:lnTo>
                  <a:pt x="1314" y="113"/>
                </a:lnTo>
                <a:lnTo>
                  <a:pt x="1373" y="116"/>
                </a:lnTo>
                <a:lnTo>
                  <a:pt x="1422" y="126"/>
                </a:lnTo>
                <a:lnTo>
                  <a:pt x="1465" y="147"/>
                </a:lnTo>
                <a:lnTo>
                  <a:pt x="1495" y="174"/>
                </a:lnTo>
                <a:lnTo>
                  <a:pt x="1507" y="204"/>
                </a:lnTo>
                <a:lnTo>
                  <a:pt x="1505" y="227"/>
                </a:lnTo>
                <a:lnTo>
                  <a:pt x="1534" y="225"/>
                </a:lnTo>
                <a:lnTo>
                  <a:pt x="1570" y="230"/>
                </a:lnTo>
                <a:lnTo>
                  <a:pt x="1605" y="241"/>
                </a:lnTo>
                <a:lnTo>
                  <a:pt x="1634" y="252"/>
                </a:lnTo>
                <a:lnTo>
                  <a:pt x="1652" y="263"/>
                </a:lnTo>
                <a:lnTo>
                  <a:pt x="1669" y="277"/>
                </a:lnTo>
                <a:lnTo>
                  <a:pt x="1688" y="294"/>
                </a:lnTo>
                <a:lnTo>
                  <a:pt x="1698" y="315"/>
                </a:lnTo>
                <a:lnTo>
                  <a:pt x="1700" y="331"/>
                </a:lnTo>
                <a:lnTo>
                  <a:pt x="1695" y="348"/>
                </a:lnTo>
                <a:lnTo>
                  <a:pt x="1683" y="370"/>
                </a:lnTo>
                <a:lnTo>
                  <a:pt x="1698" y="392"/>
                </a:lnTo>
                <a:lnTo>
                  <a:pt x="1705" y="411"/>
                </a:lnTo>
                <a:lnTo>
                  <a:pt x="1708" y="433"/>
                </a:lnTo>
                <a:lnTo>
                  <a:pt x="1700" y="460"/>
                </a:lnTo>
                <a:lnTo>
                  <a:pt x="1693" y="476"/>
                </a:lnTo>
                <a:lnTo>
                  <a:pt x="1674" y="495"/>
                </a:lnTo>
                <a:lnTo>
                  <a:pt x="1700" y="522"/>
                </a:lnTo>
                <a:lnTo>
                  <a:pt x="1708" y="539"/>
                </a:lnTo>
                <a:lnTo>
                  <a:pt x="1710" y="563"/>
                </a:lnTo>
                <a:lnTo>
                  <a:pt x="1705" y="587"/>
                </a:lnTo>
                <a:lnTo>
                  <a:pt x="1690" y="614"/>
                </a:lnTo>
                <a:lnTo>
                  <a:pt x="1669" y="634"/>
                </a:lnTo>
                <a:lnTo>
                  <a:pt x="1639" y="652"/>
                </a:lnTo>
                <a:lnTo>
                  <a:pt x="1588" y="670"/>
                </a:lnTo>
                <a:lnTo>
                  <a:pt x="1534" y="676"/>
                </a:lnTo>
                <a:lnTo>
                  <a:pt x="1485" y="671"/>
                </a:lnTo>
                <a:lnTo>
                  <a:pt x="1453" y="661"/>
                </a:lnTo>
                <a:lnTo>
                  <a:pt x="1431" y="680"/>
                </a:lnTo>
                <a:lnTo>
                  <a:pt x="1407" y="695"/>
                </a:lnTo>
                <a:lnTo>
                  <a:pt x="1387" y="705"/>
                </a:lnTo>
                <a:lnTo>
                  <a:pt x="1348" y="718"/>
                </a:lnTo>
                <a:lnTo>
                  <a:pt x="1314" y="726"/>
                </a:lnTo>
                <a:lnTo>
                  <a:pt x="1263" y="733"/>
                </a:lnTo>
                <a:lnTo>
                  <a:pt x="1214" y="732"/>
                </a:lnTo>
                <a:lnTo>
                  <a:pt x="1165" y="723"/>
                </a:lnTo>
                <a:lnTo>
                  <a:pt x="1123" y="708"/>
                </a:lnTo>
                <a:lnTo>
                  <a:pt x="1098" y="734"/>
                </a:lnTo>
                <a:lnTo>
                  <a:pt x="1074" y="749"/>
                </a:lnTo>
                <a:lnTo>
                  <a:pt x="1044" y="761"/>
                </a:lnTo>
                <a:lnTo>
                  <a:pt x="1008" y="772"/>
                </a:lnTo>
                <a:lnTo>
                  <a:pt x="967" y="776"/>
                </a:lnTo>
                <a:lnTo>
                  <a:pt x="930" y="776"/>
                </a:lnTo>
                <a:lnTo>
                  <a:pt x="895" y="772"/>
                </a:lnTo>
                <a:lnTo>
                  <a:pt x="851" y="758"/>
                </a:lnTo>
                <a:lnTo>
                  <a:pt x="825" y="745"/>
                </a:lnTo>
                <a:lnTo>
                  <a:pt x="802" y="761"/>
                </a:lnTo>
                <a:lnTo>
                  <a:pt x="776" y="772"/>
                </a:lnTo>
                <a:lnTo>
                  <a:pt x="746" y="781"/>
                </a:lnTo>
                <a:lnTo>
                  <a:pt x="702" y="788"/>
                </a:lnTo>
                <a:lnTo>
                  <a:pt x="656" y="786"/>
                </a:lnTo>
                <a:lnTo>
                  <a:pt x="609" y="778"/>
                </a:lnTo>
                <a:lnTo>
                  <a:pt x="573" y="766"/>
                </a:lnTo>
                <a:lnTo>
                  <a:pt x="540" y="744"/>
                </a:lnTo>
                <a:lnTo>
                  <a:pt x="519" y="723"/>
                </a:lnTo>
                <a:lnTo>
                  <a:pt x="484" y="730"/>
                </a:lnTo>
                <a:lnTo>
                  <a:pt x="443" y="736"/>
                </a:lnTo>
                <a:lnTo>
                  <a:pt x="394" y="734"/>
                </a:lnTo>
                <a:lnTo>
                  <a:pt x="352" y="724"/>
                </a:lnTo>
                <a:lnTo>
                  <a:pt x="320" y="710"/>
                </a:lnTo>
                <a:lnTo>
                  <a:pt x="293" y="695"/>
                </a:lnTo>
                <a:lnTo>
                  <a:pt x="271" y="674"/>
                </a:lnTo>
                <a:lnTo>
                  <a:pt x="266" y="652"/>
                </a:lnTo>
                <a:lnTo>
                  <a:pt x="242" y="657"/>
                </a:lnTo>
                <a:lnTo>
                  <a:pt x="203" y="658"/>
                </a:lnTo>
                <a:lnTo>
                  <a:pt x="159" y="652"/>
                </a:lnTo>
                <a:lnTo>
                  <a:pt x="115" y="637"/>
                </a:lnTo>
                <a:lnTo>
                  <a:pt x="85" y="617"/>
                </a:lnTo>
                <a:lnTo>
                  <a:pt x="59" y="590"/>
                </a:lnTo>
                <a:lnTo>
                  <a:pt x="44" y="563"/>
                </a:lnTo>
                <a:lnTo>
                  <a:pt x="39" y="526"/>
                </a:lnTo>
                <a:lnTo>
                  <a:pt x="41" y="500"/>
                </a:lnTo>
                <a:lnTo>
                  <a:pt x="54" y="463"/>
                </a:lnTo>
                <a:lnTo>
                  <a:pt x="24" y="442"/>
                </a:lnTo>
                <a:lnTo>
                  <a:pt x="8" y="414"/>
                </a:lnTo>
                <a:lnTo>
                  <a:pt x="0" y="384"/>
                </a:lnTo>
                <a:lnTo>
                  <a:pt x="0" y="354"/>
                </a:lnTo>
                <a:lnTo>
                  <a:pt x="10" y="321"/>
                </a:lnTo>
                <a:lnTo>
                  <a:pt x="30" y="296"/>
                </a:lnTo>
                <a:lnTo>
                  <a:pt x="64" y="269"/>
                </a:lnTo>
                <a:lnTo>
                  <a:pt x="100" y="249"/>
                </a:lnTo>
                <a:lnTo>
                  <a:pt x="142" y="230"/>
                </a:lnTo>
                <a:lnTo>
                  <a:pt x="196" y="217"/>
                </a:lnTo>
                <a:lnTo>
                  <a:pt x="247" y="210"/>
                </a:lnTo>
                <a:lnTo>
                  <a:pt x="271" y="207"/>
                </a:lnTo>
                <a:lnTo>
                  <a:pt x="272" y="186"/>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964" name="Rectangle 20"/>
          <p:cNvSpPr>
            <a:spLocks noChangeArrowheads="1"/>
          </p:cNvSpPr>
          <p:nvPr/>
        </p:nvSpPr>
        <p:spPr bwMode="auto">
          <a:xfrm>
            <a:off x="3965575" y="4887913"/>
            <a:ext cx="1627188" cy="865969"/>
          </a:xfrm>
          <a:prstGeom prst="rect">
            <a:avLst/>
          </a:prstGeom>
          <a:noFill/>
          <a:ln>
            <a:noFill/>
          </a:ln>
          <a:effectLst/>
          <a:extLst>
            <a:ext uri="{909E8E84-426E-40DD-AFC4-6F175D3DCCD1}">
              <a14:hiddenFill xmlns:a14="http://schemas.microsoft.com/office/drawing/2010/main">
                <a:solidFill>
                  <a:srgbClr val="51DC00"/>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en-US" altLang="zh-CN" sz="3400" b="1" dirty="0" smtClean="0">
                <a:latin typeface="Arial" panose="020B0604020202020204" pitchFamily="34" charset="0"/>
              </a:rPr>
              <a:t>A</a:t>
            </a:r>
            <a:r>
              <a:rPr lang="en-US" altLang="ko-KR" sz="3400" b="1" dirty="0" smtClean="0">
                <a:latin typeface="Arial" panose="020B0604020202020204" pitchFamily="34" charset="0"/>
              </a:rPr>
              <a:t>MS </a:t>
            </a:r>
            <a:r>
              <a:rPr lang="en-US" altLang="ko-KR" sz="1600" b="1" dirty="0" smtClean="0">
                <a:latin typeface="Arial" panose="020B0604020202020204" pitchFamily="34" charset="0"/>
              </a:rPr>
              <a:t>(</a:t>
            </a:r>
            <a:r>
              <a:rPr lang="en-US" altLang="zh-CN" sz="1600" b="1" dirty="0" smtClean="0">
                <a:latin typeface="Arial" panose="020B0604020202020204" pitchFamily="34" charset="0"/>
              </a:rPr>
              <a:t>2012</a:t>
            </a:r>
            <a:r>
              <a:rPr lang="en-US" altLang="ko-KR" sz="1600" b="1" dirty="0" smtClean="0">
                <a:latin typeface="Arial" panose="020B0604020202020204" pitchFamily="34" charset="0"/>
              </a:rPr>
              <a:t>)</a:t>
            </a:r>
            <a:endParaRPr lang="en-US" altLang="ko-KR" sz="1600" b="1" dirty="0">
              <a:latin typeface="Arial" panose="020B0604020202020204" pitchFamily="34" charset="0"/>
            </a:endParaRPr>
          </a:p>
        </p:txBody>
      </p:sp>
      <p:sp>
        <p:nvSpPr>
          <p:cNvPr id="1746965" name="Text Box 21"/>
          <p:cNvSpPr txBox="1">
            <a:spLocks noChangeArrowheads="1"/>
          </p:cNvSpPr>
          <p:nvPr/>
        </p:nvSpPr>
        <p:spPr bwMode="auto">
          <a:xfrm>
            <a:off x="1447800" y="6089650"/>
            <a:ext cx="6700838" cy="77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spcBef>
                <a:spcPct val="50000"/>
              </a:spcBef>
            </a:pPr>
            <a:r>
              <a:rPr lang="en-US" altLang="zh-CN" sz="2200" b="1" dirty="0" smtClean="0">
                <a:solidFill>
                  <a:srgbClr val="790015"/>
                </a:solidFill>
                <a:latin typeface="Arial" panose="020B0604020202020204" pitchFamily="34" charset="0"/>
              </a:rPr>
              <a:t>AMS</a:t>
            </a:r>
            <a:r>
              <a:rPr lang="zh-CN" altLang="en-US" sz="2200" b="1" dirty="0" smtClean="0">
                <a:solidFill>
                  <a:srgbClr val="790015"/>
                </a:solidFill>
                <a:latin typeface="Arial" panose="020B0604020202020204" pitchFamily="34" charset="0"/>
              </a:rPr>
              <a:t>的建立是为吸收先进的精益理念的战略性需求，是打造一个新总装的必然结果。</a:t>
            </a:r>
            <a:endParaRPr lang="ko-KR" altLang="ko-KR" sz="2200" b="1" dirty="0">
              <a:solidFill>
                <a:srgbClr val="790015"/>
              </a:solidFill>
              <a:latin typeface="Arial" panose="020B0604020202020204" pitchFamily="34" charset="0"/>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Text Box 2"/>
          <p:cNvSpPr txBox="1">
            <a:spLocks noChangeArrowheads="1"/>
          </p:cNvSpPr>
          <p:nvPr/>
        </p:nvSpPr>
        <p:spPr bwMode="auto">
          <a:xfrm>
            <a:off x="3125787" y="638175"/>
            <a:ext cx="3811739" cy="499396"/>
          </a:xfrm>
          <a:prstGeom prst="rect">
            <a:avLst/>
          </a:prstGeom>
          <a:solidFill>
            <a:srgbClr val="C1CE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zh-CN" altLang="en-US" sz="2600" dirty="0">
                <a:latin typeface="Arial" panose="020B0604020202020204" pitchFamily="34" charset="0"/>
                <a:cs typeface="Times New Roman" panose="02020603050405020304" pitchFamily="18" charset="0"/>
              </a:rPr>
              <a:t>大规模</a:t>
            </a:r>
            <a:r>
              <a:rPr lang="zh-CN" altLang="en-US" sz="2600" dirty="0" smtClean="0">
                <a:latin typeface="Arial" panose="020B0604020202020204" pitchFamily="34" charset="0"/>
                <a:cs typeface="Times New Roman" panose="02020603050405020304" pitchFamily="18" charset="0"/>
              </a:rPr>
              <a:t>生产</a:t>
            </a:r>
            <a:r>
              <a:rPr lang="en-US" altLang="zh-CN" sz="2600" dirty="0" smtClean="0">
                <a:latin typeface="Arial" panose="020B0604020202020204" pitchFamily="34" charset="0"/>
                <a:cs typeface="Times New Roman" panose="02020603050405020304" pitchFamily="18" charset="0"/>
              </a:rPr>
              <a:t> </a:t>
            </a:r>
            <a:r>
              <a:rPr lang="en-US" altLang="zh-CN" sz="2600" dirty="0">
                <a:latin typeface="Arial" panose="020B0604020202020204" pitchFamily="34" charset="0"/>
                <a:cs typeface="Times New Roman" panose="02020603050405020304" pitchFamily="18" charset="0"/>
              </a:rPr>
              <a:t>vs. </a:t>
            </a:r>
            <a:r>
              <a:rPr lang="zh-CN" altLang="en-US" sz="2600" dirty="0" smtClean="0">
                <a:latin typeface="Arial" panose="020B0604020202020204" pitchFamily="34" charset="0"/>
                <a:cs typeface="Times New Roman" panose="02020603050405020304" pitchFamily="18" charset="0"/>
              </a:rPr>
              <a:t>精益生产</a:t>
            </a:r>
            <a:endParaRPr lang="en-US" altLang="zh-CN" sz="2600" dirty="0">
              <a:latin typeface="Arial" panose="020B0604020202020204" pitchFamily="34" charset="0"/>
              <a:cs typeface="Times New Roman" panose="02020603050405020304" pitchFamily="18" charset="0"/>
            </a:endParaRPr>
          </a:p>
        </p:txBody>
      </p:sp>
      <p:sp>
        <p:nvSpPr>
          <p:cNvPr id="1677315" name="Text Box 3"/>
          <p:cNvSpPr txBox="1">
            <a:spLocks noChangeArrowheads="1"/>
          </p:cNvSpPr>
          <p:nvPr/>
        </p:nvSpPr>
        <p:spPr bwMode="auto">
          <a:xfrm>
            <a:off x="471488" y="2138363"/>
            <a:ext cx="195262"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endParaRPr lang="zh-CN" altLang="en-US" sz="1700">
              <a:latin typeface="Arial" panose="020B0604020202020204" pitchFamily="34" charset="0"/>
              <a:cs typeface="Times New Roman" panose="02020603050405020304" pitchFamily="18" charset="0"/>
            </a:endParaRPr>
          </a:p>
        </p:txBody>
      </p:sp>
      <p:graphicFrame>
        <p:nvGraphicFramePr>
          <p:cNvPr id="1677367" name="Group 55"/>
          <p:cNvGraphicFramePr>
            <a:graphicFrameLocks noGrp="1"/>
          </p:cNvGraphicFramePr>
          <p:nvPr>
            <p:extLst>
              <p:ext uri="{D42A27DB-BD31-4B8C-83A1-F6EECF244321}">
                <p14:modId xmlns:p14="http://schemas.microsoft.com/office/powerpoint/2010/main" val="1006885681"/>
              </p:ext>
            </p:extLst>
          </p:nvPr>
        </p:nvGraphicFramePr>
        <p:xfrm>
          <a:off x="465138" y="3505200"/>
          <a:ext cx="8916987" cy="3268664"/>
        </p:xfrm>
        <a:graphic>
          <a:graphicData uri="http://schemas.openxmlformats.org/drawingml/2006/table">
            <a:tbl>
              <a:tblPr/>
              <a:tblGrid>
                <a:gridCol w="2963862"/>
                <a:gridCol w="3251200"/>
                <a:gridCol w="2701925"/>
              </a:tblGrid>
              <a:tr h="392113">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ctr"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制造体系</a:t>
                      </a:r>
                      <a:endPar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ctr"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批量</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或</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大规模生产</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福特式</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a:t>
                      </a: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ctr"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精益生产</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丰田</a:t>
                      </a:r>
                      <a:r>
                        <a:rPr kumimoji="0" lang="en-US" altLang="zh-CN" sz="1600" b="1" i="0" u="none" strike="noStrike" cap="none" normalizeH="0" baseline="0" dirty="0" smtClean="0">
                          <a:ln>
                            <a:noFill/>
                          </a:ln>
                          <a:solidFill>
                            <a:srgbClr val="FF0000"/>
                          </a:solidFill>
                          <a:effectLst/>
                          <a:latin typeface="Arial" panose="020B0604020202020204" pitchFamily="34" charset="0"/>
                          <a:ea typeface="굴림" panose="020B0600000101010101" pitchFamily="34" charset="-127"/>
                        </a:rPr>
                        <a:t>)</a:t>
                      </a: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库存</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&amp;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浪费</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低</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标准化</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高，通过管理控制</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高，通过组员实现</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可控的管理范围</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狭隘的</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适中的</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计划</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&amp;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问题解决</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低</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被动的</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a:t>
                      </a: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积极主动的</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a:t>
                      </a: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质量（问题发生的概率）</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高（基于检查的质量）</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低</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全面质量管理</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a:t>
                      </a: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团队合作</a:t>
                      </a:r>
                      <a:r>
                        <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 &amp; </a:t>
                      </a: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授权</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低</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风险</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低</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E9B03"/>
                        </a:buClr>
                        <a:buSzPct val="68000"/>
                        <a:buFont typeface="Monotype Sorts" charset="2"/>
                        <a:defRPr sz="2000" b="1">
                          <a:solidFill>
                            <a:schemeClr val="tx1"/>
                          </a:solidFill>
                          <a:latin typeface="Arial" panose="020B0604020202020204" pitchFamily="34" charset="0"/>
                          <a:ea typeface="굴림" panose="020B0600000101010101" pitchFamily="34" charset="-127"/>
                        </a:defRPr>
                      </a:lvl1pPr>
                      <a:lvl2pPr algn="l">
                        <a:spcBef>
                          <a:spcPct val="20000"/>
                        </a:spcBef>
                        <a:buClr>
                          <a:srgbClr val="FE9B03"/>
                        </a:buClr>
                        <a:buSzPct val="100000"/>
                        <a:defRPr sz="2000" b="1">
                          <a:solidFill>
                            <a:schemeClr val="tx1"/>
                          </a:solidFill>
                          <a:latin typeface="Arial" panose="020B0604020202020204" pitchFamily="34" charset="0"/>
                          <a:ea typeface="굴림" panose="020B0600000101010101" pitchFamily="34" charset="-127"/>
                        </a:defRPr>
                      </a:lvl2pPr>
                      <a:lvl3pPr algn="l">
                        <a:spcBef>
                          <a:spcPct val="20000"/>
                        </a:spcBef>
                        <a:buClr>
                          <a:srgbClr val="FE9B03"/>
                        </a:buClr>
                        <a:buSzPct val="100000"/>
                        <a:defRPr sz="2000">
                          <a:solidFill>
                            <a:schemeClr val="tx1"/>
                          </a:solidFill>
                          <a:latin typeface="Arial" panose="020B0604020202020204" pitchFamily="34" charset="0"/>
                          <a:ea typeface="굴림" panose="020B0600000101010101" pitchFamily="34" charset="-127"/>
                        </a:defRPr>
                      </a:lvl3pPr>
                      <a:lvl4pPr algn="l">
                        <a:spcBef>
                          <a:spcPct val="20000"/>
                        </a:spcBef>
                        <a:buSzPct val="100000"/>
                        <a:defRPr>
                          <a:solidFill>
                            <a:schemeClr val="tx1"/>
                          </a:solidFill>
                          <a:latin typeface="Times New Roman" panose="02020603050405020304" pitchFamily="18" charset="0"/>
                          <a:ea typeface="굴림" panose="020B0600000101010101" pitchFamily="34" charset="-127"/>
                        </a:defRPr>
                      </a:lvl4pPr>
                      <a:lvl5pPr algn="l">
                        <a:spcBef>
                          <a:spcPct val="20000"/>
                        </a:spcBef>
                        <a:buSzPct val="100000"/>
                        <a:defRPr>
                          <a:solidFill>
                            <a:schemeClr val="tx1"/>
                          </a:solidFill>
                          <a:latin typeface="Times New Roman" panose="02020603050405020304" pitchFamily="18" charset="0"/>
                          <a:ea typeface="굴림" panose="020B0600000101010101" pitchFamily="34" charset="-127"/>
                        </a:defRPr>
                      </a:lvl5pPr>
                      <a:lvl6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6pPr>
                      <a:lvl7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7pPr>
                      <a:lvl8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8pPr>
                      <a:lvl9pPr eaLnBrk="0" fontAlgn="base" hangingPunct="0">
                        <a:spcBef>
                          <a:spcPct val="20000"/>
                        </a:spcBef>
                        <a:spcAft>
                          <a:spcPct val="0"/>
                        </a:spcAft>
                        <a:buSzPct val="100000"/>
                        <a:defRPr>
                          <a:solidFill>
                            <a:schemeClr val="tx1"/>
                          </a:solidFill>
                          <a:latin typeface="Times New Roman" panose="02020603050405020304" pitchFamily="18" charset="0"/>
                          <a:ea typeface="굴림" panose="020B0600000101010101" pitchFamily="34" charset="-127"/>
                        </a:defRPr>
                      </a:lvl9pPr>
                    </a:lstStyle>
                    <a:p>
                      <a:pPr marL="0" marR="0" lvl="0" indent="0" algn="l" defTabSz="914400" rtl="0" eaLnBrk="0" fontAlgn="base" latinLnBrk="0" hangingPunct="0">
                        <a:lnSpc>
                          <a:spcPct val="100000"/>
                        </a:lnSpc>
                        <a:spcBef>
                          <a:spcPct val="20000"/>
                        </a:spcBef>
                        <a:spcAft>
                          <a:spcPct val="0"/>
                        </a:spcAft>
                        <a:buClr>
                          <a:srgbClr val="FE9B03"/>
                        </a:buClr>
                        <a:buSzPct val="68000"/>
                        <a:buFont typeface="Monotype Sorts"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高</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marL="98325" marR="98325" marT="49163" marB="491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77354" name="Text Box 42"/>
          <p:cNvSpPr txBox="1">
            <a:spLocks noChangeArrowheads="1"/>
          </p:cNvSpPr>
          <p:nvPr/>
        </p:nvSpPr>
        <p:spPr bwMode="auto">
          <a:xfrm>
            <a:off x="325438" y="1372351"/>
            <a:ext cx="9186862" cy="75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spAutoFit/>
          </a:bodyPr>
          <a:lstStyle>
            <a:lvl1pPr marL="122238" indent="-122238"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buFontTx/>
              <a:buChar char="•"/>
            </a:pPr>
            <a:r>
              <a:rPr lang="zh-CN" altLang="en-US" sz="1700" b="1" dirty="0" smtClean="0">
                <a:latin typeface="Arial" panose="020B0604020202020204" pitchFamily="34" charset="0"/>
                <a:cs typeface="Times New Roman" panose="02020603050405020304" pitchFamily="18" charset="0"/>
              </a:rPr>
              <a:t>库存式的生产过程可以免于不可预期的质量问题、停产和高比例的缺勤等因素的影响。</a:t>
            </a:r>
            <a:endParaRPr lang="en-US" altLang="zh-CN" sz="1700" b="1" dirty="0">
              <a:latin typeface="Arial" panose="020B0604020202020204" pitchFamily="34" charset="0"/>
              <a:cs typeface="Times New Roman" panose="02020603050405020304" pitchFamily="18" charset="0"/>
            </a:endParaRPr>
          </a:p>
          <a:p>
            <a:pPr eaLnBrk="1" hangingPunct="1">
              <a:lnSpc>
                <a:spcPct val="50000"/>
              </a:lnSpc>
              <a:buFontTx/>
              <a:buChar char="•"/>
            </a:pPr>
            <a:endParaRPr lang="en-US" altLang="zh-CN" sz="1700" b="1" dirty="0">
              <a:latin typeface="Arial" panose="020B0604020202020204" pitchFamily="34" charset="0"/>
              <a:cs typeface="Times New Roman" panose="02020603050405020304" pitchFamily="18" charset="0"/>
            </a:endParaRPr>
          </a:p>
          <a:p>
            <a:pPr eaLnBrk="1" hangingPunct="1">
              <a:buFontTx/>
              <a:buChar char="•"/>
            </a:pPr>
            <a:r>
              <a:rPr lang="zh-CN" altLang="en-US" sz="1700" b="1" dirty="0" smtClean="0">
                <a:latin typeface="Arial" panose="020B0604020202020204" pitchFamily="34" charset="0"/>
                <a:cs typeface="Times New Roman" panose="02020603050405020304" pitchFamily="18" charset="0"/>
              </a:rPr>
              <a:t>通过全员参与减少浪费和过程质量控制，精益生产实现无间断的生产流程。</a:t>
            </a:r>
            <a:endParaRPr lang="en-US" altLang="zh-CN" sz="1700" b="1" dirty="0">
              <a:latin typeface="Arial" panose="020B0604020202020204" pitchFamily="34" charset="0"/>
              <a:cs typeface="Times New Roman" panose="02020603050405020304" pitchFamily="18" charset="0"/>
            </a:endParaRPr>
          </a:p>
        </p:txBody>
      </p:sp>
      <p:sp>
        <p:nvSpPr>
          <p:cNvPr id="1677355" name="Line 43"/>
          <p:cNvSpPr>
            <a:spLocks noChangeShapeType="1"/>
          </p:cNvSpPr>
          <p:nvPr/>
        </p:nvSpPr>
        <p:spPr bwMode="auto">
          <a:xfrm>
            <a:off x="1951038" y="2663825"/>
            <a:ext cx="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7356" name="Line 44"/>
          <p:cNvSpPr>
            <a:spLocks noChangeShapeType="1"/>
          </p:cNvSpPr>
          <p:nvPr/>
        </p:nvSpPr>
        <p:spPr bwMode="auto">
          <a:xfrm>
            <a:off x="4878388" y="2663825"/>
            <a:ext cx="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7357" name="Line 45"/>
          <p:cNvSpPr>
            <a:spLocks noChangeShapeType="1"/>
          </p:cNvSpPr>
          <p:nvPr/>
        </p:nvSpPr>
        <p:spPr bwMode="auto">
          <a:xfrm>
            <a:off x="7805738" y="2663825"/>
            <a:ext cx="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7358" name="Text Box 46"/>
          <p:cNvSpPr txBox="1">
            <a:spLocks noChangeArrowheads="1"/>
          </p:cNvSpPr>
          <p:nvPr/>
        </p:nvSpPr>
        <p:spPr bwMode="auto">
          <a:xfrm>
            <a:off x="1296987" y="3022600"/>
            <a:ext cx="1598613" cy="34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spcBef>
                <a:spcPct val="50000"/>
              </a:spcBef>
            </a:pPr>
            <a:r>
              <a:rPr lang="en-US" altLang="zh-CN" sz="1600" i="1" dirty="0">
                <a:solidFill>
                  <a:schemeClr val="bg2"/>
                </a:solidFill>
                <a:latin typeface="Tahoma" panose="020B0604030504040204" pitchFamily="34" charset="0"/>
                <a:ea typeface="宋体" panose="02010600030101010101" pitchFamily="2" charset="-122"/>
              </a:rPr>
              <a:t>1800 </a:t>
            </a:r>
            <a:r>
              <a:rPr lang="en-US" altLang="zh-CN" sz="1600" i="1" dirty="0" smtClean="0">
                <a:solidFill>
                  <a:schemeClr val="bg2"/>
                </a:solidFill>
                <a:latin typeface="Tahoma" panose="020B0604030504040204" pitchFamily="34" charset="0"/>
                <a:ea typeface="宋体" panose="02010600030101010101" pitchFamily="2" charset="-122"/>
              </a:rPr>
              <a:t>(</a:t>
            </a:r>
            <a:r>
              <a:rPr lang="zh-CN" altLang="en-US" sz="1600" i="1" dirty="0" smtClean="0">
                <a:solidFill>
                  <a:schemeClr val="bg2"/>
                </a:solidFill>
                <a:latin typeface="Tahoma" panose="020B0604030504040204" pitchFamily="34" charset="0"/>
                <a:ea typeface="宋体" panose="02010600030101010101" pitchFamily="2" charset="-122"/>
              </a:rPr>
              <a:t>手工制造</a:t>
            </a:r>
            <a:r>
              <a:rPr lang="en-US" altLang="zh-CN" sz="1600" i="1" dirty="0" smtClean="0">
                <a:solidFill>
                  <a:schemeClr val="bg2"/>
                </a:solidFill>
                <a:latin typeface="Tahoma" panose="020B0604030504040204" pitchFamily="34" charset="0"/>
                <a:ea typeface="宋体" panose="02010600030101010101" pitchFamily="2" charset="-122"/>
              </a:rPr>
              <a:t>)</a:t>
            </a:r>
            <a:endParaRPr lang="en-US" altLang="zh-CN" sz="1600" i="1" dirty="0">
              <a:solidFill>
                <a:schemeClr val="bg2"/>
              </a:solidFill>
              <a:latin typeface="Tahoma" panose="020B0604030504040204" pitchFamily="34" charset="0"/>
              <a:ea typeface="宋体" panose="02010600030101010101" pitchFamily="2" charset="-122"/>
            </a:endParaRPr>
          </a:p>
        </p:txBody>
      </p:sp>
      <p:sp>
        <p:nvSpPr>
          <p:cNvPr id="1677359" name="Text Box 47"/>
          <p:cNvSpPr txBox="1">
            <a:spLocks noChangeArrowheads="1"/>
          </p:cNvSpPr>
          <p:nvPr/>
        </p:nvSpPr>
        <p:spPr bwMode="auto">
          <a:xfrm>
            <a:off x="4116387" y="3022600"/>
            <a:ext cx="1827213" cy="34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spcBef>
                <a:spcPct val="50000"/>
              </a:spcBef>
            </a:pPr>
            <a:r>
              <a:rPr lang="en-US" altLang="zh-CN" sz="1600" dirty="0">
                <a:latin typeface="Tahoma" panose="020B0604030504040204" pitchFamily="34" charset="0"/>
                <a:ea typeface="宋体" panose="02010600030101010101" pitchFamily="2" charset="-122"/>
              </a:rPr>
              <a:t>1900 </a:t>
            </a:r>
            <a:r>
              <a:rPr lang="en-US" altLang="zh-CN" sz="1600" dirty="0" smtClean="0">
                <a:latin typeface="Tahoma" panose="020B0604030504040204" pitchFamily="34" charset="0"/>
                <a:ea typeface="宋体" panose="02010600030101010101" pitchFamily="2" charset="-122"/>
              </a:rPr>
              <a:t>(</a:t>
            </a:r>
            <a:r>
              <a:rPr lang="zh-CN" altLang="en-US" sz="1600" dirty="0" smtClean="0">
                <a:latin typeface="Tahoma" panose="020B0604030504040204" pitchFamily="34" charset="0"/>
                <a:ea typeface="宋体" panose="02010600030101010101" pitchFamily="2" charset="-122"/>
              </a:rPr>
              <a:t>大规模生产</a:t>
            </a:r>
            <a:r>
              <a:rPr lang="en-US" altLang="zh-CN" sz="1600" dirty="0" smtClean="0">
                <a:latin typeface="Tahoma" panose="020B0604030504040204" pitchFamily="34" charset="0"/>
                <a:ea typeface="宋体" panose="02010600030101010101" pitchFamily="2" charset="-122"/>
              </a:rPr>
              <a:t>)</a:t>
            </a:r>
            <a:endParaRPr lang="en-US" altLang="zh-CN" sz="1600" dirty="0">
              <a:latin typeface="Tahoma" panose="020B0604030504040204" pitchFamily="34" charset="0"/>
              <a:ea typeface="宋体" panose="02010600030101010101" pitchFamily="2" charset="-122"/>
            </a:endParaRPr>
          </a:p>
        </p:txBody>
      </p:sp>
      <p:sp>
        <p:nvSpPr>
          <p:cNvPr id="1677360" name="Text Box 48"/>
          <p:cNvSpPr txBox="1">
            <a:spLocks noChangeArrowheads="1"/>
          </p:cNvSpPr>
          <p:nvPr/>
        </p:nvSpPr>
        <p:spPr bwMode="auto">
          <a:xfrm>
            <a:off x="7164388" y="3022600"/>
            <a:ext cx="1614488" cy="34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325" tIns="49163" rIns="98325" bIns="49163">
            <a:spAutoFit/>
          </a:bodyP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spcBef>
                <a:spcPct val="50000"/>
              </a:spcBef>
            </a:pPr>
            <a:r>
              <a:rPr lang="en-US" altLang="zh-CN" sz="1600" dirty="0">
                <a:latin typeface="Tahoma" panose="020B0604030504040204" pitchFamily="34" charset="0"/>
                <a:ea typeface="宋体" panose="02010600030101010101" pitchFamily="2" charset="-122"/>
              </a:rPr>
              <a:t>2000 </a:t>
            </a:r>
            <a:r>
              <a:rPr lang="en-US" altLang="zh-CN" sz="1600" dirty="0" smtClean="0">
                <a:latin typeface="Tahoma" panose="020B0604030504040204" pitchFamily="34" charset="0"/>
                <a:ea typeface="宋体" panose="02010600030101010101" pitchFamily="2" charset="-122"/>
              </a:rPr>
              <a:t>(</a:t>
            </a:r>
            <a:r>
              <a:rPr lang="zh-CN" altLang="en-US" sz="1600" dirty="0">
                <a:latin typeface="Tahoma" panose="020B0604030504040204" pitchFamily="34" charset="0"/>
                <a:ea typeface="宋体" panose="02010600030101010101" pitchFamily="2" charset="-122"/>
              </a:rPr>
              <a:t>精</a:t>
            </a:r>
            <a:r>
              <a:rPr lang="zh-CN" altLang="en-US" sz="1600" dirty="0" smtClean="0">
                <a:latin typeface="Tahoma" panose="020B0604030504040204" pitchFamily="34" charset="0"/>
                <a:ea typeface="宋体" panose="02010600030101010101" pitchFamily="2" charset="-122"/>
              </a:rPr>
              <a:t>益生产</a:t>
            </a:r>
            <a:r>
              <a:rPr lang="en-US" altLang="zh-CN" sz="1600" dirty="0" smtClean="0">
                <a:latin typeface="Tahoma" panose="020B0604030504040204" pitchFamily="34" charset="0"/>
                <a:ea typeface="宋体" panose="02010600030101010101" pitchFamily="2" charset="-122"/>
              </a:rPr>
              <a:t>)</a:t>
            </a:r>
            <a:endParaRPr lang="en-US" altLang="zh-CN" sz="1600" dirty="0">
              <a:latin typeface="Tahoma" panose="020B0604030504040204" pitchFamily="34" charset="0"/>
              <a:ea typeface="宋体" panose="02010600030101010101" pitchFamily="2" charset="-122"/>
            </a:endParaRPr>
          </a:p>
        </p:txBody>
      </p:sp>
      <p:sp>
        <p:nvSpPr>
          <p:cNvPr id="1677361" name="AutoShape 49"/>
          <p:cNvSpPr>
            <a:spLocks noChangeArrowheads="1"/>
          </p:cNvSpPr>
          <p:nvPr/>
        </p:nvSpPr>
        <p:spPr bwMode="auto">
          <a:xfrm>
            <a:off x="595313" y="2357438"/>
            <a:ext cx="8701087" cy="687387"/>
          </a:xfrm>
          <a:prstGeom prst="rightArrow">
            <a:avLst>
              <a:gd name="adj1" fmla="val 33333"/>
              <a:gd name="adj2" fmla="val 10771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325" tIns="49163" rIns="98325" bIns="49163" anchor="ctr"/>
          <a:lstStyle/>
          <a:p>
            <a:endParaRPr lang="zh-CN" altLang="en-US" dirty="0"/>
          </a:p>
        </p:txBody>
      </p:sp>
      <p:sp>
        <p:nvSpPr>
          <p:cNvPr id="1677363" name="Rectangle 51"/>
          <p:cNvSpPr>
            <a:spLocks noChangeArrowheads="1"/>
          </p:cNvSpPr>
          <p:nvPr/>
        </p:nvSpPr>
        <p:spPr bwMode="auto">
          <a:xfrm>
            <a:off x="500063" y="0"/>
            <a:ext cx="9024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nchor="ctr"/>
          <a:lstStyle>
            <a:lvl1pPr defTabSz="977900">
              <a:defRPr sz="4400">
                <a:solidFill>
                  <a:schemeClr val="tx2"/>
                </a:solidFill>
                <a:latin typeface="Times New Roman" panose="02020603050405020304" pitchFamily="18" charset="0"/>
                <a:ea typeface="굴림" panose="020B0600000101010101" pitchFamily="34" charset="-127"/>
              </a:defRPr>
            </a:lvl1pPr>
            <a:lvl2pPr defTabSz="977900">
              <a:defRPr sz="4400">
                <a:solidFill>
                  <a:schemeClr val="tx2"/>
                </a:solidFill>
                <a:latin typeface="Times New Roman" panose="02020603050405020304" pitchFamily="18" charset="0"/>
                <a:ea typeface="굴림" panose="020B0600000101010101" pitchFamily="34" charset="-127"/>
              </a:defRPr>
            </a:lvl2pPr>
            <a:lvl3pPr defTabSz="977900">
              <a:defRPr sz="4400">
                <a:solidFill>
                  <a:schemeClr val="tx2"/>
                </a:solidFill>
                <a:latin typeface="Times New Roman" panose="02020603050405020304" pitchFamily="18" charset="0"/>
                <a:ea typeface="굴림" panose="020B0600000101010101" pitchFamily="34" charset="-127"/>
              </a:defRPr>
            </a:lvl3pPr>
            <a:lvl4pPr defTabSz="977900">
              <a:defRPr sz="4400">
                <a:solidFill>
                  <a:schemeClr val="tx2"/>
                </a:solidFill>
                <a:latin typeface="Times New Roman" panose="02020603050405020304" pitchFamily="18" charset="0"/>
                <a:ea typeface="굴림" panose="020B0600000101010101" pitchFamily="34" charset="-127"/>
              </a:defRPr>
            </a:lvl4pPr>
            <a:lvl5pPr defTabSz="977900">
              <a:defRPr sz="4400">
                <a:solidFill>
                  <a:schemeClr val="tx2"/>
                </a:solidFill>
                <a:latin typeface="Times New Roman" panose="02020603050405020304" pitchFamily="18" charset="0"/>
                <a:ea typeface="굴림" panose="020B0600000101010101" pitchFamily="34" charset="-127"/>
              </a:defRPr>
            </a:lvl5pPr>
            <a:lvl6pPr marL="4572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z="3200" dirty="0" smtClean="0">
                <a:solidFill>
                  <a:srgbClr val="0000FF"/>
                </a:solidFill>
                <a:latin typeface="Arial" panose="020B0604020202020204" pitchFamily="34" charset="0"/>
              </a:rPr>
              <a:t>精益思想</a:t>
            </a:r>
            <a:endParaRPr lang="en-US" altLang="zh-CN" sz="3200" dirty="0">
              <a:solidFill>
                <a:srgbClr val="0000FF"/>
              </a:solidFill>
              <a:latin typeface="Arial" panose="020B0604020202020204" pitchFamily="34" charset="0"/>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1026"/>
          <p:cNvSpPr>
            <a:spLocks noChangeArrowheads="1"/>
          </p:cNvSpPr>
          <p:nvPr/>
        </p:nvSpPr>
        <p:spPr bwMode="auto">
          <a:xfrm>
            <a:off x="650875" y="331788"/>
            <a:ext cx="878046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algn="l" defTabSz="982663">
              <a:defRPr sz="2400">
                <a:solidFill>
                  <a:schemeClr val="tx1"/>
                </a:solidFill>
                <a:latin typeface="Times New Roman" panose="02020603050405020304" pitchFamily="18" charset="0"/>
                <a:ea typeface="굴림" panose="020B0600000101010101" pitchFamily="34" charset="-127"/>
              </a:defRPr>
            </a:lvl2pPr>
            <a:lvl3pPr algn="l" defTabSz="982663">
              <a:defRPr sz="2400">
                <a:solidFill>
                  <a:schemeClr val="tx1"/>
                </a:solidFill>
                <a:latin typeface="Times New Roman" panose="02020603050405020304" pitchFamily="18" charset="0"/>
                <a:ea typeface="굴림" panose="020B0600000101010101" pitchFamily="34" charset="-127"/>
              </a:defRPr>
            </a:lvl3pPr>
            <a:lvl4pPr algn="l" defTabSz="982663">
              <a:defRPr sz="2400">
                <a:solidFill>
                  <a:schemeClr val="tx1"/>
                </a:solidFill>
                <a:latin typeface="Times New Roman" panose="02020603050405020304" pitchFamily="18" charset="0"/>
                <a:ea typeface="굴림" panose="020B0600000101010101" pitchFamily="34" charset="-127"/>
              </a:defRPr>
            </a:lvl4pPr>
            <a:lvl5pPr algn="l" defTabSz="982663">
              <a:defRPr sz="2400">
                <a:solidFill>
                  <a:schemeClr val="tx1"/>
                </a:solidFill>
                <a:latin typeface="Times New Roman" panose="02020603050405020304" pitchFamily="18" charset="0"/>
                <a:ea typeface="굴림" panose="020B0600000101010101" pitchFamily="34" charset="-127"/>
              </a:defRPr>
            </a:lvl5pPr>
            <a:lvl6pPr marL="45720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nSpc>
                <a:spcPct val="90000"/>
              </a:lnSpc>
            </a:pPr>
            <a:endParaRPr lang="zh-CN" altLang="en-US" sz="3900">
              <a:solidFill>
                <a:schemeClr val="tx2"/>
              </a:solidFill>
              <a:latin typeface="Arial Black" panose="020B0A04020102020204" pitchFamily="34" charset="0"/>
              <a:ea typeface="宋体" panose="02010600030101010101" pitchFamily="2" charset="-122"/>
            </a:endParaRPr>
          </a:p>
        </p:txBody>
      </p:sp>
      <p:sp>
        <p:nvSpPr>
          <p:cNvPr id="1637379" name="Rectangle 1027"/>
          <p:cNvSpPr>
            <a:spLocks noChangeArrowheads="1"/>
          </p:cNvSpPr>
          <p:nvPr/>
        </p:nvSpPr>
        <p:spPr bwMode="auto">
          <a:xfrm>
            <a:off x="650875" y="1655763"/>
            <a:ext cx="8780463"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302" tIns="47797" rIns="97302" bIns="47797"/>
          <a:lstStyle>
            <a:lvl1pPr marL="307975" indent="-307975" algn="l" defTabSz="982663">
              <a:defRPr sz="2400">
                <a:solidFill>
                  <a:schemeClr val="tx1"/>
                </a:solidFill>
                <a:latin typeface="Times New Roman" panose="02020603050405020304" pitchFamily="18" charset="0"/>
                <a:ea typeface="굴림" panose="020B0600000101010101" pitchFamily="34" charset="-127"/>
              </a:defRPr>
            </a:lvl1pPr>
            <a:lvl2pPr marL="738188" indent="-246063" algn="l" defTabSz="982663">
              <a:defRPr sz="2400">
                <a:solidFill>
                  <a:schemeClr val="tx1"/>
                </a:solidFill>
                <a:latin typeface="Times New Roman" panose="02020603050405020304" pitchFamily="18" charset="0"/>
                <a:ea typeface="굴림" panose="020B0600000101010101" pitchFamily="34" charset="-127"/>
              </a:defRPr>
            </a:lvl2pPr>
            <a:lvl3pPr marL="1228725" indent="-246063" algn="l" defTabSz="982663">
              <a:defRPr sz="2400">
                <a:solidFill>
                  <a:schemeClr val="tx1"/>
                </a:solidFill>
                <a:latin typeface="Times New Roman" panose="02020603050405020304" pitchFamily="18" charset="0"/>
                <a:ea typeface="굴림" panose="020B0600000101010101" pitchFamily="34" charset="-127"/>
              </a:defRPr>
            </a:lvl3pPr>
            <a:lvl4pPr marL="1658938" indent="-184150" algn="l" defTabSz="982663">
              <a:defRPr sz="2400">
                <a:solidFill>
                  <a:schemeClr val="tx1"/>
                </a:solidFill>
                <a:latin typeface="Times New Roman" panose="02020603050405020304" pitchFamily="18" charset="0"/>
                <a:ea typeface="굴림" panose="020B0600000101010101" pitchFamily="34" charset="-127"/>
              </a:defRPr>
            </a:lvl4pPr>
            <a:lvl5pPr marL="2151063" indent="-184150" algn="l" defTabSz="982663">
              <a:defRPr sz="2400">
                <a:solidFill>
                  <a:schemeClr val="tx1"/>
                </a:solidFill>
                <a:latin typeface="Times New Roman" panose="02020603050405020304" pitchFamily="18" charset="0"/>
                <a:ea typeface="굴림" panose="020B0600000101010101" pitchFamily="34" charset="-127"/>
              </a:defRPr>
            </a:lvl5pPr>
            <a:lvl6pPr marL="2608263" indent="-18415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3065463" indent="-18415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522663" indent="-18415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979863" indent="-184150"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nSpc>
                <a:spcPct val="90000"/>
              </a:lnSpc>
              <a:spcBef>
                <a:spcPct val="70000"/>
              </a:spcBef>
              <a:buSzPct val="100000"/>
            </a:pPr>
            <a:r>
              <a:rPr lang="zh-CN" altLang="en-US" sz="2600">
                <a:latin typeface="Arial" panose="020B0604020202020204" pitchFamily="34" charset="0"/>
                <a:ea typeface="宋体" panose="02010600030101010101" pitchFamily="2" charset="-122"/>
              </a:rPr>
              <a:t>   </a:t>
            </a:r>
          </a:p>
        </p:txBody>
      </p:sp>
      <p:sp>
        <p:nvSpPr>
          <p:cNvPr id="1637381" name="Rectangle 1029"/>
          <p:cNvSpPr>
            <a:spLocks noChangeArrowheads="1"/>
          </p:cNvSpPr>
          <p:nvPr/>
        </p:nvSpPr>
        <p:spPr bwMode="auto">
          <a:xfrm>
            <a:off x="2540000" y="104775"/>
            <a:ext cx="4622800" cy="581025"/>
          </a:xfrm>
          <a:prstGeom prst="rect">
            <a:avLst/>
          </a:prstGeom>
          <a:solidFill>
            <a:srgbClr val="C1CE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tIns="49163" rIns="98325" bIns="49163" anchor="ctr"/>
          <a:lstStyle>
            <a:lvl1pPr defTabSz="977900">
              <a:defRPr sz="4400">
                <a:solidFill>
                  <a:schemeClr val="tx2"/>
                </a:solidFill>
                <a:latin typeface="Times New Roman" panose="02020603050405020304" pitchFamily="18" charset="0"/>
                <a:ea typeface="굴림" panose="020B0600000101010101" pitchFamily="34" charset="-127"/>
              </a:defRPr>
            </a:lvl1pPr>
            <a:lvl2pPr defTabSz="977900">
              <a:defRPr sz="4400">
                <a:solidFill>
                  <a:schemeClr val="tx2"/>
                </a:solidFill>
                <a:latin typeface="Times New Roman" panose="02020603050405020304" pitchFamily="18" charset="0"/>
                <a:ea typeface="굴림" panose="020B0600000101010101" pitchFamily="34" charset="-127"/>
              </a:defRPr>
            </a:lvl2pPr>
            <a:lvl3pPr defTabSz="977900">
              <a:defRPr sz="4400">
                <a:solidFill>
                  <a:schemeClr val="tx2"/>
                </a:solidFill>
                <a:latin typeface="Times New Roman" panose="02020603050405020304" pitchFamily="18" charset="0"/>
                <a:ea typeface="굴림" panose="020B0600000101010101" pitchFamily="34" charset="-127"/>
              </a:defRPr>
            </a:lvl3pPr>
            <a:lvl4pPr defTabSz="977900">
              <a:defRPr sz="4400">
                <a:solidFill>
                  <a:schemeClr val="tx2"/>
                </a:solidFill>
                <a:latin typeface="Times New Roman" panose="02020603050405020304" pitchFamily="18" charset="0"/>
                <a:ea typeface="굴림" panose="020B0600000101010101" pitchFamily="34" charset="-127"/>
              </a:defRPr>
            </a:lvl4pPr>
            <a:lvl5pPr defTabSz="977900">
              <a:defRPr sz="4400">
                <a:solidFill>
                  <a:schemeClr val="tx2"/>
                </a:solidFill>
                <a:latin typeface="Times New Roman" panose="02020603050405020304" pitchFamily="18" charset="0"/>
                <a:ea typeface="굴림" panose="020B0600000101010101" pitchFamily="34" charset="-127"/>
              </a:defRPr>
            </a:lvl5pPr>
            <a:lvl6pPr marL="4572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z="3600" dirty="0" smtClean="0">
                <a:solidFill>
                  <a:schemeClr val="tx1"/>
                </a:solidFill>
                <a:latin typeface="Arial" panose="020B0604020202020204" pitchFamily="34" charset="0"/>
              </a:rPr>
              <a:t>丰田管理哲学</a:t>
            </a:r>
            <a:endParaRPr lang="en-US" altLang="zh-CN" sz="3600" dirty="0">
              <a:solidFill>
                <a:schemeClr val="tx1"/>
              </a:solidFill>
              <a:latin typeface="Arial" panose="020B0604020202020204" pitchFamily="34" charset="0"/>
            </a:endParaRPr>
          </a:p>
        </p:txBody>
      </p:sp>
      <p:sp>
        <p:nvSpPr>
          <p:cNvPr id="1637382" name="Text Box 1030"/>
          <p:cNvSpPr txBox="1">
            <a:spLocks noChangeArrowheads="1"/>
          </p:cNvSpPr>
          <p:nvPr/>
        </p:nvSpPr>
        <p:spPr bwMode="auto">
          <a:xfrm>
            <a:off x="458788" y="1828800"/>
            <a:ext cx="88963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325" rIns="98325" anchor="ctr"/>
          <a:lstStyle>
            <a:lvl1pPr algn="l" defTabSz="982663">
              <a:defRPr sz="2400">
                <a:solidFill>
                  <a:schemeClr val="tx1"/>
                </a:solidFill>
                <a:latin typeface="Times New Roman" panose="02020603050405020304" pitchFamily="18" charset="0"/>
                <a:ea typeface="굴림" panose="020B0600000101010101" pitchFamily="34" charset="-127"/>
              </a:defRPr>
            </a:lvl1pPr>
            <a:lvl2pPr marL="492125" algn="l" defTabSz="982663">
              <a:defRPr sz="2400">
                <a:solidFill>
                  <a:schemeClr val="tx1"/>
                </a:solidFill>
                <a:latin typeface="Times New Roman" panose="02020603050405020304" pitchFamily="18" charset="0"/>
                <a:ea typeface="굴림" panose="020B0600000101010101" pitchFamily="34" charset="-127"/>
              </a:defRPr>
            </a:lvl2pPr>
            <a:lvl3pPr marL="982663" algn="l" defTabSz="982663">
              <a:defRPr sz="2400">
                <a:solidFill>
                  <a:schemeClr val="tx1"/>
                </a:solidFill>
                <a:latin typeface="Times New Roman" panose="02020603050405020304" pitchFamily="18" charset="0"/>
                <a:ea typeface="굴림" panose="020B0600000101010101" pitchFamily="34" charset="-127"/>
              </a:defRPr>
            </a:lvl3pPr>
            <a:lvl4pPr marL="1474788" algn="l" defTabSz="982663">
              <a:defRPr sz="2400">
                <a:solidFill>
                  <a:schemeClr val="tx1"/>
                </a:solidFill>
                <a:latin typeface="Times New Roman" panose="02020603050405020304" pitchFamily="18" charset="0"/>
                <a:ea typeface="굴림" panose="020B0600000101010101" pitchFamily="34" charset="-127"/>
              </a:defRPr>
            </a:lvl4pPr>
            <a:lvl5pPr marL="1966913" algn="l" defTabSz="982663">
              <a:defRPr sz="2400">
                <a:solidFill>
                  <a:schemeClr val="tx1"/>
                </a:solidFill>
                <a:latin typeface="Times New Roman" panose="02020603050405020304" pitchFamily="18" charset="0"/>
                <a:ea typeface="굴림" panose="020B0600000101010101" pitchFamily="34" charset="-127"/>
              </a:defRPr>
            </a:lvl5pPr>
            <a:lvl6pPr marL="24241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813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3385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95713" defTabSz="982663"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spcBef>
                <a:spcPct val="50000"/>
              </a:spcBef>
              <a:buFont typeface="Wingdings" panose="05000000000000000000" pitchFamily="2" charset="2"/>
              <a:buChar char="Ø"/>
            </a:pPr>
            <a:r>
              <a:rPr lang="en-US" altLang="ko-KR" dirty="0">
                <a:solidFill>
                  <a:srgbClr val="790015"/>
                </a:solidFill>
                <a:latin typeface="Arial Black" panose="020B0A04020102020204" pitchFamily="34" charset="0"/>
              </a:rPr>
              <a:t> </a:t>
            </a:r>
            <a:r>
              <a:rPr lang="zh-CN" altLang="en-US" dirty="0" smtClean="0">
                <a:solidFill>
                  <a:srgbClr val="790015"/>
                </a:solidFill>
                <a:latin typeface="Arial Black" panose="020B0A04020102020204" pitchFamily="34" charset="0"/>
              </a:rPr>
              <a:t>强大的企业文化</a:t>
            </a:r>
            <a:endParaRPr lang="en-US" altLang="zh-CN" dirty="0" smtClean="0">
              <a:solidFill>
                <a:srgbClr val="790015"/>
              </a:solidFill>
              <a:latin typeface="Arial Black" panose="020B0A04020102020204" pitchFamily="34" charset="0"/>
            </a:endParaRPr>
          </a:p>
          <a:p>
            <a:pPr algn="ctr">
              <a:spcBef>
                <a:spcPct val="50000"/>
              </a:spcBef>
              <a:buFont typeface="Wingdings" panose="05000000000000000000" pitchFamily="2" charset="2"/>
              <a:buChar char="Ø"/>
            </a:pPr>
            <a:r>
              <a:rPr lang="ko-KR" altLang="en-US" dirty="0" smtClean="0">
                <a:solidFill>
                  <a:srgbClr val="790015"/>
                </a:solidFill>
                <a:latin typeface="Arial Black" panose="020B0A04020102020204" pitchFamily="34" charset="0"/>
              </a:rPr>
              <a:t> </a:t>
            </a:r>
            <a:r>
              <a:rPr lang="zh-CN" altLang="en-US" dirty="0" smtClean="0">
                <a:solidFill>
                  <a:srgbClr val="790015"/>
                </a:solidFill>
                <a:latin typeface="Arial Black" panose="020B0A04020102020204" pitchFamily="34" charset="0"/>
              </a:rPr>
              <a:t>过程和结果的平衡</a:t>
            </a:r>
            <a:endParaRPr lang="en-US" altLang="zh-CN" dirty="0" smtClean="0">
              <a:solidFill>
                <a:srgbClr val="790015"/>
              </a:solidFill>
              <a:latin typeface="Arial Black" panose="020B0A04020102020204" pitchFamily="34" charset="0"/>
            </a:endParaRPr>
          </a:p>
          <a:p>
            <a:pPr algn="ctr">
              <a:spcBef>
                <a:spcPct val="50000"/>
              </a:spcBef>
              <a:buFont typeface="Wingdings" panose="05000000000000000000" pitchFamily="2" charset="2"/>
              <a:buChar char="Ø"/>
            </a:pPr>
            <a:r>
              <a:rPr lang="en-US" altLang="ko-KR" dirty="0" smtClean="0">
                <a:solidFill>
                  <a:srgbClr val="790015"/>
                </a:solidFill>
                <a:latin typeface="Arial Black" panose="020B0A04020102020204" pitchFamily="34" charset="0"/>
              </a:rPr>
              <a:t> </a:t>
            </a:r>
            <a:r>
              <a:rPr lang="zh-CN" altLang="en-US" dirty="0">
                <a:solidFill>
                  <a:srgbClr val="790015"/>
                </a:solidFill>
                <a:latin typeface="Arial Black" panose="020B0A04020102020204" pitchFamily="34" charset="0"/>
              </a:rPr>
              <a:t>保持</a:t>
            </a:r>
            <a:r>
              <a:rPr lang="zh-CN" altLang="en-US" dirty="0" smtClean="0">
                <a:solidFill>
                  <a:srgbClr val="790015"/>
                </a:solidFill>
                <a:latin typeface="Arial Black" panose="020B0A04020102020204" pitchFamily="34" charset="0"/>
              </a:rPr>
              <a:t>学习的精神</a:t>
            </a:r>
            <a:endParaRPr lang="en-US" altLang="ko-KR" dirty="0">
              <a:solidFill>
                <a:srgbClr val="790015"/>
              </a:solidFill>
              <a:latin typeface="Arial Black" panose="020B0A04020102020204" pitchFamily="34" charset="0"/>
            </a:endParaRPr>
          </a:p>
          <a:p>
            <a:pPr algn="ctr">
              <a:spcBef>
                <a:spcPct val="50000"/>
              </a:spcBef>
              <a:buFont typeface="Wingdings" panose="05000000000000000000" pitchFamily="2" charset="2"/>
              <a:buChar char="Ø"/>
            </a:pPr>
            <a:r>
              <a:rPr lang="en-US" altLang="ko-KR" dirty="0">
                <a:solidFill>
                  <a:srgbClr val="790015"/>
                </a:solidFill>
                <a:latin typeface="Arial Black" panose="020B0A04020102020204" pitchFamily="34" charset="0"/>
              </a:rPr>
              <a:t> </a:t>
            </a:r>
            <a:r>
              <a:rPr lang="zh-CN" altLang="en-US" dirty="0" smtClean="0">
                <a:solidFill>
                  <a:srgbClr val="790015"/>
                </a:solidFill>
                <a:latin typeface="Arial Black" panose="020B0A04020102020204" pitchFamily="34" charset="0"/>
              </a:rPr>
              <a:t>所有的员工都理解并执行丰田制造体系</a:t>
            </a:r>
            <a:endParaRPr lang="en-US" altLang="zh-CN" dirty="0" smtClean="0">
              <a:solidFill>
                <a:srgbClr val="790015"/>
              </a:solidFill>
              <a:latin typeface="Arial Black" panose="020B0A04020102020204" pitchFamily="34" charset="0"/>
            </a:endParaRPr>
          </a:p>
          <a:p>
            <a:pPr algn="ctr">
              <a:spcBef>
                <a:spcPct val="50000"/>
              </a:spcBef>
              <a:buFont typeface="Wingdings" panose="05000000000000000000" pitchFamily="2" charset="2"/>
              <a:buChar char="Ø"/>
            </a:pPr>
            <a:r>
              <a:rPr lang="en-US" altLang="ko-KR" dirty="0" smtClean="0">
                <a:solidFill>
                  <a:srgbClr val="790015"/>
                </a:solidFill>
                <a:latin typeface="Arial Black" panose="020B0A04020102020204" pitchFamily="34" charset="0"/>
              </a:rPr>
              <a:t> </a:t>
            </a:r>
            <a:r>
              <a:rPr lang="zh-CN" altLang="en-US" dirty="0">
                <a:solidFill>
                  <a:srgbClr val="790015"/>
                </a:solidFill>
                <a:latin typeface="Arial Black" panose="020B0A04020102020204" pitchFamily="34" charset="0"/>
              </a:rPr>
              <a:t>实现</a:t>
            </a:r>
            <a:r>
              <a:rPr lang="zh-CN" altLang="en-US" dirty="0" smtClean="0">
                <a:solidFill>
                  <a:srgbClr val="790015"/>
                </a:solidFill>
                <a:latin typeface="Arial Black" panose="020B0A04020102020204" pitchFamily="34" charset="0"/>
              </a:rPr>
              <a:t>管理职能和层级的无边界合作</a:t>
            </a:r>
            <a:endParaRPr lang="en-US" altLang="zh-CN" dirty="0" smtClean="0">
              <a:solidFill>
                <a:srgbClr val="790015"/>
              </a:solidFill>
              <a:latin typeface="Arial Black" panose="020B0A04020102020204" pitchFamily="34" charset="0"/>
            </a:endParaRPr>
          </a:p>
          <a:p>
            <a:pPr algn="ctr">
              <a:spcBef>
                <a:spcPct val="50000"/>
              </a:spcBef>
              <a:buFont typeface="Wingdings" panose="05000000000000000000" pitchFamily="2" charset="2"/>
              <a:buChar char="Ø"/>
            </a:pPr>
            <a:r>
              <a:rPr lang="ko-KR" altLang="en-US" dirty="0" smtClean="0">
                <a:solidFill>
                  <a:srgbClr val="790015"/>
                </a:solidFill>
                <a:latin typeface="Arial Black" panose="020B0A04020102020204" pitchFamily="34" charset="0"/>
              </a:rPr>
              <a:t> </a:t>
            </a:r>
            <a:r>
              <a:rPr lang="zh-CN" altLang="en-US" dirty="0" smtClean="0">
                <a:solidFill>
                  <a:srgbClr val="790015"/>
                </a:solidFill>
                <a:latin typeface="Arial Black" panose="020B0A04020102020204" pitchFamily="34" charset="0"/>
              </a:rPr>
              <a:t>关注长期目标</a:t>
            </a:r>
            <a:endParaRPr lang="ko-KR" altLang="ko-KR" dirty="0">
              <a:solidFill>
                <a:srgbClr val="790015"/>
              </a:solidFill>
              <a:latin typeface="Arial Black" panose="020B0A04020102020204" pitchFamily="34" charset="0"/>
            </a:endParaRPr>
          </a:p>
        </p:txBody>
      </p:sp>
      <p:pic>
        <p:nvPicPr>
          <p:cNvPr id="1637383" name="Picture 1031" descr="Toyota_Logo"/>
          <p:cNvPicPr>
            <a:picLocks noChangeAspect="1" noChangeArrowheads="1"/>
          </p:cNvPicPr>
          <p:nvPr/>
        </p:nvPicPr>
        <p:blipFill>
          <a:blip r:embed="rId3" cstate="print">
            <a:clrChange>
              <a:clrFrom>
                <a:srgbClr val="F1D1D0"/>
              </a:clrFrom>
              <a:clrTo>
                <a:srgbClr val="F1D1D0">
                  <a:alpha val="0"/>
                </a:srgbClr>
              </a:clrTo>
            </a:clrChange>
            <a:extLst>
              <a:ext uri="{28A0092B-C50C-407E-A947-70E740481C1C}">
                <a14:useLocalDpi xmlns:a14="http://schemas.microsoft.com/office/drawing/2010/main" val="0"/>
              </a:ext>
            </a:extLst>
          </a:blip>
          <a:srcRect/>
          <a:stretch>
            <a:fillRect/>
          </a:stretch>
        </p:blipFill>
        <p:spPr bwMode="auto">
          <a:xfrm>
            <a:off x="4267200" y="838200"/>
            <a:ext cx="1219200" cy="852488"/>
          </a:xfrm>
          <a:prstGeom prst="rect">
            <a:avLst/>
          </a:prstGeom>
          <a:noFill/>
          <a:extLst>
            <a:ext uri="{909E8E84-426E-40DD-AFC4-6F175D3DCCD1}">
              <a14:hiddenFill xmlns:a14="http://schemas.microsoft.com/office/drawing/2010/main">
                <a:solidFill>
                  <a:srgbClr val="FFFFFF"/>
                </a:solidFill>
              </a14:hiddenFill>
            </a:ext>
          </a:extLst>
        </p:spPr>
      </p:pic>
      <p:sp>
        <p:nvSpPr>
          <p:cNvPr id="1637384" name="Rectangle 1032"/>
          <p:cNvSpPr>
            <a:spLocks noChangeArrowheads="1"/>
          </p:cNvSpPr>
          <p:nvPr/>
        </p:nvSpPr>
        <p:spPr bwMode="auto">
          <a:xfrm>
            <a:off x="304800" y="5791200"/>
            <a:ext cx="9202738" cy="914400"/>
          </a:xfrm>
          <a:prstGeom prst="rect">
            <a:avLst/>
          </a:prstGeom>
          <a:solidFill>
            <a:srgbClr val="FF6699"/>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365" tIns="48841" rIns="99365" bIns="48841" anchor="ctr"/>
          <a:lstStyle>
            <a:lvl1pPr algn="l" defTabSz="923925">
              <a:defRPr sz="2400">
                <a:solidFill>
                  <a:schemeClr val="tx1"/>
                </a:solidFill>
                <a:latin typeface="Times New Roman" panose="02020603050405020304" pitchFamily="18" charset="0"/>
                <a:ea typeface="굴림" panose="020B0600000101010101" pitchFamily="34" charset="-127"/>
              </a:defRPr>
            </a:lvl1pPr>
            <a:lvl2pPr algn="l" defTabSz="923925">
              <a:defRPr sz="2400">
                <a:solidFill>
                  <a:schemeClr val="tx1"/>
                </a:solidFill>
                <a:latin typeface="Times New Roman" panose="02020603050405020304" pitchFamily="18" charset="0"/>
                <a:ea typeface="굴림" panose="020B0600000101010101" pitchFamily="34" charset="-127"/>
              </a:defRPr>
            </a:lvl2pPr>
            <a:lvl3pPr algn="l" defTabSz="923925">
              <a:defRPr sz="2400">
                <a:solidFill>
                  <a:schemeClr val="tx1"/>
                </a:solidFill>
                <a:latin typeface="Times New Roman" panose="02020603050405020304" pitchFamily="18" charset="0"/>
                <a:ea typeface="굴림" panose="020B0600000101010101" pitchFamily="34" charset="-127"/>
              </a:defRPr>
            </a:lvl3pPr>
            <a:lvl4pPr algn="l" defTabSz="923925">
              <a:defRPr sz="2400">
                <a:solidFill>
                  <a:schemeClr val="tx1"/>
                </a:solidFill>
                <a:latin typeface="Times New Roman" panose="02020603050405020304" pitchFamily="18" charset="0"/>
                <a:ea typeface="굴림" panose="020B0600000101010101" pitchFamily="34" charset="-127"/>
              </a:defRPr>
            </a:lvl4pPr>
            <a:lvl5pPr algn="l" defTabSz="923925">
              <a:defRPr sz="2400">
                <a:solidFill>
                  <a:schemeClr val="tx1"/>
                </a:solidFill>
                <a:latin typeface="Times New Roman" panose="02020603050405020304" pitchFamily="18" charset="0"/>
                <a:ea typeface="굴림" panose="020B0600000101010101" pitchFamily="34" charset="-127"/>
              </a:defRPr>
            </a:lvl5pPr>
            <a:lvl6pPr marL="457200" defTabSz="923925"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914400" defTabSz="923925"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1371600" defTabSz="923925"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1828800" defTabSz="923925"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a:r>
              <a:rPr lang="zh-CN" altLang="en-US" b="1" u="sng" dirty="0" smtClean="0">
                <a:latin typeface="Arial" panose="020B0604020202020204" pitchFamily="34" charset="0"/>
              </a:rPr>
              <a:t>对人性的尊重</a:t>
            </a:r>
            <a:r>
              <a:rPr lang="zh-CN" altLang="en-US" b="1" dirty="0" smtClean="0">
                <a:latin typeface="Arial" panose="020B0604020202020204" pitchFamily="34" charset="0"/>
              </a:rPr>
              <a:t>和通过</a:t>
            </a:r>
            <a:r>
              <a:rPr lang="zh-CN" altLang="en-US" b="1" u="sng" dirty="0" smtClean="0">
                <a:latin typeface="Arial" panose="020B0604020202020204" pitchFamily="34" charset="0"/>
              </a:rPr>
              <a:t>消除浪费</a:t>
            </a:r>
            <a:r>
              <a:rPr lang="zh-CN" altLang="en-US" b="1" dirty="0" smtClean="0">
                <a:latin typeface="Arial" panose="020B0604020202020204" pitchFamily="34" charset="0"/>
              </a:rPr>
              <a:t>以持续改进是丰田生产方式的基础。</a:t>
            </a:r>
            <a:endParaRPr lang="en-US" altLang="ko-KR" b="1" dirty="0">
              <a:latin typeface="Arial" panose="020B0604020202020204" pitchFamily="34" charset="0"/>
            </a:endParaRPr>
          </a:p>
        </p:txBody>
      </p:sp>
      <p:pic>
        <p:nvPicPr>
          <p:cNvPr id="1637385" name="Picture 1033" descr="Hiroshi Okuda(Chair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0"/>
            <a:ext cx="1547813"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637386" name="Picture 1034" descr="Hiroshi Okuda(Chairm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100" y="952500"/>
            <a:ext cx="1714500" cy="148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a:majorFont>
        <a:latin typeface="Times New Roman"/>
        <a:ea typeface="굴림"/>
        <a:cs typeface=""/>
      </a:majorFont>
      <a:minorFont>
        <a:latin typeface="Arial"/>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c:\msoffice\powerpnt\default.ppt</Template>
  <TotalTime>791</TotalTime>
  <Pages>26</Pages>
  <Words>1549</Words>
  <Application>Microsoft Office PowerPoint</Application>
  <PresentationFormat>自定义</PresentationFormat>
  <Paragraphs>148</Paragraphs>
  <Slides>10</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0" baseType="lpstr">
      <vt:lpstr>굴림</vt:lpstr>
      <vt:lpstr>Monotype Sorts</vt:lpstr>
      <vt:lpstr>宋体</vt:lpstr>
      <vt:lpstr>Arial</vt:lpstr>
      <vt:lpstr>Arial Black</vt:lpstr>
      <vt:lpstr>Tahoma</vt:lpstr>
      <vt:lpstr>Times New Roman</vt:lpstr>
      <vt:lpstr>Wingdings</vt:lpstr>
      <vt:lpstr>default</vt:lpstr>
      <vt:lpstr>Clip</vt:lpstr>
      <vt:lpstr>PowerPoint 演示文稿</vt:lpstr>
      <vt:lpstr>顾客满意是远远不够的!!!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总结：什么是AMS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NAO Competitive Manufacturing</dc:title>
  <dc:subject>Template</dc:subject>
  <dc:creator>EDS Graphic Services</dc:creator>
  <cp:keywords/>
  <dc:description/>
  <cp:lastModifiedBy>Li Bei</cp:lastModifiedBy>
  <cp:revision>289</cp:revision>
  <cp:lastPrinted>2012-12-26T12:01:14Z</cp:lastPrinted>
  <dcterms:created xsi:type="dcterms:W3CDTF">1997-07-22T15:22:08Z</dcterms:created>
  <dcterms:modified xsi:type="dcterms:W3CDTF">2013-01-18T13:26:33Z</dcterms:modified>
</cp:coreProperties>
</file>