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55" r:id="rId2"/>
    <p:sldId id="1056" r:id="rId3"/>
    <p:sldId id="1057" r:id="rId4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00"/>
    <a:srgbClr val="FF0066"/>
    <a:srgbClr val="990099"/>
    <a:srgbClr val="CC0099"/>
    <a:srgbClr val="003399"/>
    <a:srgbClr val="99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Objects="1">
      <p:cViewPr varScale="1">
        <p:scale>
          <a:sx n="65" d="100"/>
          <a:sy n="65" d="100"/>
        </p:scale>
        <p:origin x="1326" y="72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BA522-EA38-4899-AF5B-6F97FA68F7F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61B3412-E98E-4C8E-AD25-D6848D0623D2}">
      <dgm:prSet phldrT="[文本]"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年达到西安</a:t>
          </a:r>
          <a:r>
            <a:rPr lang="en-US" altLang="zh-CN" dirty="0" smtClean="0"/>
            <a:t>/</a:t>
          </a:r>
          <a:r>
            <a:rPr lang="zh-CN" altLang="en-US" dirty="0" smtClean="0"/>
            <a:t>深圳总装工厂水平</a:t>
          </a:r>
          <a:endParaRPr lang="zh-CN" altLang="en-US" dirty="0"/>
        </a:p>
      </dgm:t>
    </dgm:pt>
    <dgm:pt modelId="{D205CDB8-D238-4F6C-B88A-CD05BAD82B57}" type="parTrans" cxnId="{F787E972-320A-4403-B4C6-D1BADAEA1287}">
      <dgm:prSet/>
      <dgm:spPr/>
      <dgm:t>
        <a:bodyPr/>
        <a:lstStyle/>
        <a:p>
          <a:endParaRPr lang="zh-CN" altLang="en-US"/>
        </a:p>
      </dgm:t>
    </dgm:pt>
    <dgm:pt modelId="{18DA7108-1AAC-460B-87B4-9134D81F27F0}" type="sibTrans" cxnId="{F787E972-320A-4403-B4C6-D1BADAEA1287}">
      <dgm:prSet/>
      <dgm:spPr/>
      <dgm:t>
        <a:bodyPr/>
        <a:lstStyle/>
        <a:p>
          <a:endParaRPr lang="zh-CN" altLang="en-US"/>
        </a:p>
      </dgm:t>
    </dgm:pt>
    <dgm:pt modelId="{2FFF992A-70DE-4E78-A68D-D8EB8D7A7345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年成为比亚迪的标杆工厂</a:t>
          </a:r>
          <a:endParaRPr lang="zh-CN" altLang="en-US" dirty="0"/>
        </a:p>
      </dgm:t>
    </dgm:pt>
    <dgm:pt modelId="{E43AAE4E-D5A1-41DB-B867-B165BFF8EAB9}" type="parTrans" cxnId="{01AA463D-D046-43F5-8347-0103B542F690}">
      <dgm:prSet/>
      <dgm:spPr/>
      <dgm:t>
        <a:bodyPr/>
        <a:lstStyle/>
        <a:p>
          <a:endParaRPr lang="zh-CN" altLang="en-US"/>
        </a:p>
      </dgm:t>
    </dgm:pt>
    <dgm:pt modelId="{FDCF0E81-939A-42B9-BA9A-348E6991EC38}" type="sibTrans" cxnId="{01AA463D-D046-43F5-8347-0103B542F690}">
      <dgm:prSet/>
      <dgm:spPr/>
      <dgm:t>
        <a:bodyPr/>
        <a:lstStyle/>
        <a:p>
          <a:endParaRPr lang="zh-CN" altLang="en-US"/>
        </a:p>
      </dgm:t>
    </dgm:pt>
    <dgm:pt modelId="{BFE6868B-3AB9-4FD4-AF1F-B43E8FA81C2D}">
      <dgm:prSet phldrT="[文本]"/>
      <dgm:spPr/>
      <dgm:t>
        <a:bodyPr/>
        <a:lstStyle/>
        <a:p>
          <a:r>
            <a:rPr lang="en-US" altLang="zh-CN" dirty="0" smtClean="0"/>
            <a:t>2015</a:t>
          </a:r>
          <a:r>
            <a:rPr lang="zh-CN" altLang="en-US" dirty="0" smtClean="0"/>
            <a:t>年达到国内自主品牌的标杆水平</a:t>
          </a:r>
          <a:endParaRPr lang="zh-CN" altLang="en-US" dirty="0"/>
        </a:p>
      </dgm:t>
    </dgm:pt>
    <dgm:pt modelId="{270E11C6-B7FF-4CAF-9C68-71DF67BF0F57}" type="parTrans" cxnId="{68CD1978-E14E-4849-922A-9740AA4ABBD0}">
      <dgm:prSet/>
      <dgm:spPr/>
      <dgm:t>
        <a:bodyPr/>
        <a:lstStyle/>
        <a:p>
          <a:endParaRPr lang="zh-CN" altLang="en-US"/>
        </a:p>
      </dgm:t>
    </dgm:pt>
    <dgm:pt modelId="{16077EA7-03EC-4095-92E2-BA6AAB2B5116}" type="sibTrans" cxnId="{68CD1978-E14E-4849-922A-9740AA4ABBD0}">
      <dgm:prSet/>
      <dgm:spPr/>
      <dgm:t>
        <a:bodyPr/>
        <a:lstStyle/>
        <a:p>
          <a:endParaRPr lang="zh-CN" altLang="en-US"/>
        </a:p>
      </dgm:t>
    </dgm:pt>
    <dgm:pt modelId="{E0B8C91B-57B3-41A1-BE70-B6A1997CFD48}" type="pres">
      <dgm:prSet presAssocID="{14EBA522-EA38-4899-AF5B-6F97FA68F7F9}" presName="arrowDiagram" presStyleCnt="0">
        <dgm:presLayoutVars>
          <dgm:chMax val="5"/>
          <dgm:dir/>
          <dgm:resizeHandles val="exact"/>
        </dgm:presLayoutVars>
      </dgm:prSet>
      <dgm:spPr/>
    </dgm:pt>
    <dgm:pt modelId="{F83A8F63-A33B-412C-BD26-3BF1C7CF4FEB}" type="pres">
      <dgm:prSet presAssocID="{14EBA522-EA38-4899-AF5B-6F97FA68F7F9}" presName="arrow" presStyleLbl="bgShp" presStyleIdx="0" presStyleCnt="1"/>
      <dgm:spPr/>
    </dgm:pt>
    <dgm:pt modelId="{1ED53D92-BD68-480E-A487-6EA513766D1A}" type="pres">
      <dgm:prSet presAssocID="{14EBA522-EA38-4899-AF5B-6F97FA68F7F9}" presName="arrowDiagram3" presStyleCnt="0"/>
      <dgm:spPr/>
    </dgm:pt>
    <dgm:pt modelId="{B52B95CF-09C1-44DE-AA6D-350B8581569B}" type="pres">
      <dgm:prSet presAssocID="{561B3412-E98E-4C8E-AD25-D6848D0623D2}" presName="bullet3a" presStyleLbl="node1" presStyleIdx="0" presStyleCnt="3"/>
      <dgm:spPr/>
    </dgm:pt>
    <dgm:pt modelId="{13B69082-490A-4C94-8CC0-9E539160141E}" type="pres">
      <dgm:prSet presAssocID="{561B3412-E98E-4C8E-AD25-D6848D0623D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17DF1-F312-404A-83EE-F7F22EB8E8F5}" type="pres">
      <dgm:prSet presAssocID="{2FFF992A-70DE-4E78-A68D-D8EB8D7A7345}" presName="bullet3b" presStyleLbl="node1" presStyleIdx="1" presStyleCnt="3"/>
      <dgm:spPr/>
    </dgm:pt>
    <dgm:pt modelId="{6EF08FAF-B447-4716-AADE-F45B31766290}" type="pres">
      <dgm:prSet presAssocID="{2FFF992A-70DE-4E78-A68D-D8EB8D7A734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B5D5-6D14-497D-9EFA-7DE3268C731B}" type="pres">
      <dgm:prSet presAssocID="{BFE6868B-3AB9-4FD4-AF1F-B43E8FA81C2D}" presName="bullet3c" presStyleLbl="node1" presStyleIdx="2" presStyleCnt="3"/>
      <dgm:spPr/>
    </dgm:pt>
    <dgm:pt modelId="{C5239F87-95A8-4769-8201-BCF95AB321ED}" type="pres">
      <dgm:prSet presAssocID="{BFE6868B-3AB9-4FD4-AF1F-B43E8FA81C2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610536-8C47-4AAC-8870-A8DCEF1500E9}" type="presOf" srcId="{561B3412-E98E-4C8E-AD25-D6848D0623D2}" destId="{13B69082-490A-4C94-8CC0-9E539160141E}" srcOrd="0" destOrd="0" presId="urn:microsoft.com/office/officeart/2005/8/layout/arrow2"/>
    <dgm:cxn modelId="{01AA463D-D046-43F5-8347-0103B542F690}" srcId="{14EBA522-EA38-4899-AF5B-6F97FA68F7F9}" destId="{2FFF992A-70DE-4E78-A68D-D8EB8D7A7345}" srcOrd="1" destOrd="0" parTransId="{E43AAE4E-D5A1-41DB-B867-B165BFF8EAB9}" sibTransId="{FDCF0E81-939A-42B9-BA9A-348E6991EC38}"/>
    <dgm:cxn modelId="{68CD1978-E14E-4849-922A-9740AA4ABBD0}" srcId="{14EBA522-EA38-4899-AF5B-6F97FA68F7F9}" destId="{BFE6868B-3AB9-4FD4-AF1F-B43E8FA81C2D}" srcOrd="2" destOrd="0" parTransId="{270E11C6-B7FF-4CAF-9C68-71DF67BF0F57}" sibTransId="{16077EA7-03EC-4095-92E2-BA6AAB2B5116}"/>
    <dgm:cxn modelId="{F787E972-320A-4403-B4C6-D1BADAEA1287}" srcId="{14EBA522-EA38-4899-AF5B-6F97FA68F7F9}" destId="{561B3412-E98E-4C8E-AD25-D6848D0623D2}" srcOrd="0" destOrd="0" parTransId="{D205CDB8-D238-4F6C-B88A-CD05BAD82B57}" sibTransId="{18DA7108-1AAC-460B-87B4-9134D81F27F0}"/>
    <dgm:cxn modelId="{E8E5F858-A639-4DDC-A1FC-55F6109602E7}" type="presOf" srcId="{2FFF992A-70DE-4E78-A68D-D8EB8D7A7345}" destId="{6EF08FAF-B447-4716-AADE-F45B31766290}" srcOrd="0" destOrd="0" presId="urn:microsoft.com/office/officeart/2005/8/layout/arrow2"/>
    <dgm:cxn modelId="{7B56504B-8F8C-4440-82DB-ABE97F8B7713}" type="presOf" srcId="{BFE6868B-3AB9-4FD4-AF1F-B43E8FA81C2D}" destId="{C5239F87-95A8-4769-8201-BCF95AB321ED}" srcOrd="0" destOrd="0" presId="urn:microsoft.com/office/officeart/2005/8/layout/arrow2"/>
    <dgm:cxn modelId="{D956C210-979F-4D21-AA42-CA87AB2B81C0}" type="presOf" srcId="{14EBA522-EA38-4899-AF5B-6F97FA68F7F9}" destId="{E0B8C91B-57B3-41A1-BE70-B6A1997CFD48}" srcOrd="0" destOrd="0" presId="urn:microsoft.com/office/officeart/2005/8/layout/arrow2"/>
    <dgm:cxn modelId="{82DC1489-8701-41B7-AE52-D4BD9757F48C}" type="presParOf" srcId="{E0B8C91B-57B3-41A1-BE70-B6A1997CFD48}" destId="{F83A8F63-A33B-412C-BD26-3BF1C7CF4FEB}" srcOrd="0" destOrd="0" presId="urn:microsoft.com/office/officeart/2005/8/layout/arrow2"/>
    <dgm:cxn modelId="{63536FCC-2A1A-4221-B6E1-5257FEF9EA1D}" type="presParOf" srcId="{E0B8C91B-57B3-41A1-BE70-B6A1997CFD48}" destId="{1ED53D92-BD68-480E-A487-6EA513766D1A}" srcOrd="1" destOrd="0" presId="urn:microsoft.com/office/officeart/2005/8/layout/arrow2"/>
    <dgm:cxn modelId="{8795DE6E-89DB-4A2B-99D9-836ABE3990F0}" type="presParOf" srcId="{1ED53D92-BD68-480E-A487-6EA513766D1A}" destId="{B52B95CF-09C1-44DE-AA6D-350B8581569B}" srcOrd="0" destOrd="0" presId="urn:microsoft.com/office/officeart/2005/8/layout/arrow2"/>
    <dgm:cxn modelId="{06410687-7A06-4592-B018-1CE94E643E26}" type="presParOf" srcId="{1ED53D92-BD68-480E-A487-6EA513766D1A}" destId="{13B69082-490A-4C94-8CC0-9E539160141E}" srcOrd="1" destOrd="0" presId="urn:microsoft.com/office/officeart/2005/8/layout/arrow2"/>
    <dgm:cxn modelId="{9F0357D1-0A79-40EE-BE15-AB57E47C74F4}" type="presParOf" srcId="{1ED53D92-BD68-480E-A487-6EA513766D1A}" destId="{E8017DF1-F312-404A-83EE-F7F22EB8E8F5}" srcOrd="2" destOrd="0" presId="urn:microsoft.com/office/officeart/2005/8/layout/arrow2"/>
    <dgm:cxn modelId="{3DF13B86-C6E8-4835-A49E-53E3395624D9}" type="presParOf" srcId="{1ED53D92-BD68-480E-A487-6EA513766D1A}" destId="{6EF08FAF-B447-4716-AADE-F45B31766290}" srcOrd="3" destOrd="0" presId="urn:microsoft.com/office/officeart/2005/8/layout/arrow2"/>
    <dgm:cxn modelId="{9B7BCE43-6C1E-4918-BC1C-25A3C2543C07}" type="presParOf" srcId="{1ED53D92-BD68-480E-A487-6EA513766D1A}" destId="{17F8B5D5-6D14-497D-9EFA-7DE3268C731B}" srcOrd="4" destOrd="0" presId="urn:microsoft.com/office/officeart/2005/8/layout/arrow2"/>
    <dgm:cxn modelId="{1D97D263-E6B6-47A8-B070-7B8FE86CE5B5}" type="presParOf" srcId="{1ED53D92-BD68-480E-A487-6EA513766D1A}" destId="{C5239F87-95A8-4769-8201-BCF95AB321E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8F63-A33B-412C-BD26-3BF1C7CF4FEB}">
      <dsp:nvSpPr>
        <dsp:cNvPr id="0" name=""/>
        <dsp:cNvSpPr/>
      </dsp:nvSpPr>
      <dsp:spPr>
        <a:xfrm>
          <a:off x="0" y="135510"/>
          <a:ext cx="6504517" cy="406532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B95CF-09C1-44DE-AA6D-350B8581569B}">
      <dsp:nvSpPr>
        <dsp:cNvPr id="0" name=""/>
        <dsp:cNvSpPr/>
      </dsp:nvSpPr>
      <dsp:spPr>
        <a:xfrm>
          <a:off x="826073" y="2941396"/>
          <a:ext cx="169117" cy="169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9082-490A-4C94-8CC0-9E539160141E}">
      <dsp:nvSpPr>
        <dsp:cNvPr id="0" name=""/>
        <dsp:cNvSpPr/>
      </dsp:nvSpPr>
      <dsp:spPr>
        <a:xfrm>
          <a:off x="910632" y="3025955"/>
          <a:ext cx="1515552" cy="117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1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2013</a:t>
          </a:r>
          <a:r>
            <a:rPr lang="zh-CN" altLang="en-US" sz="1900" kern="1200" dirty="0" smtClean="0"/>
            <a:t>年达到西安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深圳总装工厂水平</a:t>
          </a:r>
          <a:endParaRPr lang="zh-CN" altLang="en-US" sz="1900" kern="1200" dirty="0"/>
        </a:p>
      </dsp:txBody>
      <dsp:txXfrm>
        <a:off x="910632" y="3025955"/>
        <a:ext cx="1515552" cy="1174878"/>
      </dsp:txXfrm>
    </dsp:sp>
    <dsp:sp modelId="{E8017DF1-F312-404A-83EE-F7F22EB8E8F5}">
      <dsp:nvSpPr>
        <dsp:cNvPr id="0" name=""/>
        <dsp:cNvSpPr/>
      </dsp:nvSpPr>
      <dsp:spPr>
        <a:xfrm>
          <a:off x="2318860" y="1836441"/>
          <a:ext cx="305712" cy="305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8FAF-B447-4716-AADE-F45B31766290}">
      <dsp:nvSpPr>
        <dsp:cNvPr id="0" name=""/>
        <dsp:cNvSpPr/>
      </dsp:nvSpPr>
      <dsp:spPr>
        <a:xfrm>
          <a:off x="2471716" y="1989297"/>
          <a:ext cx="1561084" cy="22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91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2014</a:t>
          </a:r>
          <a:r>
            <a:rPr lang="zh-CN" altLang="en-US" sz="1900" kern="1200" dirty="0" smtClean="0"/>
            <a:t>年成为比亚迪的标杆工厂</a:t>
          </a:r>
          <a:endParaRPr lang="zh-CN" altLang="en-US" sz="1900" kern="1200" dirty="0"/>
        </a:p>
      </dsp:txBody>
      <dsp:txXfrm>
        <a:off x="2471716" y="1989297"/>
        <a:ext cx="1561084" cy="2211535"/>
      </dsp:txXfrm>
    </dsp:sp>
    <dsp:sp modelId="{17F8B5D5-6D14-497D-9EFA-7DE3268C731B}">
      <dsp:nvSpPr>
        <dsp:cNvPr id="0" name=""/>
        <dsp:cNvSpPr/>
      </dsp:nvSpPr>
      <dsp:spPr>
        <a:xfrm>
          <a:off x="4114107" y="1164037"/>
          <a:ext cx="422793" cy="422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39F87-95A8-4769-8201-BCF95AB321ED}">
      <dsp:nvSpPr>
        <dsp:cNvPr id="0" name=""/>
        <dsp:cNvSpPr/>
      </dsp:nvSpPr>
      <dsp:spPr>
        <a:xfrm>
          <a:off x="4325503" y="1375433"/>
          <a:ext cx="1561084" cy="282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3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2015</a:t>
          </a:r>
          <a:r>
            <a:rPr lang="zh-CN" altLang="en-US" sz="1900" kern="1200" dirty="0" smtClean="0"/>
            <a:t>年达到国内自主品牌的标杆水平</a:t>
          </a:r>
          <a:endParaRPr lang="zh-CN" altLang="en-US" sz="1900" kern="1200" dirty="0"/>
        </a:p>
      </dsp:txBody>
      <dsp:txXfrm>
        <a:off x="4325503" y="1375433"/>
        <a:ext cx="1561084" cy="282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ko-KR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MS </a:t>
            </a:r>
            <a:r>
              <a:rPr lang="zh-CN" altLang="en-US" sz="9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总装生产管理模式</a:t>
            </a:r>
            <a:r>
              <a:rPr lang="en-US" altLang="ko-KR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管理方针</a:t>
            </a:r>
            <a:endParaRPr lang="zh-CN" altLang="en-US" dirty="0"/>
          </a:p>
        </p:txBody>
      </p:sp>
      <p:sp>
        <p:nvSpPr>
          <p:cNvPr id="10" name="TextBox 15"/>
          <p:cNvSpPr txBox="1"/>
          <p:nvPr/>
        </p:nvSpPr>
        <p:spPr>
          <a:xfrm>
            <a:off x="304800" y="4127298"/>
            <a:ext cx="9202737" cy="1080000"/>
          </a:xfrm>
          <a:prstGeom prst="rect">
            <a:avLst/>
          </a:prstGeom>
          <a:solidFill>
            <a:srgbClr val="FF6699"/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5" tIns="48841" rIns="99365" bIns="48841" anchor="ctr"/>
          <a:lstStyle>
            <a:defPPr>
              <a:defRPr lang="en-US"/>
            </a:defPPr>
            <a:lvl1pPr defTabSz="923925">
              <a:defRPr sz="2400" b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3925">
              <a:defRPr sz="2400">
                <a:solidFill>
                  <a:schemeClr val="tx1"/>
                </a:solidFill>
              </a:defRPr>
            </a:lvl2pPr>
            <a:lvl3pPr algn="l" defTabSz="923925">
              <a:defRPr sz="2400">
                <a:solidFill>
                  <a:schemeClr val="tx1"/>
                </a:solidFill>
              </a:defRPr>
            </a:lvl3pPr>
            <a:lvl4pPr algn="l" defTabSz="923925">
              <a:defRPr sz="2400">
                <a:solidFill>
                  <a:schemeClr val="tx1"/>
                </a:solidFill>
              </a:defRPr>
            </a:lvl4pPr>
            <a:lvl5pPr algn="l" defTabSz="923925">
              <a:defRPr sz="2400">
                <a:solidFill>
                  <a:schemeClr val="tx1"/>
                </a:solidFill>
              </a:defRPr>
            </a:lvl5pPr>
            <a:lvl6pPr marL="4572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6pPr>
            <a:lvl7pPr marL="9144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7pPr>
            <a:lvl8pPr marL="1371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8pPr>
            <a:lvl9pPr marL="18288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9pPr>
          </a:lstStyle>
          <a:p>
            <a:r>
              <a:rPr lang="zh-CN" altLang="en-US" sz="3600" dirty="0"/>
              <a:t>尊重人性，持续改善</a:t>
            </a:r>
            <a:endParaRPr lang="zh-CN" altLang="en-US" sz="3600" dirty="0"/>
          </a:p>
        </p:txBody>
      </p:sp>
      <p:sp>
        <p:nvSpPr>
          <p:cNvPr id="6" name="Rectangle 1032"/>
          <p:cNvSpPr>
            <a:spLocks noChangeArrowheads="1"/>
          </p:cNvSpPr>
          <p:nvPr/>
        </p:nvSpPr>
        <p:spPr bwMode="auto">
          <a:xfrm>
            <a:off x="304800" y="1744662"/>
            <a:ext cx="920273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mpd="dbl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9365" tIns="48841" rIns="99365" bIns="48841" anchor="ctr"/>
          <a:lstStyle>
            <a:lvl1pPr algn="l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algn="l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algn="l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algn="l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algn="l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4572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9144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1371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18288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/>
            <a:r>
              <a:rPr lang="zh-CN" altLang="en-US" b="1" u="sng" dirty="0" smtClean="0">
                <a:latin typeface="Arial" panose="020B0604020202020204" pitchFamily="34" charset="0"/>
              </a:rPr>
              <a:t>对人性的尊重</a:t>
            </a:r>
            <a:r>
              <a:rPr lang="zh-CN" altLang="en-US" b="1" dirty="0" smtClean="0">
                <a:latin typeface="Arial" panose="020B0604020202020204" pitchFamily="34" charset="0"/>
              </a:rPr>
              <a:t>和通过</a:t>
            </a:r>
            <a:r>
              <a:rPr lang="zh-CN" altLang="en-US" b="1" u="sng" dirty="0" smtClean="0">
                <a:latin typeface="Arial" panose="020B0604020202020204" pitchFamily="34" charset="0"/>
              </a:rPr>
              <a:t>消除浪费</a:t>
            </a:r>
            <a:r>
              <a:rPr lang="zh-CN" altLang="en-US" b="1" dirty="0" smtClean="0">
                <a:latin typeface="Arial" panose="020B0604020202020204" pitchFamily="34" charset="0"/>
              </a:rPr>
              <a:t>以持续改进是丰田生产方式的基础。</a:t>
            </a:r>
            <a:endParaRPr lang="en-US" altLang="ko-KR" b="1" dirty="0"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4500960" y="2963862"/>
            <a:ext cx="810418" cy="990600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43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比亚迪的愿</a:t>
            </a:r>
            <a:r>
              <a:rPr lang="zh-CN" altLang="en-US" dirty="0"/>
              <a:t>景</a:t>
            </a:r>
          </a:p>
        </p:txBody>
      </p:sp>
      <p:pic>
        <p:nvPicPr>
          <p:cNvPr id="1026" name="Picture 2" descr="F:\Users\libei\Pictures\D04A0959F214ABF310CE74C4CA0D6CE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3"/>
          <a:stretch/>
        </p:blipFill>
        <p:spPr bwMode="auto">
          <a:xfrm>
            <a:off x="703580" y="1516064"/>
            <a:ext cx="2880000" cy="39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5987" y="2954678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2015</a:t>
            </a:r>
            <a:r>
              <a:rPr lang="zh-CN" altLang="en-US" sz="3200" dirty="0" smtClean="0"/>
              <a:t>年中国第一</a:t>
            </a:r>
            <a:endParaRPr lang="en-US" altLang="zh-CN" sz="3200" dirty="0" smtClean="0"/>
          </a:p>
          <a:p>
            <a:r>
              <a:rPr lang="en-US" altLang="zh-CN" sz="3200" dirty="0" smtClean="0"/>
              <a:t>2025</a:t>
            </a:r>
            <a:r>
              <a:rPr lang="zh-CN" altLang="en-US" sz="3200" dirty="0" smtClean="0"/>
              <a:t>年世界第一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87854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zh-CN" altLang="en-US" dirty="0"/>
              <a:t>的</a:t>
            </a:r>
            <a:r>
              <a:rPr lang="zh-CN" altLang="en-US" dirty="0" smtClean="0"/>
              <a:t>愿</a:t>
            </a:r>
            <a:r>
              <a:rPr lang="zh-CN" altLang="en-US" dirty="0"/>
              <a:t>景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61868766"/>
              </p:ext>
            </p:extLst>
          </p:nvPr>
        </p:nvGraphicFramePr>
        <p:xfrm>
          <a:off x="1819684" y="1592262"/>
          <a:ext cx="6504517" cy="433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4881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789</TotalTime>
  <Pages>26</Pages>
  <Words>67</Words>
  <Application>Microsoft Office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굴림</vt:lpstr>
      <vt:lpstr>Monotype Sorts</vt:lpstr>
      <vt:lpstr>Arial</vt:lpstr>
      <vt:lpstr>Times New Roman</vt:lpstr>
      <vt:lpstr>default</vt:lpstr>
      <vt:lpstr>管理方针</vt:lpstr>
      <vt:lpstr>比亚迪的愿景</vt:lpstr>
      <vt:lpstr>我们的愿景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keywords/>
  <dc:description/>
  <cp:lastModifiedBy>libei</cp:lastModifiedBy>
  <cp:revision>288</cp:revision>
  <cp:lastPrinted>2012-12-26T12:01:14Z</cp:lastPrinted>
  <dcterms:created xsi:type="dcterms:W3CDTF">1997-07-22T15:22:08Z</dcterms:created>
  <dcterms:modified xsi:type="dcterms:W3CDTF">2013-01-31T07:14:54Z</dcterms:modified>
</cp:coreProperties>
</file>