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98" r:id="rId2"/>
    <p:sldId id="977" r:id="rId3"/>
    <p:sldId id="999" r:id="rId4"/>
    <p:sldId id="1000" r:id="rId5"/>
    <p:sldId id="1001" r:id="rId6"/>
    <p:sldId id="1002" r:id="rId7"/>
    <p:sldId id="1003" r:id="rId8"/>
    <p:sldId id="1004" r:id="rId9"/>
  </p:sldIdLst>
  <p:sldSz cx="9756775" cy="7451725"/>
  <p:notesSz cx="6708775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12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7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0033CC"/>
    <a:srgbClr val="CC0066"/>
    <a:srgbClr val="FF0000"/>
    <a:srgbClr val="FF0066"/>
    <a:srgbClr val="990099"/>
    <a:srgbClr val="CC0099"/>
    <a:srgbClr val="003399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Objects="1">
      <p:cViewPr>
        <p:scale>
          <a:sx n="100" d="100"/>
          <a:sy n="100" d="100"/>
        </p:scale>
        <p:origin x="-912" y="594"/>
      </p:cViewPr>
      <p:guideLst>
        <p:guide orient="horz" pos="912"/>
        <p:guide pos="30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Objects="1">
      <p:cViewPr varScale="1">
        <p:scale>
          <a:sx n="38" d="100"/>
          <a:sy n="38" d="100"/>
        </p:scale>
        <p:origin x="-1560" y="-96"/>
      </p:cViewPr>
      <p:guideLst>
        <p:guide orient="horz" pos="3078"/>
        <p:guide pos="21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877E2-4560-478E-AB7B-F50F98521B3C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115B0C41-6194-4382-8447-57050BFCB50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 smtClean="0"/>
            <a:t>试用期</a:t>
          </a:r>
          <a:endParaRPr lang="en-US" altLang="zh-CN" sz="1400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 smtClean="0"/>
            <a:t>（</a:t>
          </a:r>
          <a:r>
            <a:rPr lang="en-US" altLang="zh-CN" sz="1400" dirty="0" smtClean="0"/>
            <a:t>2</a:t>
          </a:r>
          <a:r>
            <a:rPr lang="zh-CN" altLang="en-US" sz="1400" dirty="0" smtClean="0"/>
            <a:t>个月）</a:t>
          </a:r>
          <a:endParaRPr lang="zh-CN" altLang="en-US" sz="1400" dirty="0"/>
        </a:p>
      </dgm:t>
    </dgm:pt>
    <dgm:pt modelId="{72431A22-4392-49A4-8214-BEA969741317}" type="parTrans" cxnId="{10D8488A-15AC-489F-AE58-A5CCC3672BF3}">
      <dgm:prSet/>
      <dgm:spPr/>
      <dgm:t>
        <a:bodyPr/>
        <a:lstStyle/>
        <a:p>
          <a:endParaRPr lang="zh-CN" altLang="en-US"/>
        </a:p>
      </dgm:t>
    </dgm:pt>
    <dgm:pt modelId="{2E6DF35E-15D3-4920-84AF-1B5E690D8B6E}" type="sibTrans" cxnId="{10D8488A-15AC-489F-AE58-A5CCC3672BF3}">
      <dgm:prSet/>
      <dgm:spPr/>
      <dgm:t>
        <a:bodyPr/>
        <a:lstStyle/>
        <a:p>
          <a:endParaRPr lang="zh-CN" altLang="en-US"/>
        </a:p>
      </dgm:t>
    </dgm:pt>
    <dgm:pt modelId="{6375363B-F98B-438D-8DB4-019CECAC72D4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 smtClean="0"/>
            <a:t>新员工</a:t>
          </a:r>
          <a:endParaRPr lang="en-US" altLang="zh-CN" sz="1400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 smtClean="0"/>
            <a:t>（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年以内）</a:t>
          </a:r>
          <a:endParaRPr lang="zh-CN" altLang="en-US" sz="1400" dirty="0"/>
        </a:p>
      </dgm:t>
    </dgm:pt>
    <dgm:pt modelId="{CC1D06F9-E0F4-459F-BCE8-BDD5246794C1}" type="parTrans" cxnId="{4EADDE3E-CEEC-4DC0-AFEB-EF2A77C3042A}">
      <dgm:prSet/>
      <dgm:spPr/>
      <dgm:t>
        <a:bodyPr/>
        <a:lstStyle/>
        <a:p>
          <a:endParaRPr lang="zh-CN" altLang="en-US"/>
        </a:p>
      </dgm:t>
    </dgm:pt>
    <dgm:pt modelId="{9DB04DE5-AB80-4EEE-8D0F-7F9662EE78AA}" type="sibTrans" cxnId="{4EADDE3E-CEEC-4DC0-AFEB-EF2A77C3042A}">
      <dgm:prSet/>
      <dgm:spPr/>
      <dgm:t>
        <a:bodyPr/>
        <a:lstStyle/>
        <a:p>
          <a:endParaRPr lang="zh-CN" altLang="en-US"/>
        </a:p>
      </dgm:t>
    </dgm:pt>
    <dgm:pt modelId="{549638E4-7521-43E6-B023-A5EF4835128A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 smtClean="0"/>
            <a:t>老员工</a:t>
          </a:r>
          <a:endParaRPr lang="en-US" altLang="zh-CN" sz="1400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 smtClean="0"/>
            <a:t>（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年以上）</a:t>
          </a:r>
          <a:endParaRPr lang="zh-CN" altLang="en-US" sz="1400" dirty="0"/>
        </a:p>
      </dgm:t>
    </dgm:pt>
    <dgm:pt modelId="{F4D85578-D30F-4FA8-96B7-462434759C4D}" type="parTrans" cxnId="{170A5806-003D-4E7C-923D-713CC868161E}">
      <dgm:prSet/>
      <dgm:spPr/>
      <dgm:t>
        <a:bodyPr/>
        <a:lstStyle/>
        <a:p>
          <a:endParaRPr lang="zh-CN" altLang="en-US"/>
        </a:p>
      </dgm:t>
    </dgm:pt>
    <dgm:pt modelId="{3231EEDB-EF98-42C7-8FCA-368EB75E07F7}" type="sibTrans" cxnId="{170A5806-003D-4E7C-923D-713CC868161E}">
      <dgm:prSet/>
      <dgm:spPr/>
      <dgm:t>
        <a:bodyPr/>
        <a:lstStyle/>
        <a:p>
          <a:endParaRPr lang="zh-CN" altLang="en-US"/>
        </a:p>
      </dgm:t>
    </dgm:pt>
    <dgm:pt modelId="{C32A4BC1-EE2A-4286-8529-2DA556A7C542}" type="pres">
      <dgm:prSet presAssocID="{8E7877E2-4560-478E-AB7B-F50F98521B3C}" presName="Name0" presStyleCnt="0">
        <dgm:presLayoutVars>
          <dgm:dir/>
          <dgm:resizeHandles val="exact"/>
        </dgm:presLayoutVars>
      </dgm:prSet>
      <dgm:spPr/>
    </dgm:pt>
    <dgm:pt modelId="{600F00B0-35A7-4824-9E74-694E91A088A9}" type="pres">
      <dgm:prSet presAssocID="{115B0C41-6194-4382-8447-57050BFCB50D}" presName="composite" presStyleCnt="0"/>
      <dgm:spPr/>
    </dgm:pt>
    <dgm:pt modelId="{767D49F6-178A-42CC-8842-811C1B1DFD9B}" type="pres">
      <dgm:prSet presAssocID="{115B0C41-6194-4382-8447-57050BFCB50D}" presName="bgChev" presStyleLbl="node1" presStyleIdx="0" presStyleCnt="3"/>
      <dgm:spPr>
        <a:solidFill>
          <a:schemeClr val="accent6">
            <a:lumMod val="20000"/>
            <a:lumOff val="80000"/>
          </a:schemeClr>
        </a:solidFill>
      </dgm:spPr>
    </dgm:pt>
    <dgm:pt modelId="{5939E287-EA4F-4E0D-ACAF-B6F202CBCA7D}" type="pres">
      <dgm:prSet presAssocID="{115B0C41-6194-4382-8447-57050BFCB50D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4F0047-6D6C-4A7A-9F7F-A53BEA1B5FCA}" type="pres">
      <dgm:prSet presAssocID="{2E6DF35E-15D3-4920-84AF-1B5E690D8B6E}" presName="compositeSpace" presStyleCnt="0"/>
      <dgm:spPr/>
    </dgm:pt>
    <dgm:pt modelId="{ECF4E700-9813-40F4-B2FC-176A30FBF663}" type="pres">
      <dgm:prSet presAssocID="{6375363B-F98B-438D-8DB4-019CECAC72D4}" presName="composite" presStyleCnt="0"/>
      <dgm:spPr/>
    </dgm:pt>
    <dgm:pt modelId="{9AC5204C-4671-429C-B49F-C299891BA4A0}" type="pres">
      <dgm:prSet presAssocID="{6375363B-F98B-438D-8DB4-019CECAC72D4}" presName="bgChev" presStyleLbl="node1" presStyleIdx="1" presStyleCnt="3"/>
      <dgm:spPr>
        <a:solidFill>
          <a:srgbClr val="00B050"/>
        </a:solidFill>
      </dgm:spPr>
    </dgm:pt>
    <dgm:pt modelId="{6F3AACF1-5C69-48B7-8E39-740C6A16360A}" type="pres">
      <dgm:prSet presAssocID="{6375363B-F98B-438D-8DB4-019CECAC72D4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E0FC8C-D3D8-4EDA-8B2C-5AC04BE0517A}" type="pres">
      <dgm:prSet presAssocID="{9DB04DE5-AB80-4EEE-8D0F-7F9662EE78AA}" presName="compositeSpace" presStyleCnt="0"/>
      <dgm:spPr/>
    </dgm:pt>
    <dgm:pt modelId="{BE557515-1A56-4D8E-9E68-9682A9FD9280}" type="pres">
      <dgm:prSet presAssocID="{549638E4-7521-43E6-B023-A5EF4835128A}" presName="composite" presStyleCnt="0"/>
      <dgm:spPr/>
    </dgm:pt>
    <dgm:pt modelId="{02DA7C9C-9FB1-4228-BE01-9DE3D4B81F3E}" type="pres">
      <dgm:prSet presAssocID="{549638E4-7521-43E6-B023-A5EF4835128A}" presName="bgChev" presStyleLbl="node1" presStyleIdx="2" presStyleCnt="3"/>
      <dgm:spPr>
        <a:solidFill>
          <a:schemeClr val="accent1">
            <a:lumMod val="50000"/>
          </a:schemeClr>
        </a:solidFill>
      </dgm:spPr>
    </dgm:pt>
    <dgm:pt modelId="{F9E24AB2-CD31-4A21-8849-0F7DB5666870}" type="pres">
      <dgm:prSet presAssocID="{549638E4-7521-43E6-B023-A5EF4835128A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01F3F7-5947-4D2F-A95C-33C7438E81FD}" type="presOf" srcId="{549638E4-7521-43E6-B023-A5EF4835128A}" destId="{F9E24AB2-CD31-4A21-8849-0F7DB5666870}" srcOrd="0" destOrd="0" presId="urn:microsoft.com/office/officeart/2005/8/layout/chevronAccent+Icon"/>
    <dgm:cxn modelId="{9B8DE7C1-2F7D-4DA8-938E-3B7BBDC9532F}" type="presOf" srcId="{6375363B-F98B-438D-8DB4-019CECAC72D4}" destId="{6F3AACF1-5C69-48B7-8E39-740C6A16360A}" srcOrd="0" destOrd="0" presId="urn:microsoft.com/office/officeart/2005/8/layout/chevronAccent+Icon"/>
    <dgm:cxn modelId="{170A5806-003D-4E7C-923D-713CC868161E}" srcId="{8E7877E2-4560-478E-AB7B-F50F98521B3C}" destId="{549638E4-7521-43E6-B023-A5EF4835128A}" srcOrd="2" destOrd="0" parTransId="{F4D85578-D30F-4FA8-96B7-462434759C4D}" sibTransId="{3231EEDB-EF98-42C7-8FCA-368EB75E07F7}"/>
    <dgm:cxn modelId="{10D8488A-15AC-489F-AE58-A5CCC3672BF3}" srcId="{8E7877E2-4560-478E-AB7B-F50F98521B3C}" destId="{115B0C41-6194-4382-8447-57050BFCB50D}" srcOrd="0" destOrd="0" parTransId="{72431A22-4392-49A4-8214-BEA969741317}" sibTransId="{2E6DF35E-15D3-4920-84AF-1B5E690D8B6E}"/>
    <dgm:cxn modelId="{EEB103F8-56DC-4CA8-8DD6-8B4DDE0D5F32}" type="presOf" srcId="{115B0C41-6194-4382-8447-57050BFCB50D}" destId="{5939E287-EA4F-4E0D-ACAF-B6F202CBCA7D}" srcOrd="0" destOrd="0" presId="urn:microsoft.com/office/officeart/2005/8/layout/chevronAccent+Icon"/>
    <dgm:cxn modelId="{4EADDE3E-CEEC-4DC0-AFEB-EF2A77C3042A}" srcId="{8E7877E2-4560-478E-AB7B-F50F98521B3C}" destId="{6375363B-F98B-438D-8DB4-019CECAC72D4}" srcOrd="1" destOrd="0" parTransId="{CC1D06F9-E0F4-459F-BCE8-BDD5246794C1}" sibTransId="{9DB04DE5-AB80-4EEE-8D0F-7F9662EE78AA}"/>
    <dgm:cxn modelId="{3493546B-1F1D-48E0-A1FC-AEE3C30A832E}" type="presOf" srcId="{8E7877E2-4560-478E-AB7B-F50F98521B3C}" destId="{C32A4BC1-EE2A-4286-8529-2DA556A7C542}" srcOrd="0" destOrd="0" presId="urn:microsoft.com/office/officeart/2005/8/layout/chevronAccent+Icon"/>
    <dgm:cxn modelId="{059DB212-CC5A-4D61-B83C-5CA241ED59F1}" type="presParOf" srcId="{C32A4BC1-EE2A-4286-8529-2DA556A7C542}" destId="{600F00B0-35A7-4824-9E74-694E91A088A9}" srcOrd="0" destOrd="0" presId="urn:microsoft.com/office/officeart/2005/8/layout/chevronAccent+Icon"/>
    <dgm:cxn modelId="{9B065329-06AA-433B-91E8-EF0AA34BF0D2}" type="presParOf" srcId="{600F00B0-35A7-4824-9E74-694E91A088A9}" destId="{767D49F6-178A-42CC-8842-811C1B1DFD9B}" srcOrd="0" destOrd="0" presId="urn:microsoft.com/office/officeart/2005/8/layout/chevronAccent+Icon"/>
    <dgm:cxn modelId="{50101046-4F5B-4026-9058-C20E12753177}" type="presParOf" srcId="{600F00B0-35A7-4824-9E74-694E91A088A9}" destId="{5939E287-EA4F-4E0D-ACAF-B6F202CBCA7D}" srcOrd="1" destOrd="0" presId="urn:microsoft.com/office/officeart/2005/8/layout/chevronAccent+Icon"/>
    <dgm:cxn modelId="{A20BFEB0-412C-4764-B7B3-E2DFDA079303}" type="presParOf" srcId="{C32A4BC1-EE2A-4286-8529-2DA556A7C542}" destId="{044F0047-6D6C-4A7A-9F7F-A53BEA1B5FCA}" srcOrd="1" destOrd="0" presId="urn:microsoft.com/office/officeart/2005/8/layout/chevronAccent+Icon"/>
    <dgm:cxn modelId="{489C7477-A100-4F35-AD00-FC03B6B2F874}" type="presParOf" srcId="{C32A4BC1-EE2A-4286-8529-2DA556A7C542}" destId="{ECF4E700-9813-40F4-B2FC-176A30FBF663}" srcOrd="2" destOrd="0" presId="urn:microsoft.com/office/officeart/2005/8/layout/chevronAccent+Icon"/>
    <dgm:cxn modelId="{325AF651-5F2B-4531-A712-E58844DB49CD}" type="presParOf" srcId="{ECF4E700-9813-40F4-B2FC-176A30FBF663}" destId="{9AC5204C-4671-429C-B49F-C299891BA4A0}" srcOrd="0" destOrd="0" presId="urn:microsoft.com/office/officeart/2005/8/layout/chevronAccent+Icon"/>
    <dgm:cxn modelId="{89D4398E-5B92-40EE-9185-D3FEB52722BD}" type="presParOf" srcId="{ECF4E700-9813-40F4-B2FC-176A30FBF663}" destId="{6F3AACF1-5C69-48B7-8E39-740C6A16360A}" srcOrd="1" destOrd="0" presId="urn:microsoft.com/office/officeart/2005/8/layout/chevronAccent+Icon"/>
    <dgm:cxn modelId="{93402E21-D8AB-46C7-B6FA-4646C13D241B}" type="presParOf" srcId="{C32A4BC1-EE2A-4286-8529-2DA556A7C542}" destId="{5EE0FC8C-D3D8-4EDA-8B2C-5AC04BE0517A}" srcOrd="3" destOrd="0" presId="urn:microsoft.com/office/officeart/2005/8/layout/chevronAccent+Icon"/>
    <dgm:cxn modelId="{82882D3C-FE29-4061-9D08-26FDE25DC517}" type="presParOf" srcId="{C32A4BC1-EE2A-4286-8529-2DA556A7C542}" destId="{BE557515-1A56-4D8E-9E68-9682A9FD9280}" srcOrd="4" destOrd="0" presId="urn:microsoft.com/office/officeart/2005/8/layout/chevronAccent+Icon"/>
    <dgm:cxn modelId="{170267B2-8263-46AE-8F91-897E41ACEEB6}" type="presParOf" srcId="{BE557515-1A56-4D8E-9E68-9682A9FD9280}" destId="{02DA7C9C-9FB1-4228-BE01-9DE3D4B81F3E}" srcOrd="0" destOrd="0" presId="urn:microsoft.com/office/officeart/2005/8/layout/chevronAccent+Icon"/>
    <dgm:cxn modelId="{8AF3A221-EC36-4C89-8149-284A501588BA}" type="presParOf" srcId="{BE557515-1A56-4D8E-9E68-9682A9FD9280}" destId="{F9E24AB2-CD31-4A21-8849-0F7DB566687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D49F6-178A-42CC-8842-811C1B1DFD9B}">
      <dsp:nvSpPr>
        <dsp:cNvPr id="0" name=""/>
        <dsp:cNvSpPr/>
      </dsp:nvSpPr>
      <dsp:spPr>
        <a:xfrm>
          <a:off x="642" y="584989"/>
          <a:ext cx="1615380" cy="623536"/>
        </a:xfrm>
        <a:prstGeom prst="chevron">
          <a:avLst>
            <a:gd name="adj" fmla="val 4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9E287-EA4F-4E0D-ACAF-B6F202CBCA7D}">
      <dsp:nvSpPr>
        <dsp:cNvPr id="0" name=""/>
        <dsp:cNvSpPr/>
      </dsp:nvSpPr>
      <dsp:spPr>
        <a:xfrm>
          <a:off x="431411" y="740873"/>
          <a:ext cx="1364099" cy="62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kern="1200" dirty="0" smtClean="0"/>
            <a:t>试用期</a:t>
          </a:r>
          <a:endParaRPr lang="en-US" altLang="zh-CN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个月）</a:t>
          </a:r>
          <a:endParaRPr lang="zh-CN" altLang="en-US" sz="1400" kern="1200" dirty="0"/>
        </a:p>
      </dsp:txBody>
      <dsp:txXfrm>
        <a:off x="449674" y="759136"/>
        <a:ext cx="1327573" cy="587010"/>
      </dsp:txXfrm>
    </dsp:sp>
    <dsp:sp modelId="{9AC5204C-4671-429C-B49F-C299891BA4A0}">
      <dsp:nvSpPr>
        <dsp:cNvPr id="0" name=""/>
        <dsp:cNvSpPr/>
      </dsp:nvSpPr>
      <dsp:spPr>
        <a:xfrm>
          <a:off x="1845766" y="584989"/>
          <a:ext cx="1615380" cy="623536"/>
        </a:xfrm>
        <a:prstGeom prst="chevron">
          <a:avLst>
            <a:gd name="adj" fmla="val 4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AACF1-5C69-48B7-8E39-740C6A16360A}">
      <dsp:nvSpPr>
        <dsp:cNvPr id="0" name=""/>
        <dsp:cNvSpPr/>
      </dsp:nvSpPr>
      <dsp:spPr>
        <a:xfrm>
          <a:off x="2276534" y="740873"/>
          <a:ext cx="1364099" cy="62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kern="1200" dirty="0" smtClean="0"/>
            <a:t>新员工</a:t>
          </a:r>
          <a:endParaRPr lang="en-US" altLang="zh-CN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年以内）</a:t>
          </a:r>
          <a:endParaRPr lang="zh-CN" altLang="en-US" sz="1400" kern="1200" dirty="0"/>
        </a:p>
      </dsp:txBody>
      <dsp:txXfrm>
        <a:off x="2294797" y="759136"/>
        <a:ext cx="1327573" cy="587010"/>
      </dsp:txXfrm>
    </dsp:sp>
    <dsp:sp modelId="{02DA7C9C-9FB1-4228-BE01-9DE3D4B81F3E}">
      <dsp:nvSpPr>
        <dsp:cNvPr id="0" name=""/>
        <dsp:cNvSpPr/>
      </dsp:nvSpPr>
      <dsp:spPr>
        <a:xfrm>
          <a:off x="3690889" y="584989"/>
          <a:ext cx="1615380" cy="623536"/>
        </a:xfrm>
        <a:prstGeom prst="chevron">
          <a:avLst>
            <a:gd name="adj" fmla="val 4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24AB2-CD31-4A21-8849-0F7DB5666870}">
      <dsp:nvSpPr>
        <dsp:cNvPr id="0" name=""/>
        <dsp:cNvSpPr/>
      </dsp:nvSpPr>
      <dsp:spPr>
        <a:xfrm>
          <a:off x="4121658" y="740873"/>
          <a:ext cx="1364099" cy="62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kern="1200" dirty="0" smtClean="0"/>
            <a:t>老员工</a:t>
          </a:r>
          <a:endParaRPr lang="en-US" altLang="zh-CN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年以上）</a:t>
          </a:r>
          <a:endParaRPr lang="zh-CN" altLang="en-US" sz="1400" kern="1200" dirty="0"/>
        </a:p>
      </dsp:txBody>
      <dsp:txXfrm>
        <a:off x="4139921" y="759136"/>
        <a:ext cx="1327573" cy="587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41838" y="735013"/>
            <a:ext cx="5683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00">
                <a:latin typeface="Arial" panose="020B0604020202020204" pitchFamily="34" charset="0"/>
              </a:rPr>
              <a:t>Notes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3717925" y="12271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717925" y="14239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717925" y="16176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717925" y="1808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717925" y="2003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717925" y="2195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717925" y="23907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717925" y="25844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717925" y="27765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3717925" y="29702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717925" y="31638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717925" y="33559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717925" y="35512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717925" y="37417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3717925" y="39354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717925" y="41290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717925" y="43227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717925" y="45148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717925" y="47101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717925" y="49037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717925" y="50958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717925" y="52927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717925" y="54848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3717925" y="56769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3717925" y="5872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3717925" y="6067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3717925" y="6259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717925" y="64516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3717925" y="66468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3717925" y="68389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3717925" y="70326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3717925" y="72247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3717925" y="74183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3717925" y="76104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>
            <a:off x="3717925" y="78041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>
            <a:off x="3717925" y="80010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3717925" y="81915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3717925" y="83835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717925" y="85804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3717925" y="87709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15938" y="962025"/>
            <a:ext cx="2647950" cy="218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20700" y="3794125"/>
            <a:ext cx="2643188" cy="2179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520700" y="6618288"/>
            <a:ext cx="2643188" cy="21923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962025" y="9077325"/>
            <a:ext cx="4818063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5013325" y="9471025"/>
            <a:ext cx="13620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>
                <a:latin typeface="Arial" panose="020B0604020202020204" pitchFamily="34" charset="0"/>
              </a:rPr>
              <a:t>July 28, 1997</a:t>
            </a:r>
          </a:p>
        </p:txBody>
      </p:sp>
      <p:pic>
        <p:nvPicPr>
          <p:cNvPr id="312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410700"/>
            <a:ext cx="4349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1" name="Line 49"/>
          <p:cNvSpPr>
            <a:spLocks noChangeShapeType="1"/>
          </p:cNvSpPr>
          <p:nvPr/>
        </p:nvSpPr>
        <p:spPr bwMode="auto">
          <a:xfrm>
            <a:off x="962025" y="647700"/>
            <a:ext cx="4818063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31800" y="333375"/>
            <a:ext cx="31067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 b="1">
                <a:latin typeface="Arial" panose="020B0604020202020204" pitchFamily="34" charset="0"/>
              </a:rPr>
              <a:t>NAO Competitive Manufacturing Training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5872163" y="333375"/>
            <a:ext cx="36036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fld id="{71DAB6C4-63A8-4606-85DA-E6BCB85B0991}" type="slidenum">
              <a:rPr lang="ko-KR" altLang="en-US" sz="1300">
                <a:latin typeface="Arial" panose="020B0604020202020204" pitchFamily="34" charset="0"/>
              </a:rPr>
              <a:pPr algn="r"/>
              <a:t>‹#›</a:t>
            </a:fld>
            <a:endParaRPr lang="en-US" altLang="ko-K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1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643438"/>
            <a:ext cx="4922838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02" tIns="45621" rIns="94502" bIns="45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577850"/>
            <a:ext cx="5192713" cy="3965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7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318375" cy="25939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913188"/>
            <a:ext cx="73183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4581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59831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396875"/>
            <a:ext cx="2103438" cy="6315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396875"/>
            <a:ext cx="6157912" cy="6315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71177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046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1513" y="396875"/>
            <a:ext cx="8413750" cy="6315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56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2815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63" y="1857375"/>
            <a:ext cx="8415337" cy="31003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163" y="4986338"/>
            <a:ext cx="8415337" cy="163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405240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86389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5337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513" y="1827213"/>
            <a:ext cx="4127500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3" y="2722563"/>
            <a:ext cx="4127500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38713" y="1827213"/>
            <a:ext cx="4148137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8713" y="2722563"/>
            <a:ext cx="4148137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5665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47846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49273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23839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322933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 86"/>
          <p:cNvSpPr>
            <a:spLocks noChangeArrowheads="1"/>
          </p:cNvSpPr>
          <p:nvPr userDrawn="1"/>
        </p:nvSpPr>
        <p:spPr bwMode="auto">
          <a:xfrm>
            <a:off x="381000" y="7010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zh-CN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ko-KR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MS </a:t>
            </a:r>
            <a:r>
              <a:rPr lang="zh-CN" altLang="en-US" sz="9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总装生产模式</a:t>
            </a:r>
            <a:r>
              <a:rPr lang="en-US" altLang="ko-KR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1" name="Rectangle 87"/>
          <p:cNvSpPr>
            <a:spLocks noChangeArrowheads="1"/>
          </p:cNvSpPr>
          <p:nvPr userDrawn="1"/>
        </p:nvSpPr>
        <p:spPr bwMode="auto">
          <a:xfrm>
            <a:off x="3657600" y="701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第十一事业部</a:t>
            </a:r>
            <a:r>
              <a:rPr lang="zh-CN" altLang="en-US" sz="900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 总装长沙工厂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</a:rPr>
              <a:t>Version Date 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20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.12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2" name="Line 88"/>
          <p:cNvSpPr>
            <a:spLocks noChangeShapeType="1"/>
          </p:cNvSpPr>
          <p:nvPr userDrawn="1"/>
        </p:nvSpPr>
        <p:spPr bwMode="auto">
          <a:xfrm>
            <a:off x="381000" y="7010400"/>
            <a:ext cx="9144000" cy="635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3" name="Rectangle 89"/>
          <p:cNvSpPr>
            <a:spLocks noChangeArrowheads="1"/>
          </p:cNvSpPr>
          <p:nvPr userDrawn="1"/>
        </p:nvSpPr>
        <p:spPr bwMode="auto">
          <a:xfrm>
            <a:off x="9245332" y="7010400"/>
            <a:ext cx="355868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fld id="{1D861D28-5DB2-4BE2-8796-4DE6BD98C63F}" type="slidenum">
              <a:rPr lang="en-US" altLang="ko-KR" sz="900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5" name="Rectangle 111"/>
          <p:cNvSpPr>
            <a:spLocks noChangeArrowheads="1"/>
          </p:cNvSpPr>
          <p:nvPr userDrawn="1"/>
        </p:nvSpPr>
        <p:spPr bwMode="auto">
          <a:xfrm>
            <a:off x="7543800" y="6997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36" name="Picture 112" descr="GMGMSNAPC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11430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" name="Text Box 113"/>
          <p:cNvSpPr txBox="1">
            <a:spLocks noChangeArrowheads="1"/>
          </p:cNvSpPr>
          <p:nvPr userDrawn="1"/>
        </p:nvSpPr>
        <p:spPr bwMode="auto">
          <a:xfrm>
            <a:off x="8839200" y="319088"/>
            <a:ext cx="609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ko-KR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</a:t>
            </a:r>
            <a:r>
              <a:rPr lang="en-US" altLang="zh-CN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ko-KR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MS</a:t>
            </a:r>
            <a:endParaRPr lang="en-US" altLang="ko-KR" sz="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66675"/>
            <a:ext cx="1057275" cy="647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9pPr>
    </p:titleStyle>
    <p:bodyStyle>
      <a:lvl1pPr marL="288925" indent="-28892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68000"/>
        <a:buFont typeface="Monotype Sorts" charset="2"/>
        <a:buChar char="u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46063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ChangeArrowheads="1"/>
          </p:cNvSpPr>
          <p:nvPr/>
        </p:nvSpPr>
        <p:spPr bwMode="auto">
          <a:xfrm>
            <a:off x="6019800" y="1676400"/>
            <a:ext cx="1565275" cy="1423988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6291" name="Rectangle 3"/>
          <p:cNvSpPr>
            <a:spLocks noChangeArrowheads="1"/>
          </p:cNvSpPr>
          <p:nvPr/>
        </p:nvSpPr>
        <p:spPr bwMode="auto">
          <a:xfrm>
            <a:off x="2133600" y="1676400"/>
            <a:ext cx="1565275" cy="1423988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6292" name="Rectangle 4"/>
          <p:cNvSpPr>
            <a:spLocks noChangeArrowheads="1"/>
          </p:cNvSpPr>
          <p:nvPr/>
        </p:nvSpPr>
        <p:spPr bwMode="auto">
          <a:xfrm>
            <a:off x="4070350" y="1676400"/>
            <a:ext cx="1565275" cy="1423988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6293" name="Rectangle 5"/>
          <p:cNvSpPr>
            <a:spLocks noChangeArrowheads="1"/>
          </p:cNvSpPr>
          <p:nvPr/>
        </p:nvSpPr>
        <p:spPr bwMode="auto">
          <a:xfrm>
            <a:off x="7924800" y="1676400"/>
            <a:ext cx="1565275" cy="1423988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6294" name="Rectangle 6"/>
          <p:cNvSpPr>
            <a:spLocks noChangeArrowheads="1"/>
          </p:cNvSpPr>
          <p:nvPr/>
        </p:nvSpPr>
        <p:spPr bwMode="auto">
          <a:xfrm>
            <a:off x="3263900" y="2095500"/>
            <a:ext cx="310038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6295" name="Rectangle 7"/>
          <p:cNvSpPr>
            <a:spLocks noChangeArrowheads="1"/>
          </p:cNvSpPr>
          <p:nvPr/>
        </p:nvSpPr>
        <p:spPr bwMode="auto">
          <a:xfrm>
            <a:off x="3505200" y="1785938"/>
            <a:ext cx="26924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6296" name="Rectangle 8"/>
          <p:cNvSpPr>
            <a:spLocks noChangeArrowheads="1"/>
          </p:cNvSpPr>
          <p:nvPr/>
        </p:nvSpPr>
        <p:spPr bwMode="auto">
          <a:xfrm>
            <a:off x="187325" y="1676400"/>
            <a:ext cx="1565275" cy="1423988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6297" name="AutoShape 9"/>
          <p:cNvSpPr>
            <a:spLocks noChangeArrowheads="1"/>
          </p:cNvSpPr>
          <p:nvPr/>
        </p:nvSpPr>
        <p:spPr bwMode="auto">
          <a:xfrm>
            <a:off x="392113" y="1808163"/>
            <a:ext cx="1152525" cy="1163637"/>
          </a:xfrm>
          <a:prstGeom prst="plus">
            <a:avLst>
              <a:gd name="adj" fmla="val 24995"/>
            </a:avLst>
          </a:prstGeom>
          <a:solidFill>
            <a:srgbClr val="037C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zh-CN" altLang="en-US" sz="2000" b="1" dirty="0" smtClean="0">
                <a:solidFill>
                  <a:srgbClr val="EAEC5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安全</a:t>
            </a:r>
            <a:endParaRPr lang="en-US" altLang="zh-CN" sz="2000" b="1" dirty="0">
              <a:solidFill>
                <a:srgbClr val="EAEC5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76298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98963" y="2378075"/>
          <a:ext cx="9350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437" name="Microsoft ClipArt Gallery" r:id="rId3" imgW="4441680" imgH="2709720" progId="MS_ClipArt_Gallery">
                  <p:embed/>
                </p:oleObj>
              </mc:Choice>
              <mc:Fallback>
                <p:oleObj name="Microsoft ClipArt Gallery" r:id="rId3" imgW="4441680" imgH="2709720" progId="MS_ClipArt_Gallery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2378075"/>
                        <a:ext cx="9350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6299" name="Rectangle 11"/>
          <p:cNvSpPr>
            <a:spLocks noChangeArrowheads="1"/>
          </p:cNvSpPr>
          <p:nvPr/>
        </p:nvSpPr>
        <p:spPr bwMode="auto">
          <a:xfrm>
            <a:off x="3962400" y="1728788"/>
            <a:ext cx="17494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质量</a:t>
            </a:r>
            <a:endParaRPr lang="en-US" altLang="zh-CN" sz="1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有魅力的产品</a:t>
            </a: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6300" name="Freeform 12"/>
          <p:cNvSpPr>
            <a:spLocks/>
          </p:cNvSpPr>
          <p:nvPr/>
        </p:nvSpPr>
        <p:spPr bwMode="auto">
          <a:xfrm>
            <a:off x="8377238" y="2300356"/>
            <a:ext cx="615950" cy="660400"/>
          </a:xfrm>
          <a:custGeom>
            <a:avLst/>
            <a:gdLst>
              <a:gd name="T0" fmla="*/ 660 w 2325"/>
              <a:gd name="T1" fmla="*/ 94 h 2080"/>
              <a:gd name="T2" fmla="*/ 1106 w 2325"/>
              <a:gd name="T3" fmla="*/ 109 h 2080"/>
              <a:gd name="T4" fmla="*/ 1587 w 2325"/>
              <a:gd name="T5" fmla="*/ 0 h 2080"/>
              <a:gd name="T6" fmla="*/ 2164 w 2325"/>
              <a:gd name="T7" fmla="*/ 0 h 2080"/>
              <a:gd name="T8" fmla="*/ 1525 w 2325"/>
              <a:gd name="T9" fmla="*/ 590 h 2080"/>
              <a:gd name="T10" fmla="*/ 1692 w 2325"/>
              <a:gd name="T11" fmla="*/ 628 h 2080"/>
              <a:gd name="T12" fmla="*/ 1866 w 2325"/>
              <a:gd name="T13" fmla="*/ 696 h 2080"/>
              <a:gd name="T14" fmla="*/ 2020 w 2325"/>
              <a:gd name="T15" fmla="*/ 786 h 2080"/>
              <a:gd name="T16" fmla="*/ 2143 w 2325"/>
              <a:gd name="T17" fmla="*/ 891 h 2080"/>
              <a:gd name="T18" fmla="*/ 2241 w 2325"/>
              <a:gd name="T19" fmla="*/ 1018 h 2080"/>
              <a:gd name="T20" fmla="*/ 2304 w 2325"/>
              <a:gd name="T21" fmla="*/ 1166 h 2080"/>
              <a:gd name="T22" fmla="*/ 2325 w 2325"/>
              <a:gd name="T23" fmla="*/ 1321 h 2080"/>
              <a:gd name="T24" fmla="*/ 2301 w 2325"/>
              <a:gd name="T25" fmla="*/ 1488 h 2080"/>
              <a:gd name="T26" fmla="*/ 2252 w 2325"/>
              <a:gd name="T27" fmla="*/ 1613 h 2080"/>
              <a:gd name="T28" fmla="*/ 2150 w 2325"/>
              <a:gd name="T29" fmla="*/ 1751 h 2080"/>
              <a:gd name="T30" fmla="*/ 1987 w 2325"/>
              <a:gd name="T31" fmla="*/ 1889 h 2080"/>
              <a:gd name="T32" fmla="*/ 1820 w 2325"/>
              <a:gd name="T33" fmla="*/ 1975 h 2080"/>
              <a:gd name="T34" fmla="*/ 1671 w 2325"/>
              <a:gd name="T35" fmla="*/ 2030 h 2080"/>
              <a:gd name="T36" fmla="*/ 1522 w 2325"/>
              <a:gd name="T37" fmla="*/ 2063 h 2080"/>
              <a:gd name="T38" fmla="*/ 1343 w 2325"/>
              <a:gd name="T39" fmla="*/ 2080 h 2080"/>
              <a:gd name="T40" fmla="*/ 861 w 2325"/>
              <a:gd name="T41" fmla="*/ 2074 h 2080"/>
              <a:gd name="T42" fmla="*/ 639 w 2325"/>
              <a:gd name="T43" fmla="*/ 2028 h 2080"/>
              <a:gd name="T44" fmla="*/ 392 w 2325"/>
              <a:gd name="T45" fmla="*/ 1927 h 2080"/>
              <a:gd name="T46" fmla="*/ 210 w 2325"/>
              <a:gd name="T47" fmla="*/ 1788 h 2080"/>
              <a:gd name="T48" fmla="*/ 89 w 2325"/>
              <a:gd name="T49" fmla="*/ 1642 h 2080"/>
              <a:gd name="T50" fmla="*/ 25 w 2325"/>
              <a:gd name="T51" fmla="*/ 1486 h 2080"/>
              <a:gd name="T52" fmla="*/ 0 w 2325"/>
              <a:gd name="T53" fmla="*/ 1353 h 2080"/>
              <a:gd name="T54" fmla="*/ 18 w 2325"/>
              <a:gd name="T55" fmla="*/ 1196 h 2080"/>
              <a:gd name="T56" fmla="*/ 98 w 2325"/>
              <a:gd name="T57" fmla="*/ 999 h 2080"/>
              <a:gd name="T58" fmla="*/ 246 w 2325"/>
              <a:gd name="T59" fmla="*/ 832 h 2080"/>
              <a:gd name="T60" fmla="*/ 445 w 2325"/>
              <a:gd name="T61" fmla="*/ 698 h 2080"/>
              <a:gd name="T62" fmla="*/ 722 w 2325"/>
              <a:gd name="T63" fmla="*/ 603 h 2080"/>
              <a:gd name="T64" fmla="*/ 280 w 2325"/>
              <a:gd name="T65" fmla="*/ 22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25" h="2080">
                <a:moveTo>
                  <a:pt x="280" y="22"/>
                </a:moveTo>
                <a:lnTo>
                  <a:pt x="660" y="94"/>
                </a:lnTo>
                <a:lnTo>
                  <a:pt x="654" y="0"/>
                </a:lnTo>
                <a:lnTo>
                  <a:pt x="1106" y="109"/>
                </a:lnTo>
                <a:lnTo>
                  <a:pt x="1106" y="0"/>
                </a:lnTo>
                <a:lnTo>
                  <a:pt x="1587" y="0"/>
                </a:lnTo>
                <a:lnTo>
                  <a:pt x="1579" y="102"/>
                </a:lnTo>
                <a:lnTo>
                  <a:pt x="2164" y="0"/>
                </a:lnTo>
                <a:lnTo>
                  <a:pt x="1457" y="584"/>
                </a:lnTo>
                <a:lnTo>
                  <a:pt x="1525" y="590"/>
                </a:lnTo>
                <a:lnTo>
                  <a:pt x="1605" y="606"/>
                </a:lnTo>
                <a:lnTo>
                  <a:pt x="1692" y="628"/>
                </a:lnTo>
                <a:lnTo>
                  <a:pt x="1776" y="658"/>
                </a:lnTo>
                <a:lnTo>
                  <a:pt x="1866" y="696"/>
                </a:lnTo>
                <a:lnTo>
                  <a:pt x="1941" y="733"/>
                </a:lnTo>
                <a:lnTo>
                  <a:pt x="2020" y="786"/>
                </a:lnTo>
                <a:lnTo>
                  <a:pt x="2089" y="840"/>
                </a:lnTo>
                <a:lnTo>
                  <a:pt x="2143" y="891"/>
                </a:lnTo>
                <a:lnTo>
                  <a:pt x="2195" y="950"/>
                </a:lnTo>
                <a:lnTo>
                  <a:pt x="2241" y="1018"/>
                </a:lnTo>
                <a:lnTo>
                  <a:pt x="2279" y="1094"/>
                </a:lnTo>
                <a:lnTo>
                  <a:pt x="2304" y="1166"/>
                </a:lnTo>
                <a:lnTo>
                  <a:pt x="2320" y="1233"/>
                </a:lnTo>
                <a:lnTo>
                  <a:pt x="2325" y="1321"/>
                </a:lnTo>
                <a:lnTo>
                  <a:pt x="2320" y="1414"/>
                </a:lnTo>
                <a:lnTo>
                  <a:pt x="2301" y="1488"/>
                </a:lnTo>
                <a:lnTo>
                  <a:pt x="2280" y="1553"/>
                </a:lnTo>
                <a:lnTo>
                  <a:pt x="2252" y="1613"/>
                </a:lnTo>
                <a:lnTo>
                  <a:pt x="2208" y="1678"/>
                </a:lnTo>
                <a:lnTo>
                  <a:pt x="2150" y="1751"/>
                </a:lnTo>
                <a:lnTo>
                  <a:pt x="2075" y="1826"/>
                </a:lnTo>
                <a:lnTo>
                  <a:pt x="1987" y="1889"/>
                </a:lnTo>
                <a:lnTo>
                  <a:pt x="1899" y="1940"/>
                </a:lnTo>
                <a:lnTo>
                  <a:pt x="1820" y="1975"/>
                </a:lnTo>
                <a:lnTo>
                  <a:pt x="1746" y="2006"/>
                </a:lnTo>
                <a:lnTo>
                  <a:pt x="1671" y="2030"/>
                </a:lnTo>
                <a:lnTo>
                  <a:pt x="1591" y="2050"/>
                </a:lnTo>
                <a:lnTo>
                  <a:pt x="1522" y="2063"/>
                </a:lnTo>
                <a:lnTo>
                  <a:pt x="1422" y="2074"/>
                </a:lnTo>
                <a:lnTo>
                  <a:pt x="1343" y="2080"/>
                </a:lnTo>
                <a:lnTo>
                  <a:pt x="943" y="2080"/>
                </a:lnTo>
                <a:lnTo>
                  <a:pt x="861" y="2074"/>
                </a:lnTo>
                <a:lnTo>
                  <a:pt x="763" y="2057"/>
                </a:lnTo>
                <a:lnTo>
                  <a:pt x="639" y="2028"/>
                </a:lnTo>
                <a:lnTo>
                  <a:pt x="514" y="1985"/>
                </a:lnTo>
                <a:lnTo>
                  <a:pt x="392" y="1927"/>
                </a:lnTo>
                <a:lnTo>
                  <a:pt x="286" y="1855"/>
                </a:lnTo>
                <a:lnTo>
                  <a:pt x="210" y="1788"/>
                </a:lnTo>
                <a:lnTo>
                  <a:pt x="147" y="1724"/>
                </a:lnTo>
                <a:lnTo>
                  <a:pt x="89" y="1642"/>
                </a:lnTo>
                <a:lnTo>
                  <a:pt x="45" y="1551"/>
                </a:lnTo>
                <a:lnTo>
                  <a:pt x="25" y="1486"/>
                </a:lnTo>
                <a:lnTo>
                  <a:pt x="8" y="1420"/>
                </a:lnTo>
                <a:lnTo>
                  <a:pt x="0" y="1353"/>
                </a:lnTo>
                <a:lnTo>
                  <a:pt x="3" y="1292"/>
                </a:lnTo>
                <a:lnTo>
                  <a:pt x="18" y="1196"/>
                </a:lnTo>
                <a:lnTo>
                  <a:pt x="48" y="1099"/>
                </a:lnTo>
                <a:lnTo>
                  <a:pt x="98" y="999"/>
                </a:lnTo>
                <a:lnTo>
                  <a:pt x="169" y="908"/>
                </a:lnTo>
                <a:lnTo>
                  <a:pt x="246" y="832"/>
                </a:lnTo>
                <a:lnTo>
                  <a:pt x="343" y="754"/>
                </a:lnTo>
                <a:lnTo>
                  <a:pt x="445" y="698"/>
                </a:lnTo>
                <a:lnTo>
                  <a:pt x="578" y="642"/>
                </a:lnTo>
                <a:lnTo>
                  <a:pt x="722" y="603"/>
                </a:lnTo>
                <a:lnTo>
                  <a:pt x="812" y="585"/>
                </a:lnTo>
                <a:lnTo>
                  <a:pt x="280" y="22"/>
                </a:lnTo>
                <a:close/>
              </a:path>
            </a:pathLst>
          </a:custGeom>
          <a:solidFill>
            <a:srgbClr val="008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6301" name="Rectangle 13"/>
          <p:cNvSpPr>
            <a:spLocks noChangeArrowheads="1"/>
          </p:cNvSpPr>
          <p:nvPr/>
        </p:nvSpPr>
        <p:spPr bwMode="auto">
          <a:xfrm>
            <a:off x="8268899" y="1728788"/>
            <a:ext cx="90089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成本</a:t>
            </a:r>
            <a:endParaRPr lang="en-US" altLang="zh-CN" sz="2000" b="1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创造价值</a:t>
            </a: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6302" name="Rectangle 14"/>
          <p:cNvSpPr>
            <a:spLocks noChangeArrowheads="1"/>
          </p:cNvSpPr>
          <p:nvPr/>
        </p:nvSpPr>
        <p:spPr bwMode="auto">
          <a:xfrm>
            <a:off x="2171700" y="1700213"/>
            <a:ext cx="156210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</a:t>
            </a:r>
            <a:endParaRPr lang="en-US" altLang="zh-CN" sz="1600" b="1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组织发展</a:t>
            </a: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76303" name="Picture 1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2378075"/>
            <a:ext cx="1039812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6304" name="Rectangle 16"/>
          <p:cNvSpPr>
            <a:spLocks noChangeArrowheads="1"/>
          </p:cNvSpPr>
          <p:nvPr/>
        </p:nvSpPr>
        <p:spPr bwMode="auto">
          <a:xfrm>
            <a:off x="5870575" y="1725613"/>
            <a:ext cx="19018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效率</a:t>
            </a:r>
            <a:endParaRPr lang="en-US" altLang="zh-CN" sz="2000" b="1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数量和交期</a:t>
            </a: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76305" name="Object 1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061194"/>
              </p:ext>
            </p:extLst>
          </p:nvPr>
        </p:nvGraphicFramePr>
        <p:xfrm>
          <a:off x="6532563" y="2354262"/>
          <a:ext cx="533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438" name="Microsoft ClipArt Gallery" r:id="rId6" imgW="3062160" imgH="3146400" progId="MS_ClipArt_Gallery">
                  <p:embed/>
                </p:oleObj>
              </mc:Choice>
              <mc:Fallback>
                <p:oleObj name="Microsoft ClipArt Gallery" r:id="rId6" imgW="3062160" imgH="3146400" progId="MS_ClipArt_Gallery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2354262"/>
                        <a:ext cx="533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6306" name="Text Box 18"/>
          <p:cNvSpPr txBox="1">
            <a:spLocks noChangeArrowheads="1"/>
          </p:cNvSpPr>
          <p:nvPr/>
        </p:nvSpPr>
        <p:spPr bwMode="auto">
          <a:xfrm>
            <a:off x="152400" y="3352800"/>
            <a:ext cx="1600200" cy="2308225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8325" tIns="49163" rIns="98325" bIns="49163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为每一位员工和来访者创造一个安全、整洁和健康的工作环境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76307" name="Text Box 19"/>
          <p:cNvSpPr txBox="1">
            <a:spLocks noChangeArrowheads="1"/>
          </p:cNvSpPr>
          <p:nvPr/>
        </p:nvSpPr>
        <p:spPr bwMode="auto">
          <a:xfrm>
            <a:off x="2057400" y="3352799"/>
            <a:ext cx="1676400" cy="2308225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8325" tIns="49163" rIns="98325" bIns="49163" anchor="ctr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关注员工的发展、士气和对企业的认同感</a:t>
            </a:r>
            <a:endParaRPr lang="en-US" altLang="zh-CN" dirty="0"/>
          </a:p>
        </p:txBody>
      </p:sp>
      <p:sp>
        <p:nvSpPr>
          <p:cNvPr id="1676308" name="Text Box 20"/>
          <p:cNvSpPr txBox="1">
            <a:spLocks noChangeArrowheads="1"/>
          </p:cNvSpPr>
          <p:nvPr/>
        </p:nvSpPr>
        <p:spPr bwMode="auto">
          <a:xfrm>
            <a:off x="4038600" y="3352801"/>
            <a:ext cx="1676400" cy="2308224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8325" tIns="49163" rIns="98325" bIns="49163" anchor="ctr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每一个流程的顾客都期望高品质的产品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</a:t>
            </a:r>
            <a:endParaRPr lang="en-US" altLang="zh-CN" dirty="0"/>
          </a:p>
        </p:txBody>
      </p:sp>
      <p:sp>
        <p:nvSpPr>
          <p:cNvPr id="1676309" name="Text Box 21"/>
          <p:cNvSpPr txBox="1">
            <a:spLocks noChangeArrowheads="1"/>
          </p:cNvSpPr>
          <p:nvPr/>
        </p:nvSpPr>
        <p:spPr bwMode="auto">
          <a:xfrm>
            <a:off x="5943600" y="3352800"/>
            <a:ext cx="1676400" cy="2308224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8325" tIns="49163" rIns="98325" bIns="49163" anchor="ctr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顾客希望好的产品，但同时他们希望能快一点得到它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676310" name="Text Box 22"/>
          <p:cNvSpPr txBox="1">
            <a:spLocks noChangeArrowheads="1"/>
          </p:cNvSpPr>
          <p:nvPr/>
        </p:nvSpPr>
        <p:spPr bwMode="auto">
          <a:xfrm>
            <a:off x="7848600" y="3352800"/>
            <a:ext cx="1676400" cy="2308225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8325" tIns="49163" rIns="98325" bIns="49163" anchor="ctr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减少浪费和控制成本使我们的产品物美价廉</a:t>
            </a:r>
            <a:r>
              <a:rPr lang="en-US" altLang="zh-CN" dirty="0" smtClean="0"/>
              <a:t>!!</a:t>
            </a:r>
            <a:endParaRPr lang="en-US" altLang="zh-CN" dirty="0"/>
          </a:p>
        </p:txBody>
      </p:sp>
      <p:sp>
        <p:nvSpPr>
          <p:cNvPr id="1676311" name="Rectangle 23"/>
          <p:cNvSpPr>
            <a:spLocks noChangeArrowheads="1"/>
          </p:cNvSpPr>
          <p:nvPr/>
        </p:nvSpPr>
        <p:spPr bwMode="auto">
          <a:xfrm>
            <a:off x="914400" y="76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02" tIns="47797" rIns="97302" bIns="47797" anchor="ctr"/>
          <a:lstStyle>
            <a:lvl1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4572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9144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1371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18288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0033CC"/>
                </a:solidFill>
                <a:latin typeface="Arial" panose="020B0604020202020204" pitchFamily="34" charset="0"/>
              </a:rPr>
              <a:t>需要转化为目标</a:t>
            </a:r>
            <a:r>
              <a:rPr lang="en-US" altLang="ko-KR" sz="3600" dirty="0" smtClean="0">
                <a:solidFill>
                  <a:srgbClr val="0033CC"/>
                </a:solidFill>
                <a:latin typeface="Arial" panose="020B0604020202020204" pitchFamily="34" charset="0"/>
              </a:rPr>
              <a:t>…</a:t>
            </a:r>
            <a:endParaRPr lang="en-US" altLang="ko-KR" sz="3600" dirty="0">
              <a:solidFill>
                <a:srgbClr val="0033CC"/>
              </a:solidFill>
            </a:endParaRPr>
          </a:p>
        </p:txBody>
      </p:sp>
      <p:sp>
        <p:nvSpPr>
          <p:cNvPr id="1676312" name="Rectangle 24"/>
          <p:cNvSpPr>
            <a:spLocks noChangeArrowheads="1"/>
          </p:cNvSpPr>
          <p:nvPr/>
        </p:nvSpPr>
        <p:spPr bwMode="auto">
          <a:xfrm>
            <a:off x="2057400" y="762000"/>
            <a:ext cx="5638800" cy="6858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5</a:t>
            </a:r>
            <a:r>
              <a:rPr lang="zh-CN" altLang="en-US" sz="40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大目标</a:t>
            </a:r>
            <a:endParaRPr lang="en-US" altLang="zh-CN" sz="4000" dirty="0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1676313" name="Rectangle 25"/>
          <p:cNvSpPr>
            <a:spLocks noChangeArrowheads="1"/>
          </p:cNvSpPr>
          <p:nvPr/>
        </p:nvSpPr>
        <p:spPr bwMode="auto">
          <a:xfrm>
            <a:off x="228600" y="5791200"/>
            <a:ext cx="9296400" cy="83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8325" tIns="49163" rIns="98325" bIns="49163">
            <a:spAutoFit/>
          </a:bodyPr>
          <a:lstStyle/>
          <a:p>
            <a:r>
              <a:rPr lang="zh-CN" altLang="en-US" sz="2400" dirty="0" smtClean="0">
                <a:solidFill>
                  <a:srgbClr val="3333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在一个安全和开心的工作环境，按照计划为顾客提供没有缺陷（更重要的是符合顾客要求）的产品，没有浪费，这就是我们的目标。</a:t>
            </a:r>
            <a:endParaRPr lang="en-US" altLang="zh-CN" sz="2400" dirty="0">
              <a:solidFill>
                <a:srgbClr val="3333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676316" name="Text Box 28"/>
          <p:cNvSpPr txBox="1">
            <a:spLocks noChangeArrowheads="1"/>
          </p:cNvSpPr>
          <p:nvPr/>
        </p:nvSpPr>
        <p:spPr bwMode="auto">
          <a:xfrm>
            <a:off x="8458200" y="2478156"/>
            <a:ext cx="4572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8325" tIns="49163" rIns="98325" bIns="49163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</a:rPr>
              <a:t>$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11" name="Rectangle 1031"/>
          <p:cNvSpPr>
            <a:spLocks noChangeArrowheads="1"/>
          </p:cNvSpPr>
          <p:nvPr/>
        </p:nvSpPr>
        <p:spPr bwMode="auto">
          <a:xfrm>
            <a:off x="3505200" y="2166938"/>
            <a:ext cx="26924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4313" name="AutoShape 1033"/>
          <p:cNvSpPr>
            <a:spLocks noChangeArrowheads="1"/>
          </p:cNvSpPr>
          <p:nvPr/>
        </p:nvSpPr>
        <p:spPr bwMode="auto">
          <a:xfrm>
            <a:off x="3124200" y="4927600"/>
            <a:ext cx="685800" cy="635000"/>
          </a:xfrm>
          <a:prstGeom prst="plus">
            <a:avLst>
              <a:gd name="adj" fmla="val 24995"/>
            </a:avLst>
          </a:prstGeom>
          <a:solidFill>
            <a:srgbClr val="037C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zh-CN" altLang="en-US" sz="1200" b="1">
              <a:solidFill>
                <a:srgbClr val="EAEC5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4314" name="Object 103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94363" y="4968875"/>
          <a:ext cx="9350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576" name="Microsoft ClipArt Gallery" r:id="rId3" imgW="4441680" imgH="2709720" progId="MS_ClipArt_Gallery">
                  <p:embed/>
                </p:oleObj>
              </mc:Choice>
              <mc:Fallback>
                <p:oleObj name="Microsoft ClipArt Gallery" r:id="rId3" imgW="4441680" imgH="2709720" progId="MS_ClipArt_Gallery">
                  <p:embed/>
                  <p:pic>
                    <p:nvPicPr>
                      <p:cNvPr id="0" name="Object 10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968875"/>
                        <a:ext cx="9350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4316" name="Freeform 1036"/>
          <p:cNvSpPr>
            <a:spLocks/>
          </p:cNvSpPr>
          <p:nvPr/>
        </p:nvSpPr>
        <p:spPr bwMode="auto">
          <a:xfrm>
            <a:off x="8293100" y="4978400"/>
            <a:ext cx="546100" cy="584200"/>
          </a:xfrm>
          <a:custGeom>
            <a:avLst/>
            <a:gdLst>
              <a:gd name="T0" fmla="*/ 660 w 2325"/>
              <a:gd name="T1" fmla="*/ 94 h 2080"/>
              <a:gd name="T2" fmla="*/ 1106 w 2325"/>
              <a:gd name="T3" fmla="*/ 109 h 2080"/>
              <a:gd name="T4" fmla="*/ 1587 w 2325"/>
              <a:gd name="T5" fmla="*/ 0 h 2080"/>
              <a:gd name="T6" fmla="*/ 2164 w 2325"/>
              <a:gd name="T7" fmla="*/ 0 h 2080"/>
              <a:gd name="T8" fmla="*/ 1525 w 2325"/>
              <a:gd name="T9" fmla="*/ 590 h 2080"/>
              <a:gd name="T10" fmla="*/ 1692 w 2325"/>
              <a:gd name="T11" fmla="*/ 628 h 2080"/>
              <a:gd name="T12" fmla="*/ 1866 w 2325"/>
              <a:gd name="T13" fmla="*/ 696 h 2080"/>
              <a:gd name="T14" fmla="*/ 2020 w 2325"/>
              <a:gd name="T15" fmla="*/ 786 h 2080"/>
              <a:gd name="T16" fmla="*/ 2143 w 2325"/>
              <a:gd name="T17" fmla="*/ 891 h 2080"/>
              <a:gd name="T18" fmla="*/ 2241 w 2325"/>
              <a:gd name="T19" fmla="*/ 1018 h 2080"/>
              <a:gd name="T20" fmla="*/ 2304 w 2325"/>
              <a:gd name="T21" fmla="*/ 1166 h 2080"/>
              <a:gd name="T22" fmla="*/ 2325 w 2325"/>
              <a:gd name="T23" fmla="*/ 1321 h 2080"/>
              <a:gd name="T24" fmla="*/ 2301 w 2325"/>
              <a:gd name="T25" fmla="*/ 1488 h 2080"/>
              <a:gd name="T26" fmla="*/ 2252 w 2325"/>
              <a:gd name="T27" fmla="*/ 1613 h 2080"/>
              <a:gd name="T28" fmla="*/ 2150 w 2325"/>
              <a:gd name="T29" fmla="*/ 1751 h 2080"/>
              <a:gd name="T30" fmla="*/ 1987 w 2325"/>
              <a:gd name="T31" fmla="*/ 1889 h 2080"/>
              <a:gd name="T32" fmla="*/ 1820 w 2325"/>
              <a:gd name="T33" fmla="*/ 1975 h 2080"/>
              <a:gd name="T34" fmla="*/ 1671 w 2325"/>
              <a:gd name="T35" fmla="*/ 2030 h 2080"/>
              <a:gd name="T36" fmla="*/ 1522 w 2325"/>
              <a:gd name="T37" fmla="*/ 2063 h 2080"/>
              <a:gd name="T38" fmla="*/ 1343 w 2325"/>
              <a:gd name="T39" fmla="*/ 2080 h 2080"/>
              <a:gd name="T40" fmla="*/ 861 w 2325"/>
              <a:gd name="T41" fmla="*/ 2074 h 2080"/>
              <a:gd name="T42" fmla="*/ 639 w 2325"/>
              <a:gd name="T43" fmla="*/ 2028 h 2080"/>
              <a:gd name="T44" fmla="*/ 392 w 2325"/>
              <a:gd name="T45" fmla="*/ 1927 h 2080"/>
              <a:gd name="T46" fmla="*/ 210 w 2325"/>
              <a:gd name="T47" fmla="*/ 1788 h 2080"/>
              <a:gd name="T48" fmla="*/ 89 w 2325"/>
              <a:gd name="T49" fmla="*/ 1642 h 2080"/>
              <a:gd name="T50" fmla="*/ 25 w 2325"/>
              <a:gd name="T51" fmla="*/ 1486 h 2080"/>
              <a:gd name="T52" fmla="*/ 0 w 2325"/>
              <a:gd name="T53" fmla="*/ 1353 h 2080"/>
              <a:gd name="T54" fmla="*/ 18 w 2325"/>
              <a:gd name="T55" fmla="*/ 1196 h 2080"/>
              <a:gd name="T56" fmla="*/ 98 w 2325"/>
              <a:gd name="T57" fmla="*/ 999 h 2080"/>
              <a:gd name="T58" fmla="*/ 246 w 2325"/>
              <a:gd name="T59" fmla="*/ 832 h 2080"/>
              <a:gd name="T60" fmla="*/ 445 w 2325"/>
              <a:gd name="T61" fmla="*/ 698 h 2080"/>
              <a:gd name="T62" fmla="*/ 722 w 2325"/>
              <a:gd name="T63" fmla="*/ 603 h 2080"/>
              <a:gd name="T64" fmla="*/ 280 w 2325"/>
              <a:gd name="T65" fmla="*/ 22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25" h="2080">
                <a:moveTo>
                  <a:pt x="280" y="22"/>
                </a:moveTo>
                <a:lnTo>
                  <a:pt x="660" y="94"/>
                </a:lnTo>
                <a:lnTo>
                  <a:pt x="654" y="0"/>
                </a:lnTo>
                <a:lnTo>
                  <a:pt x="1106" y="109"/>
                </a:lnTo>
                <a:lnTo>
                  <a:pt x="1106" y="0"/>
                </a:lnTo>
                <a:lnTo>
                  <a:pt x="1587" y="0"/>
                </a:lnTo>
                <a:lnTo>
                  <a:pt x="1579" y="102"/>
                </a:lnTo>
                <a:lnTo>
                  <a:pt x="2164" y="0"/>
                </a:lnTo>
                <a:lnTo>
                  <a:pt x="1457" y="584"/>
                </a:lnTo>
                <a:lnTo>
                  <a:pt x="1525" y="590"/>
                </a:lnTo>
                <a:lnTo>
                  <a:pt x="1605" y="606"/>
                </a:lnTo>
                <a:lnTo>
                  <a:pt x="1692" y="628"/>
                </a:lnTo>
                <a:lnTo>
                  <a:pt x="1776" y="658"/>
                </a:lnTo>
                <a:lnTo>
                  <a:pt x="1866" y="696"/>
                </a:lnTo>
                <a:lnTo>
                  <a:pt x="1941" y="733"/>
                </a:lnTo>
                <a:lnTo>
                  <a:pt x="2020" y="786"/>
                </a:lnTo>
                <a:lnTo>
                  <a:pt x="2089" y="840"/>
                </a:lnTo>
                <a:lnTo>
                  <a:pt x="2143" y="891"/>
                </a:lnTo>
                <a:lnTo>
                  <a:pt x="2195" y="950"/>
                </a:lnTo>
                <a:lnTo>
                  <a:pt x="2241" y="1018"/>
                </a:lnTo>
                <a:lnTo>
                  <a:pt x="2279" y="1094"/>
                </a:lnTo>
                <a:lnTo>
                  <a:pt x="2304" y="1166"/>
                </a:lnTo>
                <a:lnTo>
                  <a:pt x="2320" y="1233"/>
                </a:lnTo>
                <a:lnTo>
                  <a:pt x="2325" y="1321"/>
                </a:lnTo>
                <a:lnTo>
                  <a:pt x="2320" y="1414"/>
                </a:lnTo>
                <a:lnTo>
                  <a:pt x="2301" y="1488"/>
                </a:lnTo>
                <a:lnTo>
                  <a:pt x="2280" y="1553"/>
                </a:lnTo>
                <a:lnTo>
                  <a:pt x="2252" y="1613"/>
                </a:lnTo>
                <a:lnTo>
                  <a:pt x="2208" y="1678"/>
                </a:lnTo>
                <a:lnTo>
                  <a:pt x="2150" y="1751"/>
                </a:lnTo>
                <a:lnTo>
                  <a:pt x="2075" y="1826"/>
                </a:lnTo>
                <a:lnTo>
                  <a:pt x="1987" y="1889"/>
                </a:lnTo>
                <a:lnTo>
                  <a:pt x="1899" y="1940"/>
                </a:lnTo>
                <a:lnTo>
                  <a:pt x="1820" y="1975"/>
                </a:lnTo>
                <a:lnTo>
                  <a:pt x="1746" y="2006"/>
                </a:lnTo>
                <a:lnTo>
                  <a:pt x="1671" y="2030"/>
                </a:lnTo>
                <a:lnTo>
                  <a:pt x="1591" y="2050"/>
                </a:lnTo>
                <a:lnTo>
                  <a:pt x="1522" y="2063"/>
                </a:lnTo>
                <a:lnTo>
                  <a:pt x="1422" y="2074"/>
                </a:lnTo>
                <a:lnTo>
                  <a:pt x="1343" y="2080"/>
                </a:lnTo>
                <a:lnTo>
                  <a:pt x="943" y="2080"/>
                </a:lnTo>
                <a:lnTo>
                  <a:pt x="861" y="2074"/>
                </a:lnTo>
                <a:lnTo>
                  <a:pt x="763" y="2057"/>
                </a:lnTo>
                <a:lnTo>
                  <a:pt x="639" y="2028"/>
                </a:lnTo>
                <a:lnTo>
                  <a:pt x="514" y="1985"/>
                </a:lnTo>
                <a:lnTo>
                  <a:pt x="392" y="1927"/>
                </a:lnTo>
                <a:lnTo>
                  <a:pt x="286" y="1855"/>
                </a:lnTo>
                <a:lnTo>
                  <a:pt x="210" y="1788"/>
                </a:lnTo>
                <a:lnTo>
                  <a:pt x="147" y="1724"/>
                </a:lnTo>
                <a:lnTo>
                  <a:pt x="89" y="1642"/>
                </a:lnTo>
                <a:lnTo>
                  <a:pt x="45" y="1551"/>
                </a:lnTo>
                <a:lnTo>
                  <a:pt x="25" y="1486"/>
                </a:lnTo>
                <a:lnTo>
                  <a:pt x="8" y="1420"/>
                </a:lnTo>
                <a:lnTo>
                  <a:pt x="0" y="1353"/>
                </a:lnTo>
                <a:lnTo>
                  <a:pt x="3" y="1292"/>
                </a:lnTo>
                <a:lnTo>
                  <a:pt x="18" y="1196"/>
                </a:lnTo>
                <a:lnTo>
                  <a:pt x="48" y="1099"/>
                </a:lnTo>
                <a:lnTo>
                  <a:pt x="98" y="999"/>
                </a:lnTo>
                <a:lnTo>
                  <a:pt x="169" y="908"/>
                </a:lnTo>
                <a:lnTo>
                  <a:pt x="246" y="832"/>
                </a:lnTo>
                <a:lnTo>
                  <a:pt x="343" y="754"/>
                </a:lnTo>
                <a:lnTo>
                  <a:pt x="445" y="698"/>
                </a:lnTo>
                <a:lnTo>
                  <a:pt x="578" y="642"/>
                </a:lnTo>
                <a:lnTo>
                  <a:pt x="722" y="603"/>
                </a:lnTo>
                <a:lnTo>
                  <a:pt x="812" y="585"/>
                </a:lnTo>
                <a:lnTo>
                  <a:pt x="280" y="22"/>
                </a:lnTo>
                <a:close/>
              </a:path>
            </a:pathLst>
          </a:custGeom>
          <a:solidFill>
            <a:srgbClr val="008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4319" name="Picture 1039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4968875"/>
            <a:ext cx="1039812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34321" name="Object 104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86600" y="5013325"/>
          <a:ext cx="533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577" name="Microsoft ClipArt Gallery" r:id="rId6" imgW="3062160" imgH="3146400" progId="MS_ClipArt_Gallery">
                  <p:embed/>
                </p:oleObj>
              </mc:Choice>
              <mc:Fallback>
                <p:oleObj name="Microsoft ClipArt Gallery" r:id="rId6" imgW="3062160" imgH="3146400" progId="MS_ClipArt_Gallery">
                  <p:embed/>
                  <p:pic>
                    <p:nvPicPr>
                      <p:cNvPr id="0" name="Object 104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013325"/>
                        <a:ext cx="533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4327" name="Rectangle 1047"/>
          <p:cNvSpPr>
            <a:spLocks noChangeArrowheads="1"/>
          </p:cNvSpPr>
          <p:nvPr/>
        </p:nvSpPr>
        <p:spPr bwMode="auto">
          <a:xfrm>
            <a:off x="3200400" y="4241800"/>
            <a:ext cx="63230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02" tIns="47797" rIns="97302" bIns="47797" anchor="ctr"/>
          <a:lstStyle>
            <a:lvl1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4572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9144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1371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18288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4000" dirty="0">
                <a:solidFill>
                  <a:srgbClr val="FF0000"/>
                </a:solidFill>
                <a:latin typeface="Arial" panose="020B0604020202020204" pitchFamily="34" charset="0"/>
              </a:rPr>
              <a:t>S       </a:t>
            </a:r>
            <a:r>
              <a:rPr lang="en-US" altLang="zh-CN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ko-KR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lang="en-US" altLang="ko-KR" sz="4000" dirty="0">
                <a:solidFill>
                  <a:srgbClr val="FF0000"/>
                </a:solidFill>
                <a:latin typeface="Arial" panose="020B0604020202020204" pitchFamily="34" charset="0"/>
              </a:rPr>
              <a:t>Q      </a:t>
            </a:r>
            <a:r>
              <a:rPr lang="en-US" altLang="zh-CN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ko-KR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40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634328" name="Rectangle 1048"/>
          <p:cNvSpPr>
            <a:spLocks noChangeArrowheads="1"/>
          </p:cNvSpPr>
          <p:nvPr/>
        </p:nvSpPr>
        <p:spPr bwMode="auto">
          <a:xfrm>
            <a:off x="1447800" y="152400"/>
            <a:ext cx="7085013" cy="5334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r>
              <a:rPr lang="zh-CN" altLang="en-US" sz="30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目标的排序是有意义的</a:t>
            </a:r>
            <a:r>
              <a:rPr lang="en-US" altLang="zh-CN" sz="30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!</a:t>
            </a:r>
            <a:endParaRPr lang="en-US" altLang="zh-CN" sz="3000" dirty="0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1634329" name="Rectangle 1049"/>
          <p:cNvSpPr>
            <a:spLocks noChangeArrowheads="1"/>
          </p:cNvSpPr>
          <p:nvPr/>
        </p:nvSpPr>
        <p:spPr bwMode="auto">
          <a:xfrm>
            <a:off x="228600" y="5791200"/>
            <a:ext cx="9296400" cy="120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8325" tIns="49163" rIns="98325" bIns="49163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3333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现在的理念是员工的安全永远是第一位，然后是员工发展和产品质量。如果我们优先关注这些，成本</a:t>
            </a:r>
            <a:r>
              <a:rPr lang="en-US" altLang="zh-CN" sz="2400" dirty="0" smtClean="0">
                <a:solidFill>
                  <a:srgbClr val="3333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——</a:t>
            </a:r>
            <a:r>
              <a:rPr lang="zh-CN" altLang="en-US" sz="2400" dirty="0" smtClean="0">
                <a:solidFill>
                  <a:srgbClr val="3333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通过减少浪费</a:t>
            </a:r>
            <a:r>
              <a:rPr lang="en-US" altLang="zh-CN" sz="2400" dirty="0" smtClean="0">
                <a:solidFill>
                  <a:srgbClr val="3333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——</a:t>
            </a:r>
            <a:r>
              <a:rPr lang="zh-CN" altLang="en-US" sz="2400" dirty="0" smtClean="0">
                <a:solidFill>
                  <a:srgbClr val="3333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自然会得到降低。</a:t>
            </a:r>
            <a:endParaRPr lang="en-US" altLang="zh-CN" sz="2400" dirty="0">
              <a:solidFill>
                <a:srgbClr val="3333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634332" name="Text Box 1052"/>
          <p:cNvSpPr txBox="1">
            <a:spLocks noChangeArrowheads="1"/>
          </p:cNvSpPr>
          <p:nvPr/>
        </p:nvSpPr>
        <p:spPr bwMode="auto">
          <a:xfrm>
            <a:off x="228600" y="21336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过去</a:t>
            </a:r>
            <a:endParaRPr lang="en-US" altLang="ko-KR" sz="2800" i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634333" name="Text Box 1053"/>
          <p:cNvSpPr txBox="1">
            <a:spLocks noChangeArrowheads="1"/>
          </p:cNvSpPr>
          <p:nvPr/>
        </p:nvSpPr>
        <p:spPr bwMode="auto">
          <a:xfrm>
            <a:off x="152400" y="49418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现在</a:t>
            </a:r>
            <a:endParaRPr lang="en-US" altLang="ko-KR" sz="2800" i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34334" name="Rectangle 1054"/>
          <p:cNvSpPr>
            <a:spLocks noChangeArrowheads="1"/>
          </p:cNvSpPr>
          <p:nvPr/>
        </p:nvSpPr>
        <p:spPr bwMode="auto">
          <a:xfrm>
            <a:off x="3200400" y="1524000"/>
            <a:ext cx="63230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02" tIns="47797" rIns="97302" bIns="47797" anchor="ctr"/>
          <a:lstStyle>
            <a:lvl1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4572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9144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1371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18288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4000" dirty="0">
                <a:solidFill>
                  <a:srgbClr val="FF0000"/>
                </a:solidFill>
                <a:latin typeface="Arial" panose="020B0604020202020204" pitchFamily="34" charset="0"/>
              </a:rPr>
              <a:t>C      </a:t>
            </a:r>
            <a:r>
              <a:rPr lang="en-US" altLang="zh-CN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ko-KR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lang="en-US" altLang="ko-KR" sz="4000" dirty="0">
                <a:solidFill>
                  <a:srgbClr val="FF0000"/>
                </a:solidFill>
                <a:latin typeface="Arial" panose="020B0604020202020204" pitchFamily="34" charset="0"/>
              </a:rPr>
              <a:t>Q       </a:t>
            </a:r>
            <a:r>
              <a:rPr lang="en-US" altLang="zh-CN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ko-KR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40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634335" name="Freeform 1055"/>
          <p:cNvSpPr>
            <a:spLocks/>
          </p:cNvSpPr>
          <p:nvPr/>
        </p:nvSpPr>
        <p:spPr bwMode="auto">
          <a:xfrm>
            <a:off x="3187700" y="2133600"/>
            <a:ext cx="546100" cy="584200"/>
          </a:xfrm>
          <a:custGeom>
            <a:avLst/>
            <a:gdLst>
              <a:gd name="T0" fmla="*/ 660 w 2325"/>
              <a:gd name="T1" fmla="*/ 94 h 2080"/>
              <a:gd name="T2" fmla="*/ 1106 w 2325"/>
              <a:gd name="T3" fmla="*/ 109 h 2080"/>
              <a:gd name="T4" fmla="*/ 1587 w 2325"/>
              <a:gd name="T5" fmla="*/ 0 h 2080"/>
              <a:gd name="T6" fmla="*/ 2164 w 2325"/>
              <a:gd name="T7" fmla="*/ 0 h 2080"/>
              <a:gd name="T8" fmla="*/ 1525 w 2325"/>
              <a:gd name="T9" fmla="*/ 590 h 2080"/>
              <a:gd name="T10" fmla="*/ 1692 w 2325"/>
              <a:gd name="T11" fmla="*/ 628 h 2080"/>
              <a:gd name="T12" fmla="*/ 1866 w 2325"/>
              <a:gd name="T13" fmla="*/ 696 h 2080"/>
              <a:gd name="T14" fmla="*/ 2020 w 2325"/>
              <a:gd name="T15" fmla="*/ 786 h 2080"/>
              <a:gd name="T16" fmla="*/ 2143 w 2325"/>
              <a:gd name="T17" fmla="*/ 891 h 2080"/>
              <a:gd name="T18" fmla="*/ 2241 w 2325"/>
              <a:gd name="T19" fmla="*/ 1018 h 2080"/>
              <a:gd name="T20" fmla="*/ 2304 w 2325"/>
              <a:gd name="T21" fmla="*/ 1166 h 2080"/>
              <a:gd name="T22" fmla="*/ 2325 w 2325"/>
              <a:gd name="T23" fmla="*/ 1321 h 2080"/>
              <a:gd name="T24" fmla="*/ 2301 w 2325"/>
              <a:gd name="T25" fmla="*/ 1488 h 2080"/>
              <a:gd name="T26" fmla="*/ 2252 w 2325"/>
              <a:gd name="T27" fmla="*/ 1613 h 2080"/>
              <a:gd name="T28" fmla="*/ 2150 w 2325"/>
              <a:gd name="T29" fmla="*/ 1751 h 2080"/>
              <a:gd name="T30" fmla="*/ 1987 w 2325"/>
              <a:gd name="T31" fmla="*/ 1889 h 2080"/>
              <a:gd name="T32" fmla="*/ 1820 w 2325"/>
              <a:gd name="T33" fmla="*/ 1975 h 2080"/>
              <a:gd name="T34" fmla="*/ 1671 w 2325"/>
              <a:gd name="T35" fmla="*/ 2030 h 2080"/>
              <a:gd name="T36" fmla="*/ 1522 w 2325"/>
              <a:gd name="T37" fmla="*/ 2063 h 2080"/>
              <a:gd name="T38" fmla="*/ 1343 w 2325"/>
              <a:gd name="T39" fmla="*/ 2080 h 2080"/>
              <a:gd name="T40" fmla="*/ 861 w 2325"/>
              <a:gd name="T41" fmla="*/ 2074 h 2080"/>
              <a:gd name="T42" fmla="*/ 639 w 2325"/>
              <a:gd name="T43" fmla="*/ 2028 h 2080"/>
              <a:gd name="T44" fmla="*/ 392 w 2325"/>
              <a:gd name="T45" fmla="*/ 1927 h 2080"/>
              <a:gd name="T46" fmla="*/ 210 w 2325"/>
              <a:gd name="T47" fmla="*/ 1788 h 2080"/>
              <a:gd name="T48" fmla="*/ 89 w 2325"/>
              <a:gd name="T49" fmla="*/ 1642 h 2080"/>
              <a:gd name="T50" fmla="*/ 25 w 2325"/>
              <a:gd name="T51" fmla="*/ 1486 h 2080"/>
              <a:gd name="T52" fmla="*/ 0 w 2325"/>
              <a:gd name="T53" fmla="*/ 1353 h 2080"/>
              <a:gd name="T54" fmla="*/ 18 w 2325"/>
              <a:gd name="T55" fmla="*/ 1196 h 2080"/>
              <a:gd name="T56" fmla="*/ 98 w 2325"/>
              <a:gd name="T57" fmla="*/ 999 h 2080"/>
              <a:gd name="T58" fmla="*/ 246 w 2325"/>
              <a:gd name="T59" fmla="*/ 832 h 2080"/>
              <a:gd name="T60" fmla="*/ 445 w 2325"/>
              <a:gd name="T61" fmla="*/ 698 h 2080"/>
              <a:gd name="T62" fmla="*/ 722 w 2325"/>
              <a:gd name="T63" fmla="*/ 603 h 2080"/>
              <a:gd name="T64" fmla="*/ 280 w 2325"/>
              <a:gd name="T65" fmla="*/ 22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25" h="2080">
                <a:moveTo>
                  <a:pt x="280" y="22"/>
                </a:moveTo>
                <a:lnTo>
                  <a:pt x="660" y="94"/>
                </a:lnTo>
                <a:lnTo>
                  <a:pt x="654" y="0"/>
                </a:lnTo>
                <a:lnTo>
                  <a:pt x="1106" y="109"/>
                </a:lnTo>
                <a:lnTo>
                  <a:pt x="1106" y="0"/>
                </a:lnTo>
                <a:lnTo>
                  <a:pt x="1587" y="0"/>
                </a:lnTo>
                <a:lnTo>
                  <a:pt x="1579" y="102"/>
                </a:lnTo>
                <a:lnTo>
                  <a:pt x="2164" y="0"/>
                </a:lnTo>
                <a:lnTo>
                  <a:pt x="1457" y="584"/>
                </a:lnTo>
                <a:lnTo>
                  <a:pt x="1525" y="590"/>
                </a:lnTo>
                <a:lnTo>
                  <a:pt x="1605" y="606"/>
                </a:lnTo>
                <a:lnTo>
                  <a:pt x="1692" y="628"/>
                </a:lnTo>
                <a:lnTo>
                  <a:pt x="1776" y="658"/>
                </a:lnTo>
                <a:lnTo>
                  <a:pt x="1866" y="696"/>
                </a:lnTo>
                <a:lnTo>
                  <a:pt x="1941" y="733"/>
                </a:lnTo>
                <a:lnTo>
                  <a:pt x="2020" y="786"/>
                </a:lnTo>
                <a:lnTo>
                  <a:pt x="2089" y="840"/>
                </a:lnTo>
                <a:lnTo>
                  <a:pt x="2143" y="891"/>
                </a:lnTo>
                <a:lnTo>
                  <a:pt x="2195" y="950"/>
                </a:lnTo>
                <a:lnTo>
                  <a:pt x="2241" y="1018"/>
                </a:lnTo>
                <a:lnTo>
                  <a:pt x="2279" y="1094"/>
                </a:lnTo>
                <a:lnTo>
                  <a:pt x="2304" y="1166"/>
                </a:lnTo>
                <a:lnTo>
                  <a:pt x="2320" y="1233"/>
                </a:lnTo>
                <a:lnTo>
                  <a:pt x="2325" y="1321"/>
                </a:lnTo>
                <a:lnTo>
                  <a:pt x="2320" y="1414"/>
                </a:lnTo>
                <a:lnTo>
                  <a:pt x="2301" y="1488"/>
                </a:lnTo>
                <a:lnTo>
                  <a:pt x="2280" y="1553"/>
                </a:lnTo>
                <a:lnTo>
                  <a:pt x="2252" y="1613"/>
                </a:lnTo>
                <a:lnTo>
                  <a:pt x="2208" y="1678"/>
                </a:lnTo>
                <a:lnTo>
                  <a:pt x="2150" y="1751"/>
                </a:lnTo>
                <a:lnTo>
                  <a:pt x="2075" y="1826"/>
                </a:lnTo>
                <a:lnTo>
                  <a:pt x="1987" y="1889"/>
                </a:lnTo>
                <a:lnTo>
                  <a:pt x="1899" y="1940"/>
                </a:lnTo>
                <a:lnTo>
                  <a:pt x="1820" y="1975"/>
                </a:lnTo>
                <a:lnTo>
                  <a:pt x="1746" y="2006"/>
                </a:lnTo>
                <a:lnTo>
                  <a:pt x="1671" y="2030"/>
                </a:lnTo>
                <a:lnTo>
                  <a:pt x="1591" y="2050"/>
                </a:lnTo>
                <a:lnTo>
                  <a:pt x="1522" y="2063"/>
                </a:lnTo>
                <a:lnTo>
                  <a:pt x="1422" y="2074"/>
                </a:lnTo>
                <a:lnTo>
                  <a:pt x="1343" y="2080"/>
                </a:lnTo>
                <a:lnTo>
                  <a:pt x="943" y="2080"/>
                </a:lnTo>
                <a:lnTo>
                  <a:pt x="861" y="2074"/>
                </a:lnTo>
                <a:lnTo>
                  <a:pt x="763" y="2057"/>
                </a:lnTo>
                <a:lnTo>
                  <a:pt x="639" y="2028"/>
                </a:lnTo>
                <a:lnTo>
                  <a:pt x="514" y="1985"/>
                </a:lnTo>
                <a:lnTo>
                  <a:pt x="392" y="1927"/>
                </a:lnTo>
                <a:lnTo>
                  <a:pt x="286" y="1855"/>
                </a:lnTo>
                <a:lnTo>
                  <a:pt x="210" y="1788"/>
                </a:lnTo>
                <a:lnTo>
                  <a:pt x="147" y="1724"/>
                </a:lnTo>
                <a:lnTo>
                  <a:pt x="89" y="1642"/>
                </a:lnTo>
                <a:lnTo>
                  <a:pt x="45" y="1551"/>
                </a:lnTo>
                <a:lnTo>
                  <a:pt x="25" y="1486"/>
                </a:lnTo>
                <a:lnTo>
                  <a:pt x="8" y="1420"/>
                </a:lnTo>
                <a:lnTo>
                  <a:pt x="0" y="1353"/>
                </a:lnTo>
                <a:lnTo>
                  <a:pt x="3" y="1292"/>
                </a:lnTo>
                <a:lnTo>
                  <a:pt x="18" y="1196"/>
                </a:lnTo>
                <a:lnTo>
                  <a:pt x="48" y="1099"/>
                </a:lnTo>
                <a:lnTo>
                  <a:pt x="98" y="999"/>
                </a:lnTo>
                <a:lnTo>
                  <a:pt x="169" y="908"/>
                </a:lnTo>
                <a:lnTo>
                  <a:pt x="246" y="832"/>
                </a:lnTo>
                <a:lnTo>
                  <a:pt x="343" y="754"/>
                </a:lnTo>
                <a:lnTo>
                  <a:pt x="445" y="698"/>
                </a:lnTo>
                <a:lnTo>
                  <a:pt x="578" y="642"/>
                </a:lnTo>
                <a:lnTo>
                  <a:pt x="722" y="603"/>
                </a:lnTo>
                <a:lnTo>
                  <a:pt x="812" y="585"/>
                </a:lnTo>
                <a:lnTo>
                  <a:pt x="280" y="22"/>
                </a:lnTo>
                <a:close/>
              </a:path>
            </a:pathLst>
          </a:custGeom>
          <a:solidFill>
            <a:srgbClr val="008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4338" name="Object 105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95800" y="2133600"/>
          <a:ext cx="533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578" name="Microsoft ClipArt Gallery" r:id="rId8" imgW="3062160" imgH="3146400" progId="MS_ClipArt_Gallery">
                  <p:embed/>
                </p:oleObj>
              </mc:Choice>
              <mc:Fallback>
                <p:oleObj name="Microsoft ClipArt Gallery" r:id="rId8" imgW="3062160" imgH="3146400" progId="MS_ClipArt_Gallery">
                  <p:embed/>
                  <p:pic>
                    <p:nvPicPr>
                      <p:cNvPr id="0" name="Object 105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133600"/>
                        <a:ext cx="533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4339" name="Object 105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2133600"/>
          <a:ext cx="9350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579" name="Microsoft ClipArt Gallery" r:id="rId10" imgW="4441680" imgH="2709720" progId="MS_ClipArt_Gallery">
                  <p:embed/>
                </p:oleObj>
              </mc:Choice>
              <mc:Fallback>
                <p:oleObj name="Microsoft ClipArt Gallery" r:id="rId10" imgW="4441680" imgH="2709720" progId="MS_ClipArt_Gallery">
                  <p:embed/>
                  <p:pic>
                    <p:nvPicPr>
                      <p:cNvPr id="0" name="Object 105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9350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4340" name="Picture 106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8" y="2149475"/>
            <a:ext cx="1039812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4341" name="AutoShape 1061"/>
          <p:cNvSpPr>
            <a:spLocks noChangeArrowheads="1"/>
          </p:cNvSpPr>
          <p:nvPr/>
        </p:nvSpPr>
        <p:spPr bwMode="auto">
          <a:xfrm>
            <a:off x="8302625" y="2166938"/>
            <a:ext cx="612775" cy="576262"/>
          </a:xfrm>
          <a:prstGeom prst="plus">
            <a:avLst>
              <a:gd name="adj" fmla="val 24995"/>
            </a:avLst>
          </a:prstGeom>
          <a:solidFill>
            <a:srgbClr val="037C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zh-CN" altLang="en-US" sz="1200" b="1">
              <a:solidFill>
                <a:srgbClr val="EAEC5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4342" name="Rectangle 1062"/>
          <p:cNvSpPr>
            <a:spLocks noChangeArrowheads="1"/>
          </p:cNvSpPr>
          <p:nvPr/>
        </p:nvSpPr>
        <p:spPr bwMode="auto">
          <a:xfrm>
            <a:off x="228600" y="2895600"/>
            <a:ext cx="9296400" cy="83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8325" tIns="49163" rIns="98325" bIns="49163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3333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过去，公司往往把财务控制和产量作为优先关注点</a:t>
            </a:r>
            <a:r>
              <a:rPr lang="zh-CN" altLang="en-US" sz="2400" dirty="0">
                <a:solidFill>
                  <a:srgbClr val="3333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rgbClr val="3333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而忽略了员工的发展和安全。</a:t>
            </a:r>
            <a:endParaRPr lang="en-US" altLang="zh-CN" sz="2400" dirty="0">
              <a:solidFill>
                <a:srgbClr val="3333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634343" name="Rectangle 1063"/>
          <p:cNvSpPr>
            <a:spLocks noChangeArrowheads="1"/>
          </p:cNvSpPr>
          <p:nvPr/>
        </p:nvSpPr>
        <p:spPr bwMode="auto">
          <a:xfrm>
            <a:off x="1371600" y="914400"/>
            <a:ext cx="7162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C2E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302" tIns="47797" rIns="97302" bIns="47797"/>
          <a:lstStyle>
            <a:lvl1pPr marL="288925" indent="-288925" algn="l" defTabSz="977900">
              <a:spcBef>
                <a:spcPct val="20000"/>
              </a:spcBef>
              <a:buClr>
                <a:srgbClr val="FE9B03"/>
              </a:buClr>
              <a:buSzPct val="68000"/>
              <a:buFont typeface="Monotype Sorts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95338" indent="-306388" algn="l" defTabSz="977900">
              <a:spcBef>
                <a:spcPct val="20000"/>
              </a:spcBef>
              <a:buClr>
                <a:srgbClr val="FE9B03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222375" indent="-244475" algn="l" defTabSz="977900">
              <a:spcBef>
                <a:spcPct val="20000"/>
              </a:spcBef>
              <a:buClr>
                <a:srgbClr val="FE9B03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712913" indent="-246063" algn="l" defTabSz="9779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01863" indent="-244475" algn="l" defTabSz="9779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659063" indent="-244475" defTabSz="977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116263" indent="-244475" defTabSz="977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573463" indent="-244475" defTabSz="977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030663" indent="-244475" defTabSz="977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80000"/>
              </a:lnSpc>
              <a:buFont typeface="Monotype Sorts" charset="2"/>
              <a:buNone/>
            </a:pPr>
            <a:r>
              <a:rPr lang="zh-CN" altLang="en-US" sz="3200" dirty="0" smtClean="0">
                <a:solidFill>
                  <a:srgbClr val="0033CC"/>
                </a:solidFill>
              </a:rPr>
              <a:t>记住它们的优先度</a:t>
            </a:r>
            <a:r>
              <a:rPr lang="en-US" altLang="ko-KR" sz="3200" dirty="0" smtClean="0">
                <a:solidFill>
                  <a:srgbClr val="0033CC"/>
                </a:solidFill>
              </a:rPr>
              <a:t>…</a:t>
            </a:r>
            <a:endParaRPr lang="ko-KR" altLang="en-US" sz="3200" dirty="0">
              <a:solidFill>
                <a:srgbClr val="0033CC"/>
              </a:solidFill>
            </a:endParaRPr>
          </a:p>
        </p:txBody>
      </p:sp>
      <p:sp>
        <p:nvSpPr>
          <p:cNvPr id="1634344" name="Text Box 1064"/>
          <p:cNvSpPr txBox="1">
            <a:spLocks noChangeArrowheads="1"/>
          </p:cNvSpPr>
          <p:nvPr/>
        </p:nvSpPr>
        <p:spPr bwMode="auto">
          <a:xfrm>
            <a:off x="3200400" y="2279650"/>
            <a:ext cx="4572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8325" tIns="49163" rIns="98325" bIns="49163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1634345" name="Text Box 1065"/>
          <p:cNvSpPr txBox="1">
            <a:spLocks noChangeArrowheads="1"/>
          </p:cNvSpPr>
          <p:nvPr/>
        </p:nvSpPr>
        <p:spPr bwMode="auto">
          <a:xfrm>
            <a:off x="8305800" y="5099050"/>
            <a:ext cx="4572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8325" tIns="49163" rIns="98325" bIns="49163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1634347" name="Text Box 1067"/>
          <p:cNvSpPr txBox="1">
            <a:spLocks noChangeArrowheads="1"/>
          </p:cNvSpPr>
          <p:nvPr/>
        </p:nvSpPr>
        <p:spPr bwMode="auto">
          <a:xfrm>
            <a:off x="8890000" y="6781800"/>
            <a:ext cx="7874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325" tIns="49163" rIns="98325" bIns="49163">
            <a:spAutoFit/>
          </a:bodyPr>
          <a:lstStyle>
            <a:lvl1pPr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92125"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82663"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74788"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966913"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424113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81313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338513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95713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800" b="1">
                <a:solidFill>
                  <a:srgbClr val="DDDDD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 Hamalian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914400" y="76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02" tIns="47797" rIns="97302" bIns="47797" anchor="ctr"/>
          <a:lstStyle>
            <a:lvl1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4572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9144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1371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18288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0033CC"/>
                </a:solidFill>
              </a:rPr>
              <a:t>安全与现场管理评价</a:t>
            </a:r>
            <a:endParaRPr lang="en-US" altLang="ko-KR" sz="3600" dirty="0">
              <a:solidFill>
                <a:srgbClr val="0033C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7" y="1135062"/>
            <a:ext cx="1440000" cy="3356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87" y="2125662"/>
            <a:ext cx="1800000" cy="1194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87" y="1940922"/>
            <a:ext cx="1080000" cy="1394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4387" y="10984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(</a:t>
            </a:r>
            <a:r>
              <a:rPr lang="zh-CN" altLang="en-US" sz="2800" dirty="0" smtClean="0"/>
              <a:t>千人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安全事故次数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285337" y="3715956"/>
            <a:ext cx="38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现场管理检查评价</a:t>
            </a:r>
            <a:endParaRPr lang="zh-CN" altLang="en-US" sz="2800" dirty="0"/>
          </a:p>
        </p:txBody>
      </p:sp>
      <p:pic>
        <p:nvPicPr>
          <p:cNvPr id="9" name="内容占位符 11" descr="1354957487210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8925" y="4445514"/>
            <a:ext cx="216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80" y="5557282"/>
            <a:ext cx="1260000" cy="1155403"/>
          </a:xfrm>
          <a:prstGeom prst="rect">
            <a:avLst/>
          </a:prstGeom>
        </p:spPr>
      </p:pic>
      <p:sp>
        <p:nvSpPr>
          <p:cNvPr id="10" name="线形标注 2 9"/>
          <p:cNvSpPr/>
          <p:nvPr/>
        </p:nvSpPr>
        <p:spPr bwMode="auto">
          <a:xfrm>
            <a:off x="1167447" y="3381167"/>
            <a:ext cx="381000" cy="180000"/>
          </a:xfrm>
          <a:prstGeom prst="borderCallout2">
            <a:avLst>
              <a:gd name="adj1" fmla="val 50708"/>
              <a:gd name="adj2" fmla="val 95667"/>
              <a:gd name="adj3" fmla="val 24076"/>
              <a:gd name="adj4" fmla="val 115333"/>
              <a:gd name="adj5" fmla="val -1099278"/>
              <a:gd name="adj6" fmla="val 59303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1" name="线形标注 2 10"/>
          <p:cNvSpPr/>
          <p:nvPr/>
        </p:nvSpPr>
        <p:spPr bwMode="auto">
          <a:xfrm>
            <a:off x="763587" y="3604182"/>
            <a:ext cx="1152000" cy="396000"/>
          </a:xfrm>
          <a:prstGeom prst="borderCallout2">
            <a:avLst>
              <a:gd name="adj1" fmla="val 50708"/>
              <a:gd name="adj2" fmla="val 95667"/>
              <a:gd name="adj3" fmla="val 24076"/>
              <a:gd name="adj4" fmla="val 115333"/>
              <a:gd name="adj5" fmla="val 88185"/>
              <a:gd name="adj6" fmla="val 22355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pic>
        <p:nvPicPr>
          <p:cNvPr id="1678338" name="Picture 2" descr="F:\Users\libei\Pictures\素材\iche5rd4260_20080617204154_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229" b="88855" l="200" r="90400">
                        <a14:foregroundMark x1="17000" y1="71988" x2="17000" y2="71988"/>
                        <a14:foregroundMark x1="70000" y1="65964" x2="70000" y2="65964"/>
                        <a14:foregroundMark x1="72200" y1="71988" x2="72200" y2="71988"/>
                        <a14:backgroundMark x1="27000" y1="31325" x2="27000" y2="31325"/>
                        <a14:backgroundMark x1="23600" y1="22892" x2="23600" y2="22892"/>
                        <a14:backgroundMark x1="33000" y1="28313" x2="33000" y2="28313"/>
                        <a14:backgroundMark x1="25000" y1="37952" x2="25000" y2="37952"/>
                        <a14:backgroundMark x1="18200" y1="18675" x2="18200" y2="186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00" b="21636"/>
          <a:stretch/>
        </p:blipFill>
        <p:spPr bwMode="auto">
          <a:xfrm>
            <a:off x="7327623" y="2125662"/>
            <a:ext cx="1830664" cy="10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210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914400" y="76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02" tIns="47797" rIns="97302" bIns="47797" anchor="ctr"/>
          <a:lstStyle>
            <a:lvl1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4572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9144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1371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18288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0033CC"/>
                </a:solidFill>
              </a:rPr>
              <a:t>人员管理评价</a:t>
            </a:r>
            <a:endParaRPr lang="en-US" altLang="ko-KR" sz="3600" dirty="0">
              <a:solidFill>
                <a:srgbClr val="0033C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4387" y="10984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离职率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1134000"/>
            <a:ext cx="1440000" cy="3336828"/>
          </a:xfrm>
          <a:prstGeom prst="rect">
            <a:avLst/>
          </a:prstGeom>
        </p:spPr>
      </p:pic>
      <p:sp>
        <p:nvSpPr>
          <p:cNvPr id="13" name="线形标注 2 12"/>
          <p:cNvSpPr/>
          <p:nvPr/>
        </p:nvSpPr>
        <p:spPr bwMode="auto">
          <a:xfrm>
            <a:off x="790574" y="3586062"/>
            <a:ext cx="1116000" cy="216000"/>
          </a:xfrm>
          <a:prstGeom prst="borderCallout2">
            <a:avLst>
              <a:gd name="adj1" fmla="val 50708"/>
              <a:gd name="adj2" fmla="val 95667"/>
              <a:gd name="adj3" fmla="val 24076"/>
              <a:gd name="adj4" fmla="val 115333"/>
              <a:gd name="adj5" fmla="val -1005204"/>
              <a:gd name="adj6" fmla="val 23683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2530221571"/>
              </p:ext>
            </p:extLst>
          </p:nvPr>
        </p:nvGraphicFramePr>
        <p:xfrm>
          <a:off x="3735388" y="1734245"/>
          <a:ext cx="5486400" cy="19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右大括号 14"/>
          <p:cNvSpPr/>
          <p:nvPr/>
        </p:nvSpPr>
        <p:spPr bwMode="auto">
          <a:xfrm rot="5400000">
            <a:off x="7145337" y="2616845"/>
            <a:ext cx="800100" cy="2133600"/>
          </a:xfrm>
          <a:prstGeom prst="righ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7588" y="4248845"/>
            <a:ext cx="3046412" cy="107721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1600" dirty="0" smtClean="0"/>
              <a:t>员工完成对企业的认知，更多因企业的管理问题离职，</a:t>
            </a:r>
            <a:r>
              <a:rPr lang="zh-CN" altLang="en-US" sz="1600" dirty="0" smtClean="0">
                <a:solidFill>
                  <a:srgbClr val="FF0000"/>
                </a:solidFill>
              </a:rPr>
              <a:t>应重点关注此部分员工的离职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35388" y="4248844"/>
            <a:ext cx="1904999" cy="1077218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员工仍处于对企业的认知阶段，员工个人及公司都有相互选择的权利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4649787" y="3283595"/>
            <a:ext cx="0" cy="8001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92286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" y="1134000"/>
            <a:ext cx="1526370" cy="3348000"/>
          </a:xfrm>
          <a:prstGeom prst="rect">
            <a:avLst/>
          </a:prstGeom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914400" y="76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02" tIns="47797" rIns="97302" bIns="47797" anchor="ctr"/>
          <a:lstStyle>
            <a:lvl1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4572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9144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1371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18288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0033CC"/>
                </a:solidFill>
              </a:rPr>
              <a:t>质量</a:t>
            </a:r>
            <a:r>
              <a:rPr lang="zh-CN" altLang="en-US" sz="3600" dirty="0" smtClean="0">
                <a:solidFill>
                  <a:srgbClr val="0033CC"/>
                </a:solidFill>
              </a:rPr>
              <a:t>管理评价</a:t>
            </a:r>
            <a:endParaRPr lang="en-US" altLang="ko-KR" sz="3600" dirty="0">
              <a:solidFill>
                <a:srgbClr val="0033C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4387" y="10984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DPU/</a:t>
            </a:r>
            <a:r>
              <a:rPr lang="zh-CN" altLang="en-US" sz="2800" dirty="0" smtClean="0"/>
              <a:t>合格率</a:t>
            </a:r>
            <a:endParaRPr lang="zh-CN" altLang="en-US" sz="2800" dirty="0"/>
          </a:p>
        </p:txBody>
      </p:sp>
      <p:sp>
        <p:nvSpPr>
          <p:cNvPr id="13" name="线形标注 2 12"/>
          <p:cNvSpPr/>
          <p:nvPr/>
        </p:nvSpPr>
        <p:spPr bwMode="auto">
          <a:xfrm>
            <a:off x="790574" y="3255962"/>
            <a:ext cx="1188000" cy="432000"/>
          </a:xfrm>
          <a:prstGeom prst="borderCallout2">
            <a:avLst>
              <a:gd name="adj1" fmla="val 50708"/>
              <a:gd name="adj2" fmla="val 95667"/>
              <a:gd name="adj3" fmla="val 24076"/>
              <a:gd name="adj4" fmla="val 115333"/>
              <a:gd name="adj5" fmla="val -431940"/>
              <a:gd name="adj6" fmla="val 22294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pic>
        <p:nvPicPr>
          <p:cNvPr id="18" name="Picture 2" descr="f:\Users\lb273793\Desktop\图片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417" y="1626386"/>
            <a:ext cx="5040000" cy="3033237"/>
          </a:xfrm>
          <a:prstGeom prst="rect">
            <a:avLst/>
          </a:prstGeom>
          <a:noFill/>
          <a:extLst/>
        </p:spPr>
      </p:pic>
      <p:sp>
        <p:nvSpPr>
          <p:cNvPr id="20" name="文本框 19"/>
          <p:cNvSpPr txBox="1"/>
          <p:nvPr/>
        </p:nvSpPr>
        <p:spPr>
          <a:xfrm>
            <a:off x="3798417" y="4868862"/>
            <a:ext cx="5270970" cy="107721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对于任何一个产品相关过程（工序、生产线、</a:t>
            </a:r>
            <a:r>
              <a:rPr lang="en-US" altLang="zh-CN" sz="1600" dirty="0" smtClean="0">
                <a:solidFill>
                  <a:schemeClr val="tx1"/>
                </a:solidFill>
              </a:rPr>
              <a:t>CPA</a:t>
            </a:r>
            <a:r>
              <a:rPr lang="zh-CN" altLang="en-US" sz="1600" dirty="0" smtClean="0">
                <a:solidFill>
                  <a:schemeClr val="tx1"/>
                </a:solidFill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</a:rPr>
              <a:t>PDI</a:t>
            </a:r>
            <a:r>
              <a:rPr lang="zh-CN" altLang="en-US" sz="1600" dirty="0" smtClean="0">
                <a:solidFill>
                  <a:schemeClr val="tx1"/>
                </a:solidFill>
              </a:rPr>
              <a:t>、售后维修），都可以用</a:t>
            </a:r>
            <a:r>
              <a:rPr lang="en-US" altLang="zh-CN" sz="1600" dirty="0" smtClean="0">
                <a:solidFill>
                  <a:schemeClr val="tx1"/>
                </a:solidFill>
              </a:rPr>
              <a:t>DPU</a:t>
            </a:r>
            <a:r>
              <a:rPr lang="zh-CN" altLang="en-US" sz="1600" dirty="0" smtClean="0">
                <a:solidFill>
                  <a:schemeClr val="tx1"/>
                </a:solidFill>
              </a:rPr>
              <a:t>（单车故障数）或合格率或换算的数值（如</a:t>
            </a:r>
            <a:r>
              <a:rPr lang="en-US" altLang="zh-CN" sz="1600" dirty="0">
                <a:solidFill>
                  <a:schemeClr val="tx1"/>
                </a:solidFill>
              </a:rPr>
              <a:t>IQS</a:t>
            </a:r>
            <a:r>
              <a:rPr lang="zh-CN" altLang="en-US" sz="1600" dirty="0" smtClean="0">
                <a:solidFill>
                  <a:schemeClr val="tx1"/>
                </a:solidFill>
              </a:rPr>
              <a:t>）进行产品的质量评价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686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7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1134000"/>
            <a:ext cx="1561268" cy="33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914400" y="76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02" tIns="47797" rIns="97302" bIns="47797" anchor="ctr"/>
          <a:lstStyle>
            <a:lvl1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4572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9144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1371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18288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0033CC"/>
                </a:solidFill>
              </a:rPr>
              <a:t>效率</a:t>
            </a:r>
            <a:r>
              <a:rPr lang="zh-CN" altLang="en-US" sz="3600" dirty="0" smtClean="0">
                <a:solidFill>
                  <a:srgbClr val="0033CC"/>
                </a:solidFill>
              </a:rPr>
              <a:t>管理评价</a:t>
            </a:r>
            <a:endParaRPr lang="en-US" altLang="ko-KR" sz="3600" dirty="0">
              <a:solidFill>
                <a:srgbClr val="0033C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7051" y="754062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计划完成</a:t>
            </a:r>
            <a:r>
              <a:rPr lang="zh-CN" altLang="en-US" sz="2800" dirty="0" smtClean="0"/>
              <a:t>率</a:t>
            </a:r>
            <a:endParaRPr lang="zh-CN" altLang="en-US" sz="2800" dirty="0"/>
          </a:p>
        </p:txBody>
      </p:sp>
      <p:sp>
        <p:nvSpPr>
          <p:cNvPr id="13" name="线形标注 2 12"/>
          <p:cNvSpPr/>
          <p:nvPr/>
        </p:nvSpPr>
        <p:spPr bwMode="auto">
          <a:xfrm>
            <a:off x="773253" y="3471962"/>
            <a:ext cx="1188000" cy="432000"/>
          </a:xfrm>
          <a:prstGeom prst="borderCallout2">
            <a:avLst>
              <a:gd name="adj1" fmla="val 50708"/>
              <a:gd name="adj2" fmla="val 95667"/>
              <a:gd name="adj3" fmla="val 24076"/>
              <a:gd name="adj4" fmla="val 115333"/>
              <a:gd name="adj5" fmla="val -473098"/>
              <a:gd name="adj6" fmla="val 22401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36519" y="2650527"/>
            <a:ext cx="5270970" cy="754609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zh-CN" altLang="en-US" sz="1600" dirty="0" smtClean="0">
                <a:solidFill>
                  <a:schemeClr val="tx1"/>
                </a:solidFill>
              </a:rPr>
              <a:t>生产利用率虽然只是效率的内部评价指标，但关系着制造周期和计划完成，较高并可控的生产利用率才能保证顾客能快一点得到产品！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3354387" y="2127307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生产利用率</a:t>
            </a:r>
            <a:endParaRPr lang="zh-CN" altLang="en-US" sz="2800" dirty="0"/>
          </a:p>
        </p:txBody>
      </p:sp>
      <p:sp>
        <p:nvSpPr>
          <p:cNvPr id="10" name="文本框 19"/>
          <p:cNvSpPr txBox="1"/>
          <p:nvPr/>
        </p:nvSpPr>
        <p:spPr>
          <a:xfrm>
            <a:off x="4040187" y="1277283"/>
            <a:ext cx="5270970" cy="772179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zh-CN" altLang="en-US" sz="1600" dirty="0" smtClean="0">
                <a:solidFill>
                  <a:schemeClr val="tx1"/>
                </a:solidFill>
              </a:rPr>
              <a:t>拉动式生产方式，从顾客的订单到成品车的出库，再到生产的每一个环节和工序，都应该是连续而不间断的，只有每一个节点都</a:t>
            </a:r>
            <a:r>
              <a:rPr lang="en-US" altLang="zh-CN" sz="1600" dirty="0" smtClean="0">
                <a:solidFill>
                  <a:schemeClr val="tx1"/>
                </a:solidFill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</a:rPr>
              <a:t>完成，车辆才能按计划交付。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3347051" y="3471962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生产周期 </a:t>
            </a:r>
            <a:endParaRPr lang="zh-CN" altLang="en-US" sz="2800" dirty="0"/>
          </a:p>
        </p:txBody>
      </p:sp>
      <p:sp>
        <p:nvSpPr>
          <p:cNvPr id="12" name="文本框 19"/>
          <p:cNvSpPr txBox="1"/>
          <p:nvPr/>
        </p:nvSpPr>
        <p:spPr>
          <a:xfrm>
            <a:off x="4007750" y="4101000"/>
            <a:ext cx="5270970" cy="762000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zh-CN" altLang="en-US" sz="1600" dirty="0" smtClean="0">
                <a:solidFill>
                  <a:schemeClr val="tx1"/>
                </a:solidFill>
              </a:rPr>
              <a:t>生产周期作为生产运营的评价指标，直接影响产品的实时交付，只有较短的生产周期才能让产品得以准时交付。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687387" y="5097462"/>
            <a:ext cx="8623770" cy="1828800"/>
            <a:chOff x="773253" y="5097462"/>
            <a:chExt cx="8537904" cy="1828800"/>
          </a:xfrm>
        </p:grpSpPr>
        <p:sp>
          <p:nvSpPr>
            <p:cNvPr id="5" name="矩形 4"/>
            <p:cNvSpPr/>
            <p:nvPr/>
          </p:nvSpPr>
          <p:spPr bwMode="auto">
            <a:xfrm>
              <a:off x="773253" y="5097462"/>
              <a:ext cx="8537904" cy="1828800"/>
            </a:xfrm>
            <a:prstGeom prst="rect">
              <a:avLst/>
            </a:prstGeom>
            <a:solidFill>
              <a:srgbClr val="99CCFF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8325" tIns="49163" rIns="98325" bIns="49163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779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45179" y="5237716"/>
              <a:ext cx="8333541" cy="1538336"/>
              <a:chOff x="945179" y="5237716"/>
              <a:chExt cx="8333541" cy="153833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851187" y="5237716"/>
                <a:ext cx="7427533" cy="1498513"/>
                <a:chOff x="839787" y="2509228"/>
                <a:chExt cx="7432824" cy="1750034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839787" y="2509228"/>
                  <a:ext cx="7432824" cy="503034"/>
                  <a:chOff x="839787" y="2509228"/>
                  <a:chExt cx="7432824" cy="503034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839787" y="2509234"/>
                    <a:ext cx="503027" cy="503027"/>
                    <a:chOff x="839787" y="2509234"/>
                    <a:chExt cx="503027" cy="503027"/>
                  </a:xfrm>
                </p:grpSpPr>
                <p:sp>
                  <p:nvSpPr>
                    <p:cNvPr id="67" name="流程图: 联系 6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9787" y="2509234"/>
                      <a:ext cx="503027" cy="503027"/>
                    </a:xfrm>
                    <a:prstGeom prst="flowChartConnector">
                      <a:avLst/>
                    </a:prstGeom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8325" tIns="49163" rIns="98325" bIns="49163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77900" rtl="0" eaLnBrk="0" fontAlgn="base" latinLnBrk="0" hangingPunct="0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34" charset="-127"/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913206" y="2622247"/>
                      <a:ext cx="356187" cy="27699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T0</a:t>
                      </a:r>
                      <a:endParaRPr lang="zh-CN" altLang="en-US" sz="1200" dirty="0"/>
                    </a:p>
                  </p:txBody>
                </p: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1982787" y="2509234"/>
                    <a:ext cx="503027" cy="503027"/>
                    <a:chOff x="839787" y="2509234"/>
                    <a:chExt cx="503027" cy="503027"/>
                  </a:xfrm>
                  <a:solidFill>
                    <a:srgbClr val="FF0000"/>
                  </a:solidFill>
                </p:grpSpPr>
                <p:sp>
                  <p:nvSpPr>
                    <p:cNvPr id="65" name="流程图: 联系 6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9787" y="2509234"/>
                      <a:ext cx="503027" cy="503027"/>
                    </a:xfrm>
                    <a:prstGeom prst="flowChartConnector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8325" tIns="49163" rIns="98325" bIns="49163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77900" rtl="0" eaLnBrk="0" fontAlgn="base" latinLnBrk="0" hangingPunct="0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34" charset="-127"/>
                      </a:endParaRP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849888" y="2622247"/>
                      <a:ext cx="482825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VQ1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3145456" y="2509232"/>
                    <a:ext cx="503027" cy="503027"/>
                    <a:chOff x="839787" y="2509234"/>
                    <a:chExt cx="503027" cy="503027"/>
                  </a:xfrm>
                  <a:solidFill>
                    <a:srgbClr val="FF0000"/>
                  </a:solidFill>
                </p:grpSpPr>
                <p:sp>
                  <p:nvSpPr>
                    <p:cNvPr id="63" name="流程图: 联系 6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9787" y="2509234"/>
                      <a:ext cx="503027" cy="503027"/>
                    </a:xfrm>
                    <a:prstGeom prst="flowChartConnector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8325" tIns="49163" rIns="98325" bIns="49163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77900" rtl="0" eaLnBrk="0" fontAlgn="base" latinLnBrk="0" hangingPunct="0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34" charset="-127"/>
                      </a:endParaRP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849888" y="2622247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VQ2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318226" y="2509230"/>
                    <a:ext cx="503027" cy="503027"/>
                    <a:chOff x="839787" y="2509234"/>
                    <a:chExt cx="503027" cy="503027"/>
                  </a:xfrm>
                  <a:solidFill>
                    <a:srgbClr val="FF0000"/>
                  </a:solidFill>
                </p:grpSpPr>
                <p:sp>
                  <p:nvSpPr>
                    <p:cNvPr id="61" name="流程图: 联系 6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9787" y="2509234"/>
                      <a:ext cx="503027" cy="503027"/>
                    </a:xfrm>
                    <a:prstGeom prst="flowChartConnector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8325" tIns="49163" rIns="98325" bIns="49163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77900" rtl="0" eaLnBrk="0" fontAlgn="base" latinLnBrk="0" hangingPunct="0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34" charset="-127"/>
                      </a:endParaRPr>
                    </a:p>
                  </p:txBody>
                </p: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849888" y="2622247"/>
                      <a:ext cx="482825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VQ3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5487987" y="2509228"/>
                    <a:ext cx="503027" cy="503027"/>
                    <a:chOff x="839787" y="2509234"/>
                    <a:chExt cx="503027" cy="503027"/>
                  </a:xfrm>
                  <a:solidFill>
                    <a:srgbClr val="0070C0"/>
                  </a:solidFill>
                </p:grpSpPr>
                <p:sp>
                  <p:nvSpPr>
                    <p:cNvPr id="59" name="流程图: 联系 5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9787" y="2509234"/>
                      <a:ext cx="503027" cy="503027"/>
                    </a:xfrm>
                    <a:prstGeom prst="flowChartConnector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8325" tIns="49163" rIns="98325" bIns="49163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77900" rtl="0" eaLnBrk="0" fontAlgn="base" latinLnBrk="0" hangingPunct="0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34" charset="-127"/>
                      </a:endParaRP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870727" y="2622247"/>
                      <a:ext cx="44114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WH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6630987" y="2509235"/>
                    <a:ext cx="516613" cy="503027"/>
                    <a:chOff x="906508" y="2509234"/>
                    <a:chExt cx="516613" cy="503027"/>
                  </a:xfrm>
                  <a:solidFill>
                    <a:srgbClr val="C00000"/>
                  </a:solidFill>
                </p:grpSpPr>
                <p:sp>
                  <p:nvSpPr>
                    <p:cNvPr id="57" name="流程图: 联系 5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06508" y="2509234"/>
                      <a:ext cx="503027" cy="503027"/>
                    </a:xfrm>
                    <a:prstGeom prst="flowChartConnector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8325" tIns="49163" rIns="98325" bIns="49163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77900" rtl="0" eaLnBrk="0" fontAlgn="base" latinLnBrk="0" hangingPunct="0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34" charset="-127"/>
                      </a:endParaRP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930677" y="2622247"/>
                      <a:ext cx="492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WDI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7769584" y="2509235"/>
                    <a:ext cx="503027" cy="503027"/>
                    <a:chOff x="839787" y="2509234"/>
                    <a:chExt cx="503027" cy="503027"/>
                  </a:xfrm>
                  <a:solidFill>
                    <a:srgbClr val="0070C0"/>
                  </a:solidFill>
                </p:grpSpPr>
                <p:sp>
                  <p:nvSpPr>
                    <p:cNvPr id="55" name="流程图: 联系 5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9787" y="2509234"/>
                      <a:ext cx="503027" cy="503027"/>
                    </a:xfrm>
                    <a:prstGeom prst="flowChartConnector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8325" tIns="49163" rIns="98325" bIns="49163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77900" rtl="0" eaLnBrk="0" fontAlgn="base" latinLnBrk="0" hangingPunct="0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34" charset="-127"/>
                      </a:endParaRPr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845079" y="2622247"/>
                      <a:ext cx="492444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出库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49" name="直接连接符 48"/>
                  <p:cNvCxnSpPr>
                    <a:stCxn id="67" idx="6"/>
                    <a:endCxn id="65" idx="2"/>
                  </p:cNvCxnSpPr>
                  <p:nvPr/>
                </p:nvCxnSpPr>
                <p:spPr bwMode="auto">
                  <a:xfrm>
                    <a:off x="1342814" y="2760748"/>
                    <a:ext cx="639973" cy="0"/>
                  </a:xfrm>
                  <a:prstGeom prst="line">
                    <a:avLst/>
                  </a:prstGeom>
                  <a:solidFill>
                    <a:srgbClr val="FFFFFF"/>
                  </a:solidFill>
                  <a:ln w="19050" cap="flat" cmpd="sng" algn="ctr">
                    <a:solidFill>
                      <a:srgbClr val="000000"/>
                    </a:solidFill>
                    <a:prstDash val="sysDash"/>
                    <a:round/>
                    <a:headEnd type="oval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0" name="直接连接符 49"/>
                  <p:cNvCxnSpPr>
                    <a:stCxn id="65" idx="6"/>
                    <a:endCxn id="64" idx="1"/>
                  </p:cNvCxnSpPr>
                  <p:nvPr/>
                </p:nvCxnSpPr>
                <p:spPr bwMode="auto">
                  <a:xfrm flipV="1">
                    <a:off x="2485814" y="2760745"/>
                    <a:ext cx="669743" cy="3"/>
                  </a:xfrm>
                  <a:prstGeom prst="line">
                    <a:avLst/>
                  </a:prstGeom>
                  <a:solidFill>
                    <a:srgbClr val="FFFFFF"/>
                  </a:solidFill>
                  <a:ln w="19050" cap="flat" cmpd="sng" algn="ctr">
                    <a:solidFill>
                      <a:srgbClr val="000000"/>
                    </a:solidFill>
                    <a:prstDash val="sysDash"/>
                    <a:round/>
                    <a:headEnd type="oval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1" name="直接连接符 50"/>
                  <p:cNvCxnSpPr>
                    <a:endCxn id="62" idx="1"/>
                  </p:cNvCxnSpPr>
                  <p:nvPr/>
                </p:nvCxnSpPr>
                <p:spPr bwMode="auto">
                  <a:xfrm flipV="1">
                    <a:off x="3648483" y="2760743"/>
                    <a:ext cx="679844" cy="6"/>
                  </a:xfrm>
                  <a:prstGeom prst="line">
                    <a:avLst/>
                  </a:prstGeom>
                  <a:solidFill>
                    <a:srgbClr val="FFFFFF"/>
                  </a:solidFill>
                  <a:ln w="19050" cap="flat" cmpd="sng" algn="ctr">
                    <a:solidFill>
                      <a:srgbClr val="000000"/>
                    </a:solidFill>
                    <a:prstDash val="sysDash"/>
                    <a:round/>
                    <a:headEnd type="oval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2" name="直接连接符 51"/>
                  <p:cNvCxnSpPr>
                    <a:stCxn id="61" idx="6"/>
                    <a:endCxn id="59" idx="2"/>
                  </p:cNvCxnSpPr>
                  <p:nvPr/>
                </p:nvCxnSpPr>
                <p:spPr bwMode="auto">
                  <a:xfrm flipV="1">
                    <a:off x="4821253" y="2760742"/>
                    <a:ext cx="666734" cy="2"/>
                  </a:xfrm>
                  <a:prstGeom prst="line">
                    <a:avLst/>
                  </a:prstGeom>
                  <a:solidFill>
                    <a:srgbClr val="FFFFFF"/>
                  </a:solidFill>
                  <a:ln w="19050" cap="flat" cmpd="sng" algn="ctr">
                    <a:solidFill>
                      <a:srgbClr val="000000"/>
                    </a:solidFill>
                    <a:prstDash val="sysDash"/>
                    <a:round/>
                    <a:headEnd type="oval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3" name="直接箭头连接符 52"/>
                  <p:cNvCxnSpPr>
                    <a:stCxn id="59" idx="6"/>
                    <a:endCxn id="57" idx="2"/>
                  </p:cNvCxnSpPr>
                  <p:nvPr/>
                </p:nvCxnSpPr>
                <p:spPr bwMode="auto">
                  <a:xfrm>
                    <a:off x="5991014" y="2760742"/>
                    <a:ext cx="639973" cy="7"/>
                  </a:xfrm>
                  <a:prstGeom prst="straightConnector1">
                    <a:avLst/>
                  </a:prstGeom>
                  <a:solidFill>
                    <a:srgbClr val="FFFFFF"/>
                  </a:solidFill>
                  <a:ln w="19050" cap="flat" cmpd="sng" algn="ctr">
                    <a:solidFill>
                      <a:srgbClr val="000000"/>
                    </a:solidFill>
                    <a:prstDash val="sysDash"/>
                    <a:round/>
                    <a:headEnd type="oval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4" name="直接箭头连接符 53"/>
                  <p:cNvCxnSpPr>
                    <a:stCxn id="57" idx="6"/>
                    <a:endCxn id="55" idx="2"/>
                  </p:cNvCxnSpPr>
                  <p:nvPr/>
                </p:nvCxnSpPr>
                <p:spPr bwMode="auto">
                  <a:xfrm>
                    <a:off x="7134014" y="2760749"/>
                    <a:ext cx="635570" cy="0"/>
                  </a:xfrm>
                  <a:prstGeom prst="straightConnector1">
                    <a:avLst/>
                  </a:prstGeom>
                  <a:solidFill>
                    <a:srgbClr val="FFFFFF"/>
                  </a:solidFill>
                  <a:ln w="19050" cap="flat" cmpd="sng" algn="ctr">
                    <a:solidFill>
                      <a:srgbClr val="000000"/>
                    </a:solidFill>
                    <a:prstDash val="sysDash"/>
                    <a:round/>
                    <a:headEnd type="oval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16" name="直接连接符 15"/>
                <p:cNvCxnSpPr>
                  <a:stCxn id="65" idx="4"/>
                </p:cNvCxnSpPr>
                <p:nvPr/>
              </p:nvCxnSpPr>
              <p:spPr bwMode="auto">
                <a:xfrm flipH="1">
                  <a:off x="2234300" y="3012261"/>
                  <a:ext cx="1" cy="86600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直接连接符 16"/>
                <p:cNvCxnSpPr>
                  <a:stCxn id="63" idx="4"/>
                </p:cNvCxnSpPr>
                <p:nvPr/>
              </p:nvCxnSpPr>
              <p:spPr bwMode="auto">
                <a:xfrm flipH="1">
                  <a:off x="3396969" y="3012259"/>
                  <a:ext cx="1" cy="457203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" name="直接连接符 17"/>
                <p:cNvCxnSpPr>
                  <a:stCxn id="61" idx="4"/>
                </p:cNvCxnSpPr>
                <p:nvPr/>
              </p:nvCxnSpPr>
              <p:spPr bwMode="auto">
                <a:xfrm flipH="1">
                  <a:off x="4569739" y="3012257"/>
                  <a:ext cx="1" cy="457205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接连接符 18"/>
                <p:cNvCxnSpPr>
                  <a:stCxn id="59" idx="4"/>
                </p:cNvCxnSpPr>
                <p:nvPr/>
              </p:nvCxnSpPr>
              <p:spPr bwMode="auto">
                <a:xfrm flipH="1">
                  <a:off x="5739500" y="3012255"/>
                  <a:ext cx="1" cy="124700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直接连接符 20"/>
                <p:cNvCxnSpPr>
                  <a:stCxn id="57" idx="4"/>
                </p:cNvCxnSpPr>
                <p:nvPr/>
              </p:nvCxnSpPr>
              <p:spPr bwMode="auto">
                <a:xfrm flipH="1">
                  <a:off x="6882500" y="3012262"/>
                  <a:ext cx="1" cy="86600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接箭头连接符 21"/>
                <p:cNvCxnSpPr/>
                <p:nvPr/>
              </p:nvCxnSpPr>
              <p:spPr bwMode="auto">
                <a:xfrm>
                  <a:off x="1091298" y="3878262"/>
                  <a:ext cx="1143001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lgDashDotDot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262688" y="3555593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 smtClean="0">
                      <a:latin typeface="宋体" pitchFamily="2" charset="-122"/>
                      <a:ea typeface="宋体" pitchFamily="2" charset="-122"/>
                    </a:rPr>
                    <a:t>装配周期</a:t>
                  </a:r>
                  <a:endParaRPr lang="zh-CN" altLang="en-US" sz="1200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cxnSp>
              <p:nvCxnSpPr>
                <p:cNvPr id="24" name="直接箭头连接符 23"/>
                <p:cNvCxnSpPr/>
                <p:nvPr/>
              </p:nvCxnSpPr>
              <p:spPr bwMode="auto">
                <a:xfrm>
                  <a:off x="2253969" y="3878262"/>
                  <a:ext cx="3485531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lgDashDotDot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665239" y="355559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宋体" pitchFamily="2" charset="-122"/>
                      <a:ea typeface="宋体" pitchFamily="2" charset="-122"/>
                    </a:rPr>
                    <a:t>VQ</a:t>
                  </a:r>
                  <a:r>
                    <a:rPr lang="zh-CN" altLang="en-US" sz="1200" dirty="0" smtClean="0">
                      <a:latin typeface="宋体" pitchFamily="2" charset="-122"/>
                      <a:ea typeface="宋体" pitchFamily="2" charset="-122"/>
                    </a:rPr>
                    <a:t>周期</a:t>
                  </a:r>
                  <a:endParaRPr lang="zh-CN" altLang="en-US" sz="1200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cxnSp>
              <p:nvCxnSpPr>
                <p:cNvPr id="26" name="直接箭头连接符 25"/>
                <p:cNvCxnSpPr/>
                <p:nvPr/>
              </p:nvCxnSpPr>
              <p:spPr bwMode="auto">
                <a:xfrm>
                  <a:off x="2234299" y="3445258"/>
                  <a:ext cx="1143001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lgDashDotDot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箭头连接符 26"/>
                <p:cNvCxnSpPr/>
                <p:nvPr/>
              </p:nvCxnSpPr>
              <p:spPr bwMode="auto">
                <a:xfrm>
                  <a:off x="3396969" y="3443123"/>
                  <a:ext cx="1172771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lgDashDotDot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箭头连接符 27"/>
                <p:cNvCxnSpPr/>
                <p:nvPr/>
              </p:nvCxnSpPr>
              <p:spPr bwMode="auto">
                <a:xfrm>
                  <a:off x="4569738" y="3451501"/>
                  <a:ext cx="1143001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lgDashDotDot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436200" y="310235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宋体" pitchFamily="2" charset="-122"/>
                      <a:ea typeface="宋体" pitchFamily="2" charset="-122"/>
                    </a:rPr>
                    <a:t>VQ1</a:t>
                  </a:r>
                  <a:r>
                    <a:rPr lang="zh-CN" altLang="en-US" sz="1200" dirty="0" smtClean="0">
                      <a:latin typeface="宋体" pitchFamily="2" charset="-122"/>
                      <a:ea typeface="宋体" pitchFamily="2" charset="-122"/>
                    </a:rPr>
                    <a:t>周期</a:t>
                  </a:r>
                  <a:endParaRPr lang="zh-CN" altLang="en-US" sz="1200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21716" y="3104166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宋体" pitchFamily="2" charset="-122"/>
                      <a:ea typeface="宋体" pitchFamily="2" charset="-122"/>
                    </a:rPr>
                    <a:t>VQ2</a:t>
                  </a:r>
                  <a:r>
                    <a:rPr lang="zh-CN" altLang="en-US" sz="1200" dirty="0" smtClean="0">
                      <a:latin typeface="宋体" pitchFamily="2" charset="-122"/>
                      <a:ea typeface="宋体" pitchFamily="2" charset="-122"/>
                    </a:rPr>
                    <a:t>周期</a:t>
                  </a:r>
                  <a:endParaRPr lang="zh-CN" altLang="en-US" sz="1200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779600" y="3104166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宋体" pitchFamily="2" charset="-122"/>
                      <a:ea typeface="宋体" pitchFamily="2" charset="-122"/>
                    </a:rPr>
                    <a:t>VQ3</a:t>
                  </a:r>
                  <a:r>
                    <a:rPr lang="zh-CN" altLang="en-US" sz="1200" dirty="0" smtClean="0">
                      <a:latin typeface="宋体" pitchFamily="2" charset="-122"/>
                      <a:ea typeface="宋体" pitchFamily="2" charset="-122"/>
                    </a:rPr>
                    <a:t>周期</a:t>
                  </a:r>
                  <a:endParaRPr lang="zh-CN" altLang="en-US" sz="1200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 bwMode="auto">
                <a:xfrm>
                  <a:off x="5739500" y="3878262"/>
                  <a:ext cx="1143001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lgDashDotDot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5910890" y="3555592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 smtClean="0">
                      <a:latin typeface="宋体" pitchFamily="2" charset="-122"/>
                      <a:ea typeface="宋体" pitchFamily="2" charset="-122"/>
                    </a:rPr>
                    <a:t>库存周期</a:t>
                  </a:r>
                  <a:endParaRPr lang="zh-CN" altLang="en-US" sz="1200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 bwMode="auto">
                <a:xfrm>
                  <a:off x="6878096" y="3878262"/>
                  <a:ext cx="1143001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lgDashDotDot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051689" y="3573462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 smtClean="0">
                      <a:latin typeface="宋体" pitchFamily="2" charset="-122"/>
                      <a:ea typeface="宋体" pitchFamily="2" charset="-122"/>
                    </a:rPr>
                    <a:t>备车周期</a:t>
                  </a:r>
                  <a:endParaRPr lang="zh-CN" altLang="en-US" sz="1200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cxnSp>
              <p:nvCxnSpPr>
                <p:cNvPr id="36" name="直接连接符 35"/>
                <p:cNvCxnSpPr>
                  <a:stCxn id="55" idx="4"/>
                </p:cNvCxnSpPr>
                <p:nvPr/>
              </p:nvCxnSpPr>
              <p:spPr bwMode="auto">
                <a:xfrm>
                  <a:off x="8021098" y="3012262"/>
                  <a:ext cx="0" cy="124700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接连接符 36"/>
                <p:cNvCxnSpPr>
                  <a:stCxn id="67" idx="4"/>
                </p:cNvCxnSpPr>
                <p:nvPr/>
              </p:nvCxnSpPr>
              <p:spPr bwMode="auto">
                <a:xfrm flipH="1">
                  <a:off x="1091300" y="3012261"/>
                  <a:ext cx="1" cy="124700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接箭头连接符 37"/>
                <p:cNvCxnSpPr/>
                <p:nvPr/>
              </p:nvCxnSpPr>
              <p:spPr bwMode="auto">
                <a:xfrm>
                  <a:off x="1091301" y="4259262"/>
                  <a:ext cx="4621438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lgDashDotDot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接箭头连接符 38"/>
                <p:cNvCxnSpPr/>
                <p:nvPr/>
              </p:nvCxnSpPr>
              <p:spPr bwMode="auto">
                <a:xfrm>
                  <a:off x="5735095" y="4259262"/>
                  <a:ext cx="2286002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lgDashDotDot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3001910" y="3982263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 smtClean="0">
                      <a:latin typeface="宋体" pitchFamily="2" charset="-122"/>
                      <a:ea typeface="宋体" pitchFamily="2" charset="-122"/>
                    </a:rPr>
                    <a:t>生产周期</a:t>
                  </a:r>
                  <a:endParaRPr lang="zh-CN" altLang="en-US" sz="1200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401042" y="3981105"/>
                  <a:ext cx="9541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成品库</a:t>
                  </a:r>
                  <a:r>
                    <a:rPr lang="zh-CN" altLang="en-US" sz="1200" dirty="0" smtClean="0">
                      <a:latin typeface="宋体" pitchFamily="2" charset="-122"/>
                      <a:ea typeface="宋体" pitchFamily="2" charset="-122"/>
                    </a:rPr>
                    <a:t>周期</a:t>
                  </a:r>
                  <a:endParaRPr lang="zh-CN" altLang="en-US" sz="1200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945179" y="5298724"/>
                <a:ext cx="461665" cy="1477328"/>
              </a:xfrm>
              <a:prstGeom prst="rect">
                <a:avLst/>
              </a:prstGeom>
              <a:solidFill>
                <a:srgbClr val="99CC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800" dirty="0" smtClean="0">
                    <a:latin typeface="宋体" pitchFamily="2" charset="-122"/>
                    <a:ea typeface="宋体" pitchFamily="2" charset="-122"/>
                  </a:rPr>
                  <a:t>生产周期定义</a:t>
                </a:r>
                <a:endParaRPr lang="zh-CN" altLang="en-US" sz="18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141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1134000"/>
            <a:ext cx="1451794" cy="33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914400" y="76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02" tIns="47797" rIns="97302" bIns="47797" anchor="ctr"/>
          <a:lstStyle>
            <a:lvl1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algn="l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4572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9144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1371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18288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0033CC"/>
                </a:solidFill>
              </a:rPr>
              <a:t>成本</a:t>
            </a:r>
            <a:r>
              <a:rPr lang="zh-CN" altLang="en-US" sz="3600" dirty="0" smtClean="0">
                <a:solidFill>
                  <a:srgbClr val="0033CC"/>
                </a:solidFill>
              </a:rPr>
              <a:t>管理评价</a:t>
            </a:r>
            <a:endParaRPr lang="en-US" altLang="ko-KR" sz="3600" dirty="0">
              <a:solidFill>
                <a:srgbClr val="0033C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4387" y="10984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单车制造成本</a:t>
            </a:r>
            <a:endParaRPr lang="zh-CN" altLang="en-US" sz="2800" dirty="0"/>
          </a:p>
        </p:txBody>
      </p:sp>
      <p:sp>
        <p:nvSpPr>
          <p:cNvPr id="13" name="线形标注 2 12"/>
          <p:cNvSpPr/>
          <p:nvPr/>
        </p:nvSpPr>
        <p:spPr bwMode="auto">
          <a:xfrm>
            <a:off x="773253" y="3471962"/>
            <a:ext cx="1188000" cy="432000"/>
          </a:xfrm>
          <a:prstGeom prst="borderCallout2">
            <a:avLst>
              <a:gd name="adj1" fmla="val 50708"/>
              <a:gd name="adj2" fmla="val 95667"/>
              <a:gd name="adj3" fmla="val 24076"/>
              <a:gd name="adj4" fmla="val 115333"/>
              <a:gd name="adj5" fmla="val -473098"/>
              <a:gd name="adj6" fmla="val 22401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41774" y="3410645"/>
            <a:ext cx="5270970" cy="107721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单车制造成本</a:t>
            </a:r>
            <a:r>
              <a:rPr lang="en-US" altLang="zh-CN" sz="2000" dirty="0" smtClean="0">
                <a:solidFill>
                  <a:schemeClr val="tx1"/>
                </a:solidFill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</a:rPr>
              <a:t>理论制造成本</a:t>
            </a:r>
            <a:r>
              <a:rPr lang="en-US" altLang="zh-CN" sz="2000" dirty="0" smtClean="0">
                <a:solidFill>
                  <a:schemeClr val="tx1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浪费！！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所以，要降低成本就是要消除浪费</a:t>
            </a:r>
            <a:r>
              <a:rPr lang="zh-CN" altLang="en-US" sz="2800" dirty="0">
                <a:solidFill>
                  <a:srgbClr val="FF0000"/>
                </a:solidFill>
              </a:rPr>
              <a:t>！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4040187" y="1730783"/>
            <a:ext cx="5270970" cy="1309279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成本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zh-CN" altLang="en-US" sz="2400" dirty="0" smtClean="0">
                <a:solidFill>
                  <a:schemeClr val="tx1"/>
                </a:solidFill>
              </a:rPr>
              <a:t>售价   </a:t>
            </a:r>
            <a:r>
              <a:rPr lang="en-US" altLang="zh-CN" sz="2400" dirty="0" smtClean="0">
                <a:solidFill>
                  <a:schemeClr val="tx1"/>
                </a:solidFill>
              </a:rPr>
              <a:t>-   </a:t>
            </a:r>
            <a:r>
              <a:rPr lang="zh-CN" altLang="en-US" sz="2400" dirty="0" smtClean="0">
                <a:solidFill>
                  <a:schemeClr val="tx1"/>
                </a:solidFill>
              </a:rPr>
              <a:t>利润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6326187" y="2440984"/>
            <a:ext cx="838200" cy="453738"/>
          </a:xfrm>
          <a:prstGeom prst="wedgeRoundRectCallout">
            <a:avLst>
              <a:gd name="adj1" fmla="val -8440"/>
              <a:gd name="adj2" fmla="val -91444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外部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굴림" panose="020B0600000101010101" pitchFamily="34" charset="-127"/>
              </a:rPr>
              <a:t>顾客的期望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7339129" y="2434044"/>
            <a:ext cx="933188" cy="453738"/>
          </a:xfrm>
          <a:prstGeom prst="wedgeRoundRectCallout">
            <a:avLst>
              <a:gd name="adj1" fmla="val -29685"/>
              <a:gd name="adj2" fmla="val -91444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77900"/>
            <a:r>
              <a:rPr lang="zh-CN" altLang="en-US" sz="1400" dirty="0" smtClean="0"/>
              <a:t>内部顾客的期望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6859587" y="1841144"/>
            <a:ext cx="152400" cy="4320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4" name="下箭头 13"/>
          <p:cNvSpPr/>
          <p:nvPr/>
        </p:nvSpPr>
        <p:spPr bwMode="auto">
          <a:xfrm flipV="1">
            <a:off x="8066087" y="1837562"/>
            <a:ext cx="152400" cy="43200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4041774" y="4640262"/>
            <a:ext cx="5270970" cy="107721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浪费的成本</a:t>
            </a:r>
            <a:r>
              <a:rPr lang="en-US" altLang="zh-CN" sz="2000" dirty="0" smtClean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rgbClr val="FF0000"/>
                </a:solidFill>
              </a:rPr>
              <a:t>自</a:t>
            </a:r>
            <a:r>
              <a:rPr lang="zh-CN" altLang="en-US" sz="2000" dirty="0" smtClean="0">
                <a:solidFill>
                  <a:srgbClr val="FF0000"/>
                </a:solidFill>
              </a:rPr>
              <a:t>损零部件</a:t>
            </a:r>
            <a:r>
              <a:rPr lang="en-US" altLang="zh-CN" sz="2000" dirty="0" smtClean="0">
                <a:solidFill>
                  <a:schemeClr val="tx1"/>
                </a:solidFill>
              </a:rPr>
              <a:t>+</a:t>
            </a:r>
            <a:r>
              <a:rPr lang="zh-CN" altLang="en-US" sz="2000" dirty="0" smtClean="0">
                <a:solidFill>
                  <a:schemeClr val="tx1"/>
                </a:solidFill>
              </a:rPr>
              <a:t>低效率的生产</a:t>
            </a:r>
            <a:r>
              <a:rPr lang="en-US" altLang="zh-CN" sz="2000" dirty="0" smtClean="0">
                <a:solidFill>
                  <a:schemeClr val="tx1"/>
                </a:solidFill>
              </a:rPr>
              <a:t>+</a:t>
            </a:r>
            <a:r>
              <a:rPr lang="zh-CN" altLang="en-US" sz="2000" dirty="0" smtClean="0">
                <a:solidFill>
                  <a:schemeClr val="tx1"/>
                </a:solidFill>
              </a:rPr>
              <a:t>返工返修的成本</a:t>
            </a:r>
            <a:r>
              <a:rPr lang="en-US" altLang="zh-CN" sz="2000" dirty="0" smtClean="0">
                <a:solidFill>
                  <a:schemeClr val="tx1"/>
                </a:solidFill>
              </a:rPr>
              <a:t>+</a:t>
            </a:r>
            <a:r>
              <a:rPr lang="zh-CN" altLang="en-US" sz="2000" dirty="0" smtClean="0">
                <a:solidFill>
                  <a:schemeClr val="tx1"/>
                </a:solidFill>
              </a:rPr>
              <a:t>水电气的浪费</a:t>
            </a:r>
            <a:r>
              <a:rPr lang="en-US" altLang="zh-CN" sz="2000" dirty="0" smtClean="0">
                <a:solidFill>
                  <a:schemeClr val="tx1"/>
                </a:solidFill>
              </a:rPr>
              <a:t>+……</a:t>
            </a:r>
          </a:p>
          <a:p>
            <a:r>
              <a:rPr lang="zh-CN" altLang="en-US" sz="2000" dirty="0" smtClean="0">
                <a:solidFill>
                  <a:srgbClr val="0033CC"/>
                </a:solidFill>
              </a:rPr>
              <a:t>每一种浪费都可作为成本管理的评价指标</a:t>
            </a:r>
            <a:endParaRPr lang="en-US" altLang="zh-CN" sz="200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679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28" name="Rectangle 1048"/>
          <p:cNvSpPr>
            <a:spLocks noChangeArrowheads="1"/>
          </p:cNvSpPr>
          <p:nvPr/>
        </p:nvSpPr>
        <p:spPr bwMode="auto">
          <a:xfrm>
            <a:off x="1447800" y="152400"/>
            <a:ext cx="7085013" cy="5334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r>
              <a:rPr lang="zh-CN" altLang="en-US" sz="30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各项指标是相互促进而非制约</a:t>
            </a:r>
            <a:r>
              <a:rPr lang="en-US" altLang="zh-CN" sz="30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!</a:t>
            </a:r>
            <a:endParaRPr lang="en-US" altLang="zh-CN" sz="3000" dirty="0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pic>
        <p:nvPicPr>
          <p:cNvPr id="1634340" name="Picture 106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41" y="5761771"/>
            <a:ext cx="1039812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4341" name="AutoShape 1061"/>
          <p:cNvSpPr>
            <a:spLocks noChangeArrowheads="1"/>
          </p:cNvSpPr>
          <p:nvPr/>
        </p:nvSpPr>
        <p:spPr bwMode="auto">
          <a:xfrm>
            <a:off x="5459015" y="4013080"/>
            <a:ext cx="612775" cy="576262"/>
          </a:xfrm>
          <a:prstGeom prst="plus">
            <a:avLst>
              <a:gd name="adj" fmla="val 24995"/>
            </a:avLst>
          </a:prstGeom>
          <a:solidFill>
            <a:srgbClr val="037C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zh-CN" altLang="en-US" sz="1200" b="1">
              <a:solidFill>
                <a:srgbClr val="EAEC5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4347" name="Text Box 1067"/>
          <p:cNvSpPr txBox="1">
            <a:spLocks noChangeArrowheads="1"/>
          </p:cNvSpPr>
          <p:nvPr/>
        </p:nvSpPr>
        <p:spPr bwMode="auto">
          <a:xfrm>
            <a:off x="8890000" y="6781800"/>
            <a:ext cx="787400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325" tIns="49163" rIns="98325" bIns="49163">
            <a:spAutoFit/>
          </a:bodyPr>
          <a:lstStyle>
            <a:lvl1pPr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92125"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82663"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74788"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966913" algn="l" defTabSz="9826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424113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81313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338513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95713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800" b="1">
                <a:solidFill>
                  <a:srgbClr val="DDDDD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 Hamalian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5400" y="6361052"/>
            <a:ext cx="143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离职率↓</a:t>
            </a:r>
            <a:endParaRPr lang="zh-CN" altLang="en-US" sz="2000" dirty="0"/>
          </a:p>
        </p:txBody>
      </p:sp>
      <p:pic>
        <p:nvPicPr>
          <p:cNvPr id="1680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4015461"/>
            <a:ext cx="952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954783" y="1204734"/>
            <a:ext cx="187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单车制造成本↓</a:t>
            </a:r>
            <a:endParaRPr lang="zh-CN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4587" y="2639129"/>
            <a:ext cx="1738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生产</a:t>
            </a:r>
            <a:r>
              <a:rPr lang="zh-CN" altLang="en-US" sz="2000" dirty="0" smtClean="0"/>
              <a:t>利用率↑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192241" y="4101156"/>
            <a:ext cx="1652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安全事故率↓</a:t>
            </a:r>
            <a:endParaRPr lang="zh-CN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357313" y="4032070"/>
            <a:ext cx="1652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合格率↑</a:t>
            </a:r>
            <a:endParaRPr lang="zh-CN" altLang="en-US" sz="2000" dirty="0"/>
          </a:p>
        </p:txBody>
      </p:sp>
      <p:pic>
        <p:nvPicPr>
          <p:cNvPr id="1680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7" y="2558197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肘形连接符 4"/>
          <p:cNvCxnSpPr>
            <a:stCxn id="1634340" idx="0"/>
            <a:endCxn id="1634341" idx="2"/>
          </p:cNvCxnSpPr>
          <p:nvPr/>
        </p:nvCxnSpPr>
        <p:spPr bwMode="auto">
          <a:xfrm rot="5400000" flipH="1" flipV="1">
            <a:off x="4573161" y="4569529"/>
            <a:ext cx="1172429" cy="1212056"/>
          </a:xfrm>
          <a:prstGeom prst="bentConnector3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肘形连接符 7"/>
          <p:cNvCxnSpPr>
            <a:stCxn id="1634340" idx="0"/>
            <a:endCxn id="1680387" idx="2"/>
          </p:cNvCxnSpPr>
          <p:nvPr/>
        </p:nvCxnSpPr>
        <p:spPr bwMode="auto">
          <a:xfrm rot="16200000" flipV="1">
            <a:off x="3368844" y="4577267"/>
            <a:ext cx="1174810" cy="1194197"/>
          </a:xfrm>
          <a:prstGeom prst="bentConnector3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肘形连接符 11"/>
          <p:cNvCxnSpPr>
            <a:stCxn id="1680387" idx="0"/>
            <a:endCxn id="1680389" idx="2"/>
          </p:cNvCxnSpPr>
          <p:nvPr/>
        </p:nvCxnSpPr>
        <p:spPr bwMode="auto">
          <a:xfrm rot="5400000" flipH="1" flipV="1">
            <a:off x="2911506" y="3567817"/>
            <a:ext cx="895289" cy="12700"/>
          </a:xfrm>
          <a:prstGeom prst="bentConnector3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996804" y="3358723"/>
            <a:ext cx="750491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zh-CN" altLang="en-US" sz="1400" dirty="0" smtClean="0"/>
              <a:t>减少品质异常停线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078880" y="5365401"/>
            <a:ext cx="968575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zh-CN" altLang="en-US" sz="1400" dirty="0" smtClean="0"/>
              <a:t>熟练的员工</a:t>
            </a:r>
            <a:endParaRPr lang="zh-CN" altLang="en-US" sz="1400" dirty="0"/>
          </a:p>
        </p:txBody>
      </p:sp>
      <p:cxnSp>
        <p:nvCxnSpPr>
          <p:cNvPr id="15" name="肘形连接符 14"/>
          <p:cNvCxnSpPr>
            <a:stCxn id="1680387" idx="3"/>
            <a:endCxn id="1680390" idx="2"/>
          </p:cNvCxnSpPr>
          <p:nvPr/>
        </p:nvCxnSpPr>
        <p:spPr bwMode="auto">
          <a:xfrm flipV="1">
            <a:off x="3835400" y="1884362"/>
            <a:ext cx="686198" cy="2416849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153494" y="2590829"/>
            <a:ext cx="750491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zh-CN" altLang="en-US" sz="1400" dirty="0" smtClean="0"/>
              <a:t>减少返工返修成本</a:t>
            </a:r>
            <a:endParaRPr lang="zh-CN" altLang="en-US" sz="1400" dirty="0"/>
          </a:p>
        </p:txBody>
      </p:sp>
      <p:cxnSp>
        <p:nvCxnSpPr>
          <p:cNvPr id="18" name="肘形连接符 17"/>
          <p:cNvCxnSpPr>
            <a:stCxn id="1680389" idx="0"/>
            <a:endCxn id="1680390" idx="1"/>
          </p:cNvCxnSpPr>
          <p:nvPr/>
        </p:nvCxnSpPr>
        <p:spPr bwMode="auto">
          <a:xfrm rot="5400000" flipH="1" flipV="1">
            <a:off x="3269685" y="1599178"/>
            <a:ext cx="1048485" cy="869554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680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04" y="1135062"/>
            <a:ext cx="5857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996804" y="1808162"/>
            <a:ext cx="750491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zh-CN" altLang="en-US" sz="1400" dirty="0" smtClean="0"/>
              <a:t>减少停线损失</a:t>
            </a:r>
            <a:endParaRPr lang="zh-CN" altLang="en-US" sz="1400" dirty="0"/>
          </a:p>
        </p:txBody>
      </p:sp>
      <p:cxnSp>
        <p:nvCxnSpPr>
          <p:cNvPr id="22" name="肘形连接符 21"/>
          <p:cNvCxnSpPr>
            <a:stCxn id="1680391" idx="3"/>
            <a:endCxn id="1634340" idx="3"/>
          </p:cNvCxnSpPr>
          <p:nvPr/>
        </p:nvCxnSpPr>
        <p:spPr bwMode="auto">
          <a:xfrm flipH="1">
            <a:off x="5073253" y="2876796"/>
            <a:ext cx="2889251" cy="3181838"/>
          </a:xfrm>
          <a:prstGeom prst="bentConnector3">
            <a:avLst>
              <a:gd name="adj1" fmla="val -17582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肘形连接符 24"/>
          <p:cNvCxnSpPr>
            <a:stCxn id="30" idx="3"/>
            <a:endCxn id="1634340" idx="3"/>
          </p:cNvCxnSpPr>
          <p:nvPr/>
        </p:nvCxnSpPr>
        <p:spPr bwMode="auto">
          <a:xfrm flipH="1">
            <a:off x="5073253" y="4301211"/>
            <a:ext cx="2771179" cy="1757423"/>
          </a:xfrm>
          <a:prstGeom prst="bentConnector3">
            <a:avLst>
              <a:gd name="adj1" fmla="val -22456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6534048" y="5843191"/>
            <a:ext cx="968575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zh-CN" altLang="en-US" sz="1400" dirty="0" smtClean="0"/>
              <a:t>安全、健康的工作环境</a:t>
            </a:r>
            <a:endParaRPr lang="zh-CN" altLang="en-US" sz="1400" dirty="0"/>
          </a:p>
        </p:txBody>
      </p:sp>
      <p:pic>
        <p:nvPicPr>
          <p:cNvPr id="1680391" name="Picture 7" descr="F:\Users\libei\Pictures\Volkswagen Autoeuropa Automoveis Ltda\01200000007181114973058249324_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504" y="2394868"/>
            <a:ext cx="1440000" cy="9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6522504" y="1923653"/>
            <a:ext cx="1423893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zh-CN" altLang="en-US" sz="1400" dirty="0" smtClean="0"/>
              <a:t>投入资源创造更好的生产条件</a:t>
            </a:r>
            <a:endParaRPr lang="zh-CN" altLang="en-US" sz="1400" dirty="0"/>
          </a:p>
        </p:txBody>
      </p:sp>
      <p:cxnSp>
        <p:nvCxnSpPr>
          <p:cNvPr id="1634307" name="肘形连接符 1634306"/>
          <p:cNvCxnSpPr>
            <a:stCxn id="27" idx="3"/>
            <a:endCxn id="64" idx="0"/>
          </p:cNvCxnSpPr>
          <p:nvPr/>
        </p:nvCxnSpPr>
        <p:spPr bwMode="auto">
          <a:xfrm>
            <a:off x="6824857" y="1404789"/>
            <a:ext cx="409594" cy="518864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4310" name="肘形连接符 1634309"/>
          <p:cNvCxnSpPr/>
          <p:nvPr/>
        </p:nvCxnSpPr>
        <p:spPr bwMode="auto">
          <a:xfrm>
            <a:off x="6799457" y="1404789"/>
            <a:ext cx="1671047" cy="2321073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7992035" y="3681888"/>
            <a:ext cx="968575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zh-CN" altLang="en-US" sz="1400" dirty="0"/>
              <a:t>更好</a:t>
            </a:r>
            <a:r>
              <a:rPr lang="zh-CN" altLang="en-US" sz="1400" dirty="0" smtClean="0"/>
              <a:t>的待遇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33539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">
      <a:majorFont>
        <a:latin typeface="Times New Roman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c:\msoffice\powerpnt\default.ppt</Template>
  <TotalTime>1059</TotalTime>
  <Pages>26</Pages>
  <Words>634</Words>
  <Application>Microsoft Office PowerPoint</Application>
  <PresentationFormat>自定义</PresentationFormat>
  <Paragraphs>92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default</vt:lpstr>
      <vt:lpstr>Microsoft ClipArt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Competitive Manufacturing</dc:title>
  <dc:subject>Template</dc:subject>
  <dc:creator>EDS Graphic Services</dc:creator>
  <cp:keywords/>
  <dc:description/>
  <cp:lastModifiedBy>hjg393064</cp:lastModifiedBy>
  <cp:revision>314</cp:revision>
  <cp:lastPrinted>2012-12-26T12:01:14Z</cp:lastPrinted>
  <dcterms:created xsi:type="dcterms:W3CDTF">1997-07-22T15:22:08Z</dcterms:created>
  <dcterms:modified xsi:type="dcterms:W3CDTF">2013-09-11T11:29:00Z</dcterms:modified>
</cp:coreProperties>
</file>