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756775" cy="7451725"/>
  <p:notesSz cx="6708775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00"/>
    <a:srgbClr val="0000CC"/>
    <a:srgbClr val="99FFCC"/>
    <a:srgbClr val="0033CC"/>
    <a:srgbClr val="CC0099"/>
    <a:srgbClr val="996600"/>
    <a:srgbClr val="CC006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 autoAdjust="0"/>
  </p:normalViewPr>
  <p:slideViewPr>
    <p:cSldViewPr snapToObjects="1">
      <p:cViewPr varScale="1">
        <p:scale>
          <a:sx n="65" d="100"/>
          <a:sy n="65" d="100"/>
        </p:scale>
        <p:origin x="1326" y="78"/>
      </p:cViewPr>
      <p:guideLst>
        <p:guide orient="horz" pos="912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490"/>
    </p:cViewPr>
  </p:sorterViewPr>
  <p:notesViewPr>
    <p:cSldViewPr snapToObjects="1">
      <p:cViewPr varScale="1">
        <p:scale>
          <a:sx n="38" d="100"/>
          <a:sy n="38" d="100"/>
        </p:scale>
        <p:origin x="-1560" y="-96"/>
      </p:cViewPr>
      <p:guideLst>
        <p:guide orient="horz" pos="3078"/>
        <p:guide pos="21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541838" y="735013"/>
            <a:ext cx="5683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00">
                <a:latin typeface="Arial" panose="020B0604020202020204" pitchFamily="34" charset="0"/>
              </a:rPr>
              <a:t>Notes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3717925" y="12271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717925" y="14239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717925" y="16176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717925" y="1808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717925" y="2003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717925" y="2195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3717925" y="23907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717925" y="25844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717925" y="27765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3717925" y="29702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717925" y="31638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717925" y="33559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717925" y="35512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717925" y="37417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3717925" y="39354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3717925" y="41290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717925" y="43227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3717925" y="45148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717925" y="47101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717925" y="49037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3717925" y="50958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717925" y="52927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717925" y="54848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3717925" y="56769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3717925" y="5872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3717925" y="6067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3717925" y="6259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3717925" y="64516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3717925" y="66468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3717925" y="68389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3717925" y="70326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3717925" y="72247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3717925" y="74183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3717925" y="76104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>
            <a:off x="3717925" y="78041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>
            <a:off x="3717925" y="80010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3717925" y="81915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3717925" y="83835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3717925" y="85804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3717925" y="87709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15938" y="962025"/>
            <a:ext cx="2647950" cy="2181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520700" y="3794125"/>
            <a:ext cx="2643188" cy="2179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520700" y="6618288"/>
            <a:ext cx="2643188" cy="21923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962025" y="9077325"/>
            <a:ext cx="4818063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5013325" y="9471025"/>
            <a:ext cx="13620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>
                <a:latin typeface="Arial" panose="020B0604020202020204" pitchFamily="34" charset="0"/>
              </a:rPr>
              <a:t>July 28, 1997</a:t>
            </a:r>
          </a:p>
        </p:txBody>
      </p:sp>
      <p:pic>
        <p:nvPicPr>
          <p:cNvPr id="3120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410700"/>
            <a:ext cx="4349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1" name="Line 49"/>
          <p:cNvSpPr>
            <a:spLocks noChangeShapeType="1"/>
          </p:cNvSpPr>
          <p:nvPr/>
        </p:nvSpPr>
        <p:spPr bwMode="auto">
          <a:xfrm>
            <a:off x="962025" y="647700"/>
            <a:ext cx="4818063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431800" y="333375"/>
            <a:ext cx="31067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 b="1">
                <a:latin typeface="Arial" panose="020B0604020202020204" pitchFamily="34" charset="0"/>
              </a:rPr>
              <a:t>NAO Competitive Manufacturing Training</a:t>
            </a: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5872163" y="333375"/>
            <a:ext cx="36036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fld id="{71DAB6C4-63A8-4606-85DA-E6BCB85B0991}" type="slidenum">
              <a:rPr lang="ko-KR" altLang="en-US" sz="1300">
                <a:latin typeface="Arial" panose="020B0604020202020204" pitchFamily="34" charset="0"/>
              </a:rPr>
              <a:pPr algn="r"/>
              <a:t>‹#›</a:t>
            </a:fld>
            <a:endParaRPr lang="en-US" altLang="ko-K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1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643438"/>
            <a:ext cx="4922838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02" tIns="45621" rIns="94502" bIns="45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577850"/>
            <a:ext cx="5192713" cy="3965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7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318375" cy="25939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913188"/>
            <a:ext cx="73183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04581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59831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396875"/>
            <a:ext cx="2103438" cy="6315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396875"/>
            <a:ext cx="6157912" cy="6315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71177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046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1513" y="396875"/>
            <a:ext cx="8413750" cy="6315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56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72815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63" y="1857375"/>
            <a:ext cx="8415337" cy="31003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5163" y="4986338"/>
            <a:ext cx="8415337" cy="163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405240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86389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5337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513" y="1827213"/>
            <a:ext cx="4127500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3" y="2722563"/>
            <a:ext cx="4127500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38713" y="1827213"/>
            <a:ext cx="4148137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8713" y="2722563"/>
            <a:ext cx="4148137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5665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47846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492739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23839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322933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ectangle 86"/>
          <p:cNvSpPr>
            <a:spLocks noChangeArrowheads="1"/>
          </p:cNvSpPr>
          <p:nvPr userDrawn="1"/>
        </p:nvSpPr>
        <p:spPr bwMode="auto">
          <a:xfrm>
            <a:off x="381000" y="7010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组织结构与职责</a:t>
            </a:r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1" name="Rectangle 87"/>
          <p:cNvSpPr>
            <a:spLocks noChangeArrowheads="1"/>
          </p:cNvSpPr>
          <p:nvPr userDrawn="1"/>
        </p:nvSpPr>
        <p:spPr bwMode="auto">
          <a:xfrm>
            <a:off x="3657600" y="7010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第十一事业部</a:t>
            </a:r>
            <a:r>
              <a:rPr lang="zh-CN" altLang="en-US" sz="900" baseline="0" dirty="0" smtClean="0">
                <a:solidFill>
                  <a:schemeClr val="tx1"/>
                </a:solidFill>
                <a:latin typeface="Arial" panose="020B0604020202020204" pitchFamily="34" charset="0"/>
              </a:rPr>
              <a:t> 总装长沙工厂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</a:rPr>
              <a:t>Version Date 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20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13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.12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2" name="Line 88"/>
          <p:cNvSpPr>
            <a:spLocks noChangeShapeType="1"/>
          </p:cNvSpPr>
          <p:nvPr userDrawn="1"/>
        </p:nvSpPr>
        <p:spPr bwMode="auto">
          <a:xfrm>
            <a:off x="381000" y="7010400"/>
            <a:ext cx="9144000" cy="635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3" name="Rectangle 89"/>
          <p:cNvSpPr>
            <a:spLocks noChangeArrowheads="1"/>
          </p:cNvSpPr>
          <p:nvPr userDrawn="1"/>
        </p:nvSpPr>
        <p:spPr bwMode="auto">
          <a:xfrm>
            <a:off x="9245332" y="7010400"/>
            <a:ext cx="355868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fld id="{1D861D28-5DB2-4BE2-8796-4DE6BD98C63F}" type="slidenum">
              <a:rPr lang="en-US" altLang="ko-KR" sz="900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5" name="Rectangle 111"/>
          <p:cNvSpPr>
            <a:spLocks noChangeArrowheads="1"/>
          </p:cNvSpPr>
          <p:nvPr userDrawn="1"/>
        </p:nvSpPr>
        <p:spPr bwMode="auto">
          <a:xfrm>
            <a:off x="7543800" y="6997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36" name="Picture 112" descr="GMGMSNAPC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11430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" name="Text Box 113"/>
          <p:cNvSpPr txBox="1">
            <a:spLocks noChangeArrowheads="1"/>
          </p:cNvSpPr>
          <p:nvPr userDrawn="1"/>
        </p:nvSpPr>
        <p:spPr bwMode="auto">
          <a:xfrm>
            <a:off x="8839200" y="319088"/>
            <a:ext cx="609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ko-KR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</a:t>
            </a:r>
            <a:r>
              <a:rPr lang="en-US" altLang="zh-CN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ko-KR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MS</a:t>
            </a:r>
            <a:endParaRPr lang="en-US" altLang="ko-KR" sz="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" y="66675"/>
            <a:ext cx="1057275" cy="647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9pPr>
    </p:titleStyle>
    <p:bodyStyle>
      <a:lvl1pPr marL="288925" indent="-28892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68000"/>
        <a:buFont typeface="Monotype Sorts" charset="2"/>
        <a:buChar char="u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46063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52915"/>
            <a:ext cx="8413750" cy="853547"/>
          </a:xfrm>
        </p:spPr>
        <p:txBody>
          <a:bodyPr/>
          <a:lstStyle/>
          <a:p>
            <a:r>
              <a:rPr lang="zh-CN" altLang="en-US" sz="4000" dirty="0" smtClean="0"/>
              <a:t>组织结构</a:t>
            </a:r>
            <a:endParaRPr lang="zh-CN" altLang="en-US" sz="40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6128" y="5686935"/>
            <a:ext cx="540000" cy="524283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88563" y="3316639"/>
            <a:ext cx="636406" cy="8485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2" dirty="0"/>
              <a:t>T1</a:t>
            </a:r>
          </a:p>
          <a:p>
            <a:pPr algn="ctr"/>
            <a:r>
              <a:rPr lang="zh-CN" altLang="en-US" sz="1288" dirty="0"/>
              <a:t>内饰</a:t>
            </a:r>
            <a:r>
              <a:rPr lang="en-US" altLang="zh-CN" sz="1288" dirty="0"/>
              <a:t>1</a:t>
            </a:r>
            <a:endParaRPr lang="zh-CN" altLang="en-US" sz="1288" dirty="0"/>
          </a:p>
        </p:txBody>
      </p:sp>
      <p:sp>
        <p:nvSpPr>
          <p:cNvPr id="41" name="矩形 40"/>
          <p:cNvSpPr/>
          <p:nvPr/>
        </p:nvSpPr>
        <p:spPr>
          <a:xfrm>
            <a:off x="6717683" y="2490136"/>
            <a:ext cx="1941937" cy="848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72" dirty="0"/>
              <a:t>VQ2</a:t>
            </a:r>
            <a:r>
              <a:rPr lang="zh-CN" altLang="en-US" sz="1472" dirty="0"/>
              <a:t>动态性能检测</a:t>
            </a:r>
            <a:endParaRPr lang="en-US" altLang="zh-CN" sz="1472" dirty="0"/>
          </a:p>
          <a:p>
            <a:pPr algn="ctr"/>
            <a:r>
              <a:rPr lang="zh-CN" altLang="en-US" sz="1288" dirty="0"/>
              <a:t>（检测线</a:t>
            </a:r>
            <a:r>
              <a:rPr lang="en-US" altLang="zh-CN" sz="1288" dirty="0"/>
              <a:t>/</a:t>
            </a:r>
            <a:r>
              <a:rPr lang="zh-CN" altLang="en-US" sz="1288" dirty="0"/>
              <a:t>路试</a:t>
            </a:r>
            <a:r>
              <a:rPr lang="en-US" altLang="zh-CN" sz="1288" dirty="0"/>
              <a:t>/</a:t>
            </a:r>
            <a:r>
              <a:rPr lang="zh-CN" altLang="en-US" sz="1288" dirty="0"/>
              <a:t>淋雨）</a:t>
            </a:r>
          </a:p>
        </p:txBody>
      </p:sp>
      <p:sp>
        <p:nvSpPr>
          <p:cNvPr id="42" name="矩形 41"/>
          <p:cNvSpPr/>
          <p:nvPr/>
        </p:nvSpPr>
        <p:spPr>
          <a:xfrm>
            <a:off x="6716009" y="3914008"/>
            <a:ext cx="1943611" cy="777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72" dirty="0"/>
              <a:t>VQ3</a:t>
            </a:r>
          </a:p>
          <a:p>
            <a:pPr algn="ctr"/>
            <a:r>
              <a:rPr lang="zh-CN" altLang="en-US" sz="1472" dirty="0"/>
              <a:t>整车漆面及外观</a:t>
            </a:r>
            <a:endParaRPr lang="en-US" altLang="zh-CN" sz="1472" dirty="0"/>
          </a:p>
        </p:txBody>
      </p:sp>
      <p:sp>
        <p:nvSpPr>
          <p:cNvPr id="44" name="矩形 43"/>
          <p:cNvSpPr/>
          <p:nvPr/>
        </p:nvSpPr>
        <p:spPr>
          <a:xfrm>
            <a:off x="5355649" y="3324350"/>
            <a:ext cx="1059529" cy="372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88" dirty="0"/>
              <a:t>VQ1</a:t>
            </a:r>
            <a:r>
              <a:rPr lang="zh-CN" altLang="en-US" sz="1288" dirty="0" smtClean="0"/>
              <a:t>异常</a:t>
            </a:r>
            <a:endParaRPr lang="zh-CN" altLang="en-US" sz="1288" dirty="0"/>
          </a:p>
        </p:txBody>
      </p:sp>
      <p:sp>
        <p:nvSpPr>
          <p:cNvPr id="45" name="圆角矩形 44"/>
          <p:cNvSpPr/>
          <p:nvPr/>
        </p:nvSpPr>
        <p:spPr>
          <a:xfrm>
            <a:off x="504093" y="2538810"/>
            <a:ext cx="1461063" cy="23386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内饰装配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TA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工段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49312" y="3316639"/>
            <a:ext cx="636406" cy="8485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2" dirty="0"/>
              <a:t>T2</a:t>
            </a:r>
          </a:p>
          <a:p>
            <a:pPr algn="ctr"/>
            <a:r>
              <a:rPr lang="zh-CN" altLang="en-US" sz="1288" dirty="0"/>
              <a:t>内饰</a:t>
            </a:r>
            <a:r>
              <a:rPr lang="en-US" altLang="zh-CN" sz="1288" dirty="0"/>
              <a:t>2</a:t>
            </a:r>
            <a:endParaRPr lang="zh-CN" altLang="en-US" sz="1288" dirty="0"/>
          </a:p>
        </p:txBody>
      </p:sp>
      <p:sp>
        <p:nvSpPr>
          <p:cNvPr id="47" name="矩形 46"/>
          <p:cNvSpPr/>
          <p:nvPr/>
        </p:nvSpPr>
        <p:spPr>
          <a:xfrm>
            <a:off x="588563" y="4184782"/>
            <a:ext cx="1304779" cy="4865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2" dirty="0" smtClean="0"/>
              <a:t>T3</a:t>
            </a:r>
            <a:endParaRPr lang="en-US" altLang="zh-CN" sz="1472" dirty="0"/>
          </a:p>
          <a:p>
            <a:pPr algn="ctr"/>
            <a:r>
              <a:rPr lang="zh-CN" altLang="en-US" sz="1288" dirty="0" smtClean="0"/>
              <a:t>仪表</a:t>
            </a:r>
            <a:r>
              <a:rPr lang="en-US" altLang="zh-CN" sz="1288" dirty="0" smtClean="0"/>
              <a:t>/</a:t>
            </a:r>
            <a:r>
              <a:rPr lang="zh-CN" altLang="en-US" sz="1288" dirty="0" smtClean="0"/>
              <a:t>车门分装</a:t>
            </a:r>
            <a:endParaRPr lang="zh-CN" altLang="en-US" sz="1288" dirty="0"/>
          </a:p>
        </p:txBody>
      </p:sp>
      <p:sp>
        <p:nvSpPr>
          <p:cNvPr id="48" name="矩形 47"/>
          <p:cNvSpPr/>
          <p:nvPr/>
        </p:nvSpPr>
        <p:spPr>
          <a:xfrm>
            <a:off x="2095603" y="3316639"/>
            <a:ext cx="612000" cy="8485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2" dirty="0"/>
              <a:t>C1</a:t>
            </a:r>
          </a:p>
          <a:p>
            <a:pPr algn="ctr"/>
            <a:r>
              <a:rPr lang="zh-CN" altLang="en-US" sz="1288" dirty="0"/>
              <a:t>底盘</a:t>
            </a:r>
            <a:r>
              <a:rPr lang="en-US" altLang="zh-CN" sz="1288" dirty="0"/>
              <a:t>1</a:t>
            </a:r>
            <a:endParaRPr lang="zh-CN" altLang="en-US" sz="1288" dirty="0"/>
          </a:p>
        </p:txBody>
      </p:sp>
      <p:sp>
        <p:nvSpPr>
          <p:cNvPr id="49" name="矩形 48"/>
          <p:cNvSpPr/>
          <p:nvPr/>
        </p:nvSpPr>
        <p:spPr>
          <a:xfrm>
            <a:off x="3616437" y="3316639"/>
            <a:ext cx="636406" cy="8485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2" dirty="0"/>
              <a:t>F1</a:t>
            </a:r>
          </a:p>
          <a:p>
            <a:pPr algn="ctr"/>
            <a:r>
              <a:rPr lang="zh-CN" altLang="en-US" sz="1288" dirty="0"/>
              <a:t>最终装配</a:t>
            </a:r>
            <a:r>
              <a:rPr lang="en-US" altLang="zh-CN" sz="1288" dirty="0"/>
              <a:t>1</a:t>
            </a:r>
            <a:endParaRPr lang="zh-CN" altLang="en-US" sz="1288" dirty="0"/>
          </a:p>
        </p:txBody>
      </p:sp>
      <p:sp>
        <p:nvSpPr>
          <p:cNvPr id="50" name="矩形 49"/>
          <p:cNvSpPr/>
          <p:nvPr/>
        </p:nvSpPr>
        <p:spPr>
          <a:xfrm>
            <a:off x="4267571" y="3316639"/>
            <a:ext cx="636406" cy="8485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2" dirty="0"/>
              <a:t>F2</a:t>
            </a:r>
          </a:p>
          <a:p>
            <a:pPr algn="ctr"/>
            <a:r>
              <a:rPr lang="zh-CN" altLang="en-US" sz="1288" dirty="0"/>
              <a:t>最终装配</a:t>
            </a:r>
            <a:r>
              <a:rPr lang="en-US" altLang="zh-CN" sz="1288" dirty="0"/>
              <a:t>2</a:t>
            </a:r>
            <a:endParaRPr lang="zh-CN" altLang="en-US" sz="1288" dirty="0"/>
          </a:p>
        </p:txBody>
      </p:sp>
      <p:sp>
        <p:nvSpPr>
          <p:cNvPr id="51" name="矩形 50"/>
          <p:cNvSpPr/>
          <p:nvPr/>
        </p:nvSpPr>
        <p:spPr>
          <a:xfrm>
            <a:off x="5355650" y="2490136"/>
            <a:ext cx="579995" cy="848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2" dirty="0"/>
              <a:t>VQ1</a:t>
            </a:r>
          </a:p>
          <a:p>
            <a:pPr algn="ctr"/>
            <a:r>
              <a:rPr lang="zh-CN" altLang="en-US" sz="1288" dirty="0"/>
              <a:t>静态检验</a:t>
            </a:r>
          </a:p>
        </p:txBody>
      </p:sp>
      <p:cxnSp>
        <p:nvCxnSpPr>
          <p:cNvPr id="52" name="直接箭头连接符 51"/>
          <p:cNvCxnSpPr>
            <a:stCxn id="51" idx="3"/>
            <a:endCxn id="41" idx="1"/>
          </p:cNvCxnSpPr>
          <p:nvPr/>
        </p:nvCxnSpPr>
        <p:spPr>
          <a:xfrm>
            <a:off x="5935645" y="2914406"/>
            <a:ext cx="78203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1" idx="3"/>
            <a:endCxn id="42" idx="3"/>
          </p:cNvCxnSpPr>
          <p:nvPr/>
        </p:nvCxnSpPr>
        <p:spPr>
          <a:xfrm flipH="1">
            <a:off x="8659620" y="2914406"/>
            <a:ext cx="1" cy="1388517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596294" y="3250543"/>
            <a:ext cx="1061228" cy="3721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88" dirty="0"/>
              <a:t>VQ2</a:t>
            </a:r>
            <a:r>
              <a:rPr lang="zh-CN" altLang="en-US" sz="1288" dirty="0" smtClean="0"/>
              <a:t>异常</a:t>
            </a:r>
            <a:endParaRPr lang="zh-CN" altLang="en-US" sz="1288" dirty="0"/>
          </a:p>
        </p:txBody>
      </p:sp>
      <p:sp>
        <p:nvSpPr>
          <p:cNvPr id="56" name="矩形 55"/>
          <p:cNvSpPr/>
          <p:nvPr/>
        </p:nvSpPr>
        <p:spPr>
          <a:xfrm>
            <a:off x="5355650" y="3919803"/>
            <a:ext cx="957777" cy="77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472" dirty="0"/>
              <a:t>WH/WDI</a:t>
            </a:r>
          </a:p>
          <a:p>
            <a:pPr algn="ctr"/>
            <a:r>
              <a:rPr lang="zh-CN" altLang="en-US" sz="1288" dirty="0"/>
              <a:t>整车储运</a:t>
            </a:r>
            <a:endParaRPr lang="en-US" altLang="zh-CN" sz="1288" dirty="0"/>
          </a:p>
        </p:txBody>
      </p:sp>
      <p:cxnSp>
        <p:nvCxnSpPr>
          <p:cNvPr id="57" name="直接箭头连接符 56"/>
          <p:cNvCxnSpPr>
            <a:stCxn id="42" idx="1"/>
            <a:endCxn id="56" idx="3"/>
          </p:cNvCxnSpPr>
          <p:nvPr/>
        </p:nvCxnSpPr>
        <p:spPr>
          <a:xfrm flipH="1">
            <a:off x="6313428" y="4302923"/>
            <a:ext cx="402582" cy="5794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409732" y="5389317"/>
            <a:ext cx="8463720" cy="130834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2357" b="1" dirty="0" smtClean="0">
                <a:solidFill>
                  <a:schemeClr val="tx1"/>
                </a:solidFill>
              </a:rPr>
              <a:t>综合管理</a:t>
            </a:r>
            <a:endParaRPr lang="zh-CN" altLang="en-US" sz="2357" b="1" dirty="0">
              <a:solidFill>
                <a:schemeClr val="tx1"/>
              </a:solidFill>
            </a:endParaRPr>
          </a:p>
        </p:txBody>
      </p:sp>
      <p:pic>
        <p:nvPicPr>
          <p:cNvPr id="59" name="Picture 2" descr="F:\Users\libei\Pictures\素材\图片8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3769" y="5513229"/>
            <a:ext cx="993950" cy="71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矩形 60"/>
          <p:cNvSpPr/>
          <p:nvPr/>
        </p:nvSpPr>
        <p:spPr>
          <a:xfrm>
            <a:off x="6931595" y="6353187"/>
            <a:ext cx="1658297" cy="302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88" dirty="0" smtClean="0"/>
              <a:t>TR</a:t>
            </a:r>
            <a:r>
              <a:rPr lang="zh-CN" altLang="en-US" sz="1288" dirty="0" smtClean="0"/>
              <a:t>培训</a:t>
            </a:r>
            <a:r>
              <a:rPr lang="en-US" altLang="zh-CN" sz="1288" dirty="0" smtClean="0"/>
              <a:t>&amp;</a:t>
            </a:r>
            <a:r>
              <a:rPr lang="zh-CN" altLang="en-US" sz="1288" dirty="0" smtClean="0"/>
              <a:t>发展</a:t>
            </a:r>
            <a:endParaRPr lang="zh-CN" altLang="en-US" sz="1288" dirty="0"/>
          </a:p>
        </p:txBody>
      </p:sp>
      <p:sp>
        <p:nvSpPr>
          <p:cNvPr id="62" name="虚尾箭头 61"/>
          <p:cNvSpPr/>
          <p:nvPr/>
        </p:nvSpPr>
        <p:spPr>
          <a:xfrm rot="16200000">
            <a:off x="2832398" y="4881936"/>
            <a:ext cx="479041" cy="53571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35"/>
          </a:p>
        </p:txBody>
      </p:sp>
      <p:sp>
        <p:nvSpPr>
          <p:cNvPr id="63" name="矩形 62"/>
          <p:cNvSpPr/>
          <p:nvPr/>
        </p:nvSpPr>
        <p:spPr>
          <a:xfrm>
            <a:off x="2095603" y="4184782"/>
            <a:ext cx="1288602" cy="48652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472" dirty="0" smtClean="0"/>
              <a:t>C3</a:t>
            </a:r>
            <a:endParaRPr lang="en-US" altLang="zh-CN" sz="1472" dirty="0"/>
          </a:p>
          <a:p>
            <a:pPr algn="ctr"/>
            <a:r>
              <a:rPr lang="zh-CN" altLang="en-US" sz="1288" dirty="0"/>
              <a:t>后桥</a:t>
            </a:r>
            <a:r>
              <a:rPr lang="en-US" altLang="zh-CN" sz="1288" dirty="0"/>
              <a:t>/</a:t>
            </a:r>
            <a:r>
              <a:rPr lang="zh-CN" altLang="en-US" sz="1288" dirty="0"/>
              <a:t>发动机分装</a:t>
            </a:r>
          </a:p>
        </p:txBody>
      </p:sp>
      <p:sp>
        <p:nvSpPr>
          <p:cNvPr id="64" name="矩形 63"/>
          <p:cNvSpPr/>
          <p:nvPr/>
        </p:nvSpPr>
        <p:spPr>
          <a:xfrm>
            <a:off x="7600090" y="4540806"/>
            <a:ext cx="1059529" cy="2828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71" dirty="0">
                <a:solidFill>
                  <a:schemeClr val="tx1"/>
                </a:solidFill>
              </a:rPr>
              <a:t>面漆修正</a:t>
            </a:r>
          </a:p>
        </p:txBody>
      </p:sp>
      <p:sp>
        <p:nvSpPr>
          <p:cNvPr id="65" name="虚尾箭头 64"/>
          <p:cNvSpPr/>
          <p:nvPr/>
        </p:nvSpPr>
        <p:spPr>
          <a:xfrm rot="16200000">
            <a:off x="6881127" y="4889627"/>
            <a:ext cx="479041" cy="53571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35"/>
          </a:p>
        </p:txBody>
      </p:sp>
      <p:sp>
        <p:nvSpPr>
          <p:cNvPr id="66" name="圆角矩形 65"/>
          <p:cNvSpPr/>
          <p:nvPr/>
        </p:nvSpPr>
        <p:spPr>
          <a:xfrm>
            <a:off x="5267154" y="2050912"/>
            <a:ext cx="3726033" cy="2832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r"/>
            <a:r>
              <a:rPr lang="zh-CN" altLang="en-US" sz="2357" b="1" dirty="0" smtClean="0">
                <a:solidFill>
                  <a:schemeClr val="tx1"/>
                </a:solidFill>
              </a:rPr>
              <a:t>质量解析</a:t>
            </a:r>
            <a:r>
              <a:rPr lang="en-US" altLang="zh-CN" sz="2357" b="1" dirty="0" smtClean="0">
                <a:solidFill>
                  <a:schemeClr val="tx1"/>
                </a:solidFill>
              </a:rPr>
              <a:t>VQ</a:t>
            </a:r>
            <a:r>
              <a:rPr lang="zh-CN" altLang="en-US" sz="2357" b="1" dirty="0" smtClean="0">
                <a:solidFill>
                  <a:schemeClr val="tx1"/>
                </a:solidFill>
              </a:rPr>
              <a:t>工段</a:t>
            </a:r>
            <a:endParaRPr lang="zh-CN" altLang="en-US" sz="2357" b="1" dirty="0">
              <a:solidFill>
                <a:schemeClr val="tx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1460" y="5500610"/>
            <a:ext cx="496975" cy="771091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1181151" y="6358138"/>
            <a:ext cx="5466884" cy="2974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4" dirty="0" smtClean="0"/>
              <a:t>办公室</a:t>
            </a:r>
            <a:endParaRPr lang="zh-CN" altLang="en-US" sz="1104" dirty="0"/>
          </a:p>
        </p:txBody>
      </p:sp>
      <p:sp>
        <p:nvSpPr>
          <p:cNvPr id="69" name="圆角矩形 68"/>
          <p:cNvSpPr/>
          <p:nvPr/>
        </p:nvSpPr>
        <p:spPr>
          <a:xfrm>
            <a:off x="2037164" y="2545939"/>
            <a:ext cx="1428548" cy="233154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底盘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装配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CA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工段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549332" y="2562440"/>
            <a:ext cx="1428548" cy="23150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最终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装配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FA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工段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917484" y="2022990"/>
            <a:ext cx="1658297" cy="3024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/>
              <a:t>FM</a:t>
            </a:r>
            <a:r>
              <a:rPr lang="zh-CN" altLang="en-US" sz="1400" dirty="0"/>
              <a:t>设备</a:t>
            </a:r>
            <a:r>
              <a:rPr lang="en-US" altLang="zh-CN" sz="1400" dirty="0"/>
              <a:t>&amp;</a:t>
            </a:r>
            <a:r>
              <a:rPr lang="zh-CN" altLang="en-US" sz="1400" dirty="0"/>
              <a:t>资产管理</a:t>
            </a:r>
          </a:p>
        </p:txBody>
      </p:sp>
      <p:pic>
        <p:nvPicPr>
          <p:cNvPr id="72" name="Picture 2" descr="F:\Users\libei\Pictures\素材\图片2 (2)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7663" y="1222589"/>
            <a:ext cx="897940" cy="67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8551" y="1257570"/>
            <a:ext cx="662633" cy="643347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1284636" y="1999760"/>
            <a:ext cx="1658297" cy="302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ME1</a:t>
            </a:r>
            <a:r>
              <a:rPr lang="zh-CN" altLang="en-US" sz="1400" dirty="0" smtClean="0"/>
              <a:t>生产技术一组</a:t>
            </a:r>
            <a:endParaRPr lang="zh-CN" altLang="en-US" sz="14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4099" y="1249725"/>
            <a:ext cx="662633" cy="643347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3101060" y="2020613"/>
            <a:ext cx="1658297" cy="302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ME2</a:t>
            </a:r>
            <a:r>
              <a:rPr lang="zh-CN" altLang="en-US" sz="1400" dirty="0" smtClean="0"/>
              <a:t>生产技术二组</a:t>
            </a:r>
            <a:endParaRPr lang="zh-CN" altLang="en-US" sz="1400" dirty="0"/>
          </a:p>
        </p:txBody>
      </p:sp>
      <p:sp>
        <p:nvSpPr>
          <p:cNvPr id="77" name="圆角矩形 76"/>
          <p:cNvSpPr/>
          <p:nvPr/>
        </p:nvSpPr>
        <p:spPr>
          <a:xfrm>
            <a:off x="504093" y="1059637"/>
            <a:ext cx="6348695" cy="130834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2357" b="1" dirty="0" smtClean="0">
                <a:solidFill>
                  <a:schemeClr val="tx1"/>
                </a:solidFill>
              </a:rPr>
              <a:t>生产技术</a:t>
            </a:r>
            <a:endParaRPr lang="zh-CN" altLang="en-US" sz="2357" b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37564" y="6225732"/>
            <a:ext cx="915734" cy="204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88" dirty="0" smtClean="0"/>
              <a:t>体系工程师</a:t>
            </a:r>
            <a:endParaRPr lang="zh-CN" altLang="en-US" sz="1288" dirty="0"/>
          </a:p>
        </p:txBody>
      </p:sp>
      <p:sp>
        <p:nvSpPr>
          <p:cNvPr id="79" name="矩形 78"/>
          <p:cNvSpPr/>
          <p:nvPr/>
        </p:nvSpPr>
        <p:spPr>
          <a:xfrm>
            <a:off x="4521440" y="6225732"/>
            <a:ext cx="915734" cy="204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88" dirty="0" smtClean="0"/>
              <a:t>成本工程师</a:t>
            </a:r>
            <a:endParaRPr lang="zh-CN" altLang="en-US" sz="1288" dirty="0"/>
          </a:p>
        </p:txBody>
      </p:sp>
      <p:sp>
        <p:nvSpPr>
          <p:cNvPr id="80" name="矩形 79"/>
          <p:cNvSpPr/>
          <p:nvPr/>
        </p:nvSpPr>
        <p:spPr>
          <a:xfrm>
            <a:off x="3405316" y="6225732"/>
            <a:ext cx="915734" cy="204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88" dirty="0"/>
              <a:t>质量</a:t>
            </a:r>
            <a:r>
              <a:rPr lang="zh-CN" altLang="en-US" sz="1288" dirty="0" smtClean="0"/>
              <a:t>工程师</a:t>
            </a:r>
            <a:endParaRPr lang="zh-CN" altLang="en-US" sz="1288" dirty="0"/>
          </a:p>
        </p:txBody>
      </p:sp>
      <p:sp>
        <p:nvSpPr>
          <p:cNvPr id="81" name="矩形 80"/>
          <p:cNvSpPr/>
          <p:nvPr/>
        </p:nvSpPr>
        <p:spPr>
          <a:xfrm>
            <a:off x="1173068" y="6225732"/>
            <a:ext cx="915734" cy="204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88" dirty="0"/>
              <a:t>现场</a:t>
            </a:r>
            <a:r>
              <a:rPr lang="zh-CN" altLang="en-US" sz="1288" dirty="0" smtClean="0"/>
              <a:t>工程师</a:t>
            </a:r>
            <a:endParaRPr lang="zh-CN" altLang="en-US" sz="1288" dirty="0"/>
          </a:p>
        </p:txBody>
      </p:sp>
      <p:sp>
        <p:nvSpPr>
          <p:cNvPr id="82" name="矩形 81"/>
          <p:cNvSpPr/>
          <p:nvPr/>
        </p:nvSpPr>
        <p:spPr>
          <a:xfrm>
            <a:off x="2289192" y="6225732"/>
            <a:ext cx="915734" cy="204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88" dirty="0"/>
              <a:t>IE</a:t>
            </a:r>
            <a:r>
              <a:rPr lang="zh-CN" altLang="en-US" sz="1288" dirty="0" smtClean="0"/>
              <a:t>工程师</a:t>
            </a:r>
            <a:endParaRPr lang="zh-CN" altLang="en-US" sz="1288" dirty="0"/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8487" y="5665222"/>
            <a:ext cx="457240" cy="457240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138" y="5554337"/>
            <a:ext cx="468000" cy="57984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3521" y="5689210"/>
            <a:ext cx="720000" cy="450000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2756163" y="3324350"/>
            <a:ext cx="612000" cy="8424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2" dirty="0" smtClean="0"/>
              <a:t>C2</a:t>
            </a:r>
            <a:endParaRPr lang="en-US" altLang="zh-CN" sz="1472" dirty="0"/>
          </a:p>
          <a:p>
            <a:pPr algn="ctr"/>
            <a:r>
              <a:rPr lang="zh-CN" altLang="en-US" sz="1288" dirty="0"/>
              <a:t>底盘</a:t>
            </a:r>
            <a:r>
              <a:rPr lang="en-US" altLang="zh-CN" sz="1288" dirty="0"/>
              <a:t>1</a:t>
            </a:r>
            <a:endParaRPr lang="zh-CN" altLang="en-US" sz="1288" dirty="0"/>
          </a:p>
        </p:txBody>
      </p:sp>
    </p:spTree>
    <p:extLst>
      <p:ext uri="{BB962C8B-B14F-4D97-AF65-F5344CB8AC3E}">
        <p14:creationId xmlns:p14="http://schemas.microsoft.com/office/powerpoint/2010/main" val="38299819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">
      <a:majorFont>
        <a:latin typeface="Times New Roman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c:\msoffice\powerpnt\default.ppt</Template>
  <TotalTime>852</TotalTime>
  <Pages>26</Pages>
  <Words>117</Words>
  <Application>Microsoft Office PowerPoint</Application>
  <PresentationFormat>自定义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굴림</vt:lpstr>
      <vt:lpstr>Monotype Sorts</vt:lpstr>
      <vt:lpstr>Arial</vt:lpstr>
      <vt:lpstr>Times New Roman</vt:lpstr>
      <vt:lpstr>default</vt:lpstr>
      <vt:lpstr>组织结构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Competitive Manufacturing</dc:title>
  <dc:subject>Template</dc:subject>
  <dc:creator>EDS Graphic Services</dc:creator>
  <cp:keywords/>
  <dc:description/>
  <cp:lastModifiedBy>libei</cp:lastModifiedBy>
  <cp:revision>298</cp:revision>
  <cp:lastPrinted>2012-12-26T12:01:14Z</cp:lastPrinted>
  <dcterms:created xsi:type="dcterms:W3CDTF">1997-07-22T15:22:08Z</dcterms:created>
  <dcterms:modified xsi:type="dcterms:W3CDTF">2013-11-22T03:55:22Z</dcterms:modified>
</cp:coreProperties>
</file>