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70" r:id="rId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02"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r>
              <a:rPr lang="en-US" altLang="zh-CN"/>
              <a:t>2013-5-2</a:t>
            </a: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zh-CN" altLang="en-US"/>
              <a:t>版权申明：任何单位和个人，未经同意不得任意使用此内容</a:t>
            </a: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FEC58AF-0FA5-4BA0-959D-214EEBB53132}" type="slidenum">
              <a:rPr lang="zh-CN" altLang="en-US"/>
              <a:pPr>
                <a:defRPr/>
              </a:pPr>
              <a:t>‹#›</a:t>
            </a:fld>
            <a:endParaRPr lang="zh-CN" altLang="en-US"/>
          </a:p>
        </p:txBody>
      </p:sp>
    </p:spTree>
    <p:extLst>
      <p:ext uri="{BB962C8B-B14F-4D97-AF65-F5344CB8AC3E}">
        <p14:creationId xmlns:p14="http://schemas.microsoft.com/office/powerpoint/2010/main" val="2307835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r>
              <a:rPr lang="en-US" altLang="zh-CN"/>
              <a:t>2013-5-2</a:t>
            </a: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zh-CN" altLang="en-US"/>
              <a:t>版权申明：任何单位和个人，未经同意不得任意使用此内容</a:t>
            </a: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5539047-6D00-42AF-8BB0-88C3FFF03113}" type="slidenum">
              <a:rPr lang="zh-CN" altLang="en-US"/>
              <a:pPr>
                <a:defRPr/>
              </a:pPr>
              <a:t>‹#›</a:t>
            </a:fld>
            <a:endParaRPr lang="zh-CN" altLang="en-US"/>
          </a:p>
        </p:txBody>
      </p:sp>
    </p:spTree>
    <p:extLst>
      <p:ext uri="{BB962C8B-B14F-4D97-AF65-F5344CB8AC3E}">
        <p14:creationId xmlns:p14="http://schemas.microsoft.com/office/powerpoint/2010/main" val="23269990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5876925"/>
            <a:ext cx="9144000" cy="98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0"/>
            <a:ext cx="9144000" cy="5876925"/>
          </a:xfrm>
          <a:prstGeom prst="rect">
            <a:avLst/>
          </a:prstGeom>
          <a:solidFill>
            <a:srgbClr val="2E88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Picture 7" descr="新vi基础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04025" y="6308725"/>
            <a:ext cx="1981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a:off x="0" y="5823272"/>
            <a:ext cx="9144000" cy="54000"/>
          </a:xfrm>
          <a:prstGeom prst="rect">
            <a:avLst/>
          </a:prstGeom>
          <a:gradFill flip="none" rotWithShape="1">
            <a:gsLst>
              <a:gs pos="0">
                <a:srgbClr val="00B0F0"/>
              </a:gs>
              <a:gs pos="50000">
                <a:srgbClr val="00B0F0"/>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Picture 2" descr="\\10.9.11.36\总裁办公室\设计共享\wwwww.png"/>
          <p:cNvPicPr>
            <a:picLocks noChangeAspect="1" noChangeArrowheads="1"/>
          </p:cNvPicPr>
          <p:nvPr userDrawn="1"/>
        </p:nvPicPr>
        <p:blipFill>
          <a:blip r:embed="rId3">
            <a:extLst>
              <a:ext uri="{28A0092B-C50C-407E-A947-70E740481C1C}">
                <a14:useLocalDpi xmlns:a14="http://schemas.microsoft.com/office/drawing/2010/main" val="0"/>
              </a:ext>
            </a:extLst>
          </a:blip>
          <a:srcRect b="12753"/>
          <a:stretch>
            <a:fillRect/>
          </a:stretch>
        </p:blipFill>
        <p:spPr bwMode="auto">
          <a:xfrm>
            <a:off x="0" y="2849563"/>
            <a:ext cx="91440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Documents and Settings\lw1146453\桌面\图形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95288" y="115888"/>
            <a:ext cx="7207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10"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11" name="页脚占位符 4"/>
          <p:cNvSpPr>
            <a:spLocks noGrp="1"/>
          </p:cNvSpPr>
          <p:nvPr>
            <p:ph type="ftr" sz="quarter" idx="11"/>
          </p:nvPr>
        </p:nvSpPr>
        <p:spPr>
          <a:xfrm>
            <a:off x="323850" y="6237288"/>
            <a:ext cx="381635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zh-CN" altLang="en-US"/>
              <a:t>最终解释权归比亚迪股份有限公司所有</a:t>
            </a:r>
          </a:p>
        </p:txBody>
      </p:sp>
      <p:sp>
        <p:nvSpPr>
          <p:cNvPr id="12" name="灯片编号占位符 5"/>
          <p:cNvSpPr>
            <a:spLocks noGrp="1"/>
          </p:cNvSpPr>
          <p:nvPr>
            <p:ph type="sldNum" sz="quarter" idx="12"/>
          </p:nvPr>
        </p:nvSpPr>
        <p:spPr/>
        <p:txBody>
          <a:bodyPr/>
          <a:lstStyle>
            <a:lvl1pPr>
              <a:defRPr smtClean="0"/>
            </a:lvl1pPr>
          </a:lstStyle>
          <a:p>
            <a:pPr>
              <a:defRPr/>
            </a:pPr>
            <a:fld id="{E969B2D0-E0E6-48A2-BEEF-56E46859F488}" type="slidenum">
              <a:rPr lang="zh-CN" altLang="en-US"/>
              <a:pPr>
                <a:defRPr/>
              </a:pPr>
              <a:t>‹#›</a:t>
            </a:fld>
            <a:endParaRPr lang="zh-CN" altLang="en-US"/>
          </a:p>
        </p:txBody>
      </p:sp>
    </p:spTree>
    <p:extLst>
      <p:ext uri="{BB962C8B-B14F-4D97-AF65-F5344CB8AC3E}">
        <p14:creationId xmlns:p14="http://schemas.microsoft.com/office/powerpoint/2010/main" val="390729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smtClean="0"/>
            </a:lvl1pPr>
          </a:lstStyle>
          <a:p>
            <a:pPr>
              <a:defRPr/>
            </a:pPr>
            <a:fld id="{345A0E91-1744-4606-9F3F-46093E87D697}" type="slidenum">
              <a:rPr lang="zh-CN" altLang="en-US"/>
              <a:pPr>
                <a:defRPr/>
              </a:pPr>
              <a:t>‹#›</a:t>
            </a:fld>
            <a:endParaRPr lang="zh-CN" altLang="en-US"/>
          </a:p>
        </p:txBody>
      </p:sp>
    </p:spTree>
    <p:extLst>
      <p:ext uri="{BB962C8B-B14F-4D97-AF65-F5344CB8AC3E}">
        <p14:creationId xmlns:p14="http://schemas.microsoft.com/office/powerpoint/2010/main" val="66481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smtClean="0"/>
            </a:lvl1pPr>
          </a:lstStyle>
          <a:p>
            <a:pPr>
              <a:defRPr/>
            </a:pPr>
            <a:fld id="{3CE4F699-7F55-4376-B66E-EBE8D06ABE2E}" type="slidenum">
              <a:rPr lang="zh-CN" altLang="en-US"/>
              <a:pPr>
                <a:defRPr/>
              </a:pPr>
              <a:t>‹#›</a:t>
            </a:fld>
            <a:endParaRPr lang="zh-CN" altLang="en-US"/>
          </a:p>
        </p:txBody>
      </p:sp>
    </p:spTree>
    <p:extLst>
      <p:ext uri="{BB962C8B-B14F-4D97-AF65-F5344CB8AC3E}">
        <p14:creationId xmlns:p14="http://schemas.microsoft.com/office/powerpoint/2010/main" val="120491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10"/>
          <p:cNvSpPr txBox="1">
            <a:spLocks noChangeArrowheads="1"/>
          </p:cNvSpPr>
          <p:nvPr userDrawn="1"/>
        </p:nvSpPr>
        <p:spPr bwMode="auto">
          <a:xfrm>
            <a:off x="323850" y="6567488"/>
            <a:ext cx="56880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a:solidFill>
                  <a:srgbClr val="000000"/>
                </a:solidFill>
                <a:latin typeface="Calibri" panose="020F0502020204030204" pitchFamily="34" charset="0"/>
              </a:rPr>
              <a:t>最终解释权归比亚迪股份有限公司所有</a:t>
            </a:r>
          </a:p>
        </p:txBody>
      </p:sp>
      <p:sp>
        <p:nvSpPr>
          <p:cNvPr id="2" name="标题 1"/>
          <p:cNvSpPr>
            <a:spLocks noGrp="1"/>
          </p:cNvSpPr>
          <p:nvPr>
            <p:ph type="title"/>
          </p:nvPr>
        </p:nvSpPr>
        <p:spPr>
          <a:xfrm>
            <a:off x="1259632" y="116632"/>
            <a:ext cx="5976664" cy="504056"/>
          </a:xfrm>
        </p:spPr>
        <p:txBody>
          <a:bodyPr>
            <a:noAutofit/>
          </a:bodyPr>
          <a:lstStyle>
            <a:lvl1pPr algn="l">
              <a:defRPr sz="2800" b="1">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24744"/>
            <a:ext cx="8229600" cy="5001419"/>
          </a:xfrm>
        </p:spPr>
        <p:txBody>
          <a:bodyPr>
            <a:normAutofit/>
          </a:bodyPr>
          <a:lstStyle>
            <a:lvl1pPr>
              <a:defRPr sz="1600"/>
            </a:lvl1pPr>
            <a:lvl2pPr>
              <a:defRPr sz="1600"/>
            </a:lvl2pPr>
            <a:lvl3pPr>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5"/>
          <p:cNvSpPr>
            <a:spLocks noGrp="1"/>
          </p:cNvSpPr>
          <p:nvPr>
            <p:ph type="sldNum" sz="quarter" idx="10"/>
          </p:nvPr>
        </p:nvSpPr>
        <p:spPr>
          <a:xfrm>
            <a:off x="6902450" y="6519863"/>
            <a:ext cx="2133600" cy="365125"/>
          </a:xfrm>
        </p:spPr>
        <p:txBody>
          <a:bodyPr/>
          <a:lstStyle>
            <a:lvl1pPr>
              <a:defRPr sz="1400" smtClean="0">
                <a:solidFill>
                  <a:schemeClr val="tx1"/>
                </a:solidFill>
              </a:defRPr>
            </a:lvl1pPr>
          </a:lstStyle>
          <a:p>
            <a:pPr>
              <a:defRPr/>
            </a:pPr>
            <a:fld id="{FB5D7942-E777-4B18-A080-723C5BE235A9}" type="slidenum">
              <a:rPr lang="zh-CN" altLang="en-US"/>
              <a:pPr>
                <a:defRPr/>
              </a:pPr>
              <a:t>‹#›</a:t>
            </a:fld>
            <a:endParaRPr lang="zh-CN" altLang="en-US"/>
          </a:p>
        </p:txBody>
      </p:sp>
    </p:spTree>
    <p:extLst>
      <p:ext uri="{BB962C8B-B14F-4D97-AF65-F5344CB8AC3E}">
        <p14:creationId xmlns:p14="http://schemas.microsoft.com/office/powerpoint/2010/main" val="251357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smtClean="0"/>
            </a:lvl1pPr>
          </a:lstStyle>
          <a:p>
            <a:pPr>
              <a:defRPr/>
            </a:pPr>
            <a:fld id="{C8DAAD58-21A6-49A8-AF8D-AFEFC35801F5}" type="slidenum">
              <a:rPr lang="zh-CN" altLang="en-US"/>
              <a:pPr>
                <a:defRPr/>
              </a:pPr>
              <a:t>‹#›</a:t>
            </a:fld>
            <a:endParaRPr lang="zh-CN" altLang="en-US"/>
          </a:p>
        </p:txBody>
      </p:sp>
    </p:spTree>
    <p:extLst>
      <p:ext uri="{BB962C8B-B14F-4D97-AF65-F5344CB8AC3E}">
        <p14:creationId xmlns:p14="http://schemas.microsoft.com/office/powerpoint/2010/main" val="129324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6"/>
          <p:cNvSpPr>
            <a:spLocks noGrp="1"/>
          </p:cNvSpPr>
          <p:nvPr>
            <p:ph type="sldNum" sz="quarter" idx="11"/>
          </p:nvPr>
        </p:nvSpPr>
        <p:spPr/>
        <p:txBody>
          <a:bodyPr/>
          <a:lstStyle>
            <a:lvl1pPr>
              <a:defRPr smtClean="0"/>
            </a:lvl1pPr>
          </a:lstStyle>
          <a:p>
            <a:pPr>
              <a:defRPr/>
            </a:pPr>
            <a:fld id="{7C0B16A3-85BF-45AB-B77D-A05A182A54DA}" type="slidenum">
              <a:rPr lang="zh-CN" altLang="en-US"/>
              <a:pPr>
                <a:defRPr/>
              </a:pPr>
              <a:t>‹#›</a:t>
            </a:fld>
            <a:endParaRPr lang="zh-CN" altLang="en-US"/>
          </a:p>
        </p:txBody>
      </p:sp>
    </p:spTree>
    <p:extLst>
      <p:ext uri="{BB962C8B-B14F-4D97-AF65-F5344CB8AC3E}">
        <p14:creationId xmlns:p14="http://schemas.microsoft.com/office/powerpoint/2010/main" val="350833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8" name="灯片编号占位符 8"/>
          <p:cNvSpPr>
            <a:spLocks noGrp="1"/>
          </p:cNvSpPr>
          <p:nvPr>
            <p:ph type="sldNum" sz="quarter" idx="11"/>
          </p:nvPr>
        </p:nvSpPr>
        <p:spPr/>
        <p:txBody>
          <a:bodyPr/>
          <a:lstStyle>
            <a:lvl1pPr>
              <a:defRPr smtClean="0"/>
            </a:lvl1pPr>
          </a:lstStyle>
          <a:p>
            <a:pPr>
              <a:defRPr/>
            </a:pPr>
            <a:fld id="{B9A526F9-5B8B-4E46-BACC-DE2DE14C7103}" type="slidenum">
              <a:rPr lang="zh-CN" altLang="en-US"/>
              <a:pPr>
                <a:defRPr/>
              </a:pPr>
              <a:t>‹#›</a:t>
            </a:fld>
            <a:endParaRPr lang="zh-CN" altLang="en-US"/>
          </a:p>
        </p:txBody>
      </p:sp>
    </p:spTree>
    <p:extLst>
      <p:ext uri="{BB962C8B-B14F-4D97-AF65-F5344CB8AC3E}">
        <p14:creationId xmlns:p14="http://schemas.microsoft.com/office/powerpoint/2010/main" val="8698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4"/>
          <p:cNvSpPr>
            <a:spLocks noGrp="1"/>
          </p:cNvSpPr>
          <p:nvPr>
            <p:ph type="sldNum" sz="quarter" idx="11"/>
          </p:nvPr>
        </p:nvSpPr>
        <p:spPr/>
        <p:txBody>
          <a:bodyPr/>
          <a:lstStyle>
            <a:lvl1pPr>
              <a:defRPr smtClean="0"/>
            </a:lvl1pPr>
          </a:lstStyle>
          <a:p>
            <a:pPr>
              <a:defRPr/>
            </a:pPr>
            <a:fld id="{AD51C058-9D8F-4DA2-B7B3-99B033901498}" type="slidenum">
              <a:rPr lang="zh-CN" altLang="en-US"/>
              <a:pPr>
                <a:defRPr/>
              </a:pPr>
              <a:t>‹#›</a:t>
            </a:fld>
            <a:endParaRPr lang="zh-CN" altLang="en-US"/>
          </a:p>
        </p:txBody>
      </p:sp>
    </p:spTree>
    <p:extLst>
      <p:ext uri="{BB962C8B-B14F-4D97-AF65-F5344CB8AC3E}">
        <p14:creationId xmlns:p14="http://schemas.microsoft.com/office/powerpoint/2010/main" val="369790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3" name="灯片编号占位符 3"/>
          <p:cNvSpPr>
            <a:spLocks noGrp="1"/>
          </p:cNvSpPr>
          <p:nvPr>
            <p:ph type="sldNum" sz="quarter" idx="11"/>
          </p:nvPr>
        </p:nvSpPr>
        <p:spPr/>
        <p:txBody>
          <a:bodyPr/>
          <a:lstStyle>
            <a:lvl1pPr>
              <a:defRPr smtClean="0"/>
            </a:lvl1pPr>
          </a:lstStyle>
          <a:p>
            <a:pPr>
              <a:defRPr/>
            </a:pPr>
            <a:fld id="{B6C26687-0709-49DD-A296-97054837A131}" type="slidenum">
              <a:rPr lang="zh-CN" altLang="en-US"/>
              <a:pPr>
                <a:defRPr/>
              </a:pPr>
              <a:t>‹#›</a:t>
            </a:fld>
            <a:endParaRPr lang="zh-CN" altLang="en-US"/>
          </a:p>
        </p:txBody>
      </p:sp>
    </p:spTree>
    <p:extLst>
      <p:ext uri="{BB962C8B-B14F-4D97-AF65-F5344CB8AC3E}">
        <p14:creationId xmlns:p14="http://schemas.microsoft.com/office/powerpoint/2010/main" val="226318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6"/>
          <p:cNvSpPr>
            <a:spLocks noGrp="1"/>
          </p:cNvSpPr>
          <p:nvPr>
            <p:ph type="sldNum" sz="quarter" idx="11"/>
          </p:nvPr>
        </p:nvSpPr>
        <p:spPr/>
        <p:txBody>
          <a:bodyPr/>
          <a:lstStyle>
            <a:lvl1pPr>
              <a:defRPr smtClean="0"/>
            </a:lvl1pPr>
          </a:lstStyle>
          <a:p>
            <a:pPr>
              <a:defRPr/>
            </a:pPr>
            <a:fld id="{28FB86AB-ED38-4C55-A82A-26EB11CE13A5}" type="slidenum">
              <a:rPr lang="zh-CN" altLang="en-US"/>
              <a:pPr>
                <a:defRPr/>
              </a:pPr>
              <a:t>‹#›</a:t>
            </a:fld>
            <a:endParaRPr lang="zh-CN" altLang="en-US"/>
          </a:p>
        </p:txBody>
      </p:sp>
    </p:spTree>
    <p:extLst>
      <p:ext uri="{BB962C8B-B14F-4D97-AF65-F5344CB8AC3E}">
        <p14:creationId xmlns:p14="http://schemas.microsoft.com/office/powerpoint/2010/main" val="290792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6"/>
          <p:cNvSpPr>
            <a:spLocks noGrp="1"/>
          </p:cNvSpPr>
          <p:nvPr>
            <p:ph type="sldNum" sz="quarter" idx="11"/>
          </p:nvPr>
        </p:nvSpPr>
        <p:spPr/>
        <p:txBody>
          <a:bodyPr/>
          <a:lstStyle>
            <a:lvl1pPr>
              <a:defRPr smtClean="0"/>
            </a:lvl1pPr>
          </a:lstStyle>
          <a:p>
            <a:pPr>
              <a:defRPr/>
            </a:pPr>
            <a:fld id="{115FEB36-8FEE-4032-BAEB-6E4221DAD9D0}" type="slidenum">
              <a:rPr lang="zh-CN" altLang="en-US"/>
              <a:pPr>
                <a:defRPr/>
              </a:pPr>
              <a:t>‹#›</a:t>
            </a:fld>
            <a:endParaRPr lang="zh-CN" altLang="en-US"/>
          </a:p>
        </p:txBody>
      </p:sp>
    </p:spTree>
    <p:extLst>
      <p:ext uri="{BB962C8B-B14F-4D97-AF65-F5344CB8AC3E}">
        <p14:creationId xmlns:p14="http://schemas.microsoft.com/office/powerpoint/2010/main" val="110176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6D923905-264F-4F40-B9E5-08CB6CFC3132}" type="slidenum">
              <a:rPr lang="zh-CN" altLang="en-US"/>
              <a:pPr>
                <a:defRPr/>
              </a:pPr>
              <a:t>‹#›</a:t>
            </a:fld>
            <a:endParaRPr lang="zh-CN" altLang="en-US"/>
          </a:p>
        </p:txBody>
      </p:sp>
      <p:sp>
        <p:nvSpPr>
          <p:cNvPr id="7" name="矩形 6"/>
          <p:cNvSpPr/>
          <p:nvPr userDrawn="1"/>
        </p:nvSpPr>
        <p:spPr>
          <a:xfrm>
            <a:off x="0" y="0"/>
            <a:ext cx="9144000" cy="692150"/>
          </a:xfrm>
          <a:prstGeom prst="rect">
            <a:avLst/>
          </a:prstGeom>
          <a:solidFill>
            <a:srgbClr val="2E88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8000" y="656696"/>
            <a:ext cx="9162000" cy="36000"/>
          </a:xfrm>
          <a:prstGeom prst="rect">
            <a:avLst/>
          </a:prstGeom>
          <a:gradFill flip="none" rotWithShape="1">
            <a:gsLst>
              <a:gs pos="0">
                <a:srgbClr val="00B0F0"/>
              </a:gs>
              <a:gs pos="50000">
                <a:srgbClr val="00B0F0"/>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33" name="Picture 5" descr="C:\Documents and Settings\lw1146453\桌面\图形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5288" y="115888"/>
            <a:ext cx="7207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10.9.11.36\总裁办公室\设计共享\4444.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88125" y="-144463"/>
            <a:ext cx="2592388" cy="87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258888" y="1773238"/>
            <a:ext cx="6697662" cy="1295400"/>
          </a:xfrm>
        </p:spPr>
        <p:txBody>
          <a:bodyPr rtlCol="0">
            <a:noAutofit/>
          </a:bodyPr>
          <a:lstStyle/>
          <a:p>
            <a:pPr eaLnBrk="1" fontAlgn="auto" hangingPunct="1">
              <a:spcAft>
                <a:spcPts val="0"/>
              </a:spcAft>
              <a:defRPr/>
            </a:pPr>
            <a:r>
              <a:rPr lang="zh-CN" altLang="en-US" sz="4000" b="1" dirty="0" smtClean="0">
                <a:solidFill>
                  <a:schemeClr val="bg1"/>
                </a:solidFill>
                <a:effectLst>
                  <a:outerShdw blurRad="38100" dist="38100" dir="2700000" algn="tl">
                    <a:srgbClr val="000000">
                      <a:alpha val="43137"/>
                    </a:srgbClr>
                  </a:outerShdw>
                </a:effectLst>
              </a:rPr>
              <a:t>关于</a:t>
            </a:r>
            <a:r>
              <a:rPr lang="en-US" altLang="zh-CN" sz="4000" b="1" dirty="0" smtClean="0">
                <a:solidFill>
                  <a:schemeClr val="bg1"/>
                </a:solidFill>
                <a:effectLst>
                  <a:outerShdw blurRad="38100" dist="38100" dir="2700000" algn="tl">
                    <a:srgbClr val="000000">
                      <a:alpha val="43137"/>
                    </a:srgbClr>
                  </a:outerShdw>
                </a:effectLst>
              </a:rPr>
              <a:t>XX</a:t>
            </a:r>
            <a:r>
              <a:rPr lang="zh-CN" altLang="en-US" sz="4000" b="1" dirty="0" smtClean="0">
                <a:solidFill>
                  <a:schemeClr val="bg1"/>
                </a:solidFill>
                <a:effectLst>
                  <a:outerShdw blurRad="38100" dist="38100" dir="2700000" algn="tl">
                    <a:srgbClr val="000000">
                      <a:alpha val="43137"/>
                    </a:srgbClr>
                  </a:outerShdw>
                </a:effectLst>
              </a:rPr>
              <a:t>问题的</a:t>
            </a:r>
            <a:r>
              <a:rPr lang="en-US" altLang="zh-CN" sz="4000" b="1" dirty="0" smtClean="0">
                <a:solidFill>
                  <a:schemeClr val="bg1"/>
                </a:solidFill>
                <a:effectLst>
                  <a:outerShdw blurRad="38100" dist="38100" dir="2700000" algn="tl">
                    <a:srgbClr val="000000">
                      <a:alpha val="43137"/>
                    </a:srgbClr>
                  </a:outerShdw>
                </a:effectLst>
              </a:rPr>
              <a:t>8D</a:t>
            </a:r>
            <a:r>
              <a:rPr lang="zh-CN" altLang="en-US" sz="4000" b="1" dirty="0" smtClean="0">
                <a:solidFill>
                  <a:schemeClr val="bg1"/>
                </a:solidFill>
                <a:effectLst>
                  <a:outerShdw blurRad="38100" dist="38100" dir="2700000" algn="tl">
                    <a:srgbClr val="000000">
                      <a:alpha val="43137"/>
                    </a:srgbClr>
                  </a:outerShdw>
                </a:effectLst>
              </a:rPr>
              <a:t>报告</a:t>
            </a:r>
            <a:r>
              <a:rPr lang="en-US" altLang="zh-CN" sz="4000" b="1" dirty="0" smtClean="0">
                <a:solidFill>
                  <a:schemeClr val="bg1"/>
                </a:solidFill>
                <a:effectLst>
                  <a:outerShdw blurRad="38100" dist="38100" dir="2700000" algn="tl">
                    <a:srgbClr val="000000">
                      <a:alpha val="43137"/>
                    </a:srgbClr>
                  </a:outerShdw>
                </a:effectLst>
              </a:rPr>
              <a:t/>
            </a:r>
            <a:br>
              <a:rPr lang="en-US" altLang="zh-CN" sz="4000" b="1" dirty="0" smtClean="0">
                <a:solidFill>
                  <a:schemeClr val="bg1"/>
                </a:solidFill>
                <a:effectLst>
                  <a:outerShdw blurRad="38100" dist="38100" dir="2700000" algn="tl">
                    <a:srgbClr val="000000">
                      <a:alpha val="43137"/>
                    </a:srgbClr>
                  </a:outerShdw>
                </a:effectLst>
              </a:rPr>
            </a:br>
            <a:r>
              <a:rPr lang="zh-CN" altLang="en-US" sz="2000" b="1" dirty="0" smtClean="0">
                <a:solidFill>
                  <a:schemeClr val="bg1"/>
                </a:solidFill>
                <a:effectLst>
                  <a:outerShdw blurRad="38100" dist="38100" dir="2700000" algn="tl">
                    <a:srgbClr val="000000">
                      <a:alpha val="43137"/>
                    </a:srgbClr>
                  </a:outerShdw>
                </a:effectLst>
                <a:latin typeface="+mj-ea"/>
              </a:rPr>
              <a:t>部门：总装长沙工厂</a:t>
            </a:r>
            <a:r>
              <a:rPr lang="en-US" altLang="zh-CN" sz="4000" b="1" dirty="0" smtClean="0">
                <a:solidFill>
                  <a:schemeClr val="bg1"/>
                </a:solidFill>
                <a:effectLst>
                  <a:outerShdw blurRad="38100" dist="38100" dir="2700000" algn="tl">
                    <a:srgbClr val="000000">
                      <a:alpha val="43137"/>
                    </a:srgbClr>
                  </a:outerShdw>
                </a:effectLst>
                <a:latin typeface="+mj-ea"/>
              </a:rPr>
              <a:t/>
            </a:r>
            <a:br>
              <a:rPr lang="en-US" altLang="zh-CN" sz="4000" b="1" dirty="0" smtClean="0">
                <a:solidFill>
                  <a:schemeClr val="bg1"/>
                </a:solidFill>
                <a:effectLst>
                  <a:outerShdw blurRad="38100" dist="38100" dir="2700000" algn="tl">
                    <a:srgbClr val="000000">
                      <a:alpha val="43137"/>
                    </a:srgbClr>
                  </a:outerShdw>
                </a:effectLst>
                <a:latin typeface="+mj-ea"/>
              </a:rPr>
            </a:br>
            <a:r>
              <a:rPr lang="zh-CN" altLang="en-US" sz="2000" b="1" dirty="0" smtClean="0">
                <a:solidFill>
                  <a:schemeClr val="bg1"/>
                </a:solidFill>
                <a:effectLst>
                  <a:outerShdw blurRad="38100" dist="38100" dir="2700000" algn="tl">
                    <a:srgbClr val="000000">
                      <a:alpha val="43137"/>
                    </a:srgbClr>
                  </a:outerShdw>
                </a:effectLst>
                <a:latin typeface="+mj-ea"/>
              </a:rPr>
              <a:t>时间：</a:t>
            </a:r>
            <a:r>
              <a:rPr lang="en-US" altLang="zh-CN" sz="2000" b="1" dirty="0" smtClean="0">
                <a:solidFill>
                  <a:schemeClr val="bg1"/>
                </a:solidFill>
                <a:effectLst>
                  <a:outerShdw blurRad="38100" dist="38100" dir="2700000" algn="tl">
                    <a:srgbClr val="000000">
                      <a:alpha val="43137"/>
                    </a:srgbClr>
                  </a:outerShdw>
                </a:effectLst>
                <a:latin typeface="+mj-ea"/>
              </a:rPr>
              <a:t>2013</a:t>
            </a:r>
            <a:r>
              <a:rPr lang="zh-CN" altLang="en-US" sz="2000" b="1" dirty="0" smtClean="0">
                <a:solidFill>
                  <a:schemeClr val="bg1"/>
                </a:solidFill>
                <a:effectLst>
                  <a:outerShdw blurRad="38100" dist="38100" dir="2700000" algn="tl">
                    <a:srgbClr val="000000">
                      <a:alpha val="43137"/>
                    </a:srgbClr>
                  </a:outerShdw>
                </a:effectLst>
                <a:latin typeface="+mj-ea"/>
              </a:rPr>
              <a:t>年</a:t>
            </a:r>
            <a:r>
              <a:rPr lang="en-US" altLang="zh-CN" sz="2000" b="1" dirty="0" smtClean="0">
                <a:solidFill>
                  <a:schemeClr val="bg1"/>
                </a:solidFill>
                <a:effectLst>
                  <a:outerShdw blurRad="38100" dist="38100" dir="2700000" algn="tl">
                    <a:srgbClr val="000000">
                      <a:alpha val="43137"/>
                    </a:srgbClr>
                  </a:outerShdw>
                </a:effectLst>
                <a:latin typeface="+mj-ea"/>
              </a:rPr>
              <a:t>X</a:t>
            </a:r>
            <a:r>
              <a:rPr lang="zh-CN" altLang="en-US" sz="2000" b="1" dirty="0" smtClean="0">
                <a:solidFill>
                  <a:schemeClr val="bg1"/>
                </a:solidFill>
                <a:effectLst>
                  <a:outerShdw blurRad="38100" dist="38100" dir="2700000" algn="tl">
                    <a:srgbClr val="000000">
                      <a:alpha val="43137"/>
                    </a:srgbClr>
                  </a:outerShdw>
                </a:effectLst>
                <a:latin typeface="+mj-ea"/>
              </a:rPr>
              <a:t>月</a:t>
            </a:r>
            <a:r>
              <a:rPr lang="en-US" altLang="zh-CN" sz="2000" b="1" dirty="0" smtClean="0">
                <a:solidFill>
                  <a:schemeClr val="bg1"/>
                </a:solidFill>
                <a:effectLst>
                  <a:outerShdw blurRad="38100" dist="38100" dir="2700000" algn="tl">
                    <a:srgbClr val="000000">
                      <a:alpha val="43137"/>
                    </a:srgbClr>
                  </a:outerShdw>
                </a:effectLst>
                <a:latin typeface="+mj-ea"/>
              </a:rPr>
              <a:t>X</a:t>
            </a:r>
            <a:r>
              <a:rPr lang="zh-CN" altLang="en-US" sz="2000" b="1" dirty="0" smtClean="0">
                <a:solidFill>
                  <a:schemeClr val="bg1"/>
                </a:solidFill>
                <a:effectLst>
                  <a:outerShdw blurRad="38100" dist="38100" dir="2700000" algn="tl">
                    <a:srgbClr val="000000">
                      <a:alpha val="43137"/>
                    </a:srgbClr>
                  </a:outerShdw>
                </a:effectLst>
                <a:latin typeface="+mj-ea"/>
              </a:rPr>
              <a:t>日</a:t>
            </a:r>
            <a:endParaRPr lang="zh-CN" altLang="en-US" sz="2000" b="1" dirty="0">
              <a:solidFill>
                <a:schemeClr val="bg1"/>
              </a:solidFill>
              <a:effectLst>
                <a:outerShdw blurRad="38100" dist="38100" dir="2700000" algn="tl">
                  <a:srgbClr val="000000">
                    <a:alpha val="43137"/>
                  </a:srgbClr>
                </a:outerShdw>
              </a:effectLst>
              <a:latin typeface="+mj-ea"/>
            </a:endParaRPr>
          </a:p>
        </p:txBody>
      </p:sp>
      <p:graphicFrame>
        <p:nvGraphicFramePr>
          <p:cNvPr id="3" name="表格 2"/>
          <p:cNvGraphicFramePr>
            <a:graphicFrameLocks noGrp="1"/>
          </p:cNvGraphicFramePr>
          <p:nvPr/>
        </p:nvGraphicFramePr>
        <p:xfrm>
          <a:off x="6300788" y="115888"/>
          <a:ext cx="2735262" cy="649288"/>
        </p:xfrm>
        <a:graphic>
          <a:graphicData uri="http://schemas.openxmlformats.org/drawingml/2006/table">
            <a:tbl>
              <a:tblPr firstRow="1" bandRow="1">
                <a:tableStyleId>{073A0DAA-6AF3-43AB-8588-CEC1D06C72B9}</a:tableStyleId>
              </a:tblPr>
              <a:tblGrid>
                <a:gridCol w="911754"/>
                <a:gridCol w="911754"/>
                <a:gridCol w="911754"/>
              </a:tblGrid>
              <a:tr h="324644">
                <a:tc>
                  <a:txBody>
                    <a:bodyPr/>
                    <a:lstStyle/>
                    <a:p>
                      <a:pPr algn="ctr"/>
                      <a:r>
                        <a:rPr lang="zh-CN" altLang="en-US" sz="1400" dirty="0" smtClean="0"/>
                        <a:t>组长</a:t>
                      </a:r>
                      <a:endParaRPr lang="zh-CN" altLang="en-US" sz="1400" dirty="0"/>
                    </a:p>
                  </a:txBody>
                  <a:tcPr marL="91405" marR="91405" marT="45806" marB="45806"/>
                </a:tc>
                <a:tc>
                  <a:txBody>
                    <a:bodyPr/>
                    <a:lstStyle/>
                    <a:p>
                      <a:pPr algn="ctr"/>
                      <a:r>
                        <a:rPr lang="zh-CN" altLang="en-US" sz="1400" dirty="0" smtClean="0"/>
                        <a:t>科长</a:t>
                      </a:r>
                      <a:endParaRPr lang="zh-CN" altLang="en-US" sz="1400" dirty="0"/>
                    </a:p>
                  </a:txBody>
                  <a:tcPr marL="91405" marR="91405" marT="45806" marB="45806"/>
                </a:tc>
                <a:tc>
                  <a:txBody>
                    <a:bodyPr/>
                    <a:lstStyle/>
                    <a:p>
                      <a:pPr algn="ctr"/>
                      <a:r>
                        <a:rPr lang="zh-CN" altLang="en-US" sz="1400" dirty="0" smtClean="0"/>
                        <a:t>经理</a:t>
                      </a:r>
                      <a:endParaRPr lang="zh-CN" altLang="en-US" sz="1400" dirty="0"/>
                    </a:p>
                  </a:txBody>
                  <a:tcPr marL="91405" marR="91405" marT="45806" marB="45806"/>
                </a:tc>
              </a:tr>
              <a:tr h="324644">
                <a:tc>
                  <a:txBody>
                    <a:bodyPr/>
                    <a:lstStyle/>
                    <a:p>
                      <a:pPr algn="ctr"/>
                      <a:endParaRPr lang="zh-CN" altLang="en-US" sz="1400"/>
                    </a:p>
                  </a:txBody>
                  <a:tcPr marL="91405" marR="91405" marT="45806" marB="45806"/>
                </a:tc>
                <a:tc>
                  <a:txBody>
                    <a:bodyPr/>
                    <a:lstStyle/>
                    <a:p>
                      <a:pPr algn="ctr"/>
                      <a:endParaRPr lang="zh-CN" altLang="en-US" sz="1400"/>
                    </a:p>
                  </a:txBody>
                  <a:tcPr marL="91405" marR="91405" marT="45806" marB="45806"/>
                </a:tc>
                <a:tc>
                  <a:txBody>
                    <a:bodyPr/>
                    <a:lstStyle/>
                    <a:p>
                      <a:pPr algn="ctr"/>
                      <a:endParaRPr lang="zh-CN" altLang="en-US" sz="1400" dirty="0"/>
                    </a:p>
                  </a:txBody>
                  <a:tcPr marL="91405" marR="91405" marT="45806" marB="45806"/>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7EDA37-8EA2-42BC-9179-493199D95184}" type="slidenum">
              <a:rPr lang="en-US" altLang="zh-CN">
                <a:latin typeface="Calibri" panose="020F0502020204030204" pitchFamily="34" charset="0"/>
              </a:rPr>
              <a:pPr/>
              <a:t>10</a:t>
            </a:fld>
            <a:endParaRPr lang="en-US" altLang="zh-CN">
              <a:latin typeface="Calibri" panose="020F0502020204030204" pitchFamily="34" charset="0"/>
            </a:endParaRPr>
          </a:p>
        </p:txBody>
      </p:sp>
      <p:sp>
        <p:nvSpPr>
          <p:cNvPr id="24579" name="Rectangle 2"/>
          <p:cNvSpPr>
            <a:spLocks noGrp="1" noChangeArrowheads="1"/>
          </p:cNvSpPr>
          <p:nvPr>
            <p:ph type="title"/>
          </p:nvPr>
        </p:nvSpPr>
        <p:spPr>
          <a:xfrm>
            <a:off x="1258888" y="115888"/>
            <a:ext cx="5976937" cy="504825"/>
          </a:xfrm>
        </p:spPr>
        <p:txBody>
          <a:bodyPr/>
          <a:lstStyle/>
          <a:p>
            <a:pPr eaLnBrk="1" hangingPunct="1"/>
            <a:r>
              <a:rPr lang="en-US" altLang="zh-CN" smtClean="0"/>
              <a:t>D7</a:t>
            </a:r>
            <a:r>
              <a:rPr lang="zh-CN" altLang="en-US" smtClean="0"/>
              <a:t>：防止再发生</a:t>
            </a:r>
            <a:endParaRPr lang="en-US" altLang="zh-CN" smtClean="0"/>
          </a:p>
        </p:txBody>
      </p:sp>
      <p:sp>
        <p:nvSpPr>
          <p:cNvPr id="24580" name="Rectangle 3"/>
          <p:cNvSpPr>
            <a:spLocks noGrp="1" noChangeArrowheads="1"/>
          </p:cNvSpPr>
          <p:nvPr>
            <p:ph type="body" idx="1"/>
          </p:nvPr>
        </p:nvSpPr>
        <p:spPr>
          <a:xfrm>
            <a:off x="457200" y="1125538"/>
            <a:ext cx="8229600" cy="5000625"/>
          </a:xfrm>
        </p:spPr>
        <p:txBody>
          <a:bodyPr/>
          <a:lstStyle/>
          <a:p>
            <a:pPr eaLnBrk="1" hangingPunct="1"/>
            <a:r>
              <a:rPr lang="zh-CN" altLang="en-US" smtClean="0"/>
              <a:t>证明通过改善可以防止类似问题的发生或将此改善行动拓展于类似的过程以防止再发或标准化于我们现行的过程（如：控制计划，形成文件，设备、夹具改造等）。                                                             </a:t>
            </a:r>
            <a:r>
              <a:rPr lang="en-US" altLang="zh-CN" smtClean="0"/>
              <a:t>Use this section to provide improvement evidence to prevent complaints recurrence; or transform preventive actions into process or standardize our current process to avoid recurrence. (Control plans, documents, equipment/jig updates, etc.)</a:t>
            </a:r>
          </a:p>
        </p:txBody>
      </p:sp>
      <p:sp>
        <p:nvSpPr>
          <p:cNvPr id="24581" name="Rectangle 4"/>
          <p:cNvSpPr>
            <a:spLocks noChangeArrowheads="1"/>
          </p:cNvSpPr>
          <p:nvPr/>
        </p:nvSpPr>
        <p:spPr bwMode="auto">
          <a:xfrm>
            <a:off x="4572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责任人Responsible:</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6A5C99-9C4C-41B6-8F11-3FFA1CF13424}" type="slidenum">
              <a:rPr lang="en-US" altLang="zh-CN">
                <a:latin typeface="Calibri" panose="020F0502020204030204" pitchFamily="34" charset="0"/>
              </a:rPr>
              <a:pPr/>
              <a:t>11</a:t>
            </a:fld>
            <a:endParaRPr lang="en-US" altLang="zh-CN">
              <a:latin typeface="Calibri" panose="020F0502020204030204" pitchFamily="34" charset="0"/>
            </a:endParaRPr>
          </a:p>
        </p:txBody>
      </p:sp>
      <p:sp>
        <p:nvSpPr>
          <p:cNvPr id="25603" name="Rectangle 2"/>
          <p:cNvSpPr>
            <a:spLocks noGrp="1" noChangeArrowheads="1"/>
          </p:cNvSpPr>
          <p:nvPr>
            <p:ph type="title"/>
          </p:nvPr>
        </p:nvSpPr>
        <p:spPr>
          <a:xfrm>
            <a:off x="1258888" y="115888"/>
            <a:ext cx="5976937" cy="504825"/>
          </a:xfrm>
        </p:spPr>
        <p:txBody>
          <a:bodyPr/>
          <a:lstStyle/>
          <a:p>
            <a:pPr eaLnBrk="1" hangingPunct="1"/>
            <a:r>
              <a:rPr lang="en-US" altLang="zh-CN" smtClean="0"/>
              <a:t>D8</a:t>
            </a:r>
            <a:r>
              <a:rPr lang="zh-CN" altLang="en-US" smtClean="0"/>
              <a:t>：关闭、总结及经验</a:t>
            </a:r>
            <a:endParaRPr lang="en-US" altLang="zh-CN" smtClean="0"/>
          </a:p>
        </p:txBody>
      </p:sp>
      <p:sp>
        <p:nvSpPr>
          <p:cNvPr id="25604" name="Rectangle 3"/>
          <p:cNvSpPr>
            <a:spLocks noGrp="1" noChangeArrowheads="1"/>
          </p:cNvSpPr>
          <p:nvPr>
            <p:ph type="body" idx="1"/>
          </p:nvPr>
        </p:nvSpPr>
        <p:spPr>
          <a:xfrm>
            <a:off x="457200" y="1125538"/>
            <a:ext cx="8229600" cy="5000625"/>
          </a:xfrm>
        </p:spPr>
        <p:txBody>
          <a:bodyPr/>
          <a:lstStyle/>
          <a:p>
            <a:pPr eaLnBrk="1" hangingPunct="1"/>
            <a:r>
              <a:rPr lang="zh-CN" altLang="en-US" smtClean="0"/>
              <a:t>内部对此次抱怨的经验总结                                                                </a:t>
            </a:r>
            <a:r>
              <a:rPr lang="en-US" altLang="zh-CN" smtClean="0"/>
              <a:t>The internal Closure - Conclusion - Learning of this complaint </a:t>
            </a:r>
          </a:p>
          <a:p>
            <a:pPr eaLnBrk="1" hangingPunct="1"/>
            <a:r>
              <a:rPr lang="zh-CN" altLang="en-US" smtClean="0"/>
              <a:t>可插入文本、附件</a:t>
            </a:r>
            <a:r>
              <a:rPr lang="en-US" altLang="zh-CN" smtClean="0"/>
              <a:t>(</a:t>
            </a:r>
            <a:r>
              <a:rPr lang="zh-CN" altLang="en-US" smtClean="0"/>
              <a:t>文件、图片等</a:t>
            </a:r>
            <a:r>
              <a:rPr lang="en-US" altLang="zh-CN" smtClean="0"/>
              <a:t>)                                                     Insert Text and/or attachments (documents, pictures, etc.)</a:t>
            </a:r>
          </a:p>
        </p:txBody>
      </p:sp>
      <p:sp>
        <p:nvSpPr>
          <p:cNvPr id="25605" name="Rectangle 4"/>
          <p:cNvSpPr>
            <a:spLocks noChangeArrowheads="1"/>
          </p:cNvSpPr>
          <p:nvPr/>
        </p:nvSpPr>
        <p:spPr bwMode="auto">
          <a:xfrm>
            <a:off x="457200" y="6096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责任人Responsible:</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434CDA-3E13-47EF-9BF9-0A6ACC469CCB}" type="slidenum">
              <a:rPr lang="en-US" altLang="zh-CN">
                <a:latin typeface="Calibri" panose="020F0502020204030204" pitchFamily="34" charset="0"/>
              </a:rPr>
              <a:pPr/>
              <a:t>12</a:t>
            </a:fld>
            <a:endParaRPr lang="en-US" altLang="zh-CN">
              <a:latin typeface="Calibri" panose="020F0502020204030204" pitchFamily="34" charset="0"/>
            </a:endParaRPr>
          </a:p>
        </p:txBody>
      </p:sp>
      <p:sp>
        <p:nvSpPr>
          <p:cNvPr id="26627" name="Rectangle 2"/>
          <p:cNvSpPr>
            <a:spLocks noGrp="1" noChangeArrowheads="1"/>
          </p:cNvSpPr>
          <p:nvPr>
            <p:ph type="title"/>
          </p:nvPr>
        </p:nvSpPr>
        <p:spPr>
          <a:xfrm>
            <a:off x="1258888" y="115888"/>
            <a:ext cx="5976937" cy="504825"/>
          </a:xfrm>
        </p:spPr>
        <p:txBody>
          <a:bodyPr/>
          <a:lstStyle/>
          <a:p>
            <a:pPr eaLnBrk="1" hangingPunct="1"/>
            <a:r>
              <a:rPr lang="en-US" altLang="zh-CN" smtClean="0"/>
              <a:t>D8</a:t>
            </a:r>
            <a:r>
              <a:rPr lang="zh-CN" altLang="en-US" smtClean="0"/>
              <a:t>：关闭、总结及经验</a:t>
            </a:r>
            <a:endParaRPr lang="en-US" altLang="zh-CN" smtClean="0"/>
          </a:p>
        </p:txBody>
      </p:sp>
      <p:sp>
        <p:nvSpPr>
          <p:cNvPr id="26628" name="Rectangle 3"/>
          <p:cNvSpPr>
            <a:spLocks noGrp="1" noChangeArrowheads="1"/>
          </p:cNvSpPr>
          <p:nvPr>
            <p:ph type="body" idx="1"/>
          </p:nvPr>
        </p:nvSpPr>
        <p:spPr>
          <a:xfrm>
            <a:off x="609600" y="2590800"/>
            <a:ext cx="8229600" cy="1295400"/>
          </a:xfrm>
        </p:spPr>
        <p:txBody>
          <a:bodyPr/>
          <a:lstStyle/>
          <a:p>
            <a:pPr eaLnBrk="1" hangingPunct="1"/>
            <a:r>
              <a:rPr lang="zh-CN" altLang="en-US" smtClean="0"/>
              <a:t>备注 </a:t>
            </a:r>
            <a:r>
              <a:rPr lang="en-US" altLang="zh-CN" smtClean="0"/>
              <a:t>Remark:   </a:t>
            </a:r>
          </a:p>
          <a:p>
            <a:pPr lvl="1" eaLnBrk="1" hangingPunct="1"/>
            <a:r>
              <a:rPr lang="zh-CN" altLang="en-US" smtClean="0"/>
              <a:t>此项由客户填写，即客户对是否关闭情况的说明 </a:t>
            </a:r>
            <a:r>
              <a:rPr lang="en-US" altLang="zh-CN" smtClean="0"/>
              <a:t>Filled out by customer, i.e. Customer's explanation</a:t>
            </a:r>
          </a:p>
        </p:txBody>
      </p:sp>
      <p:sp>
        <p:nvSpPr>
          <p:cNvPr id="26629" name="Rectangle 4"/>
          <p:cNvSpPr>
            <a:spLocks noChangeArrowheads="1"/>
          </p:cNvSpPr>
          <p:nvPr/>
        </p:nvSpPr>
        <p:spPr bwMode="auto">
          <a:xfrm>
            <a:off x="609600" y="10668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Char char="v"/>
            </a:pPr>
            <a:r>
              <a:rPr lang="zh-CN" altLang="en-US" sz="2000">
                <a:solidFill>
                  <a:srgbClr val="05030D"/>
                </a:solidFill>
                <a:latin typeface="Arial" panose="020B0604020202020204" pitchFamily="34" charset="0"/>
              </a:rPr>
              <a:t>是否关闭 </a:t>
            </a:r>
            <a:r>
              <a:rPr lang="en-US" altLang="zh-CN" sz="2000">
                <a:solidFill>
                  <a:srgbClr val="05030D"/>
                </a:solidFill>
                <a:latin typeface="Arial" panose="020B0604020202020204" pitchFamily="34" charset="0"/>
              </a:rPr>
              <a:t>Closure</a:t>
            </a:r>
            <a:r>
              <a:rPr lang="zh-CN" altLang="en-US" sz="2000">
                <a:solidFill>
                  <a:srgbClr val="05030D"/>
                </a:solidFill>
                <a:latin typeface="Arial" panose="020B0604020202020204" pitchFamily="34" charset="0"/>
              </a:rPr>
              <a:t>？ （此项由客户填写 </a:t>
            </a:r>
            <a:r>
              <a:rPr lang="en-US" altLang="zh-CN" sz="2000">
                <a:solidFill>
                  <a:srgbClr val="05030D"/>
                </a:solidFill>
                <a:latin typeface="Arial" panose="020B0604020202020204" pitchFamily="34" charset="0"/>
              </a:rPr>
              <a:t>Filled out by customer</a:t>
            </a:r>
            <a:r>
              <a:rPr lang="zh-CN" altLang="en-US" sz="2000">
                <a:solidFill>
                  <a:srgbClr val="05030D"/>
                </a:solidFill>
                <a:latin typeface="Arial" panose="020B0604020202020204" pitchFamily="34" charset="0"/>
              </a:rPr>
              <a:t>）</a:t>
            </a:r>
          </a:p>
          <a:p>
            <a:pPr eaLnBrk="1" hangingPunct="1">
              <a:buClr>
                <a:schemeClr val="hlink"/>
              </a:buClr>
              <a:buFont typeface="Wingdings" panose="05000000000000000000" pitchFamily="2" charset="2"/>
              <a:buChar char="v"/>
            </a:pPr>
            <a:endParaRPr lang="zh-CN" altLang="en-US" sz="2000">
              <a:solidFill>
                <a:srgbClr val="05030D"/>
              </a:solidFill>
              <a:latin typeface="Arial" panose="020B0604020202020204" pitchFamily="34" charset="0"/>
            </a:endParaRPr>
          </a:p>
          <a:p>
            <a:pPr lvl="1" eaLnBrk="1" hangingPunct="1">
              <a:buClr>
                <a:schemeClr val="accent1"/>
              </a:buClr>
              <a:buFont typeface="Wingdings" panose="05000000000000000000" pitchFamily="2" charset="2"/>
              <a:buChar char="§"/>
            </a:pPr>
            <a:r>
              <a:rPr lang="zh-CN" altLang="en-US" sz="1800">
                <a:solidFill>
                  <a:srgbClr val="05030D"/>
                </a:solidFill>
                <a:latin typeface="Arial" panose="020B0604020202020204" pitchFamily="34" charset="0"/>
              </a:rPr>
              <a:t>□  是 </a:t>
            </a:r>
            <a:r>
              <a:rPr lang="en-US" altLang="zh-CN" sz="1800">
                <a:solidFill>
                  <a:srgbClr val="05030D"/>
                </a:solidFill>
                <a:latin typeface="Arial" panose="020B0604020202020204" pitchFamily="34" charset="0"/>
              </a:rPr>
              <a:t>Yes         □  </a:t>
            </a:r>
            <a:r>
              <a:rPr lang="zh-CN" altLang="en-US" sz="1800">
                <a:solidFill>
                  <a:srgbClr val="05030D"/>
                </a:solidFill>
                <a:latin typeface="Arial" panose="020B0604020202020204" pitchFamily="34" charset="0"/>
              </a:rPr>
              <a:t>否 </a:t>
            </a:r>
            <a:r>
              <a:rPr lang="en-US" altLang="zh-CN" sz="1800">
                <a:solidFill>
                  <a:srgbClr val="05030D"/>
                </a:solidFill>
                <a:latin typeface="Arial" panose="020B0604020202020204" pitchFamily="34" charset="0"/>
              </a:rPr>
              <a:t>No</a:t>
            </a:r>
          </a:p>
          <a:p>
            <a:pPr eaLnBrk="1" hangingPunct="1">
              <a:buClr>
                <a:schemeClr val="hlink"/>
              </a:buClr>
              <a:buFont typeface="Wingdings" panose="05000000000000000000" pitchFamily="2" charset="2"/>
              <a:buChar char="v"/>
            </a:pPr>
            <a:endParaRPr lang="en-US" altLang="zh-CN" sz="2000">
              <a:solidFill>
                <a:srgbClr val="05030D"/>
              </a:solidFill>
              <a:latin typeface="Arial" panose="020B0604020202020204" pitchFamily="34" charset="0"/>
            </a:endParaRPr>
          </a:p>
        </p:txBody>
      </p:sp>
      <p:sp>
        <p:nvSpPr>
          <p:cNvPr id="26630" name="Rectangle 5"/>
          <p:cNvSpPr>
            <a:spLocks noChangeArrowheads="1"/>
          </p:cNvSpPr>
          <p:nvPr/>
        </p:nvSpPr>
        <p:spPr bwMode="auto">
          <a:xfrm>
            <a:off x="457200" y="58674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关闭人Closed</a:t>
            </a:r>
            <a:r>
              <a:rPr lang="en-US" altLang="zh-CN" sz="2000">
                <a:solidFill>
                  <a:srgbClr val="05030D"/>
                </a:solidFill>
                <a:latin typeface="Arial" panose="020B0604020202020204" pitchFamily="34" charset="0"/>
              </a:rPr>
              <a:t> By</a:t>
            </a:r>
            <a:r>
              <a:rPr lang="zh-CN" altLang="zh-CN" sz="2000">
                <a:solidFill>
                  <a:srgbClr val="05030D"/>
                </a:solidFill>
                <a:latin typeface="Arial" panose="020B0604020202020204" pitchFamily="34" charset="0"/>
              </a:rPr>
              <a:t>:</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关闭日期</a:t>
            </a:r>
            <a:r>
              <a:rPr lang="en-US" altLang="zh-CN" sz="2000">
                <a:solidFill>
                  <a:srgbClr val="05030D"/>
                </a:solidFill>
                <a:latin typeface="Arial" panose="020B0604020202020204" pitchFamily="34" charset="0"/>
              </a:rPr>
              <a:t>Closed Date: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85800" y="2130425"/>
            <a:ext cx="7772400" cy="866775"/>
          </a:xfrm>
        </p:spPr>
        <p:txBody>
          <a:bodyPr rtlCol="0">
            <a:normAutofit/>
          </a:bodyPr>
          <a:lstStyle/>
          <a:p>
            <a:pPr eaLnBrk="1" fontAlgn="auto" hangingPunct="1">
              <a:spcAft>
                <a:spcPts val="0"/>
              </a:spcAft>
              <a:defRPr/>
            </a:pPr>
            <a:r>
              <a:rPr lang="zh-CN" altLang="en-US" sz="4000" b="1" dirty="0">
                <a:solidFill>
                  <a:schemeClr val="bg1"/>
                </a:solidFill>
                <a:effectLst>
                  <a:outerShdw blurRad="38100" dist="38100" dir="2700000" algn="tl">
                    <a:srgbClr val="000000">
                      <a:alpha val="43137"/>
                    </a:srgbClr>
                  </a:outerShdw>
                </a:effectLst>
                <a:latin typeface="宋体" pitchFamily="2" charset="-122"/>
              </a:rPr>
              <a:t>非常感谢</a:t>
            </a:r>
            <a:r>
              <a:rPr lang="zh-CN" altLang="en-US" sz="4000" b="1" dirty="0" smtClean="0">
                <a:solidFill>
                  <a:schemeClr val="bg1"/>
                </a:solidFill>
                <a:effectLst>
                  <a:outerShdw blurRad="38100" dist="38100" dir="2700000" algn="tl">
                    <a:srgbClr val="000000">
                      <a:alpha val="43137"/>
                    </a:srgbClr>
                  </a:outerShdw>
                </a:effectLst>
                <a:latin typeface="宋体" pitchFamily="2" charset="-122"/>
              </a:rPr>
              <a:t>！</a:t>
            </a:r>
            <a:endParaRPr lang="zh-CN" altLang="en-US" sz="4000" b="1" dirty="0">
              <a:latin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77EC69-0752-4D91-8B06-13AFFF376BE4}" type="slidenum">
              <a:rPr lang="en-US" altLang="zh-CN">
                <a:latin typeface="Calibri" panose="020F0502020204030204" pitchFamily="34" charset="0"/>
              </a:rPr>
              <a:pPr/>
              <a:t>2</a:t>
            </a:fld>
            <a:endParaRPr lang="en-US" altLang="zh-CN">
              <a:latin typeface="Calibri" panose="020F0502020204030204" pitchFamily="34" charset="0"/>
            </a:endParaRPr>
          </a:p>
        </p:txBody>
      </p:sp>
      <p:sp>
        <p:nvSpPr>
          <p:cNvPr id="16387" name="Rectangle 2"/>
          <p:cNvSpPr>
            <a:spLocks noGrp="1" noChangeArrowheads="1"/>
          </p:cNvSpPr>
          <p:nvPr>
            <p:ph type="title"/>
          </p:nvPr>
        </p:nvSpPr>
        <p:spPr>
          <a:xfrm>
            <a:off x="1258888" y="115888"/>
            <a:ext cx="5976937" cy="504825"/>
          </a:xfrm>
        </p:spPr>
        <p:txBody>
          <a:bodyPr/>
          <a:lstStyle/>
          <a:p>
            <a:pPr eaLnBrk="1" hangingPunct="1"/>
            <a:r>
              <a:rPr lang="zh-CN" altLang="en-US" smtClean="0"/>
              <a:t>目录</a:t>
            </a:r>
            <a:endParaRPr lang="en-US" altLang="zh-CN" smtClean="0"/>
          </a:p>
        </p:txBody>
      </p:sp>
      <p:sp>
        <p:nvSpPr>
          <p:cNvPr id="16388" name="Rectangle 3"/>
          <p:cNvSpPr>
            <a:spLocks noGrp="1" noChangeArrowheads="1"/>
          </p:cNvSpPr>
          <p:nvPr>
            <p:ph type="body" idx="1"/>
          </p:nvPr>
        </p:nvSpPr>
        <p:spPr>
          <a:xfrm>
            <a:off x="457200" y="990600"/>
            <a:ext cx="8229600" cy="5181600"/>
          </a:xfrm>
        </p:spPr>
        <p:txBody>
          <a:bodyPr/>
          <a:lstStyle/>
          <a:p>
            <a:pPr eaLnBrk="1" hangingPunct="1">
              <a:lnSpc>
                <a:spcPct val="130000"/>
              </a:lnSpc>
            </a:pPr>
            <a:r>
              <a:rPr lang="en-US" altLang="zh-CN" smtClean="0"/>
              <a:t>D0</a:t>
            </a:r>
            <a:r>
              <a:rPr lang="zh-CN" altLang="en-US" smtClean="0"/>
              <a:t>：准备 </a:t>
            </a:r>
            <a:r>
              <a:rPr lang="en-US" altLang="zh-CN" smtClean="0"/>
              <a:t>Preparation</a:t>
            </a:r>
            <a:r>
              <a:rPr lang="zh-CN" altLang="en-US" smtClean="0"/>
              <a:t>（信息来源）</a:t>
            </a:r>
          </a:p>
          <a:p>
            <a:pPr eaLnBrk="1" hangingPunct="1">
              <a:lnSpc>
                <a:spcPct val="130000"/>
              </a:lnSpc>
            </a:pPr>
            <a:r>
              <a:rPr lang="en-US" altLang="zh-CN" smtClean="0"/>
              <a:t>D1</a:t>
            </a:r>
            <a:r>
              <a:rPr lang="zh-CN" altLang="en-US" smtClean="0"/>
              <a:t>：建立团队 </a:t>
            </a:r>
            <a:r>
              <a:rPr lang="en-US" altLang="zh-CN" smtClean="0"/>
              <a:t>Team Establishment</a:t>
            </a:r>
          </a:p>
          <a:p>
            <a:pPr eaLnBrk="1" hangingPunct="1">
              <a:lnSpc>
                <a:spcPct val="130000"/>
              </a:lnSpc>
            </a:pPr>
            <a:r>
              <a:rPr lang="en-US" altLang="zh-CN" smtClean="0"/>
              <a:t>D2</a:t>
            </a:r>
            <a:r>
              <a:rPr lang="zh-CN" altLang="en-US" smtClean="0"/>
              <a:t>：问题描述 </a:t>
            </a:r>
            <a:r>
              <a:rPr lang="en-US" altLang="zh-CN" smtClean="0"/>
              <a:t>Problem Description</a:t>
            </a:r>
          </a:p>
          <a:p>
            <a:pPr eaLnBrk="1" hangingPunct="1">
              <a:lnSpc>
                <a:spcPct val="130000"/>
              </a:lnSpc>
            </a:pPr>
            <a:r>
              <a:rPr lang="en-US" altLang="zh-CN" smtClean="0"/>
              <a:t>D3</a:t>
            </a:r>
            <a:r>
              <a:rPr lang="zh-CN" altLang="en-US" smtClean="0"/>
              <a:t>：应急措施 </a:t>
            </a:r>
            <a:r>
              <a:rPr lang="en-US" altLang="zh-CN" smtClean="0"/>
              <a:t>Containment Action (s)</a:t>
            </a:r>
          </a:p>
          <a:p>
            <a:pPr eaLnBrk="1" hangingPunct="1">
              <a:lnSpc>
                <a:spcPct val="130000"/>
              </a:lnSpc>
            </a:pPr>
            <a:r>
              <a:rPr lang="en-US" altLang="zh-CN" smtClean="0"/>
              <a:t>D4</a:t>
            </a:r>
            <a:r>
              <a:rPr lang="zh-CN" altLang="en-US" smtClean="0"/>
              <a:t>：根本原因  </a:t>
            </a:r>
            <a:r>
              <a:rPr lang="en-US" altLang="zh-CN" smtClean="0"/>
              <a:t>Root Cause (s)</a:t>
            </a:r>
          </a:p>
          <a:p>
            <a:pPr eaLnBrk="1" hangingPunct="1">
              <a:lnSpc>
                <a:spcPct val="130000"/>
              </a:lnSpc>
            </a:pPr>
            <a:r>
              <a:rPr lang="en-US" altLang="zh-CN" smtClean="0"/>
              <a:t>D5</a:t>
            </a:r>
            <a:r>
              <a:rPr lang="zh-CN" altLang="en-US" smtClean="0"/>
              <a:t>：纠正措施 </a:t>
            </a:r>
            <a:r>
              <a:rPr lang="en-US" altLang="zh-CN" smtClean="0"/>
              <a:t>Permanent Corrective Action (s)</a:t>
            </a:r>
          </a:p>
          <a:p>
            <a:pPr eaLnBrk="1" hangingPunct="1">
              <a:lnSpc>
                <a:spcPct val="130000"/>
              </a:lnSpc>
            </a:pPr>
            <a:r>
              <a:rPr lang="en-US" altLang="zh-CN" smtClean="0"/>
              <a:t>D6</a:t>
            </a:r>
            <a:r>
              <a:rPr lang="zh-CN" altLang="en-US" smtClean="0"/>
              <a:t>：效果验证 </a:t>
            </a:r>
            <a:r>
              <a:rPr lang="en-US" altLang="zh-CN" smtClean="0"/>
              <a:t>Effectiveness Verification</a:t>
            </a:r>
          </a:p>
          <a:p>
            <a:pPr eaLnBrk="1" hangingPunct="1">
              <a:lnSpc>
                <a:spcPct val="130000"/>
              </a:lnSpc>
            </a:pPr>
            <a:r>
              <a:rPr lang="en-US" altLang="zh-CN" smtClean="0"/>
              <a:t>D7</a:t>
            </a:r>
            <a:r>
              <a:rPr lang="zh-CN" altLang="en-US" smtClean="0"/>
              <a:t>：预防行动 </a:t>
            </a:r>
            <a:r>
              <a:rPr lang="en-US" altLang="zh-CN" smtClean="0"/>
              <a:t>Actions to Prevent Recurrence</a:t>
            </a:r>
          </a:p>
          <a:p>
            <a:pPr eaLnBrk="1" hangingPunct="1">
              <a:lnSpc>
                <a:spcPct val="130000"/>
              </a:lnSpc>
            </a:pPr>
            <a:r>
              <a:rPr lang="en-US" altLang="zh-CN" smtClean="0"/>
              <a:t>D8</a:t>
            </a:r>
            <a:r>
              <a:rPr lang="zh-CN" altLang="en-US" smtClean="0"/>
              <a:t>：关闭、总结及经验 </a:t>
            </a:r>
            <a:r>
              <a:rPr lang="en-US" altLang="zh-CN" smtClean="0"/>
              <a:t>Closure - Conclusion - Learning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968DE9-3C19-450A-A57F-FDCD9CEFE5CA}" type="slidenum">
              <a:rPr lang="en-US" altLang="zh-CN">
                <a:latin typeface="Calibri" panose="020F0502020204030204" pitchFamily="34" charset="0"/>
              </a:rPr>
              <a:pPr/>
              <a:t>3</a:t>
            </a:fld>
            <a:endParaRPr lang="en-US" altLang="zh-CN">
              <a:latin typeface="Calibri" panose="020F0502020204030204" pitchFamily="34" charset="0"/>
            </a:endParaRPr>
          </a:p>
        </p:txBody>
      </p:sp>
      <p:sp>
        <p:nvSpPr>
          <p:cNvPr id="17411" name="Rectangle 2"/>
          <p:cNvSpPr>
            <a:spLocks noGrp="1" noChangeArrowheads="1"/>
          </p:cNvSpPr>
          <p:nvPr>
            <p:ph type="title"/>
          </p:nvPr>
        </p:nvSpPr>
        <p:spPr>
          <a:xfrm>
            <a:off x="1258888" y="115888"/>
            <a:ext cx="5976937" cy="504825"/>
          </a:xfrm>
        </p:spPr>
        <p:txBody>
          <a:bodyPr/>
          <a:lstStyle/>
          <a:p>
            <a:pPr eaLnBrk="1" hangingPunct="1"/>
            <a:r>
              <a:rPr lang="en-US" altLang="zh-CN" smtClean="0"/>
              <a:t>D0</a:t>
            </a:r>
            <a:r>
              <a:rPr lang="zh-CN" altLang="en-US" smtClean="0"/>
              <a:t>：准备</a:t>
            </a:r>
            <a:endParaRPr lang="en-US" altLang="zh-CN" smtClean="0"/>
          </a:p>
        </p:txBody>
      </p:sp>
      <p:sp>
        <p:nvSpPr>
          <p:cNvPr id="17412" name="Rectangle 3"/>
          <p:cNvSpPr>
            <a:spLocks noGrp="1" noChangeArrowheads="1"/>
          </p:cNvSpPr>
          <p:nvPr>
            <p:ph type="body" idx="1"/>
          </p:nvPr>
        </p:nvSpPr>
        <p:spPr>
          <a:xfrm>
            <a:off x="457200" y="1208088"/>
            <a:ext cx="8229600" cy="4811712"/>
          </a:xfrm>
        </p:spPr>
        <p:txBody>
          <a:bodyPr/>
          <a:lstStyle/>
          <a:p>
            <a:pPr eaLnBrk="1" hangingPunct="1"/>
            <a:r>
              <a:rPr lang="zh-CN" altLang="en-US" smtClean="0"/>
              <a:t>主题 </a:t>
            </a:r>
            <a:r>
              <a:rPr lang="en-US" altLang="zh-CN" smtClean="0"/>
              <a:t>Subject: </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接收日期 </a:t>
            </a:r>
            <a:r>
              <a:rPr lang="en-US" altLang="zh-CN" smtClean="0"/>
              <a:t>Date Received:</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D852F4-4B14-46F6-B0BA-50CD519A4C94}" type="slidenum">
              <a:rPr lang="en-US" altLang="zh-CN">
                <a:latin typeface="Calibri" panose="020F0502020204030204" pitchFamily="34" charset="0"/>
              </a:rPr>
              <a:pPr/>
              <a:t>4</a:t>
            </a:fld>
            <a:endParaRPr lang="en-US" altLang="zh-CN">
              <a:latin typeface="Calibri" panose="020F0502020204030204" pitchFamily="34" charset="0"/>
            </a:endParaRPr>
          </a:p>
        </p:txBody>
      </p:sp>
      <p:sp>
        <p:nvSpPr>
          <p:cNvPr id="18435" name="Rectangle 2"/>
          <p:cNvSpPr>
            <a:spLocks noGrp="1" noChangeArrowheads="1"/>
          </p:cNvSpPr>
          <p:nvPr>
            <p:ph type="title"/>
          </p:nvPr>
        </p:nvSpPr>
        <p:spPr>
          <a:xfrm>
            <a:off x="1258888" y="115888"/>
            <a:ext cx="5976937" cy="504825"/>
          </a:xfrm>
        </p:spPr>
        <p:txBody>
          <a:bodyPr/>
          <a:lstStyle/>
          <a:p>
            <a:pPr eaLnBrk="1" hangingPunct="1"/>
            <a:r>
              <a:rPr lang="en-US" altLang="zh-CN" smtClean="0"/>
              <a:t>D1</a:t>
            </a:r>
            <a:r>
              <a:rPr lang="zh-CN" altLang="en-US" smtClean="0"/>
              <a:t>：建立团队</a:t>
            </a:r>
            <a:endParaRPr lang="en-US" altLang="zh-CN" smtClean="0"/>
          </a:p>
        </p:txBody>
      </p:sp>
      <p:sp>
        <p:nvSpPr>
          <p:cNvPr id="18436" name="Rectangle 3"/>
          <p:cNvSpPr>
            <a:spLocks noGrp="1" noChangeArrowheads="1"/>
          </p:cNvSpPr>
          <p:nvPr>
            <p:ph type="body" idx="1"/>
          </p:nvPr>
        </p:nvSpPr>
        <p:spPr>
          <a:xfrm>
            <a:off x="457200" y="1125538"/>
            <a:ext cx="8229600" cy="5000625"/>
          </a:xfrm>
        </p:spPr>
        <p:txBody>
          <a:bodyPr/>
          <a:lstStyle/>
          <a:p>
            <a:pPr eaLnBrk="1" hangingPunct="1"/>
            <a:r>
              <a:rPr lang="zh-CN" altLang="en-US" smtClean="0"/>
              <a:t>先锋 </a:t>
            </a:r>
            <a:r>
              <a:rPr lang="en-US" altLang="zh-CN" smtClean="0"/>
              <a:t>Pioneer:</a:t>
            </a:r>
          </a:p>
          <a:p>
            <a:pPr lvl="1" eaLnBrk="1" hangingPunct="1"/>
            <a:r>
              <a:rPr lang="en-US" altLang="zh-CN" smtClean="0"/>
              <a:t>A       </a:t>
            </a:r>
          </a:p>
          <a:p>
            <a:pPr eaLnBrk="1" hangingPunct="1"/>
            <a:r>
              <a:rPr lang="zh-CN" altLang="en-US" smtClean="0"/>
              <a:t>组长 </a:t>
            </a:r>
            <a:r>
              <a:rPr lang="en-US" altLang="zh-CN" smtClean="0"/>
              <a:t>Team Leader</a:t>
            </a:r>
            <a:r>
              <a:rPr lang="zh-CN" altLang="en-US" smtClean="0"/>
              <a:t>：</a:t>
            </a:r>
          </a:p>
          <a:p>
            <a:pPr lvl="1" eaLnBrk="1" hangingPunct="1"/>
            <a:r>
              <a:rPr lang="en-US" altLang="zh-CN" smtClean="0"/>
              <a:t>B</a:t>
            </a:r>
          </a:p>
          <a:p>
            <a:pPr eaLnBrk="1" hangingPunct="1"/>
            <a:r>
              <a:rPr lang="zh-CN" altLang="en-US" smtClean="0"/>
              <a:t>成员 </a:t>
            </a:r>
            <a:r>
              <a:rPr lang="en-US" altLang="zh-CN" smtClean="0"/>
              <a:t>Team Members</a:t>
            </a:r>
            <a:r>
              <a:rPr lang="zh-CN" altLang="en-US" smtClean="0"/>
              <a:t>：</a:t>
            </a:r>
          </a:p>
          <a:p>
            <a:pPr lvl="1" eaLnBrk="1" hangingPunct="1"/>
            <a:r>
              <a:rPr lang="en-US" altLang="zh-CN" smtClean="0"/>
              <a:t>A</a:t>
            </a:r>
          </a:p>
          <a:p>
            <a:pPr lvl="1" eaLnBrk="1" hangingPunct="1"/>
            <a:r>
              <a:rPr lang="en-US" altLang="zh-CN" smtClean="0"/>
              <a:t>B</a:t>
            </a:r>
          </a:p>
          <a:p>
            <a:pPr lvl="1" eaLnBrk="1" hangingPunct="1"/>
            <a:r>
              <a:rPr lang="en-US" altLang="zh-CN" smtClean="0"/>
              <a:t>C</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CFFDD-1463-4AB0-A2A3-5B97BD491FE5}" type="slidenum">
              <a:rPr lang="en-US" altLang="zh-CN">
                <a:latin typeface="Calibri" panose="020F0502020204030204" pitchFamily="34" charset="0"/>
              </a:rPr>
              <a:pPr/>
              <a:t>5</a:t>
            </a:fld>
            <a:endParaRPr lang="en-US" altLang="zh-CN">
              <a:latin typeface="Calibri" panose="020F0502020204030204" pitchFamily="34" charset="0"/>
            </a:endParaRPr>
          </a:p>
        </p:txBody>
      </p:sp>
      <p:sp>
        <p:nvSpPr>
          <p:cNvPr id="19459" name="Rectangle 2"/>
          <p:cNvSpPr>
            <a:spLocks noGrp="1" noChangeArrowheads="1"/>
          </p:cNvSpPr>
          <p:nvPr>
            <p:ph type="title"/>
          </p:nvPr>
        </p:nvSpPr>
        <p:spPr>
          <a:xfrm>
            <a:off x="1258888" y="115888"/>
            <a:ext cx="5976937" cy="504825"/>
          </a:xfrm>
        </p:spPr>
        <p:txBody>
          <a:bodyPr/>
          <a:lstStyle/>
          <a:p>
            <a:pPr eaLnBrk="1" hangingPunct="1"/>
            <a:r>
              <a:rPr lang="en-US" altLang="zh-CN" smtClean="0"/>
              <a:t>D2</a:t>
            </a:r>
            <a:r>
              <a:rPr lang="zh-CN" altLang="en-US" smtClean="0"/>
              <a:t>：问题描述</a:t>
            </a:r>
            <a:endParaRPr lang="en-US" altLang="zh-CN" smtClean="0"/>
          </a:p>
        </p:txBody>
      </p:sp>
      <p:sp>
        <p:nvSpPr>
          <p:cNvPr id="19460" name="Rectangle 3"/>
          <p:cNvSpPr>
            <a:spLocks noGrp="1" noChangeArrowheads="1"/>
          </p:cNvSpPr>
          <p:nvPr>
            <p:ph type="body" idx="1"/>
          </p:nvPr>
        </p:nvSpPr>
        <p:spPr>
          <a:xfrm>
            <a:off x="457200" y="1066800"/>
            <a:ext cx="8229600" cy="4953000"/>
          </a:xfrm>
        </p:spPr>
        <p:txBody>
          <a:bodyPr/>
          <a:lstStyle/>
          <a:p>
            <a:pPr eaLnBrk="1" hangingPunct="1"/>
            <a:r>
              <a:rPr lang="zh-CN" altLang="en-US" smtClean="0"/>
              <a:t>可插入文本、附件</a:t>
            </a:r>
            <a:r>
              <a:rPr lang="en-US" altLang="zh-CN" smtClean="0"/>
              <a:t>(</a:t>
            </a:r>
            <a:r>
              <a:rPr lang="zh-CN" altLang="en-US" smtClean="0"/>
              <a:t>文件、图片等</a:t>
            </a:r>
            <a:r>
              <a:rPr lang="en-US" altLang="zh-CN" smtClean="0"/>
              <a:t>)                                                Insert text and/or attachments (documents, pictures, etc.)</a:t>
            </a:r>
          </a:p>
          <a:p>
            <a:pPr eaLnBrk="1" hangingPunct="1"/>
            <a:r>
              <a:rPr lang="zh-CN" altLang="en-US" smtClean="0"/>
              <a:t>采用</a:t>
            </a:r>
            <a:r>
              <a:rPr lang="en-US" altLang="zh-CN" smtClean="0"/>
              <a:t>What</a:t>
            </a:r>
            <a:r>
              <a:rPr lang="zh-CN" altLang="en-US" smtClean="0"/>
              <a:t>、</a:t>
            </a:r>
            <a:r>
              <a:rPr lang="en-US" altLang="zh-CN" smtClean="0"/>
              <a:t>Where</a:t>
            </a:r>
            <a:r>
              <a:rPr lang="zh-CN" altLang="en-US" smtClean="0"/>
              <a:t>、</a:t>
            </a:r>
            <a:r>
              <a:rPr lang="en-US" altLang="zh-CN" smtClean="0"/>
              <a:t>When</a:t>
            </a:r>
            <a:r>
              <a:rPr lang="zh-CN" altLang="en-US" smtClean="0"/>
              <a:t>、</a:t>
            </a:r>
            <a:r>
              <a:rPr lang="en-US" altLang="zh-CN" smtClean="0"/>
              <a:t>How big</a:t>
            </a:r>
            <a:r>
              <a:rPr lang="zh-CN" altLang="en-US" smtClean="0"/>
              <a:t>方式来描述问题</a:t>
            </a:r>
          </a:p>
        </p:txBody>
      </p:sp>
      <p:sp>
        <p:nvSpPr>
          <p:cNvPr id="19461" name="Rectangle 4"/>
          <p:cNvSpPr>
            <a:spLocks noChangeArrowheads="1"/>
          </p:cNvSpPr>
          <p:nvPr/>
        </p:nvSpPr>
        <p:spPr bwMode="auto">
          <a:xfrm>
            <a:off x="4572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编制人Initiated By:</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B28EEF-CC9E-478D-8532-6E56B1F7CCF4}" type="slidenum">
              <a:rPr lang="en-US" altLang="zh-CN">
                <a:latin typeface="Calibri" panose="020F0502020204030204" pitchFamily="34" charset="0"/>
              </a:rPr>
              <a:pPr/>
              <a:t>6</a:t>
            </a:fld>
            <a:endParaRPr lang="en-US" altLang="zh-CN">
              <a:latin typeface="Calibri" panose="020F0502020204030204" pitchFamily="34" charset="0"/>
            </a:endParaRPr>
          </a:p>
        </p:txBody>
      </p:sp>
      <p:sp>
        <p:nvSpPr>
          <p:cNvPr id="20483" name="Rectangle 2"/>
          <p:cNvSpPr>
            <a:spLocks noGrp="1" noChangeArrowheads="1"/>
          </p:cNvSpPr>
          <p:nvPr>
            <p:ph type="title"/>
          </p:nvPr>
        </p:nvSpPr>
        <p:spPr>
          <a:xfrm>
            <a:off x="1258888" y="115888"/>
            <a:ext cx="5976937" cy="504825"/>
          </a:xfrm>
        </p:spPr>
        <p:txBody>
          <a:bodyPr/>
          <a:lstStyle/>
          <a:p>
            <a:pPr eaLnBrk="1" hangingPunct="1"/>
            <a:r>
              <a:rPr lang="en-US" altLang="zh-CN" smtClean="0"/>
              <a:t>D3</a:t>
            </a:r>
            <a:r>
              <a:rPr lang="zh-CN" altLang="en-US" smtClean="0"/>
              <a:t>：应急措施</a:t>
            </a:r>
            <a:endParaRPr lang="en-US" altLang="zh-CN" smtClean="0"/>
          </a:p>
        </p:txBody>
      </p:sp>
      <p:sp>
        <p:nvSpPr>
          <p:cNvPr id="20484" name="Rectangle 3"/>
          <p:cNvSpPr>
            <a:spLocks noGrp="1" noChangeArrowheads="1"/>
          </p:cNvSpPr>
          <p:nvPr>
            <p:ph type="body" idx="1"/>
          </p:nvPr>
        </p:nvSpPr>
        <p:spPr>
          <a:xfrm>
            <a:off x="457200" y="1125538"/>
            <a:ext cx="8229600" cy="5000625"/>
          </a:xfrm>
        </p:spPr>
        <p:txBody>
          <a:bodyPr/>
          <a:lstStyle/>
          <a:p>
            <a:pPr eaLnBrk="1" hangingPunct="1"/>
            <a:r>
              <a:rPr lang="zh-CN" altLang="en-US" smtClean="0"/>
              <a:t>描述接受到客户抱怨所采取的应急措施，含对在制品，运输途中，仓储，顾客工厂等地方采取的措施（</a:t>
            </a:r>
            <a:r>
              <a:rPr lang="en-US" altLang="zh-CN" smtClean="0"/>
              <a:t>24</a:t>
            </a:r>
            <a:r>
              <a:rPr lang="zh-CN" altLang="en-US" smtClean="0"/>
              <a:t>小时内完成）                        </a:t>
            </a:r>
            <a:r>
              <a:rPr lang="en-US" altLang="zh-CN" smtClean="0"/>
              <a:t>Describe containment actions after receiving customer complaints, it contains the actions taken on products on-line, in-delivery, storage and customer factory, etc. (Completed within 24 hours)</a:t>
            </a:r>
          </a:p>
        </p:txBody>
      </p:sp>
      <p:sp>
        <p:nvSpPr>
          <p:cNvPr id="20485" name="Rectangle 4"/>
          <p:cNvSpPr>
            <a:spLocks noChangeArrowheads="1"/>
          </p:cNvSpPr>
          <p:nvPr/>
        </p:nvSpPr>
        <p:spPr bwMode="auto">
          <a:xfrm>
            <a:off x="4572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责任人Responsible:</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70A1C-CD3C-4B32-B6B7-28F1E64459D2}" type="slidenum">
              <a:rPr lang="en-US" altLang="zh-CN">
                <a:latin typeface="Calibri" panose="020F0502020204030204" pitchFamily="34" charset="0"/>
              </a:rPr>
              <a:pPr/>
              <a:t>7</a:t>
            </a:fld>
            <a:endParaRPr lang="en-US" altLang="zh-CN">
              <a:latin typeface="Calibri" panose="020F0502020204030204" pitchFamily="34" charset="0"/>
            </a:endParaRPr>
          </a:p>
        </p:txBody>
      </p:sp>
      <p:sp>
        <p:nvSpPr>
          <p:cNvPr id="21507" name="Rectangle 2"/>
          <p:cNvSpPr>
            <a:spLocks noGrp="1" noChangeArrowheads="1"/>
          </p:cNvSpPr>
          <p:nvPr>
            <p:ph type="title"/>
          </p:nvPr>
        </p:nvSpPr>
        <p:spPr>
          <a:xfrm>
            <a:off x="1258888" y="115888"/>
            <a:ext cx="5976937" cy="504825"/>
          </a:xfrm>
        </p:spPr>
        <p:txBody>
          <a:bodyPr/>
          <a:lstStyle/>
          <a:p>
            <a:pPr eaLnBrk="1" hangingPunct="1"/>
            <a:r>
              <a:rPr lang="en-US" altLang="zh-CN" smtClean="0"/>
              <a:t>D4</a:t>
            </a:r>
            <a:r>
              <a:rPr lang="zh-CN" altLang="en-US" smtClean="0"/>
              <a:t>：根本原因</a:t>
            </a:r>
            <a:endParaRPr lang="en-US" altLang="zh-CN" smtClean="0"/>
          </a:p>
        </p:txBody>
      </p:sp>
      <p:sp>
        <p:nvSpPr>
          <p:cNvPr id="21508" name="Rectangle 3"/>
          <p:cNvSpPr>
            <a:spLocks noGrp="1" noChangeArrowheads="1"/>
          </p:cNvSpPr>
          <p:nvPr>
            <p:ph type="body" idx="1"/>
          </p:nvPr>
        </p:nvSpPr>
        <p:spPr>
          <a:xfrm>
            <a:off x="457200" y="1125538"/>
            <a:ext cx="8229600" cy="5000625"/>
          </a:xfrm>
        </p:spPr>
        <p:txBody>
          <a:bodyPr/>
          <a:lstStyle/>
          <a:p>
            <a:pPr eaLnBrk="1" hangingPunct="1"/>
            <a:r>
              <a:rPr lang="zh-CN" altLang="en-US" smtClean="0"/>
              <a:t>从发生原因、流出原因、流出而未检测出等方面进行详细的分析，可插入分析图、数据、图片等进行说明（</a:t>
            </a:r>
            <a:r>
              <a:rPr lang="en-US" altLang="zh-CN" smtClean="0"/>
              <a:t>7</a:t>
            </a:r>
            <a:r>
              <a:rPr lang="zh-CN" altLang="en-US" smtClean="0"/>
              <a:t>天内完成）                              </a:t>
            </a:r>
            <a:r>
              <a:rPr lang="en-US" altLang="zh-CN" smtClean="0"/>
              <a:t>Use this section to provide a detailed explanation/results of the Root Cause Analysis, including occurred reason, escape reason, escape but not detected reason. Insert analysis chart, data, pictures to demonstrate. (Completed within 7 days).</a:t>
            </a:r>
          </a:p>
        </p:txBody>
      </p:sp>
      <p:sp>
        <p:nvSpPr>
          <p:cNvPr id="21509" name="Rectangle 4"/>
          <p:cNvSpPr>
            <a:spLocks noChangeArrowheads="1"/>
          </p:cNvSpPr>
          <p:nvPr/>
        </p:nvSpPr>
        <p:spPr bwMode="auto">
          <a:xfrm>
            <a:off x="4572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责任人Responsible:</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4E9DC5-7CF0-408E-A775-D7BF0499C365}" type="slidenum">
              <a:rPr lang="en-US" altLang="zh-CN">
                <a:latin typeface="Calibri" panose="020F0502020204030204" pitchFamily="34" charset="0"/>
              </a:rPr>
              <a:pPr/>
              <a:t>8</a:t>
            </a:fld>
            <a:endParaRPr lang="en-US" altLang="zh-CN">
              <a:latin typeface="Calibri" panose="020F0502020204030204" pitchFamily="34" charset="0"/>
            </a:endParaRPr>
          </a:p>
        </p:txBody>
      </p:sp>
      <p:sp>
        <p:nvSpPr>
          <p:cNvPr id="22531" name="Rectangle 2"/>
          <p:cNvSpPr>
            <a:spLocks noGrp="1" noChangeArrowheads="1"/>
          </p:cNvSpPr>
          <p:nvPr>
            <p:ph type="title"/>
          </p:nvPr>
        </p:nvSpPr>
        <p:spPr>
          <a:xfrm>
            <a:off x="1258888" y="115888"/>
            <a:ext cx="5976937" cy="504825"/>
          </a:xfrm>
        </p:spPr>
        <p:txBody>
          <a:bodyPr/>
          <a:lstStyle/>
          <a:p>
            <a:pPr eaLnBrk="1" hangingPunct="1"/>
            <a:r>
              <a:rPr lang="en-US" altLang="zh-CN" smtClean="0"/>
              <a:t>D5</a:t>
            </a:r>
            <a:r>
              <a:rPr lang="zh-CN" altLang="en-US" smtClean="0"/>
              <a:t>：纠正措施</a:t>
            </a:r>
            <a:endParaRPr lang="en-US" altLang="zh-CN" smtClean="0"/>
          </a:p>
        </p:txBody>
      </p:sp>
      <p:sp>
        <p:nvSpPr>
          <p:cNvPr id="22532" name="Rectangle 3"/>
          <p:cNvSpPr>
            <a:spLocks noGrp="1" noChangeArrowheads="1"/>
          </p:cNvSpPr>
          <p:nvPr>
            <p:ph type="body" idx="1"/>
          </p:nvPr>
        </p:nvSpPr>
        <p:spPr>
          <a:xfrm>
            <a:off x="457200" y="1125538"/>
            <a:ext cx="8229600" cy="5000625"/>
          </a:xfrm>
        </p:spPr>
        <p:txBody>
          <a:bodyPr/>
          <a:lstStyle/>
          <a:p>
            <a:pPr eaLnBrk="1" hangingPunct="1"/>
            <a:r>
              <a:rPr lang="zh-CN" altLang="en-US" smtClean="0"/>
              <a:t>描述详细的纠正措施计划，跟进计划执行情况并提供相应的证据（含：图片、数据、图表、测试报告等）（</a:t>
            </a:r>
            <a:r>
              <a:rPr lang="en-US" altLang="zh-CN" smtClean="0"/>
              <a:t>14</a:t>
            </a:r>
            <a:r>
              <a:rPr lang="zh-CN" altLang="en-US" smtClean="0"/>
              <a:t>天内完成）                               </a:t>
            </a:r>
            <a:r>
              <a:rPr lang="en-US" altLang="zh-CN" smtClean="0"/>
              <a:t>Use this section to provide a detailed explanation of the Corrective Action Plan, follow up the implementation of plan and provide relevant evidences (pictures, data, charts, inspection reports, etc). (Completed within 14 days)</a:t>
            </a:r>
          </a:p>
        </p:txBody>
      </p:sp>
      <p:sp>
        <p:nvSpPr>
          <p:cNvPr id="22533" name="Rectangle 4"/>
          <p:cNvSpPr>
            <a:spLocks noChangeArrowheads="1"/>
          </p:cNvSpPr>
          <p:nvPr/>
        </p:nvSpPr>
        <p:spPr bwMode="auto">
          <a:xfrm>
            <a:off x="4572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责任人Responsible:</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5FEA62-1BF4-471A-B83C-1741E45F4943}" type="slidenum">
              <a:rPr lang="en-US" altLang="zh-CN">
                <a:latin typeface="Calibri" panose="020F0502020204030204" pitchFamily="34" charset="0"/>
              </a:rPr>
              <a:pPr/>
              <a:t>9</a:t>
            </a:fld>
            <a:endParaRPr lang="en-US" altLang="zh-CN">
              <a:latin typeface="Calibri" panose="020F0502020204030204" pitchFamily="34" charset="0"/>
            </a:endParaRPr>
          </a:p>
        </p:txBody>
      </p:sp>
      <p:sp>
        <p:nvSpPr>
          <p:cNvPr id="23555" name="Rectangle 2"/>
          <p:cNvSpPr>
            <a:spLocks noGrp="1" noChangeArrowheads="1"/>
          </p:cNvSpPr>
          <p:nvPr>
            <p:ph type="title"/>
          </p:nvPr>
        </p:nvSpPr>
        <p:spPr>
          <a:xfrm>
            <a:off x="1258888" y="115888"/>
            <a:ext cx="5976937" cy="504825"/>
          </a:xfrm>
        </p:spPr>
        <p:txBody>
          <a:bodyPr/>
          <a:lstStyle/>
          <a:p>
            <a:pPr eaLnBrk="1" hangingPunct="1"/>
            <a:r>
              <a:rPr lang="en-US" altLang="zh-CN" smtClean="0"/>
              <a:t>D6</a:t>
            </a:r>
            <a:r>
              <a:rPr lang="zh-CN" altLang="en-US" smtClean="0"/>
              <a:t>：效果验证</a:t>
            </a:r>
            <a:endParaRPr lang="en-US" altLang="zh-CN" smtClean="0"/>
          </a:p>
        </p:txBody>
      </p:sp>
      <p:sp>
        <p:nvSpPr>
          <p:cNvPr id="23556" name="Rectangle 3"/>
          <p:cNvSpPr>
            <a:spLocks noGrp="1" noChangeArrowheads="1"/>
          </p:cNvSpPr>
          <p:nvPr>
            <p:ph type="body" idx="1"/>
          </p:nvPr>
        </p:nvSpPr>
        <p:spPr>
          <a:xfrm>
            <a:off x="457200" y="1125538"/>
            <a:ext cx="8229600" cy="5000625"/>
          </a:xfrm>
        </p:spPr>
        <p:txBody>
          <a:bodyPr/>
          <a:lstStyle/>
          <a:p>
            <a:pPr eaLnBrk="1" hangingPunct="1"/>
            <a:r>
              <a:rPr lang="zh-CN" altLang="en-US" smtClean="0"/>
              <a:t>提供相关的证据显示问题已得到改善，如：图片、文件、数据等（</a:t>
            </a:r>
            <a:r>
              <a:rPr lang="en-US" altLang="zh-CN" smtClean="0"/>
              <a:t>14</a:t>
            </a:r>
            <a:r>
              <a:rPr lang="zh-CN" altLang="en-US" smtClean="0"/>
              <a:t>天内完成）                                                                                      </a:t>
            </a:r>
            <a:r>
              <a:rPr lang="en-US" altLang="zh-CN" smtClean="0"/>
              <a:t>Provide relevant evidences to prove the problem has been improved, e.g. pictures, documents, data, etc. (Completed within 14 days) </a:t>
            </a:r>
          </a:p>
        </p:txBody>
      </p:sp>
      <p:sp>
        <p:nvSpPr>
          <p:cNvPr id="23557" name="Rectangle 4"/>
          <p:cNvSpPr>
            <a:spLocks noChangeArrowheads="1"/>
          </p:cNvSpPr>
          <p:nvPr/>
        </p:nvSpPr>
        <p:spPr bwMode="auto">
          <a:xfrm>
            <a:off x="4572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ingdings" panose="05000000000000000000" pitchFamily="2" charset="2"/>
              <a:buNone/>
            </a:pPr>
            <a:r>
              <a:rPr lang="zh-CN" altLang="zh-CN" sz="2000">
                <a:solidFill>
                  <a:srgbClr val="05030D"/>
                </a:solidFill>
                <a:latin typeface="Arial" panose="020B0604020202020204" pitchFamily="34" charset="0"/>
              </a:rPr>
              <a:t>责任人Responsible:</a:t>
            </a:r>
            <a:r>
              <a:rPr lang="en-US" altLang="zh-CN" sz="2000">
                <a:solidFill>
                  <a:srgbClr val="05030D"/>
                </a:solidFill>
                <a:latin typeface="Arial" panose="020B0604020202020204" pitchFamily="34" charset="0"/>
              </a:rPr>
              <a:t>                                      </a:t>
            </a:r>
            <a:r>
              <a:rPr lang="zh-CN" altLang="en-US" sz="2000">
                <a:solidFill>
                  <a:srgbClr val="05030D"/>
                </a:solidFill>
                <a:latin typeface="Arial" panose="020B0604020202020204" pitchFamily="34" charset="0"/>
              </a:rPr>
              <a:t>日期</a:t>
            </a:r>
            <a:r>
              <a:rPr lang="en-US" altLang="zh-CN" sz="2000">
                <a:solidFill>
                  <a:srgbClr val="05030D"/>
                </a:solidFill>
                <a:latin typeface="Arial" panose="020B0604020202020204" pitchFamily="34" charset="0"/>
              </a:rPr>
              <a:t>Date:</a:t>
            </a:r>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695</Words>
  <Application>Microsoft Office PowerPoint</Application>
  <PresentationFormat>全屏显示(4:3)</PresentationFormat>
  <Paragraphs>73</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宋体</vt:lpstr>
      <vt:lpstr>Calibri</vt:lpstr>
      <vt:lpstr>Wingdings</vt:lpstr>
      <vt:lpstr>Office 主题</vt:lpstr>
      <vt:lpstr>关于XX问题的8D报告 部门：总装长沙工厂 时间：2013年X月X日</vt:lpstr>
      <vt:lpstr>目录</vt:lpstr>
      <vt:lpstr>D0：准备</vt:lpstr>
      <vt:lpstr>D1：建立团队</vt:lpstr>
      <vt:lpstr>D2：问题描述</vt:lpstr>
      <vt:lpstr>D3：应急措施</vt:lpstr>
      <vt:lpstr>D4：根本原因</vt:lpstr>
      <vt:lpstr>D5：纠正措施</vt:lpstr>
      <vt:lpstr>D6：效果验证</vt:lpstr>
      <vt:lpstr>D7：防止再发生</vt:lpstr>
      <vt:lpstr>D8：关闭、总结及经验</vt:lpstr>
      <vt:lpstr>D8：关闭、总结及经验</vt:lpstr>
      <vt:lpstr>非常感谢！</vt:lpstr>
    </vt:vector>
  </TitlesOfParts>
  <Company>BYD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BYD</dc:creator>
  <cp:lastModifiedBy>Night</cp:lastModifiedBy>
  <cp:revision>32</cp:revision>
  <dcterms:created xsi:type="dcterms:W3CDTF">2013-05-02T01:57:50Z</dcterms:created>
  <dcterms:modified xsi:type="dcterms:W3CDTF">2013-11-25T07:34:53Z</dcterms:modified>
</cp:coreProperties>
</file>