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756775" cy="7451725"/>
  <p:notesSz cx="6708775" cy="9774238"/>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1pPr>
    <a:lvl2pPr marL="4572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2pPr>
    <a:lvl3pPr marL="9144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3pPr>
    <a:lvl4pPr marL="13716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4pPr>
    <a:lvl5pPr marL="18288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912">
          <p15:clr>
            <a:srgbClr val="A4A3A4"/>
          </p15:clr>
        </p15:guide>
        <p15:guide id="2" pos="3072">
          <p15:clr>
            <a:srgbClr val="A4A3A4"/>
          </p15:clr>
        </p15:guide>
      </p15:sldGuideLst>
    </p:ext>
    <p:ext uri="{2D200454-40CA-4A62-9FC3-DE9A4176ACB9}">
      <p15:notesGuideLst xmlns:p15="http://schemas.microsoft.com/office/powerpoint/2012/main">
        <p15:guide id="1" orient="horz" pos="3078">
          <p15:clr>
            <a:srgbClr val="A4A3A4"/>
          </p15:clr>
        </p15:guide>
        <p15:guide id="2" pos="21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FF0000"/>
    <a:srgbClr val="FF0066"/>
    <a:srgbClr val="990099"/>
    <a:srgbClr val="CC0099"/>
    <a:srgbClr val="003399"/>
    <a:srgbClr val="9966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autoAdjust="0"/>
  </p:normalViewPr>
  <p:slideViewPr>
    <p:cSldViewPr snapToObjects="1">
      <p:cViewPr varScale="1">
        <p:scale>
          <a:sx n="72" d="100"/>
          <a:sy n="72" d="100"/>
        </p:scale>
        <p:origin x="966" y="78"/>
      </p:cViewPr>
      <p:guideLst>
        <p:guide orient="horz" pos="912"/>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38" d="100"/>
          <a:sy n="38" d="100"/>
        </p:scale>
        <p:origin x="-1560" y="-96"/>
      </p:cViewPr>
      <p:guideLst>
        <p:guide orient="horz" pos="3078"/>
        <p:guide pos="21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41838" y="735013"/>
            <a:ext cx="5683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en-US" altLang="ko-KR" sz="1300">
                <a:latin typeface="Arial" panose="020B0604020202020204" pitchFamily="34" charset="0"/>
              </a:rPr>
              <a:t>Notes</a:t>
            </a:r>
          </a:p>
        </p:txBody>
      </p:sp>
      <p:sp>
        <p:nvSpPr>
          <p:cNvPr id="3075" name="Line 3"/>
          <p:cNvSpPr>
            <a:spLocks noChangeShapeType="1"/>
          </p:cNvSpPr>
          <p:nvPr/>
        </p:nvSpPr>
        <p:spPr bwMode="auto">
          <a:xfrm>
            <a:off x="3717925" y="12271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Line 4"/>
          <p:cNvSpPr>
            <a:spLocks noChangeShapeType="1"/>
          </p:cNvSpPr>
          <p:nvPr/>
        </p:nvSpPr>
        <p:spPr bwMode="auto">
          <a:xfrm>
            <a:off x="3717925" y="14239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Line 5"/>
          <p:cNvSpPr>
            <a:spLocks noChangeShapeType="1"/>
          </p:cNvSpPr>
          <p:nvPr/>
        </p:nvSpPr>
        <p:spPr bwMode="auto">
          <a:xfrm>
            <a:off x="3717925" y="16176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Line 6"/>
          <p:cNvSpPr>
            <a:spLocks noChangeShapeType="1"/>
          </p:cNvSpPr>
          <p:nvPr/>
        </p:nvSpPr>
        <p:spPr bwMode="auto">
          <a:xfrm>
            <a:off x="3717925" y="18081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Line 7"/>
          <p:cNvSpPr>
            <a:spLocks noChangeShapeType="1"/>
          </p:cNvSpPr>
          <p:nvPr/>
        </p:nvSpPr>
        <p:spPr bwMode="auto">
          <a:xfrm>
            <a:off x="3717925" y="20034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Line 8"/>
          <p:cNvSpPr>
            <a:spLocks noChangeShapeType="1"/>
          </p:cNvSpPr>
          <p:nvPr/>
        </p:nvSpPr>
        <p:spPr bwMode="auto">
          <a:xfrm>
            <a:off x="3717925" y="21955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Line 9"/>
          <p:cNvSpPr>
            <a:spLocks noChangeShapeType="1"/>
          </p:cNvSpPr>
          <p:nvPr/>
        </p:nvSpPr>
        <p:spPr bwMode="auto">
          <a:xfrm>
            <a:off x="3717925" y="23907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Line 10"/>
          <p:cNvSpPr>
            <a:spLocks noChangeShapeType="1"/>
          </p:cNvSpPr>
          <p:nvPr/>
        </p:nvSpPr>
        <p:spPr bwMode="auto">
          <a:xfrm>
            <a:off x="3717925" y="25844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Line 11"/>
          <p:cNvSpPr>
            <a:spLocks noChangeShapeType="1"/>
          </p:cNvSpPr>
          <p:nvPr/>
        </p:nvSpPr>
        <p:spPr bwMode="auto">
          <a:xfrm>
            <a:off x="3717925" y="27765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Line 12"/>
          <p:cNvSpPr>
            <a:spLocks noChangeShapeType="1"/>
          </p:cNvSpPr>
          <p:nvPr/>
        </p:nvSpPr>
        <p:spPr bwMode="auto">
          <a:xfrm>
            <a:off x="3717925" y="29702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Line 13"/>
          <p:cNvSpPr>
            <a:spLocks noChangeShapeType="1"/>
          </p:cNvSpPr>
          <p:nvPr/>
        </p:nvSpPr>
        <p:spPr bwMode="auto">
          <a:xfrm>
            <a:off x="3717925" y="31638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Line 14"/>
          <p:cNvSpPr>
            <a:spLocks noChangeShapeType="1"/>
          </p:cNvSpPr>
          <p:nvPr/>
        </p:nvSpPr>
        <p:spPr bwMode="auto">
          <a:xfrm>
            <a:off x="3717925" y="33559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Line 15"/>
          <p:cNvSpPr>
            <a:spLocks noChangeShapeType="1"/>
          </p:cNvSpPr>
          <p:nvPr/>
        </p:nvSpPr>
        <p:spPr bwMode="auto">
          <a:xfrm>
            <a:off x="3717925" y="35512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3717925" y="37417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Line 17"/>
          <p:cNvSpPr>
            <a:spLocks noChangeShapeType="1"/>
          </p:cNvSpPr>
          <p:nvPr/>
        </p:nvSpPr>
        <p:spPr bwMode="auto">
          <a:xfrm>
            <a:off x="3717925" y="39354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Line 18"/>
          <p:cNvSpPr>
            <a:spLocks noChangeShapeType="1"/>
          </p:cNvSpPr>
          <p:nvPr/>
        </p:nvSpPr>
        <p:spPr bwMode="auto">
          <a:xfrm>
            <a:off x="3717925" y="41290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Line 19"/>
          <p:cNvSpPr>
            <a:spLocks noChangeShapeType="1"/>
          </p:cNvSpPr>
          <p:nvPr/>
        </p:nvSpPr>
        <p:spPr bwMode="auto">
          <a:xfrm>
            <a:off x="3717925" y="43227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Line 20"/>
          <p:cNvSpPr>
            <a:spLocks noChangeShapeType="1"/>
          </p:cNvSpPr>
          <p:nvPr/>
        </p:nvSpPr>
        <p:spPr bwMode="auto">
          <a:xfrm>
            <a:off x="3717925" y="45148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3717925" y="47101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3717925" y="49037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Line 23"/>
          <p:cNvSpPr>
            <a:spLocks noChangeShapeType="1"/>
          </p:cNvSpPr>
          <p:nvPr/>
        </p:nvSpPr>
        <p:spPr bwMode="auto">
          <a:xfrm>
            <a:off x="3717925" y="50958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Line 24"/>
          <p:cNvSpPr>
            <a:spLocks noChangeShapeType="1"/>
          </p:cNvSpPr>
          <p:nvPr/>
        </p:nvSpPr>
        <p:spPr bwMode="auto">
          <a:xfrm>
            <a:off x="3717925" y="52927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Line 25"/>
          <p:cNvSpPr>
            <a:spLocks noChangeShapeType="1"/>
          </p:cNvSpPr>
          <p:nvPr/>
        </p:nvSpPr>
        <p:spPr bwMode="auto">
          <a:xfrm>
            <a:off x="3717925" y="54848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Line 26"/>
          <p:cNvSpPr>
            <a:spLocks noChangeShapeType="1"/>
          </p:cNvSpPr>
          <p:nvPr/>
        </p:nvSpPr>
        <p:spPr bwMode="auto">
          <a:xfrm>
            <a:off x="3717925" y="56769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Line 27"/>
          <p:cNvSpPr>
            <a:spLocks noChangeShapeType="1"/>
          </p:cNvSpPr>
          <p:nvPr/>
        </p:nvSpPr>
        <p:spPr bwMode="auto">
          <a:xfrm>
            <a:off x="3717925" y="58721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Line 28"/>
          <p:cNvSpPr>
            <a:spLocks noChangeShapeType="1"/>
          </p:cNvSpPr>
          <p:nvPr/>
        </p:nvSpPr>
        <p:spPr bwMode="auto">
          <a:xfrm>
            <a:off x="3717925" y="60674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Line 29"/>
          <p:cNvSpPr>
            <a:spLocks noChangeShapeType="1"/>
          </p:cNvSpPr>
          <p:nvPr/>
        </p:nvSpPr>
        <p:spPr bwMode="auto">
          <a:xfrm>
            <a:off x="3717925" y="62595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2" name="Line 30"/>
          <p:cNvSpPr>
            <a:spLocks noChangeShapeType="1"/>
          </p:cNvSpPr>
          <p:nvPr/>
        </p:nvSpPr>
        <p:spPr bwMode="auto">
          <a:xfrm>
            <a:off x="3717925" y="64516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Line 31"/>
          <p:cNvSpPr>
            <a:spLocks noChangeShapeType="1"/>
          </p:cNvSpPr>
          <p:nvPr/>
        </p:nvSpPr>
        <p:spPr bwMode="auto">
          <a:xfrm>
            <a:off x="3717925" y="66468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Line 32"/>
          <p:cNvSpPr>
            <a:spLocks noChangeShapeType="1"/>
          </p:cNvSpPr>
          <p:nvPr/>
        </p:nvSpPr>
        <p:spPr bwMode="auto">
          <a:xfrm>
            <a:off x="3717925" y="68389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Line 33"/>
          <p:cNvSpPr>
            <a:spLocks noChangeShapeType="1"/>
          </p:cNvSpPr>
          <p:nvPr/>
        </p:nvSpPr>
        <p:spPr bwMode="auto">
          <a:xfrm>
            <a:off x="3717925" y="70326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Line 34"/>
          <p:cNvSpPr>
            <a:spLocks noChangeShapeType="1"/>
          </p:cNvSpPr>
          <p:nvPr/>
        </p:nvSpPr>
        <p:spPr bwMode="auto">
          <a:xfrm>
            <a:off x="3717925" y="72247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7" name="Line 35"/>
          <p:cNvSpPr>
            <a:spLocks noChangeShapeType="1"/>
          </p:cNvSpPr>
          <p:nvPr/>
        </p:nvSpPr>
        <p:spPr bwMode="auto">
          <a:xfrm>
            <a:off x="3717925" y="74183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8" name="Line 36"/>
          <p:cNvSpPr>
            <a:spLocks noChangeShapeType="1"/>
          </p:cNvSpPr>
          <p:nvPr/>
        </p:nvSpPr>
        <p:spPr bwMode="auto">
          <a:xfrm>
            <a:off x="3717925" y="76104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9" name="Line 37"/>
          <p:cNvSpPr>
            <a:spLocks noChangeShapeType="1"/>
          </p:cNvSpPr>
          <p:nvPr/>
        </p:nvSpPr>
        <p:spPr bwMode="auto">
          <a:xfrm>
            <a:off x="3717925" y="78041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Line 38"/>
          <p:cNvSpPr>
            <a:spLocks noChangeShapeType="1"/>
          </p:cNvSpPr>
          <p:nvPr/>
        </p:nvSpPr>
        <p:spPr bwMode="auto">
          <a:xfrm>
            <a:off x="3717925" y="80010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Line 39"/>
          <p:cNvSpPr>
            <a:spLocks noChangeShapeType="1"/>
          </p:cNvSpPr>
          <p:nvPr/>
        </p:nvSpPr>
        <p:spPr bwMode="auto">
          <a:xfrm>
            <a:off x="3717925" y="81915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2" name="Line 40"/>
          <p:cNvSpPr>
            <a:spLocks noChangeShapeType="1"/>
          </p:cNvSpPr>
          <p:nvPr/>
        </p:nvSpPr>
        <p:spPr bwMode="auto">
          <a:xfrm>
            <a:off x="3717925" y="83835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 name="Line 41"/>
          <p:cNvSpPr>
            <a:spLocks noChangeShapeType="1"/>
          </p:cNvSpPr>
          <p:nvPr/>
        </p:nvSpPr>
        <p:spPr bwMode="auto">
          <a:xfrm>
            <a:off x="3717925" y="85804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 name="Line 42"/>
          <p:cNvSpPr>
            <a:spLocks noChangeShapeType="1"/>
          </p:cNvSpPr>
          <p:nvPr/>
        </p:nvSpPr>
        <p:spPr bwMode="auto">
          <a:xfrm>
            <a:off x="3717925" y="87709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 name="Rectangle 43"/>
          <p:cNvSpPr>
            <a:spLocks noChangeArrowheads="1"/>
          </p:cNvSpPr>
          <p:nvPr/>
        </p:nvSpPr>
        <p:spPr bwMode="auto">
          <a:xfrm>
            <a:off x="515938" y="962025"/>
            <a:ext cx="2647950" cy="21812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6" name="Rectangle 44"/>
          <p:cNvSpPr>
            <a:spLocks noChangeArrowheads="1"/>
          </p:cNvSpPr>
          <p:nvPr/>
        </p:nvSpPr>
        <p:spPr bwMode="auto">
          <a:xfrm>
            <a:off x="520700" y="3794125"/>
            <a:ext cx="2643188" cy="21796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7" name="Rectangle 45"/>
          <p:cNvSpPr>
            <a:spLocks noChangeArrowheads="1"/>
          </p:cNvSpPr>
          <p:nvPr/>
        </p:nvSpPr>
        <p:spPr bwMode="auto">
          <a:xfrm>
            <a:off x="520700" y="6618288"/>
            <a:ext cx="2643188" cy="21923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8" name="Line 46"/>
          <p:cNvSpPr>
            <a:spLocks noChangeShapeType="1"/>
          </p:cNvSpPr>
          <p:nvPr/>
        </p:nvSpPr>
        <p:spPr bwMode="auto">
          <a:xfrm>
            <a:off x="962025" y="9077325"/>
            <a:ext cx="4818063"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9" name="Rectangle 47"/>
          <p:cNvSpPr>
            <a:spLocks noChangeArrowheads="1"/>
          </p:cNvSpPr>
          <p:nvPr/>
        </p:nvSpPr>
        <p:spPr bwMode="auto">
          <a:xfrm>
            <a:off x="5013325" y="9471025"/>
            <a:ext cx="13620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r>
              <a:rPr lang="en-US" altLang="ko-KR" sz="1300">
                <a:latin typeface="Arial" panose="020B0604020202020204" pitchFamily="34" charset="0"/>
              </a:rPr>
              <a:t>July 28, 1997</a:t>
            </a:r>
          </a:p>
        </p:txBody>
      </p:sp>
      <p:pic>
        <p:nvPicPr>
          <p:cNvPr id="312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538" y="9410700"/>
            <a:ext cx="4349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1" name="Line 49"/>
          <p:cNvSpPr>
            <a:spLocks noChangeShapeType="1"/>
          </p:cNvSpPr>
          <p:nvPr/>
        </p:nvSpPr>
        <p:spPr bwMode="auto">
          <a:xfrm>
            <a:off x="962025" y="647700"/>
            <a:ext cx="4818063"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2" name="Rectangle 50"/>
          <p:cNvSpPr>
            <a:spLocks noChangeArrowheads="1"/>
          </p:cNvSpPr>
          <p:nvPr/>
        </p:nvSpPr>
        <p:spPr bwMode="auto">
          <a:xfrm>
            <a:off x="431800" y="333375"/>
            <a:ext cx="310673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r>
              <a:rPr lang="en-US" altLang="ko-KR" sz="1300" b="1">
                <a:latin typeface="Arial" panose="020B0604020202020204" pitchFamily="34" charset="0"/>
              </a:rPr>
              <a:t>NAO Competitive Manufacturing Training</a:t>
            </a:r>
          </a:p>
        </p:txBody>
      </p:sp>
      <p:sp>
        <p:nvSpPr>
          <p:cNvPr id="3123" name="Rectangle 51"/>
          <p:cNvSpPr>
            <a:spLocks noChangeArrowheads="1"/>
          </p:cNvSpPr>
          <p:nvPr/>
        </p:nvSpPr>
        <p:spPr bwMode="auto">
          <a:xfrm>
            <a:off x="5872163" y="333375"/>
            <a:ext cx="36036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fld id="{71DAB6C4-63A8-4606-85DA-E6BCB85B0991}" type="slidenum">
              <a:rPr lang="ko-KR" altLang="en-US" sz="1300">
                <a:latin typeface="Arial" panose="020B0604020202020204" pitchFamily="34" charset="0"/>
              </a:rPr>
              <a:pPr algn="r"/>
              <a:t>‹#›</a:t>
            </a:fld>
            <a:endParaRPr lang="en-US" altLang="ko-KR" sz="1300">
              <a:latin typeface="Arial" panose="020B0604020202020204" pitchFamily="34" charset="0"/>
            </a:endParaRPr>
          </a:p>
        </p:txBody>
      </p:sp>
    </p:spTree>
    <p:extLst>
      <p:ext uri="{BB962C8B-B14F-4D97-AF65-F5344CB8AC3E}">
        <p14:creationId xmlns:p14="http://schemas.microsoft.com/office/powerpoint/2010/main" val="1505261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92175" y="4643438"/>
            <a:ext cx="4922838"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02" tIns="45621" rIns="94502" bIns="45621"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2051" name="Rectangle 3"/>
          <p:cNvSpPr>
            <a:spLocks noGrp="1" noRot="1" noChangeAspect="1" noChangeArrowheads="1" noTextEdit="1"/>
          </p:cNvSpPr>
          <p:nvPr>
            <p:ph type="sldImg" idx="2"/>
          </p:nvPr>
        </p:nvSpPr>
        <p:spPr bwMode="auto">
          <a:xfrm>
            <a:off x="758825" y="577850"/>
            <a:ext cx="5192713" cy="3965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27634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1219200"/>
            <a:ext cx="7318375" cy="2593975"/>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19200" y="3913188"/>
            <a:ext cx="7318375" cy="18002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6460458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1513" y="1984375"/>
            <a:ext cx="8413750" cy="47275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8659831"/>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396875"/>
            <a:ext cx="2103438" cy="63150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1513" y="396875"/>
            <a:ext cx="6157912" cy="6315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67571177"/>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71513"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4954588" y="1984375"/>
            <a:ext cx="4130675" cy="4727575"/>
          </a:xfrm>
          <a:prstGeom prst="rect">
            <a:avLst/>
          </a:prstGeom>
        </p:spPr>
        <p:txBody>
          <a:bodyPr/>
          <a:lstStyle/>
          <a:p>
            <a:endParaRPr lang="zh-CN" altLang="en-US"/>
          </a:p>
        </p:txBody>
      </p:sp>
    </p:spTree>
    <p:extLst>
      <p:ext uri="{BB962C8B-B14F-4D97-AF65-F5344CB8AC3E}">
        <p14:creationId xmlns:p14="http://schemas.microsoft.com/office/powerpoint/2010/main" val="1774104624"/>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71513" y="396875"/>
            <a:ext cx="8413750" cy="6315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1055673"/>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71513" y="1984375"/>
            <a:ext cx="8413750"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6772815"/>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65163" y="1857375"/>
            <a:ext cx="8415337" cy="3100388"/>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5163" y="4986338"/>
            <a:ext cx="8415337" cy="1630362"/>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864052408"/>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71513"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4588"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1786389"/>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5337" cy="14398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1513" y="1827213"/>
            <a:ext cx="4127500" cy="895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71513" y="2722563"/>
            <a:ext cx="4127500" cy="4003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38713" y="1827213"/>
            <a:ext cx="4148137" cy="895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38713" y="2722563"/>
            <a:ext cx="4148137" cy="4003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7656656"/>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92547846"/>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492739"/>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1513" y="496888"/>
            <a:ext cx="3148012" cy="1738312"/>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48138" y="1073150"/>
            <a:ext cx="4938712" cy="52959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71513" y="2235200"/>
            <a:ext cx="3148012" cy="41417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6723839"/>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1513" y="496888"/>
            <a:ext cx="3148012" cy="1738312"/>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148138" y="1073150"/>
            <a:ext cx="4938712" cy="52959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71513" y="2235200"/>
            <a:ext cx="3148012" cy="41417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23322933"/>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0" name="Rectangle 86"/>
          <p:cNvSpPr>
            <a:spLocks noChangeArrowheads="1"/>
          </p:cNvSpPr>
          <p:nvPr userDrawn="1"/>
        </p:nvSpPr>
        <p:spPr bwMode="auto">
          <a:xfrm>
            <a:off x="381000" y="7010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1000" b="1" dirty="0" smtClean="0">
                <a:solidFill>
                  <a:schemeClr val="tx1"/>
                </a:solidFill>
                <a:latin typeface="Arial" panose="020B0604020202020204" pitchFamily="34" charset="0"/>
              </a:rPr>
              <a:t>暗灯系统</a:t>
            </a:r>
            <a:endParaRPr lang="en-US" altLang="ko-KR" sz="1000" b="1" dirty="0">
              <a:solidFill>
                <a:schemeClr val="tx1"/>
              </a:solidFill>
              <a:latin typeface="Arial" panose="020B0604020202020204" pitchFamily="34" charset="0"/>
            </a:endParaRPr>
          </a:p>
        </p:txBody>
      </p:sp>
      <p:sp>
        <p:nvSpPr>
          <p:cNvPr id="1111" name="Rectangle 87"/>
          <p:cNvSpPr>
            <a:spLocks noChangeArrowheads="1"/>
          </p:cNvSpPr>
          <p:nvPr userDrawn="1"/>
        </p:nvSpPr>
        <p:spPr bwMode="auto">
          <a:xfrm>
            <a:off x="3657600" y="7010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900" dirty="0" smtClean="0">
                <a:solidFill>
                  <a:schemeClr val="tx1"/>
                </a:solidFill>
                <a:latin typeface="Arial" panose="020B0604020202020204" pitchFamily="34" charset="0"/>
              </a:rPr>
              <a:t>第十一事业部</a:t>
            </a:r>
            <a:r>
              <a:rPr lang="zh-CN" altLang="en-US" sz="900" baseline="0" dirty="0" smtClean="0">
                <a:solidFill>
                  <a:schemeClr val="tx1"/>
                </a:solidFill>
                <a:latin typeface="Arial" panose="020B0604020202020204" pitchFamily="34" charset="0"/>
              </a:rPr>
              <a:t> 总装长沙工厂</a:t>
            </a:r>
            <a:endParaRPr lang="en-US" altLang="ko-KR" sz="900" dirty="0">
              <a:solidFill>
                <a:schemeClr val="tx1"/>
              </a:solidFill>
              <a:latin typeface="Arial" panose="020B0604020202020204" pitchFamily="34" charset="0"/>
            </a:endParaRPr>
          </a:p>
          <a:p>
            <a:r>
              <a:rPr lang="en-US" altLang="ko-KR" sz="900" dirty="0">
                <a:solidFill>
                  <a:schemeClr val="tx1"/>
                </a:solidFill>
                <a:latin typeface="Arial" panose="020B0604020202020204" pitchFamily="34" charset="0"/>
              </a:rPr>
              <a:t>Version Date </a:t>
            </a:r>
            <a:r>
              <a:rPr lang="en-US" altLang="ko-KR" sz="900" dirty="0" smtClean="0">
                <a:solidFill>
                  <a:schemeClr val="tx1"/>
                </a:solidFill>
                <a:latin typeface="Arial" panose="020B0604020202020204" pitchFamily="34" charset="0"/>
              </a:rPr>
              <a:t>20</a:t>
            </a:r>
            <a:r>
              <a:rPr lang="en-US" altLang="zh-CN" sz="900" dirty="0" smtClean="0">
                <a:solidFill>
                  <a:schemeClr val="tx1"/>
                </a:solidFill>
                <a:latin typeface="Arial" panose="020B0604020202020204" pitchFamily="34" charset="0"/>
              </a:rPr>
              <a:t>13</a:t>
            </a:r>
            <a:r>
              <a:rPr lang="en-US" altLang="ko-KR" sz="900" dirty="0" smtClean="0">
                <a:solidFill>
                  <a:schemeClr val="tx1"/>
                </a:solidFill>
                <a:latin typeface="Arial" panose="020B0604020202020204" pitchFamily="34" charset="0"/>
              </a:rPr>
              <a:t>.</a:t>
            </a:r>
            <a:r>
              <a:rPr lang="en-US" altLang="zh-CN" sz="900" dirty="0" smtClean="0">
                <a:solidFill>
                  <a:schemeClr val="tx1"/>
                </a:solidFill>
                <a:latin typeface="Arial" panose="020B0604020202020204" pitchFamily="34" charset="0"/>
              </a:rPr>
              <a:t>01</a:t>
            </a:r>
            <a:r>
              <a:rPr lang="en-US" altLang="ko-KR" sz="900" dirty="0" smtClean="0">
                <a:solidFill>
                  <a:schemeClr val="tx1"/>
                </a:solidFill>
                <a:latin typeface="Arial" panose="020B0604020202020204" pitchFamily="34" charset="0"/>
              </a:rPr>
              <a:t>.12</a:t>
            </a:r>
            <a:endParaRPr lang="en-US" altLang="ko-KR" sz="900" dirty="0">
              <a:solidFill>
                <a:schemeClr val="tx1"/>
              </a:solidFill>
              <a:latin typeface="Arial" panose="020B0604020202020204" pitchFamily="34" charset="0"/>
            </a:endParaRPr>
          </a:p>
        </p:txBody>
      </p:sp>
      <p:sp>
        <p:nvSpPr>
          <p:cNvPr id="1112" name="Line 88"/>
          <p:cNvSpPr>
            <a:spLocks noChangeShapeType="1"/>
          </p:cNvSpPr>
          <p:nvPr userDrawn="1"/>
        </p:nvSpPr>
        <p:spPr bwMode="auto">
          <a:xfrm>
            <a:off x="381000" y="7010400"/>
            <a:ext cx="9144000" cy="6350"/>
          </a:xfrm>
          <a:prstGeom prst="line">
            <a:avLst/>
          </a:prstGeom>
          <a:noFill/>
          <a:ln w="127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3" name="Rectangle 89"/>
          <p:cNvSpPr>
            <a:spLocks noChangeArrowheads="1"/>
          </p:cNvSpPr>
          <p:nvPr userDrawn="1"/>
        </p:nvSpPr>
        <p:spPr bwMode="auto">
          <a:xfrm>
            <a:off x="9245332" y="7010400"/>
            <a:ext cx="35586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ko-KR" sz="900" dirty="0" smtClean="0">
                <a:solidFill>
                  <a:schemeClr val="tx1"/>
                </a:solidFill>
                <a:latin typeface="Arial" panose="020B0604020202020204" pitchFamily="34" charset="0"/>
              </a:rPr>
              <a:t> </a:t>
            </a:r>
            <a:fld id="{1D861D28-5DB2-4BE2-8796-4DE6BD98C63F}" type="slidenum">
              <a:rPr lang="en-US" altLang="ko-KR" sz="900" smtClean="0">
                <a:solidFill>
                  <a:schemeClr val="tx1"/>
                </a:solidFill>
                <a:latin typeface="Arial" panose="020B0604020202020204" pitchFamily="34" charset="0"/>
              </a:rPr>
              <a:pPr algn="r"/>
              <a:t>‹#›</a:t>
            </a:fld>
            <a:endParaRPr lang="en-US" altLang="ko-KR" sz="900" dirty="0">
              <a:solidFill>
                <a:schemeClr val="tx1"/>
              </a:solidFill>
              <a:latin typeface="Arial" panose="020B0604020202020204" pitchFamily="34" charset="0"/>
            </a:endParaRPr>
          </a:p>
        </p:txBody>
      </p:sp>
      <p:sp>
        <p:nvSpPr>
          <p:cNvPr id="1135" name="Rectangle 111"/>
          <p:cNvSpPr>
            <a:spLocks noChangeArrowheads="1"/>
          </p:cNvSpPr>
          <p:nvPr userDrawn="1"/>
        </p:nvSpPr>
        <p:spPr bwMode="auto">
          <a:xfrm>
            <a:off x="7543800" y="69977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altLang="ko-KR" sz="1000" b="1" dirty="0">
              <a:solidFill>
                <a:schemeClr val="tx1"/>
              </a:solidFill>
              <a:latin typeface="Arial" panose="020B0604020202020204" pitchFamily="34" charset="0"/>
            </a:endParaRPr>
          </a:p>
        </p:txBody>
      </p:sp>
      <p:pic>
        <p:nvPicPr>
          <p:cNvPr id="1136" name="Picture 112" descr="GMGMSNAPC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610600" y="0"/>
            <a:ext cx="1143000" cy="781050"/>
          </a:xfrm>
          <a:prstGeom prst="rect">
            <a:avLst/>
          </a:prstGeom>
          <a:noFill/>
          <a:extLst>
            <a:ext uri="{909E8E84-426E-40DD-AFC4-6F175D3DCCD1}">
              <a14:hiddenFill xmlns:a14="http://schemas.microsoft.com/office/drawing/2010/main">
                <a:solidFill>
                  <a:srgbClr val="FFFFFF"/>
                </a:solidFill>
              </a14:hiddenFill>
            </a:ext>
          </a:extLst>
        </p:spPr>
      </p:pic>
      <p:sp>
        <p:nvSpPr>
          <p:cNvPr id="1137" name="Text Box 113"/>
          <p:cNvSpPr txBox="1">
            <a:spLocks noChangeArrowheads="1"/>
          </p:cNvSpPr>
          <p:nvPr userDrawn="1"/>
        </p:nvSpPr>
        <p:spPr bwMode="auto">
          <a:xfrm>
            <a:off x="8839200" y="319088"/>
            <a:ext cx="6096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ko-KR" altLang="ko-KR" sz="800" b="1" dirty="0">
                <a:solidFill>
                  <a:schemeClr val="tx1"/>
                </a:solidFill>
                <a:effectLst>
                  <a:outerShdw blurRad="38100" dist="38100" dir="2700000" algn="tl">
                    <a:srgbClr val="C0C0C0"/>
                  </a:outerShdw>
                </a:effectLst>
                <a:latin typeface="Arial" panose="020B0604020202020204" pitchFamily="34" charset="0"/>
              </a:rPr>
              <a:t>     </a:t>
            </a:r>
            <a:r>
              <a:rPr lang="en-US" altLang="zh-CN" sz="800" b="1" dirty="0" smtClean="0">
                <a:solidFill>
                  <a:schemeClr val="tx1"/>
                </a:solidFill>
                <a:effectLst>
                  <a:outerShdw blurRad="38100" dist="38100" dir="2700000" algn="tl">
                    <a:srgbClr val="C0C0C0"/>
                  </a:outerShdw>
                </a:effectLst>
                <a:latin typeface="Arial" panose="020B0604020202020204" pitchFamily="34" charset="0"/>
              </a:rPr>
              <a:t>A</a:t>
            </a:r>
            <a:r>
              <a:rPr lang="en-US" altLang="ko-KR" sz="800" b="1" dirty="0" smtClean="0">
                <a:solidFill>
                  <a:schemeClr val="tx1"/>
                </a:solidFill>
                <a:effectLst>
                  <a:outerShdw blurRad="38100" dist="38100" dir="2700000" algn="tl">
                    <a:srgbClr val="C0C0C0"/>
                  </a:outerShdw>
                </a:effectLst>
                <a:latin typeface="Arial" panose="020B0604020202020204" pitchFamily="34" charset="0"/>
              </a:rPr>
              <a:t>MS</a:t>
            </a:r>
            <a:endParaRPr lang="en-US" altLang="ko-KR" sz="800" b="1" dirty="0">
              <a:solidFill>
                <a:schemeClr val="tx1"/>
              </a:solidFill>
              <a:effectLst>
                <a:outerShdw blurRad="38100" dist="38100" dir="2700000" algn="tl">
                  <a:srgbClr val="C0C0C0"/>
                </a:outerShdw>
              </a:effectLst>
              <a:latin typeface="Arial" panose="020B0604020202020204" pitchFamily="34" charset="0"/>
            </a:endParaRPr>
          </a:p>
        </p:txBody>
      </p:sp>
      <p:pic>
        <p:nvPicPr>
          <p:cNvPr id="2" name="图片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53987" y="66675"/>
            <a:ext cx="1057275" cy="6477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random/>
  </p:transition>
  <p:timing>
    <p:tnLst>
      <p:par>
        <p:cTn id="1" dur="indefinite" restart="never" nodeType="tmRoot"/>
      </p:par>
    </p:tnLst>
  </p:timing>
  <p:txStyles>
    <p:title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p:titleStyle>
    <p:bodyStyle>
      <a:lvl1pPr marL="288925" indent="-288925" algn="l" defTabSz="977900" rtl="0" eaLnBrk="0" fontAlgn="base" hangingPunct="0">
        <a:spcBef>
          <a:spcPct val="20000"/>
        </a:spcBef>
        <a:spcAft>
          <a:spcPct val="0"/>
        </a:spcAft>
        <a:buClr>
          <a:srgbClr val="FE9B03"/>
        </a:buClr>
        <a:buSzPct val="68000"/>
        <a:buFont typeface="Monotype Sorts" charset="2"/>
        <a:buChar char="u"/>
        <a:defRPr sz="2400" b="1" kern="1200">
          <a:solidFill>
            <a:schemeClr val="tx1"/>
          </a:solidFill>
          <a:latin typeface="+mn-lt"/>
          <a:ea typeface="+mn-ea"/>
          <a:cs typeface="+mn-cs"/>
        </a:defRPr>
      </a:lvl1pPr>
      <a:lvl2pPr marL="795338" indent="-306388" algn="l" defTabSz="977900" rtl="0" eaLnBrk="0" fontAlgn="base" hangingPunct="0">
        <a:spcBef>
          <a:spcPct val="20000"/>
        </a:spcBef>
        <a:spcAft>
          <a:spcPct val="0"/>
        </a:spcAft>
        <a:buClr>
          <a:srgbClr val="FE9B03"/>
        </a:buClr>
        <a:buSzPct val="100000"/>
        <a:buChar char="–"/>
        <a:defRPr sz="2400" b="1" kern="1200">
          <a:solidFill>
            <a:schemeClr val="tx1"/>
          </a:solidFill>
          <a:latin typeface="+mn-lt"/>
          <a:ea typeface="+mn-ea"/>
          <a:cs typeface="+mn-cs"/>
        </a:defRPr>
      </a:lvl2pPr>
      <a:lvl3pPr marL="1222375" indent="-244475" algn="l" defTabSz="977900" rtl="0" eaLnBrk="0" fontAlgn="base" hangingPunct="0">
        <a:spcBef>
          <a:spcPct val="20000"/>
        </a:spcBef>
        <a:spcAft>
          <a:spcPct val="0"/>
        </a:spcAft>
        <a:buClr>
          <a:srgbClr val="FE9B03"/>
        </a:buClr>
        <a:buSzPct val="100000"/>
        <a:buChar char="•"/>
        <a:defRPr sz="2400" kern="1200">
          <a:solidFill>
            <a:schemeClr val="tx1"/>
          </a:solidFill>
          <a:latin typeface="+mn-lt"/>
          <a:ea typeface="+mn-ea"/>
          <a:cs typeface="+mn-cs"/>
        </a:defRPr>
      </a:lvl3pPr>
      <a:lvl4pPr marL="1712913" indent="-246063" algn="l" defTabSz="977900" rtl="0" eaLnBrk="0" fontAlgn="base" hangingPunct="0">
        <a:spcBef>
          <a:spcPct val="20000"/>
        </a:spcBef>
        <a:spcAft>
          <a:spcPct val="0"/>
        </a:spcAft>
        <a:buSzPct val="100000"/>
        <a:buChar char="–"/>
        <a:defRPr sz="2000" kern="1200">
          <a:solidFill>
            <a:schemeClr val="tx1"/>
          </a:solidFill>
          <a:latin typeface="+mj-lt"/>
          <a:ea typeface="+mn-ea"/>
          <a:cs typeface="+mn-cs"/>
        </a:defRPr>
      </a:lvl4pPr>
      <a:lvl5pPr marL="2201863" indent="-244475" algn="l" defTabSz="977900" rtl="0" eaLnBrk="0" fontAlgn="base" hangingPunct="0">
        <a:spcBef>
          <a:spcPct val="20000"/>
        </a:spcBef>
        <a:spcAft>
          <a:spcPct val="0"/>
        </a:spcAft>
        <a:buSzPct val="100000"/>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暗灯系统</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189145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887787" y="1363662"/>
            <a:ext cx="5106113" cy="211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4166248670"/>
              </p:ext>
            </p:extLst>
          </p:nvPr>
        </p:nvGraphicFramePr>
        <p:xfrm>
          <a:off x="1373187" y="3629262"/>
          <a:ext cx="7650214" cy="2916000"/>
        </p:xfrm>
        <a:graphic>
          <a:graphicData uri="http://schemas.openxmlformats.org/drawingml/2006/table">
            <a:tbl>
              <a:tblPr firstRow="1" bandRow="1">
                <a:tableStyleId>{5C22544A-7EE6-4342-B048-85BDC9FD1C3A}</a:tableStyleId>
              </a:tblPr>
              <a:tblGrid>
                <a:gridCol w="1912553"/>
                <a:gridCol w="1767188"/>
                <a:gridCol w="2057920"/>
                <a:gridCol w="1912553"/>
              </a:tblGrid>
              <a:tr h="393729">
                <a:tc>
                  <a:txBody>
                    <a:bodyPr/>
                    <a:lstStyle/>
                    <a:p>
                      <a:pPr algn="ctr"/>
                      <a:r>
                        <a:rPr lang="zh-CN" altLang="en-US" sz="1400" dirty="0" smtClean="0"/>
                        <a:t>指示灯类型</a:t>
                      </a:r>
                      <a:endParaRPr lang="zh-CN" altLang="en-US" sz="1400" dirty="0"/>
                    </a:p>
                  </a:txBody>
                  <a:tcPr marL="83316" marR="83316" marT="41655" marB="41655" anchor="ctr"/>
                </a:tc>
                <a:tc>
                  <a:txBody>
                    <a:bodyPr/>
                    <a:lstStyle/>
                    <a:p>
                      <a:pPr algn="ctr"/>
                      <a:r>
                        <a:rPr lang="zh-CN" altLang="en-US" sz="1400" dirty="0" smtClean="0"/>
                        <a:t>目的</a:t>
                      </a:r>
                      <a:endParaRPr lang="zh-CN" altLang="en-US" sz="1400" dirty="0"/>
                    </a:p>
                  </a:txBody>
                  <a:tcPr marL="83316" marR="83316" marT="41655" marB="41655" anchor="ctr"/>
                </a:tc>
                <a:tc>
                  <a:txBody>
                    <a:bodyPr/>
                    <a:lstStyle/>
                    <a:p>
                      <a:pPr algn="ctr"/>
                      <a:r>
                        <a:rPr lang="zh-CN" altLang="en-US" sz="1400" dirty="0" smtClean="0"/>
                        <a:t>在哪使用</a:t>
                      </a:r>
                      <a:endParaRPr lang="zh-CN" altLang="en-US" sz="1400" dirty="0"/>
                    </a:p>
                  </a:txBody>
                  <a:tcPr marL="83316" marR="83316" marT="41655" marB="41655" anchor="ctr"/>
                </a:tc>
                <a:tc>
                  <a:txBody>
                    <a:bodyPr/>
                    <a:lstStyle/>
                    <a:p>
                      <a:pPr algn="ctr"/>
                      <a:r>
                        <a:rPr lang="zh-CN" altLang="en-US" sz="1400" dirty="0" smtClean="0"/>
                        <a:t>描述</a:t>
                      </a:r>
                      <a:endParaRPr lang="zh-CN" altLang="en-US" sz="1400" dirty="0"/>
                    </a:p>
                  </a:txBody>
                  <a:tcPr marL="83316" marR="83316" marT="41655" marB="41655" anchor="ctr"/>
                </a:tc>
              </a:tr>
              <a:tr h="840757">
                <a:tc>
                  <a:txBody>
                    <a:bodyPr/>
                    <a:lstStyle/>
                    <a:p>
                      <a:endParaRPr lang="zh-CN" altLang="en-US" sz="1400" dirty="0"/>
                    </a:p>
                  </a:txBody>
                  <a:tcPr marL="83316" marR="83316" marT="41655" marB="41655" anchor="ctr"/>
                </a:tc>
                <a:tc>
                  <a:txBody>
                    <a:bodyPr/>
                    <a:lstStyle/>
                    <a:p>
                      <a:pPr algn="ctr"/>
                      <a:r>
                        <a:rPr lang="zh-CN" altLang="en-US" sz="1600" dirty="0" smtClean="0"/>
                        <a:t>显示工位是否需要援助</a:t>
                      </a:r>
                      <a:endParaRPr lang="zh-CN" altLang="en-US" sz="1600" dirty="0"/>
                    </a:p>
                  </a:txBody>
                  <a:tcPr marL="83316" marR="83316" marT="41655" marB="41655" anchor="ctr"/>
                </a:tc>
                <a:tc>
                  <a:txBody>
                    <a:bodyPr/>
                    <a:lstStyle/>
                    <a:p>
                      <a:pPr algn="ctr"/>
                      <a:r>
                        <a:rPr lang="zh-CN" altLang="en-US" sz="1600" dirty="0" smtClean="0"/>
                        <a:t>黄色指示</a:t>
                      </a:r>
                      <a:endParaRPr lang="en-US" altLang="zh-CN" sz="1600" dirty="0" smtClean="0"/>
                    </a:p>
                    <a:p>
                      <a:pPr algn="ctr"/>
                      <a:r>
                        <a:rPr lang="zh-CN" altLang="en-US" sz="1600" dirty="0" smtClean="0"/>
                        <a:t>布置在每一个工位</a:t>
                      </a:r>
                      <a:endParaRPr lang="zh-CN" altLang="en-US" sz="1600" dirty="0"/>
                    </a:p>
                  </a:txBody>
                  <a:tcPr marL="83316" marR="83316" marT="41655" marB="41655" anchor="ctr"/>
                </a:tc>
                <a:tc>
                  <a:txBody>
                    <a:bodyPr/>
                    <a:lstStyle/>
                    <a:p>
                      <a:pPr algn="ctr"/>
                      <a:r>
                        <a:rPr lang="zh-CN" altLang="en-US" sz="1600" dirty="0" smtClean="0"/>
                        <a:t>拉下拉绳时点亮，到达固定停止位时闪烁</a:t>
                      </a:r>
                      <a:endParaRPr lang="zh-CN" altLang="en-US" sz="1600" dirty="0"/>
                    </a:p>
                  </a:txBody>
                  <a:tcPr marL="83316" marR="83316" marT="41655" marB="41655" anchor="ctr"/>
                </a:tc>
              </a:tr>
              <a:tr h="840757">
                <a:tc>
                  <a:txBody>
                    <a:bodyPr/>
                    <a:lstStyle/>
                    <a:p>
                      <a:endParaRPr lang="zh-CN" altLang="en-US" sz="1400" dirty="0"/>
                    </a:p>
                  </a:txBody>
                  <a:tcPr marL="83316" marR="83316" marT="41655" marB="41655" anchor="ctr"/>
                </a:tc>
                <a:tc>
                  <a:txBody>
                    <a:bodyPr/>
                    <a:lstStyle/>
                    <a:p>
                      <a:pPr algn="ctr"/>
                      <a:r>
                        <a:rPr lang="zh-CN" altLang="en-US" sz="1600" dirty="0" smtClean="0"/>
                        <a:t>显示生产线是否停止</a:t>
                      </a:r>
                      <a:endParaRPr lang="zh-CN" altLang="en-US" sz="1600" dirty="0"/>
                    </a:p>
                  </a:txBody>
                  <a:tcPr marL="83316" marR="83316" marT="41655" marB="41655" anchor="ctr"/>
                </a:tc>
                <a:tc>
                  <a:txBody>
                    <a:bodyPr/>
                    <a:lstStyle/>
                    <a:p>
                      <a:pPr algn="ctr"/>
                      <a:r>
                        <a:rPr lang="zh-CN" altLang="en-US" sz="1600" dirty="0" smtClean="0"/>
                        <a:t>红色指示</a:t>
                      </a:r>
                      <a:endParaRPr lang="en-US" altLang="zh-CN" sz="1600" dirty="0" smtClean="0"/>
                    </a:p>
                    <a:p>
                      <a:pPr algn="ctr"/>
                      <a:r>
                        <a:rPr lang="zh-CN" altLang="en-US" sz="1600" dirty="0" smtClean="0"/>
                        <a:t>布置在急停按钮处</a:t>
                      </a:r>
                      <a:endParaRPr lang="zh-CN" altLang="en-US" sz="1600" dirty="0"/>
                    </a:p>
                  </a:txBody>
                  <a:tcPr marL="83316" marR="83316" marT="41655" marB="41655" anchor="ctr"/>
                </a:tc>
                <a:tc>
                  <a:txBody>
                    <a:bodyPr/>
                    <a:lstStyle/>
                    <a:p>
                      <a:pPr algn="ctr"/>
                      <a:r>
                        <a:rPr lang="zh-CN" altLang="en-US" sz="1600" dirty="0" smtClean="0"/>
                        <a:t>急停按钮按下时，红色闪烁</a:t>
                      </a:r>
                      <a:endParaRPr lang="zh-CN" altLang="en-US" sz="1600" dirty="0"/>
                    </a:p>
                  </a:txBody>
                  <a:tcPr marL="83316" marR="83316" marT="41655" marB="41655" anchor="ctr"/>
                </a:tc>
              </a:tr>
              <a:tr h="840757">
                <a:tc>
                  <a:txBody>
                    <a:bodyPr/>
                    <a:lstStyle/>
                    <a:p>
                      <a:endParaRPr lang="zh-CN" altLang="en-US" sz="1400" dirty="0"/>
                    </a:p>
                  </a:txBody>
                  <a:tcPr marL="83316" marR="83316" marT="41655" marB="41655" anchor="ctr"/>
                </a:tc>
                <a:tc>
                  <a:txBody>
                    <a:bodyPr/>
                    <a:lstStyle/>
                    <a:p>
                      <a:pPr algn="ctr"/>
                      <a:r>
                        <a:rPr lang="zh-CN" altLang="en-US" sz="1600" dirty="0" smtClean="0"/>
                        <a:t>显示设备是否故障</a:t>
                      </a:r>
                      <a:endParaRPr lang="zh-CN" altLang="en-US" sz="1600" dirty="0"/>
                    </a:p>
                  </a:txBody>
                  <a:tcPr marL="83316" marR="83316" marT="41655" marB="41655" anchor="ctr"/>
                </a:tc>
                <a:tc>
                  <a:txBody>
                    <a:bodyPr/>
                    <a:lstStyle/>
                    <a:p>
                      <a:pPr algn="ctr"/>
                      <a:r>
                        <a:rPr lang="zh-CN" altLang="en-US" sz="1600" dirty="0" smtClean="0"/>
                        <a:t>红色指示</a:t>
                      </a:r>
                      <a:endParaRPr lang="en-US" altLang="zh-CN" sz="1600" dirty="0" smtClean="0"/>
                    </a:p>
                    <a:p>
                      <a:pPr algn="ctr"/>
                      <a:r>
                        <a:rPr lang="zh-CN" altLang="en-US" sz="1600" dirty="0" smtClean="0"/>
                        <a:t>布置于关键设备旁</a:t>
                      </a:r>
                      <a:endParaRPr lang="zh-CN" altLang="en-US" sz="1600" dirty="0"/>
                    </a:p>
                  </a:txBody>
                  <a:tcPr marL="83316" marR="83316" marT="41655" marB="41655" anchor="ctr"/>
                </a:tc>
                <a:tc>
                  <a:txBody>
                    <a:bodyPr/>
                    <a:lstStyle/>
                    <a:p>
                      <a:pPr algn="ctr"/>
                      <a:r>
                        <a:rPr lang="zh-CN" altLang="en-US" sz="1600" dirty="0" smtClean="0"/>
                        <a:t>设备发生故障时闪烁</a:t>
                      </a:r>
                      <a:endParaRPr lang="zh-CN" altLang="en-US" sz="1600" dirty="0"/>
                    </a:p>
                  </a:txBody>
                  <a:tcPr marL="83316" marR="83316" marT="41655" marB="41655" anchor="ctr"/>
                </a:tc>
              </a:tr>
            </a:tbl>
          </a:graphicData>
        </a:graphic>
      </p:graphicFrame>
      <p:pic>
        <p:nvPicPr>
          <p:cNvPr id="3072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8077" t="31034" r="39616"/>
          <a:stretch/>
        </p:blipFill>
        <p:spPr bwMode="auto">
          <a:xfrm>
            <a:off x="2231766" y="6143848"/>
            <a:ext cx="220225" cy="30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830387" y="4107532"/>
            <a:ext cx="1032778" cy="539171"/>
            <a:chOff x="914400" y="3581400"/>
            <a:chExt cx="1295400" cy="676275"/>
          </a:xfrm>
        </p:grpSpPr>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581400"/>
              <a:ext cx="1295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5406" y="3590925"/>
              <a:ext cx="1275343" cy="290031"/>
            </a:xfrm>
            <a:prstGeom prst="rect">
              <a:avLst/>
            </a:prstGeom>
            <a:solidFill>
              <a:schemeClr val="bg1"/>
            </a:solidFill>
          </p:spPr>
          <p:txBody>
            <a:bodyPr wrap="square" lIns="0" tIns="0" rIns="0" bIns="0" anchor="ctr" anchorCtr="1">
              <a:noAutofit/>
            </a:bodyPr>
            <a:lstStyle>
              <a:defPPr>
                <a:defRPr lang="zh-CN"/>
              </a:defPPr>
              <a:lvl1pPr>
                <a:lnSpc>
                  <a:spcPct val="120000"/>
                </a:lnSpc>
                <a:defRPr sz="1400"/>
              </a:lvl1pPr>
            </a:lstStyle>
            <a:p>
              <a:r>
                <a:rPr lang="zh-CN" altLang="en-US" sz="1200" dirty="0"/>
                <a:t>工位指示灯</a:t>
              </a:r>
            </a:p>
          </p:txBody>
        </p:sp>
      </p:grpSp>
      <p:grpSp>
        <p:nvGrpSpPr>
          <p:cNvPr id="6" name="组合 5"/>
          <p:cNvGrpSpPr/>
          <p:nvPr/>
        </p:nvGrpSpPr>
        <p:grpSpPr>
          <a:xfrm>
            <a:off x="1830387" y="4872286"/>
            <a:ext cx="888493" cy="751801"/>
            <a:chOff x="971550" y="4391026"/>
            <a:chExt cx="1114425" cy="942974"/>
          </a:xfrm>
        </p:grpSpPr>
        <p:pic>
          <p:nvPicPr>
            <p:cNvPr id="30723"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22109"/>
            <a:stretch/>
          </p:blipFill>
          <p:spPr bwMode="auto">
            <a:xfrm>
              <a:off x="971550" y="4621766"/>
              <a:ext cx="1114425" cy="71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982082" y="4391026"/>
              <a:ext cx="1103893" cy="230740"/>
            </a:xfrm>
            <a:prstGeom prst="rect">
              <a:avLst/>
            </a:prstGeom>
            <a:solidFill>
              <a:schemeClr val="bg1"/>
            </a:solidFill>
          </p:spPr>
          <p:txBody>
            <a:bodyPr wrap="square" lIns="0" tIns="0" rIns="0" bIns="0" anchor="ctr" anchorCtr="1">
              <a:noAutofit/>
            </a:bodyPr>
            <a:lstStyle>
              <a:defPPr>
                <a:defRPr lang="zh-CN"/>
              </a:defPPr>
              <a:lvl1pPr>
                <a:lnSpc>
                  <a:spcPct val="120000"/>
                </a:lnSpc>
                <a:defRPr sz="1400"/>
              </a:lvl1pPr>
            </a:lstStyle>
            <a:p>
              <a:r>
                <a:rPr lang="zh-CN" altLang="en-US" sz="1200" dirty="0"/>
                <a:t>急停指示灯</a:t>
              </a:r>
            </a:p>
          </p:txBody>
        </p:sp>
      </p:grpSp>
      <p:sp>
        <p:nvSpPr>
          <p:cNvPr id="32" name="TextBox 31"/>
          <p:cNvSpPr txBox="1"/>
          <p:nvPr/>
        </p:nvSpPr>
        <p:spPr>
          <a:xfrm>
            <a:off x="1769487" y="5859462"/>
            <a:ext cx="1127700" cy="231231"/>
          </a:xfrm>
          <a:prstGeom prst="rect">
            <a:avLst/>
          </a:prstGeom>
          <a:solidFill>
            <a:schemeClr val="bg1"/>
          </a:solidFill>
        </p:spPr>
        <p:txBody>
          <a:bodyPr wrap="square" lIns="0" tIns="0" rIns="0" bIns="0" anchor="ctr" anchorCtr="1">
            <a:noAutofit/>
          </a:bodyPr>
          <a:lstStyle>
            <a:defPPr>
              <a:defRPr lang="zh-CN"/>
            </a:defPPr>
            <a:lvl1pPr>
              <a:lnSpc>
                <a:spcPct val="120000"/>
              </a:lnSpc>
              <a:defRPr sz="1400"/>
            </a:lvl1pPr>
          </a:lstStyle>
          <a:p>
            <a:r>
              <a:rPr lang="zh-CN" altLang="en-US" sz="1200" dirty="0"/>
              <a:t>设备故障指示灯</a:t>
            </a:r>
          </a:p>
        </p:txBody>
      </p:sp>
      <p:sp>
        <p:nvSpPr>
          <p:cNvPr id="2" name="标题 1"/>
          <p:cNvSpPr>
            <a:spLocks noGrp="1"/>
          </p:cNvSpPr>
          <p:nvPr>
            <p:ph type="title"/>
          </p:nvPr>
        </p:nvSpPr>
        <p:spPr/>
        <p:txBody>
          <a:bodyPr/>
          <a:lstStyle/>
          <a:p>
            <a:r>
              <a:rPr lang="zh-CN" altLang="en-US" dirty="0" smtClean="0"/>
              <a:t>指示灯</a:t>
            </a:r>
            <a:endParaRPr lang="zh-CN" altLang="en-US" dirty="0"/>
          </a:p>
        </p:txBody>
      </p:sp>
    </p:spTree>
    <p:extLst>
      <p:ext uri="{BB962C8B-B14F-4D97-AF65-F5344CB8AC3E}">
        <p14:creationId xmlns:p14="http://schemas.microsoft.com/office/powerpoint/2010/main" val="1052425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051"/>
          <p:cNvPicPr>
            <a:picLocks noChangeAspect="1" noChangeArrowheads="1"/>
          </p:cNvPicPr>
          <p:nvPr/>
        </p:nvPicPr>
        <p:blipFill rotWithShape="1">
          <a:blip r:embed="rId2">
            <a:extLst>
              <a:ext uri="{28A0092B-C50C-407E-A947-70E740481C1C}">
                <a14:useLocalDpi xmlns:a14="http://schemas.microsoft.com/office/drawing/2010/main" val="0"/>
              </a:ext>
            </a:extLst>
          </a:blip>
          <a:srcRect t="19437"/>
          <a:stretch/>
        </p:blipFill>
        <p:spPr bwMode="auto">
          <a:xfrm>
            <a:off x="2205316" y="4909938"/>
            <a:ext cx="5319566" cy="178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3"/>
          <p:cNvSpPr txBox="1">
            <a:spLocks noChangeArrowheads="1"/>
          </p:cNvSpPr>
          <p:nvPr/>
        </p:nvSpPr>
        <p:spPr bwMode="auto">
          <a:xfrm>
            <a:off x="671513" y="1439862"/>
            <a:ext cx="8321673"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1"/>
            </a:lvl1pPr>
            <a:lvl2pPr marL="592317" lvl="1" indent="-227815" algn="l">
              <a:spcBef>
                <a:spcPts val="600"/>
              </a:spcBef>
              <a:buFont typeface="Arial" pitchFamily="34" charset="0"/>
              <a:buChar char="•"/>
              <a:defRPr sz="1800"/>
            </a:lvl2pPr>
          </a:lstStyle>
          <a:p>
            <a:r>
              <a:rPr lang="zh-CN" altLang="en-US" b="0" dirty="0"/>
              <a:t>暗灯系统会发出独特的声音信号如，求助和发生故障的特定类型的音乐和声调。系统具有以下功能，对使用者友好并具有弹性：</a:t>
            </a:r>
          </a:p>
          <a:p>
            <a:pPr>
              <a:buFont typeface="Arial" panose="020B0604020202020204" pitchFamily="34" charset="0"/>
              <a:buChar char="•"/>
            </a:pPr>
            <a:r>
              <a:rPr lang="zh-CN" altLang="en-US" b="0" dirty="0"/>
              <a:t>声音的长短</a:t>
            </a:r>
          </a:p>
          <a:p>
            <a:pPr>
              <a:buFont typeface="Arial" panose="020B0604020202020204" pitchFamily="34" charset="0"/>
              <a:buChar char="•"/>
            </a:pPr>
            <a:r>
              <a:rPr lang="zh-CN" altLang="en-US" b="0" dirty="0"/>
              <a:t>播放的快速模式</a:t>
            </a:r>
            <a:r>
              <a:rPr lang="en-US" altLang="zh-CN" b="0" dirty="0"/>
              <a:t>(</a:t>
            </a:r>
            <a:r>
              <a:rPr lang="zh-CN" altLang="en-US" b="0" dirty="0"/>
              <a:t>比开始快</a:t>
            </a:r>
            <a:r>
              <a:rPr lang="en-US" altLang="zh-CN" b="0" dirty="0"/>
              <a:t>25%</a:t>
            </a:r>
            <a:r>
              <a:rPr lang="zh-CN" altLang="en-US" b="0" dirty="0"/>
              <a:t>到</a:t>
            </a:r>
            <a:r>
              <a:rPr lang="en-US" altLang="zh-CN" b="0" dirty="0"/>
              <a:t>100%)</a:t>
            </a:r>
          </a:p>
          <a:p>
            <a:pPr>
              <a:buFont typeface="Arial" panose="020B0604020202020204" pitchFamily="34" charset="0"/>
              <a:buChar char="•"/>
            </a:pPr>
            <a:r>
              <a:rPr lang="zh-CN" altLang="en-US" b="0" dirty="0"/>
              <a:t>音乐和声调的优先级分配</a:t>
            </a:r>
          </a:p>
          <a:p>
            <a:pPr>
              <a:buFont typeface="Arial" panose="020B0604020202020204" pitchFamily="34" charset="0"/>
              <a:buChar char="•"/>
            </a:pPr>
            <a:r>
              <a:rPr lang="zh-CN" altLang="en-US" b="0" dirty="0"/>
              <a:t>可供选择的播放音乐</a:t>
            </a:r>
            <a:r>
              <a:rPr lang="en-US" altLang="zh-CN" b="0" dirty="0"/>
              <a:t>(</a:t>
            </a:r>
            <a:r>
              <a:rPr lang="zh-CN" altLang="en-US" b="0" dirty="0"/>
              <a:t>区域，显示板</a:t>
            </a:r>
            <a:r>
              <a:rPr lang="en-US" altLang="zh-CN" b="0" dirty="0"/>
              <a:t>)</a:t>
            </a:r>
          </a:p>
          <a:p>
            <a:pPr>
              <a:buFont typeface="Arial" panose="020B0604020202020204" pitchFamily="34" charset="0"/>
              <a:buChar char="•"/>
            </a:pPr>
            <a:r>
              <a:rPr lang="zh-CN" altLang="en-US" b="0" dirty="0"/>
              <a:t>用一特定的音乐和声调支持所有的暗灯求助或故障情况</a:t>
            </a:r>
          </a:p>
          <a:p>
            <a:pPr>
              <a:buFont typeface="Arial" panose="020B0604020202020204" pitchFamily="34" charset="0"/>
              <a:buChar char="•"/>
            </a:pPr>
            <a:r>
              <a:rPr lang="zh-CN" altLang="en-US" b="0" dirty="0"/>
              <a:t>可调节的声响</a:t>
            </a:r>
            <a:endParaRPr lang="en-US" altLang="zh-CN" b="0" dirty="0"/>
          </a:p>
          <a:p>
            <a:r>
              <a:rPr lang="zh-CN" altLang="en-US" b="0" dirty="0"/>
              <a:t>放置扬声器是确保班组长，工段长以及其他所有响应者听到音乐。扬声器的放置对于有噪声的设备十分重要。</a:t>
            </a:r>
          </a:p>
        </p:txBody>
      </p:sp>
      <p:sp>
        <p:nvSpPr>
          <p:cNvPr id="2" name="标题 1"/>
          <p:cNvSpPr>
            <a:spLocks noGrp="1"/>
          </p:cNvSpPr>
          <p:nvPr>
            <p:ph type="title"/>
          </p:nvPr>
        </p:nvSpPr>
        <p:spPr/>
        <p:txBody>
          <a:bodyPr/>
          <a:lstStyle/>
          <a:p>
            <a:r>
              <a:rPr lang="zh-CN" altLang="en-US" dirty="0"/>
              <a:t>声音信号和</a:t>
            </a:r>
            <a:r>
              <a:rPr lang="zh-CN" altLang="en-US" dirty="0" smtClean="0"/>
              <a:t>扬声器</a:t>
            </a:r>
            <a:endParaRPr lang="zh-CN" altLang="en-US" dirty="0"/>
          </a:p>
        </p:txBody>
      </p:sp>
    </p:spTree>
    <p:extLst>
      <p:ext uri="{BB962C8B-B14F-4D97-AF65-F5344CB8AC3E}">
        <p14:creationId xmlns:p14="http://schemas.microsoft.com/office/powerpoint/2010/main" val="3124346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3"/>
          <p:cNvSpPr txBox="1">
            <a:spLocks noChangeArrowheads="1"/>
          </p:cNvSpPr>
          <p:nvPr/>
        </p:nvSpPr>
        <p:spPr bwMode="auto">
          <a:xfrm>
            <a:off x="721069" y="1325274"/>
            <a:ext cx="6633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0"/>
            </a:lvl1pPr>
            <a:lvl2pPr marL="592317" lvl="1" indent="-227815" algn="l">
              <a:spcBef>
                <a:spcPts val="600"/>
              </a:spcBef>
              <a:buFont typeface="Arial" pitchFamily="34" charset="0"/>
              <a:buChar char="•"/>
              <a:defRPr sz="1800"/>
            </a:lvl2pPr>
          </a:lstStyle>
          <a:p>
            <a:r>
              <a:rPr lang="zh-CN" altLang="en-US" dirty="0"/>
              <a:t>不同类型的暗灯板</a:t>
            </a:r>
            <a:endParaRPr lang="en-US" altLang="zh-CN" dirty="0"/>
          </a:p>
        </p:txBody>
      </p:sp>
      <p:sp>
        <p:nvSpPr>
          <p:cNvPr id="35847" name="Rectangle 6"/>
          <p:cNvSpPr>
            <a:spLocks noChangeArrowheads="1"/>
          </p:cNvSpPr>
          <p:nvPr/>
        </p:nvSpPr>
        <p:spPr bwMode="auto">
          <a:xfrm>
            <a:off x="721069" y="2049462"/>
            <a:ext cx="3386904"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7815" indent="-227815" algn="l">
              <a:lnSpc>
                <a:spcPct val="120000"/>
              </a:lnSpc>
              <a:buFont typeface="Arial" pitchFamily="34" charset="0"/>
              <a:buChar char="•"/>
            </a:pPr>
            <a:r>
              <a:rPr lang="zh-CN" altLang="en-US" sz="1800" b="1" dirty="0"/>
              <a:t>工段板</a:t>
            </a:r>
          </a:p>
          <a:p>
            <a:pPr algn="l" eaLnBrk="1" hangingPunct="1">
              <a:lnSpc>
                <a:spcPct val="120000"/>
              </a:lnSpc>
            </a:pPr>
            <a:r>
              <a:rPr lang="zh-CN" altLang="en-US" sz="1800" dirty="0"/>
              <a:t>支持一特定工段的操作或生产区域，通常是工段长</a:t>
            </a:r>
            <a:r>
              <a:rPr lang="zh-CN" altLang="en-US" sz="1800" dirty="0" smtClean="0"/>
              <a:t>区域</a:t>
            </a:r>
            <a:endParaRPr lang="en-US" altLang="zh-CN" sz="1800" dirty="0" smtClean="0"/>
          </a:p>
          <a:p>
            <a:pPr algn="l" eaLnBrk="1" hangingPunct="1">
              <a:lnSpc>
                <a:spcPct val="120000"/>
              </a:lnSpc>
            </a:pPr>
            <a:endParaRPr lang="zh-CN" altLang="en-US" sz="1800" dirty="0"/>
          </a:p>
          <a:p>
            <a:pPr marL="227815" indent="-227815" algn="l">
              <a:lnSpc>
                <a:spcPct val="120000"/>
              </a:lnSpc>
              <a:buFont typeface="Arial" pitchFamily="34" charset="0"/>
              <a:buChar char="•"/>
            </a:pPr>
            <a:r>
              <a:rPr lang="zh-CN" altLang="en-US" sz="1800" b="1" dirty="0"/>
              <a:t>车间状态板</a:t>
            </a:r>
          </a:p>
          <a:p>
            <a:pPr algn="l" eaLnBrk="1" hangingPunct="1">
              <a:lnSpc>
                <a:spcPct val="120000"/>
              </a:lnSpc>
            </a:pPr>
            <a:r>
              <a:rPr lang="zh-CN" altLang="en-US" sz="1800" dirty="0"/>
              <a:t>提供当前班次的实时状态和绩效信息</a:t>
            </a:r>
          </a:p>
        </p:txBody>
      </p:sp>
      <p:pic>
        <p:nvPicPr>
          <p:cNvPr id="31746" name="Picture 2" descr="F:\Users\libei\Pictures\广州丰田\20071230_b50b1b02142603aed071ACGWFW1N3V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648" y="4195364"/>
            <a:ext cx="3901440" cy="2596896"/>
          </a:xfrm>
          <a:prstGeom prst="rect">
            <a:avLst/>
          </a:prstGeom>
          <a:noFill/>
          <a:extLst>
            <a:ext uri="{909E8E84-426E-40DD-AFC4-6F175D3DCCD1}">
              <a14:hiddenFill xmlns:a14="http://schemas.microsoft.com/office/drawing/2010/main">
                <a:solidFill>
                  <a:srgbClr val="FFFFFF"/>
                </a:solidFill>
              </a14:hiddenFill>
            </a:ext>
          </a:extLst>
        </p:spPr>
      </p:pic>
      <p:pic>
        <p:nvPicPr>
          <p:cNvPr id="31747" name="Picture 3" descr="F:\Users\libei\Pictures\广州丰田\1197356317533.jpg"/>
          <p:cNvPicPr>
            <a:picLocks noChangeAspect="1" noChangeArrowheads="1"/>
          </p:cNvPicPr>
          <p:nvPr/>
        </p:nvPicPr>
        <p:blipFill rotWithShape="1">
          <a:blip r:embed="rId3">
            <a:extLst>
              <a:ext uri="{28A0092B-C50C-407E-A947-70E740481C1C}">
                <a14:useLocalDpi xmlns:a14="http://schemas.microsoft.com/office/drawing/2010/main" val="0"/>
              </a:ext>
            </a:extLst>
          </a:blip>
          <a:srcRect l="23373" b="26767"/>
          <a:stretch/>
        </p:blipFill>
        <p:spPr bwMode="auto">
          <a:xfrm>
            <a:off x="5303856" y="1325274"/>
            <a:ext cx="3923793" cy="268593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暗灯板</a:t>
            </a:r>
            <a:endParaRPr lang="zh-CN" altLang="en-US" dirty="0"/>
          </a:p>
        </p:txBody>
      </p:sp>
    </p:spTree>
    <p:extLst>
      <p:ext uri="{BB962C8B-B14F-4D97-AF65-F5344CB8AC3E}">
        <p14:creationId xmlns:p14="http://schemas.microsoft.com/office/powerpoint/2010/main" val="1767826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2" descr="E:\Work\Project\20120706.BMS.Ver1.0\andonBoard\andon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990" y="3031559"/>
            <a:ext cx="4464602" cy="178584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标注 14"/>
          <p:cNvSpPr/>
          <p:nvPr/>
        </p:nvSpPr>
        <p:spPr>
          <a:xfrm>
            <a:off x="3936058" y="2694732"/>
            <a:ext cx="726426" cy="241358"/>
          </a:xfrm>
          <a:prstGeom prst="wedgeRectCallout">
            <a:avLst>
              <a:gd name="adj1" fmla="val 15332"/>
              <a:gd name="adj2" fmla="val 126083"/>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工段</a:t>
            </a:r>
          </a:p>
        </p:txBody>
      </p:sp>
      <p:sp>
        <p:nvSpPr>
          <p:cNvPr id="16" name="矩形标注 15"/>
          <p:cNvSpPr/>
          <p:nvPr/>
        </p:nvSpPr>
        <p:spPr>
          <a:xfrm>
            <a:off x="7806621" y="2694731"/>
            <a:ext cx="574095" cy="241361"/>
          </a:xfrm>
          <a:prstGeom prst="wedgeRectCallout">
            <a:avLst>
              <a:gd name="adj1" fmla="val -16594"/>
              <a:gd name="adj2" fmla="val 123563"/>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时钟</a:t>
            </a:r>
          </a:p>
        </p:txBody>
      </p:sp>
      <p:sp>
        <p:nvSpPr>
          <p:cNvPr id="17" name="矩形标注 16"/>
          <p:cNvSpPr/>
          <p:nvPr/>
        </p:nvSpPr>
        <p:spPr>
          <a:xfrm>
            <a:off x="4823412" y="2694733"/>
            <a:ext cx="1359640" cy="241359"/>
          </a:xfrm>
          <a:prstGeom prst="wedgeRectCallout">
            <a:avLst>
              <a:gd name="adj1" fmla="val -18068"/>
              <a:gd name="adj2" fmla="val 11295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76" dirty="0">
                <a:solidFill>
                  <a:srgbClr val="FF0000"/>
                </a:solidFill>
              </a:rPr>
              <a:t>DPVe/ </a:t>
            </a:r>
            <a:r>
              <a:rPr lang="zh-CN" altLang="en-US" sz="1276" dirty="0" smtClean="0">
                <a:solidFill>
                  <a:srgbClr val="FF0000"/>
                </a:solidFill>
              </a:rPr>
              <a:t>合格率</a:t>
            </a:r>
            <a:endParaRPr lang="zh-CN" altLang="en-US" sz="1276" dirty="0">
              <a:solidFill>
                <a:srgbClr val="000000"/>
              </a:solidFill>
            </a:endParaRPr>
          </a:p>
        </p:txBody>
      </p:sp>
      <p:sp>
        <p:nvSpPr>
          <p:cNvPr id="18" name="矩形标注 17"/>
          <p:cNvSpPr/>
          <p:nvPr/>
        </p:nvSpPr>
        <p:spPr>
          <a:xfrm>
            <a:off x="6371433" y="5033469"/>
            <a:ext cx="1032778" cy="438619"/>
          </a:xfrm>
          <a:prstGeom prst="wedgeRectCallout">
            <a:avLst>
              <a:gd name="adj1" fmla="val 6691"/>
              <a:gd name="adj2" fmla="val -11261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chemeClr val="tx1"/>
                </a:solidFill>
              </a:rPr>
              <a:t>生产利用率</a:t>
            </a:r>
          </a:p>
        </p:txBody>
      </p:sp>
      <p:sp>
        <p:nvSpPr>
          <p:cNvPr id="19" name="矩形标注 18"/>
          <p:cNvSpPr/>
          <p:nvPr/>
        </p:nvSpPr>
        <p:spPr>
          <a:xfrm>
            <a:off x="6412705" y="5563985"/>
            <a:ext cx="2068601" cy="470441"/>
          </a:xfrm>
          <a:prstGeom prst="wedgeRectCallout">
            <a:avLst>
              <a:gd name="adj1" fmla="val 29522"/>
              <a:gd name="adj2" fmla="val -217783"/>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sz="1276" dirty="0">
                <a:solidFill>
                  <a:srgbClr val="000000"/>
                </a:solidFill>
              </a:rPr>
              <a:t>各工段完成产量 </a:t>
            </a:r>
            <a:r>
              <a:rPr lang="en-US" altLang="zh-CN" sz="1276" dirty="0">
                <a:solidFill>
                  <a:srgbClr val="000000"/>
                </a:solidFill>
              </a:rPr>
              <a:t>/ </a:t>
            </a:r>
            <a:r>
              <a:rPr lang="zh-CN" altLang="en-US" sz="1276" dirty="0">
                <a:solidFill>
                  <a:srgbClr val="000000"/>
                </a:solidFill>
              </a:rPr>
              <a:t>计划产量</a:t>
            </a:r>
          </a:p>
        </p:txBody>
      </p:sp>
      <p:sp>
        <p:nvSpPr>
          <p:cNvPr id="20" name="矩形标注 19"/>
          <p:cNvSpPr/>
          <p:nvPr/>
        </p:nvSpPr>
        <p:spPr>
          <a:xfrm>
            <a:off x="3359596" y="5033469"/>
            <a:ext cx="657106" cy="438619"/>
          </a:xfrm>
          <a:prstGeom prst="wedgeRectCallout">
            <a:avLst>
              <a:gd name="adj1" fmla="val 80988"/>
              <a:gd name="adj2" fmla="val -11058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线速</a:t>
            </a:r>
          </a:p>
        </p:txBody>
      </p:sp>
      <p:sp>
        <p:nvSpPr>
          <p:cNvPr id="21" name="矩形标注 20"/>
          <p:cNvSpPr/>
          <p:nvPr/>
        </p:nvSpPr>
        <p:spPr>
          <a:xfrm>
            <a:off x="3771170" y="5563985"/>
            <a:ext cx="2612321" cy="470441"/>
          </a:xfrm>
          <a:prstGeom prst="wedgeRectCallout">
            <a:avLst>
              <a:gd name="adj1" fmla="val 24692"/>
              <a:gd name="adj2" fmla="val -21587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本工段累计停线时间 </a:t>
            </a:r>
            <a:r>
              <a:rPr lang="en-US" altLang="zh-CN" sz="1276" dirty="0">
                <a:solidFill>
                  <a:srgbClr val="000000"/>
                </a:solidFill>
              </a:rPr>
              <a:t>/ </a:t>
            </a:r>
            <a:r>
              <a:rPr lang="zh-CN" altLang="en-US" sz="1276" dirty="0">
                <a:solidFill>
                  <a:srgbClr val="000000"/>
                </a:solidFill>
              </a:rPr>
              <a:t>总停线时间</a:t>
            </a:r>
          </a:p>
        </p:txBody>
      </p:sp>
      <p:sp>
        <p:nvSpPr>
          <p:cNvPr id="22" name="矩形标注 21"/>
          <p:cNvSpPr/>
          <p:nvPr/>
        </p:nvSpPr>
        <p:spPr>
          <a:xfrm>
            <a:off x="4097295" y="5033469"/>
            <a:ext cx="1154281" cy="438619"/>
          </a:xfrm>
          <a:prstGeom prst="wedgeRectCallout">
            <a:avLst>
              <a:gd name="adj1" fmla="val 16484"/>
              <a:gd name="adj2" fmla="val -10738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sz="1276" dirty="0">
                <a:solidFill>
                  <a:srgbClr val="000000"/>
                </a:solidFill>
              </a:rPr>
              <a:t>主链运行情况</a:t>
            </a:r>
          </a:p>
        </p:txBody>
      </p:sp>
      <p:sp>
        <p:nvSpPr>
          <p:cNvPr id="23" name="矩形标注 22"/>
          <p:cNvSpPr/>
          <p:nvPr/>
        </p:nvSpPr>
        <p:spPr>
          <a:xfrm>
            <a:off x="6257833" y="2694731"/>
            <a:ext cx="1259979" cy="241360"/>
          </a:xfrm>
          <a:prstGeom prst="wedgeRectCallout">
            <a:avLst>
              <a:gd name="adj1" fmla="val -15948"/>
              <a:gd name="adj2" fmla="val 10668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其他工段停线</a:t>
            </a:r>
          </a:p>
        </p:txBody>
      </p:sp>
      <p:sp>
        <p:nvSpPr>
          <p:cNvPr id="24" name="左大括号 23"/>
          <p:cNvSpPr/>
          <p:nvPr/>
        </p:nvSpPr>
        <p:spPr bwMode="auto">
          <a:xfrm>
            <a:off x="3663883" y="3098158"/>
            <a:ext cx="272176" cy="219743"/>
          </a:xfrm>
          <a:prstGeom prst="leftBrace">
            <a:avLst/>
          </a:prstGeom>
          <a:noFill/>
          <a:ln w="28575" cap="flat" cmpd="sng" algn="ctr">
            <a:solidFill>
              <a:srgbClr val="FF0000"/>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spAutoFit/>
          </a:bodyPr>
          <a:lstStyle/>
          <a:p>
            <a:endParaRPr lang="zh-CN" altLang="en-US" sz="797">
              <a:latin typeface="Arial" charset="0"/>
            </a:endParaRPr>
          </a:p>
        </p:txBody>
      </p:sp>
      <p:sp>
        <p:nvSpPr>
          <p:cNvPr id="25" name="左大括号 24"/>
          <p:cNvSpPr/>
          <p:nvPr/>
        </p:nvSpPr>
        <p:spPr bwMode="auto">
          <a:xfrm>
            <a:off x="3641102" y="3575242"/>
            <a:ext cx="272176" cy="219743"/>
          </a:xfrm>
          <a:prstGeom prst="leftBrace">
            <a:avLst/>
          </a:prstGeom>
          <a:noFill/>
          <a:ln w="28575" cap="flat" cmpd="sng" algn="ctr">
            <a:solidFill>
              <a:srgbClr val="FF0000"/>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spAutoFit/>
          </a:bodyPr>
          <a:lstStyle/>
          <a:p>
            <a:endParaRPr lang="zh-CN" altLang="en-US" sz="797">
              <a:latin typeface="Arial" charset="0"/>
            </a:endParaRPr>
          </a:p>
        </p:txBody>
      </p:sp>
      <p:sp>
        <p:nvSpPr>
          <p:cNvPr id="26" name="左大括号 25"/>
          <p:cNvSpPr/>
          <p:nvPr/>
        </p:nvSpPr>
        <p:spPr bwMode="auto">
          <a:xfrm>
            <a:off x="3641102" y="3996996"/>
            <a:ext cx="272176" cy="219743"/>
          </a:xfrm>
          <a:prstGeom prst="leftBrace">
            <a:avLst/>
          </a:prstGeom>
          <a:noFill/>
          <a:ln w="28575" cap="flat" cmpd="sng" algn="ctr">
            <a:solidFill>
              <a:srgbClr val="FF0000"/>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spAutoFit/>
          </a:bodyPr>
          <a:lstStyle/>
          <a:p>
            <a:endParaRPr lang="zh-CN" altLang="en-US" sz="797">
              <a:latin typeface="Arial" charset="0"/>
            </a:endParaRPr>
          </a:p>
        </p:txBody>
      </p:sp>
      <p:sp>
        <p:nvSpPr>
          <p:cNvPr id="27" name="左大括号 26"/>
          <p:cNvSpPr/>
          <p:nvPr/>
        </p:nvSpPr>
        <p:spPr bwMode="auto">
          <a:xfrm>
            <a:off x="3641102" y="4496719"/>
            <a:ext cx="272176" cy="219743"/>
          </a:xfrm>
          <a:prstGeom prst="leftBrace">
            <a:avLst/>
          </a:prstGeom>
          <a:noFill/>
          <a:ln w="28575" cap="flat" cmpd="sng" algn="ctr">
            <a:solidFill>
              <a:srgbClr val="FF0000"/>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spAutoFit/>
          </a:bodyPr>
          <a:lstStyle/>
          <a:p>
            <a:endParaRPr lang="zh-CN" altLang="en-US" sz="797">
              <a:latin typeface="Arial" charset="0"/>
            </a:endParaRPr>
          </a:p>
        </p:txBody>
      </p:sp>
      <p:sp>
        <p:nvSpPr>
          <p:cNvPr id="28" name="矩形 27"/>
          <p:cNvSpPr/>
          <p:nvPr/>
        </p:nvSpPr>
        <p:spPr>
          <a:xfrm>
            <a:off x="2031109" y="3634563"/>
            <a:ext cx="1492716" cy="288669"/>
          </a:xfrm>
          <a:prstGeom prst="rect">
            <a:avLst/>
          </a:prstGeom>
        </p:spPr>
        <p:txBody>
          <a:bodyPr wrap="none">
            <a:spAutoFit/>
          </a:bodyPr>
          <a:lstStyle/>
          <a:p>
            <a:pPr algn="ctr"/>
            <a:r>
              <a:rPr lang="zh-CN" altLang="en-US" sz="1276" dirty="0"/>
              <a:t>本工段内工位信号</a:t>
            </a:r>
          </a:p>
        </p:txBody>
      </p:sp>
      <p:sp>
        <p:nvSpPr>
          <p:cNvPr id="29" name="矩形 28"/>
          <p:cNvSpPr/>
          <p:nvPr/>
        </p:nvSpPr>
        <p:spPr>
          <a:xfrm>
            <a:off x="2031109" y="4056318"/>
            <a:ext cx="1492716" cy="288669"/>
          </a:xfrm>
          <a:prstGeom prst="rect">
            <a:avLst/>
          </a:prstGeom>
        </p:spPr>
        <p:txBody>
          <a:bodyPr wrap="none">
            <a:spAutoFit/>
          </a:bodyPr>
          <a:lstStyle/>
          <a:p>
            <a:pPr algn="ctr"/>
            <a:r>
              <a:rPr lang="zh-CN" altLang="en-US" sz="1276" dirty="0"/>
              <a:t>本工段内设备信号</a:t>
            </a:r>
          </a:p>
        </p:txBody>
      </p:sp>
      <p:sp>
        <p:nvSpPr>
          <p:cNvPr id="30" name="矩形 29"/>
          <p:cNvSpPr/>
          <p:nvPr/>
        </p:nvSpPr>
        <p:spPr>
          <a:xfrm>
            <a:off x="2599049" y="3157480"/>
            <a:ext cx="920444" cy="288669"/>
          </a:xfrm>
          <a:prstGeom prst="rect">
            <a:avLst/>
          </a:prstGeom>
        </p:spPr>
        <p:txBody>
          <a:bodyPr wrap="none">
            <a:spAutoFit/>
          </a:bodyPr>
          <a:lstStyle/>
          <a:p>
            <a:pPr algn="ctr"/>
            <a:r>
              <a:rPr lang="zh-CN" altLang="en-US" sz="1276" dirty="0"/>
              <a:t>全局信息</a:t>
            </a:r>
            <a:r>
              <a:rPr lang="en-US" altLang="zh-CN" sz="1276" dirty="0"/>
              <a:t>1</a:t>
            </a:r>
            <a:endParaRPr lang="zh-CN" altLang="en-US" sz="1276" dirty="0"/>
          </a:p>
        </p:txBody>
      </p:sp>
      <p:sp>
        <p:nvSpPr>
          <p:cNvPr id="31" name="矩形 30"/>
          <p:cNvSpPr/>
          <p:nvPr/>
        </p:nvSpPr>
        <p:spPr>
          <a:xfrm>
            <a:off x="2599048" y="4500592"/>
            <a:ext cx="920445" cy="288669"/>
          </a:xfrm>
          <a:prstGeom prst="rect">
            <a:avLst/>
          </a:prstGeom>
        </p:spPr>
        <p:txBody>
          <a:bodyPr wrap="none">
            <a:spAutoFit/>
          </a:bodyPr>
          <a:lstStyle/>
          <a:p>
            <a:pPr algn="ctr"/>
            <a:r>
              <a:rPr lang="zh-CN" altLang="en-US" sz="1276" dirty="0"/>
              <a:t>全局</a:t>
            </a:r>
            <a:r>
              <a:rPr lang="zh-CN" altLang="en-US" sz="1276" dirty="0" smtClean="0"/>
              <a:t>信息</a:t>
            </a:r>
            <a:r>
              <a:rPr lang="en-US" altLang="zh-CN" sz="1276" dirty="0"/>
              <a:t>2</a:t>
            </a:r>
            <a:endParaRPr lang="zh-CN" altLang="en-US" sz="1276" dirty="0"/>
          </a:p>
        </p:txBody>
      </p:sp>
      <p:sp>
        <p:nvSpPr>
          <p:cNvPr id="32" name="Text Box 4"/>
          <p:cNvSpPr txBox="1">
            <a:spLocks noChangeArrowheads="1"/>
          </p:cNvSpPr>
          <p:nvPr/>
        </p:nvSpPr>
        <p:spPr bwMode="auto">
          <a:xfrm>
            <a:off x="671514" y="1472950"/>
            <a:ext cx="8413750"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0"/>
            </a:lvl1pPr>
            <a:lvl2pPr marL="592317" lvl="1" indent="-227815" algn="l">
              <a:spcBef>
                <a:spcPts val="600"/>
              </a:spcBef>
              <a:buFont typeface="Arial" pitchFamily="34" charset="0"/>
              <a:buChar char="•"/>
              <a:defRPr sz="1800"/>
            </a:lvl2pPr>
          </a:lstStyle>
          <a:p>
            <a:r>
              <a:rPr lang="zh-CN" altLang="en-US" dirty="0"/>
              <a:t>提供本工段的实时状态</a:t>
            </a:r>
          </a:p>
          <a:p>
            <a:r>
              <a:rPr lang="zh-CN" altLang="en-US" dirty="0"/>
              <a:t>板的位置通常在工段的中央，正面两面，工段内所有员工可以迅速得到状态信息。</a:t>
            </a:r>
          </a:p>
        </p:txBody>
      </p:sp>
      <p:sp>
        <p:nvSpPr>
          <p:cNvPr id="34" name="TextBox 33"/>
          <p:cNvSpPr txBox="1"/>
          <p:nvPr/>
        </p:nvSpPr>
        <p:spPr>
          <a:xfrm>
            <a:off x="1113636" y="6280640"/>
            <a:ext cx="7332956" cy="307777"/>
          </a:xfrm>
          <a:prstGeom prst="rect">
            <a:avLst/>
          </a:prstGeom>
          <a:noFill/>
        </p:spPr>
        <p:txBody>
          <a:bodyPr wrap="square" rtlCol="0">
            <a:spAutoFit/>
          </a:bodyPr>
          <a:lstStyle/>
          <a:p>
            <a:pPr algn="l"/>
            <a:r>
              <a:rPr lang="zh-CN" altLang="en-US" sz="1400" dirty="0"/>
              <a:t>备注：根据工段的性质不同，如</a:t>
            </a:r>
            <a:r>
              <a:rPr lang="en-US" altLang="zh-CN" sz="1400" dirty="0"/>
              <a:t>VQ</a:t>
            </a:r>
            <a:r>
              <a:rPr lang="zh-CN" altLang="en-US" sz="1400" dirty="0"/>
              <a:t>班组，工段板的具体显示内容略有差异。</a:t>
            </a:r>
            <a:endParaRPr lang="en-US" altLang="zh-CN" sz="1400" dirty="0"/>
          </a:p>
        </p:txBody>
      </p:sp>
      <p:sp>
        <p:nvSpPr>
          <p:cNvPr id="2" name="标题 1"/>
          <p:cNvSpPr>
            <a:spLocks noGrp="1"/>
          </p:cNvSpPr>
          <p:nvPr>
            <p:ph type="title"/>
          </p:nvPr>
        </p:nvSpPr>
        <p:spPr/>
        <p:txBody>
          <a:bodyPr/>
          <a:lstStyle/>
          <a:p>
            <a:r>
              <a:rPr lang="zh-CN" altLang="en-US" dirty="0" smtClean="0"/>
              <a:t>工段板</a:t>
            </a:r>
            <a:endParaRPr lang="zh-CN" altLang="en-US" dirty="0"/>
          </a:p>
        </p:txBody>
      </p:sp>
    </p:spTree>
    <p:extLst>
      <p:ext uri="{BB962C8B-B14F-4D97-AF65-F5344CB8AC3E}">
        <p14:creationId xmlns:p14="http://schemas.microsoft.com/office/powerpoint/2010/main" val="1552520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E:\Work\Project\20120706.BMS.Ver1.0\andonBoard\andonBoar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15" y="2775474"/>
            <a:ext cx="5302822" cy="2121129"/>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标注 33"/>
          <p:cNvSpPr/>
          <p:nvPr/>
        </p:nvSpPr>
        <p:spPr>
          <a:xfrm>
            <a:off x="1486946" y="2024818"/>
            <a:ext cx="3135767" cy="681510"/>
          </a:xfrm>
          <a:prstGeom prst="wedgeRectCallout">
            <a:avLst>
              <a:gd name="adj1" fmla="val -7604"/>
              <a:gd name="adj2" fmla="val 14619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76" dirty="0">
                <a:solidFill>
                  <a:srgbClr val="000000"/>
                </a:solidFill>
              </a:rPr>
              <a:t>1</a:t>
            </a:r>
            <a:r>
              <a:rPr lang="zh-CN" altLang="en-US" sz="1276" dirty="0">
                <a:solidFill>
                  <a:srgbClr val="000000"/>
                </a:solidFill>
              </a:rPr>
              <a:t>、工位求助：黄色闪烁，背景</a:t>
            </a:r>
            <a:r>
              <a:rPr lang="en-US" altLang="zh-CN" sz="1276" dirty="0">
                <a:solidFill>
                  <a:srgbClr val="000000"/>
                </a:solidFill>
              </a:rPr>
              <a:t>A</a:t>
            </a:r>
            <a:r>
              <a:rPr lang="zh-CN" altLang="en-US" sz="1276" dirty="0">
                <a:solidFill>
                  <a:srgbClr val="000000"/>
                </a:solidFill>
              </a:rPr>
              <a:t>字母</a:t>
            </a:r>
            <a:endParaRPr lang="en-US" altLang="zh-CN" sz="1276" dirty="0">
              <a:solidFill>
                <a:srgbClr val="000000"/>
              </a:solidFill>
            </a:endParaRPr>
          </a:p>
          <a:p>
            <a:pPr algn="l"/>
            <a:r>
              <a:rPr lang="en-US" altLang="zh-CN" sz="1276" dirty="0">
                <a:solidFill>
                  <a:srgbClr val="000000"/>
                </a:solidFill>
              </a:rPr>
              <a:t>2</a:t>
            </a:r>
            <a:r>
              <a:rPr lang="zh-CN" altLang="en-US" sz="1276" dirty="0">
                <a:solidFill>
                  <a:srgbClr val="000000"/>
                </a:solidFill>
              </a:rPr>
              <a:t>、工段质量：黄色闪烁，背景</a:t>
            </a:r>
            <a:r>
              <a:rPr lang="en-US" altLang="zh-CN" sz="1276" dirty="0">
                <a:solidFill>
                  <a:srgbClr val="000000"/>
                </a:solidFill>
              </a:rPr>
              <a:t>QS</a:t>
            </a:r>
            <a:r>
              <a:rPr lang="zh-CN" altLang="en-US" sz="1276" dirty="0">
                <a:solidFill>
                  <a:srgbClr val="000000"/>
                </a:solidFill>
              </a:rPr>
              <a:t>字母</a:t>
            </a:r>
          </a:p>
        </p:txBody>
      </p:sp>
      <p:sp>
        <p:nvSpPr>
          <p:cNvPr id="35" name="矩形标注 34"/>
          <p:cNvSpPr/>
          <p:nvPr/>
        </p:nvSpPr>
        <p:spPr>
          <a:xfrm>
            <a:off x="4811627" y="2024817"/>
            <a:ext cx="3347351" cy="681511"/>
          </a:xfrm>
          <a:prstGeom prst="wedgeRectCallout">
            <a:avLst>
              <a:gd name="adj1" fmla="val -64762"/>
              <a:gd name="adj2" fmla="val 13925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“工位求助”与“工段质量”两种呼叫并发，</a:t>
            </a:r>
            <a:endParaRPr lang="en-US" altLang="zh-CN" sz="1276" dirty="0">
              <a:solidFill>
                <a:srgbClr val="000000"/>
              </a:solidFill>
            </a:endParaRPr>
          </a:p>
          <a:p>
            <a:r>
              <a:rPr lang="zh-CN" altLang="en-US" sz="1276" dirty="0">
                <a:solidFill>
                  <a:srgbClr val="000000"/>
                </a:solidFill>
              </a:rPr>
              <a:t>背景字母为最新呼叫的字母</a:t>
            </a:r>
          </a:p>
        </p:txBody>
      </p:sp>
      <p:sp>
        <p:nvSpPr>
          <p:cNvPr id="36" name="矩形标注 35"/>
          <p:cNvSpPr/>
          <p:nvPr/>
        </p:nvSpPr>
        <p:spPr>
          <a:xfrm>
            <a:off x="5115008" y="5197270"/>
            <a:ext cx="2497204" cy="809316"/>
          </a:xfrm>
          <a:prstGeom prst="wedgeRectCallout">
            <a:avLst>
              <a:gd name="adj1" fmla="val -20209"/>
              <a:gd name="adj2" fmla="val -21656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“工位求助”或</a:t>
            </a:r>
            <a:r>
              <a:rPr lang="en-US" altLang="zh-CN" sz="1276" dirty="0">
                <a:solidFill>
                  <a:srgbClr val="000000"/>
                </a:solidFill>
              </a:rPr>
              <a:t>”</a:t>
            </a:r>
            <a:r>
              <a:rPr lang="zh-CN" altLang="en-US" sz="1276" dirty="0">
                <a:solidFill>
                  <a:srgbClr val="000000"/>
                </a:solidFill>
              </a:rPr>
              <a:t>紧急停止</a:t>
            </a:r>
            <a:r>
              <a:rPr lang="en-US" altLang="zh-CN" sz="1276" dirty="0">
                <a:solidFill>
                  <a:srgbClr val="000000"/>
                </a:solidFill>
              </a:rPr>
              <a:t>”</a:t>
            </a:r>
            <a:r>
              <a:rPr lang="zh-CN" altLang="en-US" sz="1276" dirty="0">
                <a:solidFill>
                  <a:srgbClr val="000000"/>
                </a:solidFill>
              </a:rPr>
              <a:t>停线，</a:t>
            </a:r>
            <a:endParaRPr lang="en-US" altLang="zh-CN" sz="1276" dirty="0">
              <a:solidFill>
                <a:srgbClr val="000000"/>
              </a:solidFill>
            </a:endParaRPr>
          </a:p>
          <a:p>
            <a:r>
              <a:rPr lang="zh-CN" altLang="en-US" sz="1276" dirty="0">
                <a:solidFill>
                  <a:srgbClr val="000000"/>
                </a:solidFill>
              </a:rPr>
              <a:t>红色闪烁</a:t>
            </a:r>
          </a:p>
        </p:txBody>
      </p:sp>
      <p:sp>
        <p:nvSpPr>
          <p:cNvPr id="37" name="矩形标注 36"/>
          <p:cNvSpPr/>
          <p:nvPr/>
        </p:nvSpPr>
        <p:spPr>
          <a:xfrm>
            <a:off x="1512985" y="5197270"/>
            <a:ext cx="1573669" cy="809316"/>
          </a:xfrm>
          <a:prstGeom prst="wedgeRectCallout">
            <a:avLst>
              <a:gd name="adj1" fmla="val 15415"/>
              <a:gd name="adj2" fmla="val -176073"/>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“设备异常”停线，</a:t>
            </a:r>
            <a:endParaRPr lang="en-US" altLang="zh-CN" sz="1276" dirty="0">
              <a:solidFill>
                <a:srgbClr val="000000"/>
              </a:solidFill>
            </a:endParaRPr>
          </a:p>
          <a:p>
            <a:r>
              <a:rPr lang="zh-CN" altLang="en-US" sz="1276" dirty="0">
                <a:solidFill>
                  <a:srgbClr val="000000"/>
                </a:solidFill>
              </a:rPr>
              <a:t>红色闪烁。</a:t>
            </a:r>
          </a:p>
        </p:txBody>
      </p:sp>
      <p:sp>
        <p:nvSpPr>
          <p:cNvPr id="38" name="矩形标注 37"/>
          <p:cNvSpPr/>
          <p:nvPr/>
        </p:nvSpPr>
        <p:spPr>
          <a:xfrm>
            <a:off x="3216228" y="5197270"/>
            <a:ext cx="1783662" cy="809316"/>
          </a:xfrm>
          <a:prstGeom prst="wedgeRectCallout">
            <a:avLst>
              <a:gd name="adj1" fmla="val -61479"/>
              <a:gd name="adj2" fmla="val -16877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停线中的“设备故障”</a:t>
            </a:r>
            <a:r>
              <a:rPr lang="zh-CN" altLang="en-US" sz="1276" dirty="0" smtClean="0">
                <a:solidFill>
                  <a:srgbClr val="000000"/>
                </a:solidFill>
              </a:rPr>
              <a:t>，黄色</a:t>
            </a:r>
            <a:r>
              <a:rPr lang="zh-CN" altLang="en-US" sz="1276" dirty="0">
                <a:solidFill>
                  <a:srgbClr val="000000"/>
                </a:solidFill>
              </a:rPr>
              <a:t>闪烁。</a:t>
            </a:r>
          </a:p>
        </p:txBody>
      </p:sp>
      <p:sp>
        <p:nvSpPr>
          <p:cNvPr id="39" name="矩形标注 38"/>
          <p:cNvSpPr/>
          <p:nvPr/>
        </p:nvSpPr>
        <p:spPr>
          <a:xfrm>
            <a:off x="7234578" y="3376060"/>
            <a:ext cx="1259979" cy="459977"/>
          </a:xfrm>
          <a:prstGeom prst="wedgeRectCallout">
            <a:avLst>
              <a:gd name="adj1" fmla="val -142689"/>
              <a:gd name="adj2" fmla="val -9947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其他工段停线</a:t>
            </a:r>
          </a:p>
        </p:txBody>
      </p:sp>
      <p:sp>
        <p:nvSpPr>
          <p:cNvPr id="10" name="标题 1"/>
          <p:cNvSpPr>
            <a:spLocks noGrp="1"/>
          </p:cNvSpPr>
          <p:nvPr>
            <p:ph type="title"/>
          </p:nvPr>
        </p:nvSpPr>
        <p:spPr>
          <a:xfrm>
            <a:off x="671513" y="396875"/>
            <a:ext cx="8413750" cy="1439863"/>
          </a:xfrm>
        </p:spPr>
        <p:txBody>
          <a:bodyPr/>
          <a:lstStyle/>
          <a:p>
            <a:r>
              <a:rPr lang="zh-CN" altLang="en-US" dirty="0" smtClean="0"/>
              <a:t>工段板</a:t>
            </a:r>
            <a:endParaRPr lang="zh-CN" altLang="en-US" dirty="0"/>
          </a:p>
        </p:txBody>
      </p:sp>
    </p:spTree>
    <p:extLst>
      <p:ext uri="{BB962C8B-B14F-4D97-AF65-F5344CB8AC3E}">
        <p14:creationId xmlns:p14="http://schemas.microsoft.com/office/powerpoint/2010/main" val="2073916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71513" y="1439862"/>
            <a:ext cx="8413749"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0"/>
            </a:lvl1pPr>
            <a:lvl2pPr marL="592317" lvl="1" indent="-227815" algn="l">
              <a:spcBef>
                <a:spcPts val="600"/>
              </a:spcBef>
              <a:buFont typeface="Arial" pitchFamily="34" charset="0"/>
              <a:buChar char="•"/>
              <a:defRPr sz="1800"/>
            </a:lvl2pPr>
          </a:lstStyle>
          <a:p>
            <a:r>
              <a:rPr lang="zh-CN" altLang="en-US" dirty="0"/>
              <a:t>提供当前班的实时状态和绩效信息</a:t>
            </a:r>
          </a:p>
          <a:p>
            <a:r>
              <a:rPr lang="zh-CN" altLang="en-US" dirty="0"/>
              <a:t>板的位置通常在车间的末端，或在目视化管理中心，所有的员工可以迅速得到状态信息。</a:t>
            </a:r>
          </a:p>
        </p:txBody>
      </p:sp>
      <p:pic>
        <p:nvPicPr>
          <p:cNvPr id="3074" name="Picture 2" descr="E:\Work\Project\20120706.BMS.Ver1.0\andonBoard\andonBoard_worksho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596" y="2797047"/>
            <a:ext cx="4799380" cy="2999612"/>
          </a:xfrm>
          <a:prstGeom prst="rect">
            <a:avLst/>
          </a:prstGeom>
          <a:noFill/>
          <a:extLst>
            <a:ext uri="{909E8E84-426E-40DD-AFC4-6F175D3DCCD1}">
              <a14:hiddenFill xmlns:a14="http://schemas.microsoft.com/office/drawing/2010/main">
                <a:solidFill>
                  <a:srgbClr val="FFFFFF"/>
                </a:solidFill>
              </a14:hiddenFill>
            </a:ext>
          </a:extLst>
        </p:spPr>
      </p:pic>
      <p:sp>
        <p:nvSpPr>
          <p:cNvPr id="100" name="左大括号 99"/>
          <p:cNvSpPr/>
          <p:nvPr/>
        </p:nvSpPr>
        <p:spPr bwMode="auto">
          <a:xfrm>
            <a:off x="2999301" y="2893608"/>
            <a:ext cx="272176" cy="219743"/>
          </a:xfrm>
          <a:prstGeom prst="leftBrace">
            <a:avLst/>
          </a:prstGeom>
          <a:noFill/>
          <a:ln w="28575" cap="flat" cmpd="sng" algn="ctr">
            <a:solidFill>
              <a:srgbClr val="FF0000"/>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spAutoFit/>
          </a:bodyPr>
          <a:lstStyle/>
          <a:p>
            <a:endParaRPr lang="zh-CN" altLang="en-US" sz="797">
              <a:latin typeface="Arial" charset="0"/>
            </a:endParaRPr>
          </a:p>
        </p:txBody>
      </p:sp>
      <p:sp>
        <p:nvSpPr>
          <p:cNvPr id="102" name="左大括号 101"/>
          <p:cNvSpPr/>
          <p:nvPr/>
        </p:nvSpPr>
        <p:spPr bwMode="auto">
          <a:xfrm>
            <a:off x="2996770" y="3259677"/>
            <a:ext cx="272176" cy="1870751"/>
          </a:xfrm>
          <a:prstGeom prst="leftBrace">
            <a:avLst/>
          </a:prstGeom>
          <a:noFill/>
          <a:ln w="28575" cap="flat" cmpd="sng" algn="ctr">
            <a:solidFill>
              <a:srgbClr val="FF0000"/>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noAutofit/>
          </a:bodyPr>
          <a:lstStyle/>
          <a:p>
            <a:endParaRPr lang="zh-CN" altLang="en-US" sz="797">
              <a:latin typeface="Arial" charset="0"/>
            </a:endParaRPr>
          </a:p>
        </p:txBody>
      </p:sp>
      <p:sp>
        <p:nvSpPr>
          <p:cNvPr id="103" name="左大括号 102"/>
          <p:cNvSpPr/>
          <p:nvPr/>
        </p:nvSpPr>
        <p:spPr bwMode="auto">
          <a:xfrm>
            <a:off x="2996293" y="5130430"/>
            <a:ext cx="272176" cy="219743"/>
          </a:xfrm>
          <a:prstGeom prst="leftBrace">
            <a:avLst/>
          </a:prstGeom>
          <a:noFill/>
          <a:ln w="28575" cap="flat" cmpd="sng" algn="ctr">
            <a:solidFill>
              <a:srgbClr val="FF0000"/>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spAutoFit/>
          </a:bodyPr>
          <a:lstStyle/>
          <a:p>
            <a:endParaRPr lang="zh-CN" altLang="en-US" sz="797">
              <a:latin typeface="Arial" charset="0"/>
            </a:endParaRPr>
          </a:p>
        </p:txBody>
      </p:sp>
      <p:sp>
        <p:nvSpPr>
          <p:cNvPr id="104" name="左大括号 103"/>
          <p:cNvSpPr/>
          <p:nvPr/>
        </p:nvSpPr>
        <p:spPr bwMode="auto">
          <a:xfrm>
            <a:off x="2996770" y="5511472"/>
            <a:ext cx="272176" cy="219743"/>
          </a:xfrm>
          <a:prstGeom prst="leftBrace">
            <a:avLst/>
          </a:prstGeom>
          <a:noFill/>
          <a:ln w="28575" cap="flat" cmpd="sng" algn="ctr">
            <a:solidFill>
              <a:srgbClr val="FF0000"/>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spAutoFit/>
          </a:bodyPr>
          <a:lstStyle/>
          <a:p>
            <a:endParaRPr lang="zh-CN" altLang="en-US" sz="797">
              <a:latin typeface="Arial" charset="0"/>
            </a:endParaRPr>
          </a:p>
        </p:txBody>
      </p:sp>
      <p:sp>
        <p:nvSpPr>
          <p:cNvPr id="105" name="矩形 104"/>
          <p:cNvSpPr/>
          <p:nvPr/>
        </p:nvSpPr>
        <p:spPr>
          <a:xfrm>
            <a:off x="1877418" y="4006073"/>
            <a:ext cx="1002197" cy="288669"/>
          </a:xfrm>
          <a:prstGeom prst="rect">
            <a:avLst/>
          </a:prstGeom>
        </p:spPr>
        <p:txBody>
          <a:bodyPr wrap="none">
            <a:spAutoFit/>
          </a:bodyPr>
          <a:lstStyle/>
          <a:p>
            <a:pPr algn="ctr"/>
            <a:r>
              <a:rPr lang="zh-CN" altLang="en-US" sz="1276" dirty="0"/>
              <a:t>各工段信号</a:t>
            </a:r>
          </a:p>
        </p:txBody>
      </p:sp>
      <p:sp>
        <p:nvSpPr>
          <p:cNvPr id="106" name="矩形 105"/>
          <p:cNvSpPr/>
          <p:nvPr/>
        </p:nvSpPr>
        <p:spPr>
          <a:xfrm>
            <a:off x="2040964" y="5124484"/>
            <a:ext cx="838691" cy="288669"/>
          </a:xfrm>
          <a:prstGeom prst="rect">
            <a:avLst/>
          </a:prstGeom>
        </p:spPr>
        <p:txBody>
          <a:bodyPr wrap="none">
            <a:spAutoFit/>
          </a:bodyPr>
          <a:lstStyle/>
          <a:p>
            <a:pPr algn="ctr"/>
            <a:r>
              <a:rPr lang="zh-CN" altLang="en-US" sz="1276" dirty="0"/>
              <a:t>设备信号</a:t>
            </a:r>
          </a:p>
        </p:txBody>
      </p:sp>
      <p:sp>
        <p:nvSpPr>
          <p:cNvPr id="107" name="矩形 106"/>
          <p:cNvSpPr/>
          <p:nvPr/>
        </p:nvSpPr>
        <p:spPr>
          <a:xfrm>
            <a:off x="1954717" y="2887662"/>
            <a:ext cx="920444" cy="288669"/>
          </a:xfrm>
          <a:prstGeom prst="rect">
            <a:avLst/>
          </a:prstGeom>
        </p:spPr>
        <p:txBody>
          <a:bodyPr wrap="none">
            <a:spAutoFit/>
          </a:bodyPr>
          <a:lstStyle/>
          <a:p>
            <a:pPr algn="ctr"/>
            <a:r>
              <a:rPr lang="zh-CN" altLang="en-US" sz="1276" dirty="0"/>
              <a:t>全局信息</a:t>
            </a:r>
            <a:r>
              <a:rPr lang="en-US" altLang="zh-CN" sz="1276" dirty="0"/>
              <a:t>1</a:t>
            </a:r>
            <a:endParaRPr lang="zh-CN" altLang="en-US" sz="1276" dirty="0"/>
          </a:p>
        </p:txBody>
      </p:sp>
      <p:sp>
        <p:nvSpPr>
          <p:cNvPr id="109" name="矩形 108"/>
          <p:cNvSpPr/>
          <p:nvPr/>
        </p:nvSpPr>
        <p:spPr>
          <a:xfrm>
            <a:off x="1954717" y="5505525"/>
            <a:ext cx="920444" cy="288669"/>
          </a:xfrm>
          <a:prstGeom prst="rect">
            <a:avLst/>
          </a:prstGeom>
        </p:spPr>
        <p:txBody>
          <a:bodyPr wrap="none">
            <a:spAutoFit/>
          </a:bodyPr>
          <a:lstStyle/>
          <a:p>
            <a:pPr algn="ctr"/>
            <a:r>
              <a:rPr lang="zh-CN" altLang="en-US" sz="1276" dirty="0"/>
              <a:t>全局信息</a:t>
            </a:r>
            <a:r>
              <a:rPr lang="en-US" altLang="zh-CN" sz="1276" dirty="0"/>
              <a:t>1</a:t>
            </a:r>
            <a:endParaRPr lang="zh-CN" altLang="en-US" sz="1276" dirty="0"/>
          </a:p>
        </p:txBody>
      </p:sp>
      <p:sp>
        <p:nvSpPr>
          <p:cNvPr id="13" name="标题 1"/>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dirty="0" smtClean="0"/>
              <a:t>车间状态板</a:t>
            </a:r>
            <a:endParaRPr lang="zh-CN" altLang="en-US" dirty="0"/>
          </a:p>
        </p:txBody>
      </p:sp>
    </p:spTree>
    <p:extLst>
      <p:ext uri="{BB962C8B-B14F-4D97-AF65-F5344CB8AC3E}">
        <p14:creationId xmlns:p14="http://schemas.microsoft.com/office/powerpoint/2010/main" val="3053575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Work\Project\20120706.BMS.Ver1.0\andonBoard\andonBoard_worksho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066" y="2632334"/>
            <a:ext cx="4799380" cy="29996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标注 12"/>
          <p:cNvSpPr/>
          <p:nvPr/>
        </p:nvSpPr>
        <p:spPr>
          <a:xfrm>
            <a:off x="1496589" y="2205166"/>
            <a:ext cx="1161038" cy="609422"/>
          </a:xfrm>
          <a:prstGeom prst="wedgeRectCallout">
            <a:avLst>
              <a:gd name="adj1" fmla="val 83169"/>
              <a:gd name="adj2" fmla="val 13334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工段一切正常</a:t>
            </a:r>
          </a:p>
        </p:txBody>
      </p:sp>
      <p:sp>
        <p:nvSpPr>
          <p:cNvPr id="14" name="矩形标注 13"/>
          <p:cNvSpPr/>
          <p:nvPr/>
        </p:nvSpPr>
        <p:spPr>
          <a:xfrm>
            <a:off x="3845611" y="1923700"/>
            <a:ext cx="2790785" cy="890889"/>
          </a:xfrm>
          <a:prstGeom prst="wedgeRectCallout">
            <a:avLst>
              <a:gd name="adj1" fmla="val -24381"/>
              <a:gd name="adj2" fmla="val 15924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76" dirty="0">
                <a:solidFill>
                  <a:srgbClr val="000000"/>
                </a:solidFill>
              </a:rPr>
              <a:t>1</a:t>
            </a:r>
            <a:r>
              <a:rPr lang="zh-CN" altLang="en-US" sz="1276" dirty="0">
                <a:solidFill>
                  <a:srgbClr val="000000"/>
                </a:solidFill>
              </a:rPr>
              <a:t>、工位求助，黄色闪烁； </a:t>
            </a:r>
            <a:endParaRPr lang="en-US" altLang="zh-CN" sz="1276" dirty="0">
              <a:solidFill>
                <a:srgbClr val="000000"/>
              </a:solidFill>
            </a:endParaRPr>
          </a:p>
          <a:p>
            <a:pPr algn="l"/>
            <a:r>
              <a:rPr lang="en-US" altLang="zh-CN" sz="1276" dirty="0">
                <a:solidFill>
                  <a:srgbClr val="000000"/>
                </a:solidFill>
              </a:rPr>
              <a:t>2</a:t>
            </a:r>
            <a:r>
              <a:rPr lang="zh-CN" altLang="en-US" sz="1276" dirty="0">
                <a:solidFill>
                  <a:srgbClr val="000000"/>
                </a:solidFill>
              </a:rPr>
              <a:t>、工段质量，黄色静止；</a:t>
            </a:r>
            <a:endParaRPr lang="en-US" altLang="zh-CN" sz="1276" dirty="0">
              <a:solidFill>
                <a:srgbClr val="000000"/>
              </a:solidFill>
            </a:endParaRPr>
          </a:p>
          <a:p>
            <a:pPr algn="l"/>
            <a:r>
              <a:rPr lang="en-US" altLang="zh-CN" sz="1276" dirty="0">
                <a:solidFill>
                  <a:srgbClr val="000000"/>
                </a:solidFill>
              </a:rPr>
              <a:t>3</a:t>
            </a:r>
            <a:r>
              <a:rPr lang="zh-CN" altLang="en-US" sz="1276" dirty="0">
                <a:solidFill>
                  <a:srgbClr val="000000"/>
                </a:solidFill>
              </a:rPr>
              <a:t>、两呼叫并发，黄色快速闪烁；</a:t>
            </a:r>
          </a:p>
        </p:txBody>
      </p:sp>
      <p:sp>
        <p:nvSpPr>
          <p:cNvPr id="15" name="矩形标注 14"/>
          <p:cNvSpPr/>
          <p:nvPr/>
        </p:nvSpPr>
        <p:spPr>
          <a:xfrm>
            <a:off x="6210225" y="3466976"/>
            <a:ext cx="2208083" cy="609422"/>
          </a:xfrm>
          <a:prstGeom prst="wedgeRectCallout">
            <a:avLst>
              <a:gd name="adj1" fmla="val -83348"/>
              <a:gd name="adj2" fmla="val 3460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其他正常工位不显示工位号</a:t>
            </a:r>
          </a:p>
        </p:txBody>
      </p:sp>
      <p:sp>
        <p:nvSpPr>
          <p:cNvPr id="16" name="矩形标注 15"/>
          <p:cNvSpPr/>
          <p:nvPr/>
        </p:nvSpPr>
        <p:spPr>
          <a:xfrm>
            <a:off x="6177119" y="5608773"/>
            <a:ext cx="2241189" cy="809316"/>
          </a:xfrm>
          <a:prstGeom prst="wedgeRectCallout">
            <a:avLst>
              <a:gd name="adj1" fmla="val -31499"/>
              <a:gd name="adj2" fmla="val -15023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质量关卡呼叫，黄色闪烁，背景文字为“工段号”</a:t>
            </a:r>
          </a:p>
        </p:txBody>
      </p:sp>
      <p:sp>
        <p:nvSpPr>
          <p:cNvPr id="19" name="矩形标注 18"/>
          <p:cNvSpPr/>
          <p:nvPr/>
        </p:nvSpPr>
        <p:spPr>
          <a:xfrm>
            <a:off x="1496590" y="3482857"/>
            <a:ext cx="1848543" cy="781185"/>
          </a:xfrm>
          <a:prstGeom prst="wedgeRectCallout">
            <a:avLst>
              <a:gd name="adj1" fmla="val 41294"/>
              <a:gd name="adj2" fmla="val 7575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“工位求助”或</a:t>
            </a:r>
            <a:r>
              <a:rPr lang="en-US" altLang="zh-CN" sz="1276" dirty="0">
                <a:solidFill>
                  <a:srgbClr val="000000"/>
                </a:solidFill>
              </a:rPr>
              <a:t>”</a:t>
            </a:r>
            <a:r>
              <a:rPr lang="zh-CN" altLang="en-US" sz="1276" dirty="0">
                <a:solidFill>
                  <a:srgbClr val="000000"/>
                </a:solidFill>
              </a:rPr>
              <a:t>紧急停止</a:t>
            </a:r>
            <a:r>
              <a:rPr lang="en-US" altLang="zh-CN" sz="1276" dirty="0">
                <a:solidFill>
                  <a:srgbClr val="000000"/>
                </a:solidFill>
              </a:rPr>
              <a:t>”</a:t>
            </a:r>
            <a:r>
              <a:rPr lang="zh-CN" altLang="en-US" sz="1276" dirty="0">
                <a:solidFill>
                  <a:srgbClr val="000000"/>
                </a:solidFill>
              </a:rPr>
              <a:t>停线，红色闪烁</a:t>
            </a:r>
          </a:p>
        </p:txBody>
      </p:sp>
      <p:sp>
        <p:nvSpPr>
          <p:cNvPr id="20" name="矩形标注 19"/>
          <p:cNvSpPr/>
          <p:nvPr/>
        </p:nvSpPr>
        <p:spPr>
          <a:xfrm>
            <a:off x="1496588" y="5608773"/>
            <a:ext cx="1711106" cy="809316"/>
          </a:xfrm>
          <a:prstGeom prst="wedgeRectCallout">
            <a:avLst>
              <a:gd name="adj1" fmla="val 36004"/>
              <a:gd name="adj2" fmla="val -83135"/>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“设备异常”停线，</a:t>
            </a:r>
            <a:endParaRPr lang="en-US" altLang="zh-CN" sz="1276" dirty="0">
              <a:solidFill>
                <a:srgbClr val="000000"/>
              </a:solidFill>
            </a:endParaRPr>
          </a:p>
          <a:p>
            <a:r>
              <a:rPr lang="zh-CN" altLang="en-US" sz="1276" dirty="0">
                <a:solidFill>
                  <a:srgbClr val="000000"/>
                </a:solidFill>
              </a:rPr>
              <a:t>红色闪烁。</a:t>
            </a:r>
          </a:p>
        </p:txBody>
      </p:sp>
      <p:sp>
        <p:nvSpPr>
          <p:cNvPr id="21" name="矩形标注 20"/>
          <p:cNvSpPr/>
          <p:nvPr/>
        </p:nvSpPr>
        <p:spPr>
          <a:xfrm>
            <a:off x="3459616" y="5608773"/>
            <a:ext cx="1783662" cy="809316"/>
          </a:xfrm>
          <a:prstGeom prst="wedgeRectCallout">
            <a:avLst>
              <a:gd name="adj1" fmla="val 21563"/>
              <a:gd name="adj2" fmla="val -887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76" dirty="0">
                <a:solidFill>
                  <a:srgbClr val="000000"/>
                </a:solidFill>
              </a:rPr>
              <a:t>停线中的“设备故障”</a:t>
            </a:r>
            <a:r>
              <a:rPr lang="zh-CN" altLang="en-US" sz="1276" dirty="0" smtClean="0">
                <a:solidFill>
                  <a:srgbClr val="000000"/>
                </a:solidFill>
              </a:rPr>
              <a:t>，黄色</a:t>
            </a:r>
            <a:r>
              <a:rPr lang="zh-CN" altLang="en-US" sz="1276" dirty="0">
                <a:solidFill>
                  <a:srgbClr val="000000"/>
                </a:solidFill>
              </a:rPr>
              <a:t>闪烁。</a:t>
            </a:r>
          </a:p>
        </p:txBody>
      </p:sp>
      <p:sp>
        <p:nvSpPr>
          <p:cNvPr id="11" name="标题 1"/>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dirty="0" smtClean="0"/>
              <a:t>车间状态板</a:t>
            </a:r>
            <a:endParaRPr lang="zh-CN" altLang="en-US" dirty="0"/>
          </a:p>
        </p:txBody>
      </p:sp>
    </p:spTree>
    <p:extLst>
      <p:ext uri="{BB962C8B-B14F-4D97-AF65-F5344CB8AC3E}">
        <p14:creationId xmlns:p14="http://schemas.microsoft.com/office/powerpoint/2010/main" val="2594849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5400" dirty="0"/>
              <a:t>暗灯</a:t>
            </a:r>
            <a:r>
              <a:rPr lang="zh-CN" altLang="en-US" sz="5400" dirty="0" smtClean="0"/>
              <a:t>系统</a:t>
            </a:r>
            <a:r>
              <a:rPr lang="zh-CN" altLang="en-US" sz="5400" dirty="0" smtClean="0"/>
              <a:t>是如何运行的？</a:t>
            </a:r>
            <a:endParaRPr lang="zh-CN" altLang="en-US" sz="5400" dirty="0"/>
          </a:p>
        </p:txBody>
      </p:sp>
      <p:sp>
        <p:nvSpPr>
          <p:cNvPr id="3" name="文本占位符 2"/>
          <p:cNvSpPr>
            <a:spLocks noGrp="1"/>
          </p:cNvSpPr>
          <p:nvPr>
            <p:ph type="body" idx="1"/>
          </p:nvPr>
        </p:nvSpPr>
        <p:spPr/>
        <p:txBody>
          <a:bodyPr/>
          <a:lstStyle/>
          <a:p>
            <a:r>
              <a:rPr lang="zh-CN" altLang="en-US" sz="2870" dirty="0"/>
              <a:t>第</a:t>
            </a:r>
            <a:r>
              <a:rPr lang="en-US" altLang="zh-CN" sz="2870" dirty="0"/>
              <a:t>2</a:t>
            </a:r>
            <a:r>
              <a:rPr lang="zh-CN" altLang="en-US" sz="2870" dirty="0"/>
              <a:t>部分</a:t>
            </a:r>
          </a:p>
        </p:txBody>
      </p:sp>
    </p:spTree>
    <p:extLst>
      <p:ext uri="{BB962C8B-B14F-4D97-AF65-F5344CB8AC3E}">
        <p14:creationId xmlns:p14="http://schemas.microsoft.com/office/powerpoint/2010/main" val="1394619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3"/>
          <p:cNvSpPr txBox="1">
            <a:spLocks noChangeArrowheads="1"/>
          </p:cNvSpPr>
          <p:nvPr/>
        </p:nvSpPr>
        <p:spPr bwMode="auto">
          <a:xfrm>
            <a:off x="671513" y="1439862"/>
            <a:ext cx="841375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0"/>
            </a:lvl1pPr>
            <a:lvl2pPr marL="592317" lvl="1" indent="-227815" algn="l">
              <a:spcBef>
                <a:spcPts val="600"/>
              </a:spcBef>
              <a:buFont typeface="Arial" pitchFamily="34" charset="0"/>
              <a:buChar char="•"/>
              <a:defRPr sz="1800"/>
            </a:lvl2pPr>
          </a:lstStyle>
          <a:p>
            <a:r>
              <a:rPr lang="zh-CN" altLang="en-US" dirty="0"/>
              <a:t>以下几页的信息描述了暗灯系统的系统求助信号和故障状态。对以下罗列的每一种求助信号和故障的目视和声音提示进行了详细的描述。</a:t>
            </a:r>
          </a:p>
          <a:p>
            <a:pPr>
              <a:buFont typeface="Arial" panose="020B0604020202020204" pitchFamily="34" charset="0"/>
              <a:buChar char="•"/>
            </a:pPr>
            <a:r>
              <a:rPr lang="zh-CN" altLang="en-US" dirty="0"/>
              <a:t>组员帮助需求</a:t>
            </a:r>
          </a:p>
          <a:p>
            <a:pPr>
              <a:buFont typeface="Arial" panose="020B0604020202020204" pitchFamily="34" charset="0"/>
              <a:buChar char="•"/>
            </a:pPr>
            <a:r>
              <a:rPr lang="zh-CN" altLang="en-US" dirty="0"/>
              <a:t>工段质量检验工位需求</a:t>
            </a:r>
          </a:p>
          <a:p>
            <a:pPr>
              <a:buFont typeface="Arial" panose="020B0604020202020204" pitchFamily="34" charset="0"/>
              <a:buChar char="•"/>
            </a:pPr>
            <a:r>
              <a:rPr lang="zh-CN" altLang="en-US" dirty="0"/>
              <a:t>质量关卡质检工位需求</a:t>
            </a:r>
          </a:p>
          <a:p>
            <a:pPr>
              <a:buFont typeface="Arial" panose="020B0604020202020204" pitchFamily="34" charset="0"/>
              <a:buChar char="•"/>
            </a:pPr>
            <a:r>
              <a:rPr lang="zh-CN" altLang="en-US" dirty="0"/>
              <a:t>紧急停止</a:t>
            </a:r>
            <a:endParaRPr lang="en-US" altLang="zh-CN" dirty="0"/>
          </a:p>
          <a:p>
            <a:pPr>
              <a:buFont typeface="Arial" panose="020B0604020202020204" pitchFamily="34" charset="0"/>
              <a:buChar char="•"/>
            </a:pPr>
            <a:r>
              <a:rPr lang="zh-CN" altLang="en-US" dirty="0"/>
              <a:t>设备和传动链故障</a:t>
            </a:r>
          </a:p>
          <a:p>
            <a:pPr>
              <a:buFont typeface="Arial" panose="020B0604020202020204" pitchFamily="34" charset="0"/>
              <a:buChar char="•"/>
            </a:pPr>
            <a:r>
              <a:rPr lang="zh-CN" altLang="en-US" dirty="0"/>
              <a:t>计划启动或停线</a:t>
            </a:r>
          </a:p>
        </p:txBody>
      </p:sp>
      <p:sp>
        <p:nvSpPr>
          <p:cNvPr id="2" name="标题 1"/>
          <p:cNvSpPr>
            <a:spLocks noGrp="1"/>
          </p:cNvSpPr>
          <p:nvPr>
            <p:ph type="title"/>
          </p:nvPr>
        </p:nvSpPr>
        <p:spPr/>
        <p:txBody>
          <a:bodyPr/>
          <a:lstStyle/>
          <a:p>
            <a:r>
              <a:rPr lang="zh-CN" altLang="en-US" dirty="0"/>
              <a:t>暗灯</a:t>
            </a:r>
            <a:r>
              <a:rPr lang="zh-CN" altLang="en-US" dirty="0" smtClean="0"/>
              <a:t>系统是如何运行的</a:t>
            </a:r>
            <a:endParaRPr lang="zh-CN" altLang="en-US" dirty="0"/>
          </a:p>
        </p:txBody>
      </p:sp>
    </p:spTree>
    <p:extLst>
      <p:ext uri="{BB962C8B-B14F-4D97-AF65-F5344CB8AC3E}">
        <p14:creationId xmlns:p14="http://schemas.microsoft.com/office/powerpoint/2010/main" val="657393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2"/>
          <p:cNvSpPr txBox="1">
            <a:spLocks noChangeArrowheads="1"/>
          </p:cNvSpPr>
          <p:nvPr/>
        </p:nvSpPr>
        <p:spPr bwMode="auto">
          <a:xfrm>
            <a:off x="671513" y="4379158"/>
            <a:ext cx="841375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0"/>
            </a:lvl1pPr>
            <a:lvl2pPr marL="592317" lvl="1" indent="-227815" algn="l">
              <a:spcBef>
                <a:spcPts val="600"/>
              </a:spcBef>
              <a:buFont typeface="Arial" pitchFamily="34" charset="0"/>
              <a:buChar char="•"/>
              <a:defRPr sz="1800"/>
            </a:lvl2pPr>
          </a:lstStyle>
          <a:p>
            <a:r>
              <a:rPr lang="zh-CN" altLang="en-US" dirty="0"/>
              <a:t>组员需求帮组，落下拉绳：</a:t>
            </a:r>
          </a:p>
          <a:p>
            <a:pPr>
              <a:buFont typeface="Arial" panose="020B0604020202020204" pitchFamily="34" charset="0"/>
              <a:buChar char="•"/>
            </a:pPr>
            <a:r>
              <a:rPr lang="zh-CN" altLang="en-US" dirty="0"/>
              <a:t>暗灯板上相关区域，工位或工作间的数字闪烁黄色，背景为字母</a:t>
            </a:r>
            <a:r>
              <a:rPr lang="en-US" altLang="zh-CN" dirty="0"/>
              <a:t>A</a:t>
            </a:r>
            <a:endParaRPr lang="zh-CN" altLang="en-US" dirty="0"/>
          </a:p>
          <a:p>
            <a:pPr>
              <a:buFont typeface="Arial" panose="020B0604020202020204" pitchFamily="34" charset="0"/>
              <a:buChar char="•"/>
            </a:pPr>
            <a:r>
              <a:rPr lang="zh-CN" altLang="en-US" dirty="0"/>
              <a:t>发出特定的区域声音信号</a:t>
            </a:r>
          </a:p>
          <a:p>
            <a:pPr>
              <a:buFont typeface="Arial" panose="020B0604020202020204" pitchFamily="34" charset="0"/>
              <a:buChar char="•"/>
            </a:pPr>
            <a:r>
              <a:rPr lang="zh-CN" altLang="en-US" dirty="0"/>
              <a:t>工位黄色灯不动</a:t>
            </a:r>
          </a:p>
          <a:p>
            <a:pPr>
              <a:buFont typeface="Arial" panose="020B0604020202020204" pitchFamily="34" charset="0"/>
              <a:buChar char="•"/>
            </a:pPr>
            <a:r>
              <a:rPr lang="zh-CN" altLang="en-US" dirty="0"/>
              <a:t>固定停止位发生作用，工作间和油漆房除外</a:t>
            </a:r>
          </a:p>
        </p:txBody>
      </p:sp>
      <p:grpSp>
        <p:nvGrpSpPr>
          <p:cNvPr id="2" name="组合 1"/>
          <p:cNvGrpSpPr>
            <a:grpSpLocks noChangeAspect="1"/>
          </p:cNvGrpSpPr>
          <p:nvPr/>
        </p:nvGrpSpPr>
        <p:grpSpPr>
          <a:xfrm>
            <a:off x="2165093" y="1567745"/>
            <a:ext cx="5868608" cy="2607766"/>
            <a:chOff x="1333500" y="1234976"/>
            <a:chExt cx="6134100" cy="2725738"/>
          </a:xfrm>
        </p:grpSpPr>
        <p:pic>
          <p:nvPicPr>
            <p:cNvPr id="522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234976"/>
              <a:ext cx="6134100"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E:\Work\Project\20120706.BMS.Ver1.0\andonBoard\andonBoard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828800"/>
              <a:ext cx="2286000" cy="9906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标题 2"/>
          <p:cNvSpPr>
            <a:spLocks noGrp="1"/>
          </p:cNvSpPr>
          <p:nvPr>
            <p:ph type="title"/>
          </p:nvPr>
        </p:nvSpPr>
        <p:spPr/>
        <p:txBody>
          <a:bodyPr/>
          <a:lstStyle/>
          <a:p>
            <a:r>
              <a:rPr lang="zh-CN" altLang="en-US" dirty="0" smtClean="0"/>
              <a:t>系统运行</a:t>
            </a:r>
            <a:r>
              <a:rPr lang="en-US" altLang="zh-CN" dirty="0" smtClean="0"/>
              <a:t>-</a:t>
            </a:r>
            <a:r>
              <a:rPr lang="zh-CN" altLang="en-US" dirty="0" smtClean="0"/>
              <a:t>组员帮助需求</a:t>
            </a:r>
            <a:endParaRPr lang="zh-CN" altLang="en-US" dirty="0"/>
          </a:p>
        </p:txBody>
      </p:sp>
    </p:spTree>
    <p:extLst>
      <p:ext uri="{BB962C8B-B14F-4D97-AF65-F5344CB8AC3E}">
        <p14:creationId xmlns:p14="http://schemas.microsoft.com/office/powerpoint/2010/main" val="3717411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主要内容</a:t>
            </a:r>
            <a:endParaRPr lang="zh-CN" altLang="en-US" dirty="0"/>
          </a:p>
        </p:txBody>
      </p:sp>
      <p:sp>
        <p:nvSpPr>
          <p:cNvPr id="3" name="内容占位符 2"/>
          <p:cNvSpPr>
            <a:spLocks noGrp="1"/>
          </p:cNvSpPr>
          <p:nvPr>
            <p:ph idx="1"/>
          </p:nvPr>
        </p:nvSpPr>
        <p:spPr>
          <a:xfrm>
            <a:off x="671513" y="1516062"/>
            <a:ext cx="8413750" cy="4727575"/>
          </a:xfrm>
          <a:prstGeom prst="rect">
            <a:avLst/>
          </a:prstGeom>
        </p:spPr>
        <p:txBody>
          <a:bodyPr/>
          <a:lstStyle/>
          <a:p>
            <a:pPr marL="457200" indent="-457200">
              <a:buClrTx/>
              <a:buSzPct val="100000"/>
              <a:buFont typeface="+mj-lt"/>
              <a:buAutoNum type="arabicPeriod"/>
            </a:pPr>
            <a:r>
              <a:rPr lang="zh-CN" altLang="en-US" dirty="0" smtClean="0"/>
              <a:t>暗灯系统</a:t>
            </a:r>
            <a:r>
              <a:rPr lang="zh-CN" altLang="en-US" dirty="0"/>
              <a:t>的概念</a:t>
            </a:r>
            <a:endParaRPr lang="en-US" altLang="zh-CN" dirty="0"/>
          </a:p>
          <a:p>
            <a:pPr marL="457200" indent="-457200">
              <a:buClrTx/>
              <a:buSzPct val="100000"/>
              <a:buFont typeface="+mj-lt"/>
              <a:buAutoNum type="arabicPeriod"/>
            </a:pPr>
            <a:r>
              <a:rPr lang="zh-CN" altLang="en-US" dirty="0"/>
              <a:t>暗灯</a:t>
            </a:r>
            <a:r>
              <a:rPr lang="zh-CN" altLang="en-US" dirty="0" smtClean="0"/>
              <a:t>系统</a:t>
            </a:r>
            <a:r>
              <a:rPr lang="zh-CN" altLang="en-US" dirty="0"/>
              <a:t>是如何运行的</a:t>
            </a:r>
            <a:endParaRPr lang="en-US" altLang="zh-CN" dirty="0"/>
          </a:p>
          <a:p>
            <a:pPr marL="457200" indent="-457200">
              <a:buClrTx/>
              <a:buSzPct val="100000"/>
              <a:buFont typeface="+mj-lt"/>
              <a:buAutoNum type="arabicPeriod"/>
            </a:pPr>
            <a:r>
              <a:rPr lang="zh-CN" altLang="en-US" dirty="0"/>
              <a:t>如何</a:t>
            </a:r>
            <a:r>
              <a:rPr lang="zh-CN" altLang="en-US" dirty="0" smtClean="0"/>
              <a:t>使用</a:t>
            </a:r>
            <a:r>
              <a:rPr lang="zh-CN" altLang="en-US" dirty="0"/>
              <a:t>暗灯</a:t>
            </a:r>
            <a:r>
              <a:rPr lang="zh-CN" altLang="en-US" dirty="0" smtClean="0"/>
              <a:t>系统</a:t>
            </a:r>
            <a:endParaRPr lang="en-US" altLang="zh-CN" dirty="0"/>
          </a:p>
        </p:txBody>
      </p:sp>
    </p:spTree>
    <p:extLst>
      <p:ext uri="{BB962C8B-B14F-4D97-AF65-F5344CB8AC3E}">
        <p14:creationId xmlns:p14="http://schemas.microsoft.com/office/powerpoint/2010/main" val="3064931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1026"/>
          <p:cNvSpPr>
            <a:spLocks noChangeArrowheads="1"/>
          </p:cNvSpPr>
          <p:nvPr/>
        </p:nvSpPr>
        <p:spPr bwMode="auto">
          <a:xfrm>
            <a:off x="671513" y="1439862"/>
            <a:ext cx="841375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3377" indent="-273377" algn="l">
              <a:spcBef>
                <a:spcPts val="600"/>
              </a:spcBef>
              <a:buFont typeface="Wingdings" pitchFamily="2" charset="2"/>
              <a:buChar char="Ø"/>
            </a:pPr>
            <a:r>
              <a:rPr lang="zh-CN" altLang="en-US" sz="1800" dirty="0"/>
              <a:t>在暗灯重置之前到达了固定停止位：</a:t>
            </a:r>
          </a:p>
          <a:p>
            <a:pPr marL="285750" indent="-285750" algn="l">
              <a:spcBef>
                <a:spcPts val="600"/>
              </a:spcBef>
              <a:buFont typeface="Arial" panose="020B0604020202020204" pitchFamily="34" charset="0"/>
              <a:buChar char="•"/>
            </a:pPr>
            <a:r>
              <a:rPr lang="zh-CN" altLang="en-US" sz="1800" dirty="0"/>
              <a:t>传动链停止，停线计时钟启动</a:t>
            </a:r>
          </a:p>
          <a:p>
            <a:pPr marL="285750" indent="-285750" algn="l">
              <a:spcBef>
                <a:spcPts val="600"/>
              </a:spcBef>
              <a:buFont typeface="Arial" panose="020B0604020202020204" pitchFamily="34" charset="0"/>
              <a:buChar char="•"/>
            </a:pPr>
            <a:r>
              <a:rPr lang="zh-CN" altLang="en-US" sz="1800" dirty="0"/>
              <a:t>生产线状态灯绿色变成红色闪烁</a:t>
            </a:r>
          </a:p>
          <a:p>
            <a:pPr marL="285750" indent="-285750" algn="l">
              <a:spcBef>
                <a:spcPts val="600"/>
              </a:spcBef>
              <a:buFont typeface="Arial" panose="020B0604020202020204" pitchFamily="34" charset="0"/>
              <a:buChar char="•"/>
            </a:pPr>
            <a:r>
              <a:rPr lang="zh-CN" altLang="en-US" sz="1800" dirty="0"/>
              <a:t>暗灯板上依旧是闪动的黄色区域数字</a:t>
            </a:r>
          </a:p>
          <a:p>
            <a:pPr marL="285750" indent="-285750" algn="l">
              <a:spcBef>
                <a:spcPts val="600"/>
              </a:spcBef>
              <a:buFont typeface="Arial" panose="020B0604020202020204" pitchFamily="34" charset="0"/>
              <a:buChar char="•"/>
            </a:pPr>
            <a:r>
              <a:rPr lang="zh-CN" altLang="en-US" sz="1800" dirty="0"/>
              <a:t>独特的区域声音信号加快</a:t>
            </a:r>
          </a:p>
          <a:p>
            <a:pPr marL="285750" indent="-285750" algn="l">
              <a:spcBef>
                <a:spcPts val="600"/>
              </a:spcBef>
              <a:buFont typeface="Arial" panose="020B0604020202020204" pitchFamily="34" charset="0"/>
              <a:buChar char="•"/>
            </a:pPr>
            <a:r>
              <a:rPr lang="zh-CN" altLang="en-US" sz="1800" dirty="0"/>
              <a:t>工位的黄色灯开始闪烁</a:t>
            </a:r>
          </a:p>
          <a:p>
            <a:pPr marL="273377" indent="-273377" algn="l">
              <a:spcBef>
                <a:spcPts val="600"/>
              </a:spcBef>
              <a:buFont typeface="Wingdings" pitchFamily="2" charset="2"/>
              <a:buChar char="Ø"/>
            </a:pPr>
            <a:r>
              <a:rPr lang="zh-CN" altLang="en-US" sz="1800" dirty="0"/>
              <a:t>暗灯线第二次拉动或释放按钮，流水线恢复正常运行：</a:t>
            </a:r>
          </a:p>
          <a:p>
            <a:pPr marL="285750" indent="-285750" algn="l">
              <a:spcBef>
                <a:spcPts val="600"/>
              </a:spcBef>
              <a:buFont typeface="Arial" panose="020B0604020202020204" pitchFamily="34" charset="0"/>
              <a:buChar char="•"/>
            </a:pPr>
            <a:r>
              <a:rPr lang="zh-CN" altLang="en-US" sz="1800" dirty="0"/>
              <a:t>传动链重新启动</a:t>
            </a:r>
          </a:p>
          <a:p>
            <a:pPr marL="285750" indent="-285750" algn="l">
              <a:spcBef>
                <a:spcPts val="600"/>
              </a:spcBef>
              <a:buFont typeface="Arial" panose="020B0604020202020204" pitchFamily="34" charset="0"/>
              <a:buChar char="•"/>
            </a:pPr>
            <a:r>
              <a:rPr lang="zh-CN" altLang="en-US" sz="1800" dirty="0"/>
              <a:t>所有灯回复正常状态</a:t>
            </a:r>
          </a:p>
        </p:txBody>
      </p:sp>
      <p:sp>
        <p:nvSpPr>
          <p:cNvPr id="4" name="标题 2"/>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mtClean="0"/>
              <a:t>系统运行</a:t>
            </a:r>
            <a:r>
              <a:rPr lang="en-US" altLang="zh-CN" smtClean="0"/>
              <a:t>-</a:t>
            </a:r>
            <a:r>
              <a:rPr lang="zh-CN" altLang="en-US" smtClean="0"/>
              <a:t>组员帮助需求</a:t>
            </a:r>
            <a:endParaRPr lang="zh-CN" altLang="en-US" dirty="0"/>
          </a:p>
        </p:txBody>
      </p:sp>
    </p:spTree>
    <p:extLst>
      <p:ext uri="{BB962C8B-B14F-4D97-AF65-F5344CB8AC3E}">
        <p14:creationId xmlns:p14="http://schemas.microsoft.com/office/powerpoint/2010/main" val="3599012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3"/>
          <p:cNvSpPr txBox="1">
            <a:spLocks noChangeArrowheads="1"/>
          </p:cNvSpPr>
          <p:nvPr/>
        </p:nvSpPr>
        <p:spPr bwMode="auto">
          <a:xfrm>
            <a:off x="671513" y="4295950"/>
            <a:ext cx="8413750"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a:lvl1pPr>
          </a:lstStyle>
          <a:p>
            <a:r>
              <a:rPr lang="zh-CN" altLang="en-US" dirty="0"/>
              <a:t>质检人员按下相应的区域（班组）质量按钮寻求帮助：</a:t>
            </a:r>
          </a:p>
          <a:p>
            <a:pPr>
              <a:buFont typeface="Arial" panose="020B0604020202020204" pitchFamily="34" charset="0"/>
              <a:buChar char="•"/>
            </a:pPr>
            <a:r>
              <a:rPr lang="zh-CN" altLang="en-US" dirty="0"/>
              <a:t>质量的区域数字变为闪烁的黄色，背景为字母</a:t>
            </a:r>
            <a:r>
              <a:rPr lang="en-US" altLang="zh-CN" dirty="0"/>
              <a:t>QS</a:t>
            </a:r>
            <a:endParaRPr lang="zh-CN" altLang="en-US" dirty="0"/>
          </a:p>
          <a:p>
            <a:pPr>
              <a:buFont typeface="Arial" panose="020B0604020202020204" pitchFamily="34" charset="0"/>
              <a:buChar char="•"/>
            </a:pPr>
            <a:r>
              <a:rPr lang="zh-CN" altLang="en-US" dirty="0"/>
              <a:t>播放独特的区域音乐</a:t>
            </a:r>
          </a:p>
          <a:p>
            <a:r>
              <a:rPr lang="zh-CN" altLang="en-US" dirty="0"/>
              <a:t>班组长响应质量检验工位，再次按下相应的区域质量按钮：</a:t>
            </a:r>
          </a:p>
          <a:p>
            <a:pPr>
              <a:buFont typeface="Arial" panose="020B0604020202020204" pitchFamily="34" charset="0"/>
              <a:buChar char="•"/>
            </a:pPr>
            <a:r>
              <a:rPr lang="zh-CN" altLang="en-US" dirty="0"/>
              <a:t>质量的区域数字变为绿色</a:t>
            </a:r>
          </a:p>
          <a:p>
            <a:pPr>
              <a:buFont typeface="Arial" panose="020B0604020202020204" pitchFamily="34" charset="0"/>
              <a:buChar char="•"/>
            </a:pPr>
            <a:r>
              <a:rPr lang="zh-CN" altLang="en-US" dirty="0"/>
              <a:t>独特的区域音乐停止</a:t>
            </a:r>
          </a:p>
        </p:txBody>
      </p:sp>
      <p:grpSp>
        <p:nvGrpSpPr>
          <p:cNvPr id="2" name="组合 1"/>
          <p:cNvGrpSpPr>
            <a:grpSpLocks noChangeAspect="1"/>
          </p:cNvGrpSpPr>
          <p:nvPr/>
        </p:nvGrpSpPr>
        <p:grpSpPr>
          <a:xfrm>
            <a:off x="2650321" y="1516062"/>
            <a:ext cx="4456133" cy="2578907"/>
            <a:chOff x="1819275" y="1281113"/>
            <a:chExt cx="4657725" cy="2695575"/>
          </a:xfrm>
        </p:grpSpPr>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1281113"/>
              <a:ext cx="465772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E:\Work\Project\20120706.BMS.Ver1.0\andonBoard\andonBoard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640" y="1821975"/>
              <a:ext cx="1892300" cy="75692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标题 2"/>
          <p:cNvSpPr>
            <a:spLocks noGrp="1"/>
          </p:cNvSpPr>
          <p:nvPr>
            <p:ph type="title"/>
          </p:nvPr>
        </p:nvSpPr>
        <p:spPr/>
        <p:txBody>
          <a:bodyPr/>
          <a:lstStyle/>
          <a:p>
            <a:r>
              <a:rPr lang="zh-CN" altLang="en-US" dirty="0" smtClean="0"/>
              <a:t>系统运行</a:t>
            </a:r>
            <a:r>
              <a:rPr lang="en-US" altLang="zh-CN" dirty="0" smtClean="0"/>
              <a:t>-</a:t>
            </a:r>
            <a:r>
              <a:rPr lang="zh-CN" altLang="en-US" dirty="0" smtClean="0"/>
              <a:t>工段内质量控制</a:t>
            </a:r>
            <a:endParaRPr lang="zh-CN" altLang="en-US" dirty="0"/>
          </a:p>
        </p:txBody>
      </p:sp>
    </p:spTree>
    <p:extLst>
      <p:ext uri="{BB962C8B-B14F-4D97-AF65-F5344CB8AC3E}">
        <p14:creationId xmlns:p14="http://schemas.microsoft.com/office/powerpoint/2010/main" val="3703167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3"/>
          <p:cNvSpPr txBox="1">
            <a:spLocks noChangeArrowheads="1"/>
          </p:cNvSpPr>
          <p:nvPr/>
        </p:nvSpPr>
        <p:spPr bwMode="auto">
          <a:xfrm>
            <a:off x="671513" y="4411662"/>
            <a:ext cx="841375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a:lvl1pPr>
          </a:lstStyle>
          <a:p>
            <a:r>
              <a:rPr lang="zh-CN" altLang="en-US" dirty="0"/>
              <a:t>质检人员按下相应的区域（工段）质量按钮寻求帮助：</a:t>
            </a:r>
          </a:p>
          <a:p>
            <a:pPr>
              <a:buFont typeface="Arial" panose="020B0604020202020204" pitchFamily="34" charset="0"/>
              <a:buChar char="•"/>
            </a:pPr>
            <a:r>
              <a:rPr lang="zh-CN" altLang="en-US" dirty="0"/>
              <a:t>表示质检工位（工段最后一个工位）的数字显示闪烁的黄色，背景为字母</a:t>
            </a:r>
            <a:r>
              <a:rPr lang="en-US" altLang="zh-CN" dirty="0"/>
              <a:t>QG</a:t>
            </a:r>
            <a:endParaRPr lang="zh-CN" altLang="en-US" dirty="0"/>
          </a:p>
          <a:p>
            <a:pPr>
              <a:buFont typeface="Arial" panose="020B0604020202020204" pitchFamily="34" charset="0"/>
              <a:buChar char="•"/>
            </a:pPr>
            <a:r>
              <a:rPr lang="zh-CN" altLang="en-US" dirty="0"/>
              <a:t>质量</a:t>
            </a:r>
            <a:r>
              <a:rPr lang="en-US" altLang="zh-CN" dirty="0"/>
              <a:t>/</a:t>
            </a:r>
            <a:r>
              <a:rPr lang="zh-CN" altLang="en-US" dirty="0"/>
              <a:t>流动警示音乐播放</a:t>
            </a:r>
            <a:r>
              <a:rPr lang="en-US" altLang="zh-CN" dirty="0"/>
              <a:t>5</a:t>
            </a:r>
            <a:r>
              <a:rPr lang="zh-CN" altLang="en-US" dirty="0"/>
              <a:t>秒种</a:t>
            </a:r>
          </a:p>
          <a:p>
            <a:r>
              <a:rPr lang="zh-CN" altLang="en-US" dirty="0"/>
              <a:t>工段长响应，重新设置相关的区域质量按钮：</a:t>
            </a:r>
          </a:p>
          <a:p>
            <a:pPr>
              <a:buFont typeface="Arial" panose="020B0604020202020204" pitchFamily="34" charset="0"/>
              <a:buChar char="•"/>
            </a:pPr>
            <a:r>
              <a:rPr lang="zh-CN" altLang="en-US" dirty="0"/>
              <a:t>质检工位的数字变为正常的操作状态</a:t>
            </a:r>
          </a:p>
        </p:txBody>
      </p:sp>
      <p:grpSp>
        <p:nvGrpSpPr>
          <p:cNvPr id="2" name="组合 1"/>
          <p:cNvGrpSpPr>
            <a:grpSpLocks noChangeAspect="1"/>
          </p:cNvGrpSpPr>
          <p:nvPr/>
        </p:nvGrpSpPr>
        <p:grpSpPr>
          <a:xfrm>
            <a:off x="2568559" y="1488246"/>
            <a:ext cx="4469284" cy="2578907"/>
            <a:chOff x="1674812" y="1233488"/>
            <a:chExt cx="5183188" cy="2990850"/>
          </a:xfrm>
        </p:grpSpPr>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1233488"/>
              <a:ext cx="5183188"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descr="E:\Work\Project\20120706.BMS.Ver1.0\andonBoard\andonBoard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712911"/>
              <a:ext cx="2084385" cy="833754"/>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标题 2"/>
          <p:cNvSpPr>
            <a:spLocks noGrp="1"/>
          </p:cNvSpPr>
          <p:nvPr>
            <p:ph type="title"/>
          </p:nvPr>
        </p:nvSpPr>
        <p:spPr/>
        <p:txBody>
          <a:bodyPr/>
          <a:lstStyle/>
          <a:p>
            <a:r>
              <a:rPr lang="zh-CN" altLang="en-US" dirty="0" smtClean="0"/>
              <a:t>系统运行</a:t>
            </a:r>
            <a:r>
              <a:rPr lang="en-US" altLang="zh-CN" dirty="0" smtClean="0"/>
              <a:t>-</a:t>
            </a:r>
            <a:r>
              <a:rPr lang="zh-CN" altLang="en-US" dirty="0" smtClean="0"/>
              <a:t>生产线质量关卡</a:t>
            </a:r>
            <a:endParaRPr lang="zh-CN" altLang="en-US" dirty="0"/>
          </a:p>
        </p:txBody>
      </p:sp>
    </p:spTree>
    <p:extLst>
      <p:ext uri="{BB962C8B-B14F-4D97-AF65-F5344CB8AC3E}">
        <p14:creationId xmlns:p14="http://schemas.microsoft.com/office/powerpoint/2010/main" val="1206733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Text Box 3"/>
          <p:cNvSpPr txBox="1">
            <a:spLocks noChangeArrowheads="1"/>
          </p:cNvSpPr>
          <p:nvPr/>
        </p:nvSpPr>
        <p:spPr bwMode="auto">
          <a:xfrm>
            <a:off x="671513" y="4057502"/>
            <a:ext cx="8413750" cy="284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a:lvl1pPr>
          </a:lstStyle>
          <a:p>
            <a:r>
              <a:rPr lang="zh-CN" altLang="en-US" dirty="0"/>
              <a:t>组员拉动红色运行停止线或按下急停按钮：</a:t>
            </a:r>
            <a:endParaRPr lang="en-US" altLang="zh-CN" dirty="0"/>
          </a:p>
          <a:p>
            <a:pPr>
              <a:buFont typeface="Arial" panose="020B0604020202020204" pitchFamily="34" charset="0"/>
              <a:buChar char="•"/>
            </a:pPr>
            <a:r>
              <a:rPr lang="zh-CN" altLang="en-US" dirty="0"/>
              <a:t>生产线立即停止</a:t>
            </a:r>
          </a:p>
          <a:p>
            <a:pPr>
              <a:buFont typeface="Arial" panose="020B0604020202020204" pitchFamily="34" charset="0"/>
              <a:buChar char="•"/>
            </a:pPr>
            <a:r>
              <a:rPr lang="zh-CN" altLang="en-US" dirty="0"/>
              <a:t>设备停止指示（</a:t>
            </a:r>
            <a:r>
              <a:rPr lang="en-US" altLang="zh-CN" dirty="0"/>
              <a:t>RS</a:t>
            </a:r>
            <a:r>
              <a:rPr lang="zh-CN" altLang="en-US" dirty="0"/>
              <a:t>）变为闪烁的红色</a:t>
            </a:r>
          </a:p>
          <a:p>
            <a:pPr>
              <a:buFont typeface="Arial" panose="020B0604020202020204" pitchFamily="34" charset="0"/>
              <a:buChar char="•"/>
            </a:pPr>
            <a:r>
              <a:rPr lang="zh-CN" altLang="en-US" dirty="0"/>
              <a:t>拉绳或按钮开关变红色</a:t>
            </a:r>
          </a:p>
          <a:p>
            <a:pPr>
              <a:buFont typeface="Arial" panose="020B0604020202020204" pitchFamily="34" charset="0"/>
              <a:buChar char="•"/>
            </a:pPr>
            <a:r>
              <a:rPr lang="zh-CN" altLang="en-US" dirty="0"/>
              <a:t>具体的暗灯区域灯</a:t>
            </a:r>
            <a:r>
              <a:rPr lang="en-US" altLang="zh-CN" dirty="0"/>
              <a:t>(2)</a:t>
            </a:r>
            <a:r>
              <a:rPr lang="zh-CN" altLang="en-US" dirty="0"/>
              <a:t>变为闪烁的红色</a:t>
            </a:r>
          </a:p>
          <a:p>
            <a:pPr>
              <a:buFont typeface="Arial" panose="020B0604020202020204" pitchFamily="34" charset="0"/>
              <a:buChar char="•"/>
            </a:pPr>
            <a:r>
              <a:rPr lang="zh-CN" altLang="en-US" dirty="0"/>
              <a:t>绿色的生产线状态灯</a:t>
            </a:r>
            <a:r>
              <a:rPr lang="en-US" altLang="zh-CN" dirty="0"/>
              <a:t>(</a:t>
            </a:r>
            <a:r>
              <a:rPr lang="zh-CN" altLang="en-US" dirty="0"/>
              <a:t>内饰一</a:t>
            </a:r>
            <a:r>
              <a:rPr lang="en-US" altLang="zh-CN" dirty="0"/>
              <a:t>)</a:t>
            </a:r>
            <a:r>
              <a:rPr lang="zh-CN" altLang="en-US" dirty="0"/>
              <a:t>变为闪烁的红色</a:t>
            </a:r>
          </a:p>
          <a:p>
            <a:pPr>
              <a:buFont typeface="Arial" panose="020B0604020202020204" pitchFamily="34" charset="0"/>
              <a:buChar char="•"/>
            </a:pPr>
            <a:r>
              <a:rPr lang="zh-CN" altLang="en-US" dirty="0"/>
              <a:t>独特的区域音乐节奏变快直到重新设定运行停止开关</a:t>
            </a:r>
          </a:p>
          <a:p>
            <a:pPr>
              <a:buFont typeface="Arial" panose="020B0604020202020204" pitchFamily="34" charset="0"/>
              <a:buChar char="•"/>
            </a:pPr>
            <a:r>
              <a:rPr lang="zh-CN" altLang="en-US" dirty="0"/>
              <a:t>停线时间计时钟启动</a:t>
            </a:r>
          </a:p>
        </p:txBody>
      </p:sp>
      <p:grpSp>
        <p:nvGrpSpPr>
          <p:cNvPr id="3" name="组合 2"/>
          <p:cNvGrpSpPr>
            <a:grpSpLocks noChangeAspect="1"/>
          </p:cNvGrpSpPr>
          <p:nvPr/>
        </p:nvGrpSpPr>
        <p:grpSpPr>
          <a:xfrm>
            <a:off x="2224048" y="1439862"/>
            <a:ext cx="5561813" cy="2518156"/>
            <a:chOff x="2369852" y="1945082"/>
            <a:chExt cx="4634844" cy="2098463"/>
          </a:xfrm>
        </p:grpSpPr>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852" y="1945082"/>
              <a:ext cx="4634844" cy="20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E:\Work\Project\20120706.BMS.Ver1.0\andonBoard\andonBoard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891" y="2346295"/>
              <a:ext cx="1944053" cy="77762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title"/>
          </p:nvPr>
        </p:nvSpPr>
        <p:spPr/>
        <p:txBody>
          <a:bodyPr/>
          <a:lstStyle/>
          <a:p>
            <a:r>
              <a:rPr lang="zh-CN" altLang="en-US" dirty="0" smtClean="0"/>
              <a:t>系统运行</a:t>
            </a:r>
            <a:r>
              <a:rPr lang="en-US" altLang="zh-CN" dirty="0" smtClean="0"/>
              <a:t>-</a:t>
            </a:r>
            <a:r>
              <a:rPr lang="zh-CN" altLang="en-US" dirty="0" smtClean="0"/>
              <a:t>紧急停止</a:t>
            </a:r>
            <a:endParaRPr lang="zh-CN" altLang="en-US" dirty="0"/>
          </a:p>
        </p:txBody>
      </p:sp>
    </p:spTree>
    <p:extLst>
      <p:ext uri="{BB962C8B-B14F-4D97-AF65-F5344CB8AC3E}">
        <p14:creationId xmlns:p14="http://schemas.microsoft.com/office/powerpoint/2010/main" val="2101578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1026"/>
          <p:cNvSpPr>
            <a:spLocks noChangeArrowheads="1"/>
          </p:cNvSpPr>
          <p:nvPr/>
        </p:nvSpPr>
        <p:spPr bwMode="auto">
          <a:xfrm>
            <a:off x="671513" y="1516062"/>
            <a:ext cx="841374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3377" indent="-273377" algn="l">
              <a:spcBef>
                <a:spcPts val="600"/>
              </a:spcBef>
              <a:buFont typeface="Wingdings" pitchFamily="2" charset="2"/>
              <a:buChar char="Ø"/>
            </a:pPr>
            <a:r>
              <a:rPr lang="zh-CN" altLang="en-US" sz="1800" dirty="0"/>
              <a:t>班组长或组员重新设定运行停止开关</a:t>
            </a:r>
          </a:p>
          <a:p>
            <a:pPr marL="285750" indent="-285750" algn="l">
              <a:spcBef>
                <a:spcPts val="600"/>
              </a:spcBef>
              <a:buFont typeface="Arial" panose="020B0604020202020204" pitchFamily="34" charset="0"/>
              <a:buChar char="•"/>
            </a:pPr>
            <a:r>
              <a:rPr lang="zh-CN" altLang="en-US" sz="1800" dirty="0"/>
              <a:t>传动链重新启动</a:t>
            </a:r>
          </a:p>
          <a:p>
            <a:pPr marL="285750" indent="-285750" algn="l">
              <a:spcBef>
                <a:spcPts val="600"/>
              </a:spcBef>
              <a:buFont typeface="Arial" panose="020B0604020202020204" pitchFamily="34" charset="0"/>
              <a:buChar char="•"/>
            </a:pPr>
            <a:r>
              <a:rPr lang="zh-CN" altLang="en-US" sz="1800" dirty="0"/>
              <a:t>所有的灯回复正常操作状态</a:t>
            </a:r>
            <a:r>
              <a:rPr lang="en-US" altLang="zh-CN" sz="1800" dirty="0"/>
              <a:t>.</a:t>
            </a:r>
          </a:p>
          <a:p>
            <a:pPr marL="273377" indent="-273377" algn="l">
              <a:spcBef>
                <a:spcPts val="600"/>
              </a:spcBef>
              <a:buFont typeface="Wingdings" pitchFamily="2" charset="2"/>
              <a:buChar char="Ø"/>
            </a:pPr>
            <a:endParaRPr lang="en-US" altLang="zh-CN" sz="1800" dirty="0"/>
          </a:p>
          <a:p>
            <a:pPr algn="l">
              <a:spcBef>
                <a:spcPts val="600"/>
              </a:spcBef>
            </a:pPr>
            <a:r>
              <a:rPr lang="zh-CN" altLang="en-US" sz="1600" i="1" dirty="0"/>
              <a:t>只有当流水线需要立即停止时才使用运行停止开关</a:t>
            </a:r>
            <a:r>
              <a:rPr lang="en-US" altLang="zh-CN" sz="1600" i="1" dirty="0"/>
              <a:t>(</a:t>
            </a:r>
            <a:r>
              <a:rPr lang="zh-CN" altLang="en-US" sz="1600" i="1" dirty="0"/>
              <a:t>紧急状态</a:t>
            </a:r>
            <a:r>
              <a:rPr lang="en-US" altLang="zh-CN" sz="1600" i="1" dirty="0"/>
              <a:t>)</a:t>
            </a:r>
            <a:r>
              <a:rPr lang="zh-CN" altLang="en-US" sz="1600" i="1" dirty="0"/>
              <a:t>。大多数情况下，使用组员求助暗灯，流水线在固定停止位停线并可以使其他组员完成标准化操作。有些区域把运行停止开关作为急停开关使用。</a:t>
            </a:r>
          </a:p>
        </p:txBody>
      </p:sp>
      <p:sp>
        <p:nvSpPr>
          <p:cNvPr id="4" name="标题 1"/>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mtClean="0"/>
              <a:t>系统运行</a:t>
            </a:r>
            <a:r>
              <a:rPr lang="en-US" altLang="zh-CN" smtClean="0"/>
              <a:t>-</a:t>
            </a:r>
            <a:r>
              <a:rPr lang="zh-CN" altLang="en-US" smtClean="0"/>
              <a:t>紧急停止</a:t>
            </a:r>
            <a:endParaRPr lang="zh-CN" altLang="en-US" dirty="0"/>
          </a:p>
        </p:txBody>
      </p:sp>
    </p:spTree>
    <p:extLst>
      <p:ext uri="{BB962C8B-B14F-4D97-AF65-F5344CB8AC3E}">
        <p14:creationId xmlns:p14="http://schemas.microsoft.com/office/powerpoint/2010/main" val="159144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3"/>
          <p:cNvSpPr txBox="1">
            <a:spLocks noChangeArrowheads="1"/>
          </p:cNvSpPr>
          <p:nvPr/>
        </p:nvSpPr>
        <p:spPr bwMode="auto">
          <a:xfrm>
            <a:off x="671513" y="4074358"/>
            <a:ext cx="841375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a:lvl1pPr>
          </a:lstStyle>
          <a:p>
            <a:r>
              <a:rPr lang="zh-CN" altLang="en-US" dirty="0"/>
              <a:t>与生产线相联的设备停止运行：</a:t>
            </a:r>
            <a:endParaRPr lang="en-US" altLang="zh-CN" dirty="0"/>
          </a:p>
          <a:p>
            <a:pPr>
              <a:buFont typeface="Arial" panose="020B0604020202020204" pitchFamily="34" charset="0"/>
              <a:buChar char="•"/>
            </a:pPr>
            <a:r>
              <a:rPr lang="zh-CN" altLang="en-US" dirty="0"/>
              <a:t>设备停止指示（</a:t>
            </a:r>
            <a:r>
              <a:rPr lang="en-US" altLang="zh-CN" dirty="0"/>
              <a:t>RS</a:t>
            </a:r>
            <a:r>
              <a:rPr lang="zh-CN" altLang="en-US" dirty="0"/>
              <a:t>）及具体的设备亮灯变为闪烁的红色</a:t>
            </a:r>
          </a:p>
          <a:p>
            <a:pPr>
              <a:buFont typeface="Arial" panose="020B0604020202020204" pitchFamily="34" charset="0"/>
              <a:buChar char="•"/>
            </a:pPr>
            <a:r>
              <a:rPr lang="zh-CN" altLang="en-US" dirty="0"/>
              <a:t>绿色的生产线状态灯</a:t>
            </a:r>
            <a:r>
              <a:rPr lang="en-US" altLang="zh-CN" dirty="0"/>
              <a:t>(</a:t>
            </a:r>
            <a:r>
              <a:rPr lang="zh-CN" altLang="en-US" dirty="0"/>
              <a:t>内饰一</a:t>
            </a:r>
            <a:r>
              <a:rPr lang="en-US" altLang="zh-CN" dirty="0"/>
              <a:t>)</a:t>
            </a:r>
            <a:r>
              <a:rPr lang="zh-CN" altLang="en-US" dirty="0"/>
              <a:t>变为闪烁的红色</a:t>
            </a:r>
          </a:p>
          <a:p>
            <a:pPr>
              <a:buFont typeface="Arial" panose="020B0604020202020204" pitchFamily="34" charset="0"/>
              <a:buChar char="•"/>
            </a:pPr>
            <a:r>
              <a:rPr lang="zh-CN" altLang="en-US" dirty="0"/>
              <a:t>在规定的时间内播放故障音调</a:t>
            </a:r>
          </a:p>
          <a:p>
            <a:pPr>
              <a:buFont typeface="Arial" panose="020B0604020202020204" pitchFamily="34" charset="0"/>
              <a:buChar char="•"/>
            </a:pPr>
            <a:r>
              <a:rPr lang="zh-CN" altLang="en-US" dirty="0"/>
              <a:t>停线计时钟启动</a:t>
            </a:r>
          </a:p>
        </p:txBody>
      </p:sp>
      <p:grpSp>
        <p:nvGrpSpPr>
          <p:cNvPr id="3" name="组合 2"/>
          <p:cNvGrpSpPr>
            <a:grpSpLocks noChangeAspect="1"/>
          </p:cNvGrpSpPr>
          <p:nvPr/>
        </p:nvGrpSpPr>
        <p:grpSpPr>
          <a:xfrm>
            <a:off x="1906587" y="1343944"/>
            <a:ext cx="6182146" cy="2518156"/>
            <a:chOff x="1357313" y="1181100"/>
            <a:chExt cx="5849937" cy="2382838"/>
          </a:xfrm>
        </p:grpSpPr>
        <p:pic>
          <p:nvPicPr>
            <p:cNvPr id="665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181100"/>
              <a:ext cx="5849937"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E:\Work\Project\20120706.BMS.Ver1.0\andonBoard\andonBoard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1752600"/>
              <a:ext cx="2476500" cy="990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title"/>
          </p:nvPr>
        </p:nvSpPr>
        <p:spPr/>
        <p:txBody>
          <a:bodyPr/>
          <a:lstStyle/>
          <a:p>
            <a:r>
              <a:rPr lang="zh-CN" altLang="en-US" dirty="0" smtClean="0"/>
              <a:t>系统运行</a:t>
            </a:r>
            <a:r>
              <a:rPr lang="en-US" altLang="zh-CN" dirty="0" smtClean="0"/>
              <a:t>-</a:t>
            </a:r>
            <a:r>
              <a:rPr lang="zh-CN" altLang="en-US" dirty="0" smtClean="0"/>
              <a:t>设备故障</a:t>
            </a:r>
            <a:endParaRPr lang="zh-CN" altLang="en-US" dirty="0"/>
          </a:p>
        </p:txBody>
      </p:sp>
    </p:spTree>
    <p:extLst>
      <p:ext uri="{BB962C8B-B14F-4D97-AF65-F5344CB8AC3E}">
        <p14:creationId xmlns:p14="http://schemas.microsoft.com/office/powerpoint/2010/main" val="3819327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671513" y="3867844"/>
            <a:ext cx="84137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a:lvl1pPr>
          </a:lstStyle>
          <a:p>
            <a:r>
              <a:rPr lang="zh-CN" altLang="en-US" dirty="0" smtClean="0"/>
              <a:t>其它区域</a:t>
            </a:r>
            <a:r>
              <a:rPr lang="zh-CN" altLang="en-US" dirty="0"/>
              <a:t>或生产线的状态在本区域工段板的响应：</a:t>
            </a:r>
          </a:p>
          <a:p>
            <a:pPr>
              <a:buFont typeface="Arial" panose="020B0604020202020204" pitchFamily="34" charset="0"/>
              <a:buChar char="•"/>
            </a:pPr>
            <a:r>
              <a:rPr lang="zh-CN" altLang="en-US" dirty="0" smtClean="0"/>
              <a:t>其它工段</a:t>
            </a:r>
            <a:r>
              <a:rPr lang="zh-CN" altLang="en-US" dirty="0"/>
              <a:t>信息区显示“</a:t>
            </a:r>
            <a:r>
              <a:rPr lang="en-US" altLang="zh-CN" dirty="0"/>
              <a:t>F21</a:t>
            </a:r>
            <a:r>
              <a:rPr lang="zh-CN" altLang="en-US" dirty="0"/>
              <a:t>紧急停止</a:t>
            </a:r>
            <a:r>
              <a:rPr lang="en-US" altLang="zh-CN" dirty="0"/>
              <a:t>” </a:t>
            </a:r>
            <a:r>
              <a:rPr lang="zh-CN" altLang="en-US" dirty="0"/>
              <a:t>，表示</a:t>
            </a:r>
            <a:r>
              <a:rPr lang="en-US" altLang="zh-CN" dirty="0"/>
              <a:t>F21</a:t>
            </a:r>
            <a:r>
              <a:rPr lang="zh-CN" altLang="en-US" dirty="0"/>
              <a:t>工位停线</a:t>
            </a:r>
            <a:r>
              <a:rPr lang="zh-CN" altLang="en-US" dirty="0" smtClean="0"/>
              <a:t>了</a:t>
            </a:r>
            <a:endParaRPr lang="zh-CN" altLang="en-US" dirty="0"/>
          </a:p>
          <a:p>
            <a:pPr>
              <a:buFont typeface="Arial" panose="020B0604020202020204" pitchFamily="34" charset="0"/>
              <a:buChar char="•"/>
            </a:pPr>
            <a:r>
              <a:rPr lang="zh-CN" altLang="en-US" dirty="0"/>
              <a:t>本工段没有音乐响起</a:t>
            </a:r>
          </a:p>
        </p:txBody>
      </p:sp>
      <p:grpSp>
        <p:nvGrpSpPr>
          <p:cNvPr id="3" name="组合 2"/>
          <p:cNvGrpSpPr/>
          <p:nvPr/>
        </p:nvGrpSpPr>
        <p:grpSpPr>
          <a:xfrm>
            <a:off x="2298589" y="1363662"/>
            <a:ext cx="5532892" cy="2205714"/>
            <a:chOff x="2326819" y="1945081"/>
            <a:chExt cx="5532892" cy="2205714"/>
          </a:xfrm>
        </p:grpSpPr>
        <p:pic>
          <p:nvPicPr>
            <p:cNvPr id="727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819" y="1945081"/>
              <a:ext cx="5532892" cy="220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E:\Work\Project\20120706.BMS.Ver1.0\andonBoard\andonBoard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784" y="2536685"/>
              <a:ext cx="2075681" cy="83027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title"/>
          </p:nvPr>
        </p:nvSpPr>
        <p:spPr/>
        <p:txBody>
          <a:bodyPr/>
          <a:lstStyle/>
          <a:p>
            <a:r>
              <a:rPr lang="zh-CN" altLang="en-US" sz="4000" dirty="0" smtClean="0"/>
              <a:t>系统运行</a:t>
            </a:r>
            <a:r>
              <a:rPr lang="en-US" altLang="zh-CN" sz="4000" dirty="0" smtClean="0"/>
              <a:t>-</a:t>
            </a:r>
            <a:r>
              <a:rPr lang="zh-CN" altLang="en-US" sz="4000" dirty="0" smtClean="0"/>
              <a:t>其它区域的生产状态</a:t>
            </a:r>
            <a:endParaRPr lang="zh-CN" altLang="en-US" sz="4000" dirty="0"/>
          </a:p>
        </p:txBody>
      </p:sp>
    </p:spTree>
    <p:extLst>
      <p:ext uri="{BB962C8B-B14F-4D97-AF65-F5344CB8AC3E}">
        <p14:creationId xmlns:p14="http://schemas.microsoft.com/office/powerpoint/2010/main" val="3192782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noChangeAspect="1"/>
          </p:cNvGrpSpPr>
          <p:nvPr/>
        </p:nvGrpSpPr>
        <p:grpSpPr>
          <a:xfrm>
            <a:off x="1716018" y="1592262"/>
            <a:ext cx="6324740" cy="2490816"/>
            <a:chOff x="2372382" y="1964066"/>
            <a:chExt cx="4547514" cy="1790907"/>
          </a:xfrm>
        </p:grpSpPr>
        <p:pic>
          <p:nvPicPr>
            <p:cNvPr id="73733"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382" y="1964066"/>
              <a:ext cx="4547514" cy="179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descr="E:\Work\Project\20120706.BMS.Ver1.0\andonBoard\andonBoard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4721" y="2395782"/>
              <a:ext cx="1987719" cy="79508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title"/>
          </p:nvPr>
        </p:nvSpPr>
        <p:spPr/>
        <p:txBody>
          <a:bodyPr/>
          <a:lstStyle/>
          <a:p>
            <a:r>
              <a:rPr lang="zh-CN" altLang="en-US" dirty="0" smtClean="0"/>
              <a:t>系统运行</a:t>
            </a:r>
            <a:r>
              <a:rPr lang="en-US" altLang="zh-CN" dirty="0" smtClean="0"/>
              <a:t>-</a:t>
            </a:r>
            <a:r>
              <a:rPr lang="zh-CN" altLang="en-US" dirty="0" smtClean="0"/>
              <a:t>计划停线</a:t>
            </a:r>
            <a:endParaRPr lang="zh-CN" altLang="en-US" dirty="0"/>
          </a:p>
        </p:txBody>
      </p:sp>
      <p:sp>
        <p:nvSpPr>
          <p:cNvPr id="7" name="Text Box 3"/>
          <p:cNvSpPr txBox="1">
            <a:spLocks noChangeArrowheads="1"/>
          </p:cNvSpPr>
          <p:nvPr/>
        </p:nvSpPr>
        <p:spPr bwMode="auto">
          <a:xfrm>
            <a:off x="671513" y="4325044"/>
            <a:ext cx="84137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a:lvl1pPr>
          </a:lstStyle>
          <a:p>
            <a:r>
              <a:rPr lang="zh-CN" altLang="en-US" dirty="0" smtClean="0"/>
              <a:t>当到达计划停线时间（如休息或用餐时间）时，本区域工段板的</a:t>
            </a:r>
            <a:r>
              <a:rPr lang="zh-CN" altLang="en-US" dirty="0"/>
              <a:t>响应：</a:t>
            </a:r>
          </a:p>
          <a:p>
            <a:pPr>
              <a:buFont typeface="Arial" panose="020B0604020202020204" pitchFamily="34" charset="0"/>
              <a:buChar char="•"/>
            </a:pPr>
            <a:r>
              <a:rPr lang="zh-CN" altLang="en-US" dirty="0" smtClean="0"/>
              <a:t>所有显示内容变成灰色</a:t>
            </a:r>
            <a:endParaRPr lang="zh-CN" altLang="en-US" dirty="0"/>
          </a:p>
          <a:p>
            <a:pPr>
              <a:buFont typeface="Arial" panose="020B0604020202020204" pitchFamily="34" charset="0"/>
              <a:buChar char="•"/>
            </a:pPr>
            <a:r>
              <a:rPr lang="zh-CN" altLang="en-US" dirty="0"/>
              <a:t>本</a:t>
            </a:r>
            <a:r>
              <a:rPr lang="zh-CN" altLang="en-US" dirty="0" smtClean="0"/>
              <a:t>工段</a:t>
            </a:r>
            <a:r>
              <a:rPr lang="zh-CN" altLang="en-US" dirty="0"/>
              <a:t>没有音乐响起</a:t>
            </a:r>
          </a:p>
        </p:txBody>
      </p:sp>
    </p:spTree>
    <p:extLst>
      <p:ext uri="{BB962C8B-B14F-4D97-AF65-F5344CB8AC3E}">
        <p14:creationId xmlns:p14="http://schemas.microsoft.com/office/powerpoint/2010/main" val="94141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如何</a:t>
            </a:r>
            <a:r>
              <a:rPr lang="zh-CN" altLang="en-US" dirty="0" smtClean="0"/>
              <a:t>使用</a:t>
            </a:r>
            <a:r>
              <a:rPr lang="zh-CN" altLang="en-US" dirty="0"/>
              <a:t>暗灯</a:t>
            </a:r>
            <a:r>
              <a:rPr lang="zh-CN" altLang="en-US" dirty="0" smtClean="0"/>
              <a:t>系统</a:t>
            </a:r>
            <a:r>
              <a:rPr lang="zh-CN" altLang="en-US" dirty="0" smtClean="0"/>
              <a:t>？</a:t>
            </a:r>
            <a:endParaRPr lang="zh-CN" altLang="en-US" dirty="0"/>
          </a:p>
        </p:txBody>
      </p:sp>
      <p:sp>
        <p:nvSpPr>
          <p:cNvPr id="3" name="文本占位符 2"/>
          <p:cNvSpPr>
            <a:spLocks noGrp="1"/>
          </p:cNvSpPr>
          <p:nvPr>
            <p:ph type="body" idx="1"/>
          </p:nvPr>
        </p:nvSpPr>
        <p:spPr/>
        <p:txBody>
          <a:bodyPr/>
          <a:lstStyle/>
          <a:p>
            <a:r>
              <a:rPr lang="zh-CN" altLang="en-US" sz="2870" dirty="0"/>
              <a:t>第</a:t>
            </a:r>
            <a:r>
              <a:rPr lang="en-US" altLang="zh-CN" sz="2870" dirty="0"/>
              <a:t>3</a:t>
            </a:r>
            <a:r>
              <a:rPr lang="zh-CN" altLang="en-US" sz="2870" dirty="0"/>
              <a:t>部分</a:t>
            </a:r>
          </a:p>
        </p:txBody>
      </p:sp>
    </p:spTree>
    <p:extLst>
      <p:ext uri="{BB962C8B-B14F-4D97-AF65-F5344CB8AC3E}">
        <p14:creationId xmlns:p14="http://schemas.microsoft.com/office/powerpoint/2010/main" val="4272511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3"/>
          <p:cNvSpPr txBox="1">
            <a:spLocks noChangeArrowheads="1"/>
          </p:cNvSpPr>
          <p:nvPr/>
        </p:nvSpPr>
        <p:spPr bwMode="auto">
          <a:xfrm>
            <a:off x="671513" y="1439862"/>
            <a:ext cx="8550274"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a:lvl1pPr>
          </a:lstStyle>
          <a:p>
            <a:r>
              <a:rPr lang="zh-CN" altLang="en-US" dirty="0"/>
              <a:t>当有问题或不符合标准的情况发生，组员拉动暗灯寻求帮助。区域音乐会响起，暗灯板上闪烁的灯提示班组长和工段长，在他们的区域发生了问题需要支持。</a:t>
            </a:r>
          </a:p>
          <a:p>
            <a:r>
              <a:rPr lang="zh-CN" altLang="en-US" dirty="0"/>
              <a:t>班组长负责立即响应这些暗灯，支持组员修复问题。如果问题可以在工位内解决，把暗灯复位，流水线继续移动。如果问题不能在工位内解决，而这个问题会影响后道工艺流程，那么班组长在生产线到达固定停止位时停线继续返修；如果问题不影响后道工序，班组长保持流水线的移动并继续返修；此外班组长可以在车上贴标签以离线返修。一个问题得到解决，应该自问一下“如何防止这个问题再次发生？”这就是改进工艺流程的机会。</a:t>
            </a:r>
          </a:p>
        </p:txBody>
      </p:sp>
      <p:sp>
        <p:nvSpPr>
          <p:cNvPr id="2" name="标题 1"/>
          <p:cNvSpPr>
            <a:spLocks noGrp="1"/>
          </p:cNvSpPr>
          <p:nvPr>
            <p:ph type="title"/>
          </p:nvPr>
        </p:nvSpPr>
        <p:spPr/>
        <p:txBody>
          <a:bodyPr/>
          <a:lstStyle/>
          <a:p>
            <a:r>
              <a:rPr lang="zh-CN" altLang="en-US" dirty="0" smtClean="0"/>
              <a:t>如何使用暗灯系统</a:t>
            </a:r>
            <a:endParaRPr lang="zh-CN" altLang="en-US" dirty="0"/>
          </a:p>
        </p:txBody>
      </p:sp>
    </p:spTree>
    <p:extLst>
      <p:ext uri="{BB962C8B-B14F-4D97-AF65-F5344CB8AC3E}">
        <p14:creationId xmlns:p14="http://schemas.microsoft.com/office/powerpoint/2010/main" val="3366883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暗灯系统</a:t>
            </a:r>
            <a:r>
              <a:rPr lang="zh-CN" altLang="en-US" dirty="0" smtClean="0"/>
              <a:t>的概念</a:t>
            </a:r>
            <a:endParaRPr lang="zh-CN" altLang="en-US" dirty="0"/>
          </a:p>
        </p:txBody>
      </p:sp>
      <p:sp>
        <p:nvSpPr>
          <p:cNvPr id="3" name="文本占位符 2"/>
          <p:cNvSpPr>
            <a:spLocks noGrp="1"/>
          </p:cNvSpPr>
          <p:nvPr>
            <p:ph type="body" idx="1"/>
          </p:nvPr>
        </p:nvSpPr>
        <p:spPr/>
        <p:txBody>
          <a:bodyPr/>
          <a:lstStyle/>
          <a:p>
            <a:r>
              <a:rPr lang="zh-CN" altLang="en-US" sz="2870" dirty="0"/>
              <a:t>第</a:t>
            </a:r>
            <a:r>
              <a:rPr lang="en-US" altLang="zh-CN" sz="2870" dirty="0"/>
              <a:t>1</a:t>
            </a:r>
            <a:r>
              <a:rPr lang="zh-CN" altLang="en-US" sz="2870" dirty="0"/>
              <a:t>部分</a:t>
            </a:r>
          </a:p>
        </p:txBody>
      </p:sp>
    </p:spTree>
    <p:extLst>
      <p:ext uri="{BB962C8B-B14F-4D97-AF65-F5344CB8AC3E}">
        <p14:creationId xmlns:p14="http://schemas.microsoft.com/office/powerpoint/2010/main" val="1040500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 Box 11"/>
          <p:cNvSpPr txBox="1">
            <a:spLocks noChangeArrowheads="1"/>
          </p:cNvSpPr>
          <p:nvPr/>
        </p:nvSpPr>
        <p:spPr bwMode="auto">
          <a:xfrm>
            <a:off x="671513" y="1439862"/>
            <a:ext cx="84137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a:lvl1pPr>
          </a:lstStyle>
          <a:p>
            <a:r>
              <a:rPr lang="zh-CN" altLang="en-US" b="1" dirty="0"/>
              <a:t>步骤</a:t>
            </a:r>
            <a:r>
              <a:rPr lang="en-US" altLang="zh-CN" b="1" dirty="0"/>
              <a:t>1-</a:t>
            </a:r>
            <a:r>
              <a:rPr lang="zh-CN" altLang="en-US" b="1" dirty="0"/>
              <a:t>拉暗灯，工位灯亮音乐响起</a:t>
            </a:r>
          </a:p>
          <a:p>
            <a:pPr marL="0" indent="0">
              <a:buNone/>
            </a:pPr>
            <a:r>
              <a:rPr lang="zh-CN" altLang="en-US" dirty="0" smtClean="0"/>
              <a:t>组员</a:t>
            </a:r>
            <a:r>
              <a:rPr lang="zh-CN" altLang="en-US" dirty="0"/>
              <a:t>发现问题时，通过拉暗灯立即向班组长汇报情况。工位灯亮，而暗灯板上的区域灯会闪烁，并响起特定的音乐。在这副图例中一个区域包含三个工位。十号工位的组员有问题，所以他拉动暗灯。</a:t>
            </a:r>
          </a:p>
        </p:txBody>
      </p:sp>
      <p:grpSp>
        <p:nvGrpSpPr>
          <p:cNvPr id="2" name="组合 1"/>
          <p:cNvGrpSpPr>
            <a:grpSpLocks noChangeAspect="1"/>
          </p:cNvGrpSpPr>
          <p:nvPr/>
        </p:nvGrpSpPr>
        <p:grpSpPr>
          <a:xfrm>
            <a:off x="2516187" y="3421062"/>
            <a:ext cx="4674839" cy="2536381"/>
            <a:chOff x="2276475" y="3149600"/>
            <a:chExt cx="4886325" cy="2651125"/>
          </a:xfrm>
        </p:grpSpPr>
        <p:pic>
          <p:nvPicPr>
            <p:cNvPr id="8089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3200400"/>
              <a:ext cx="47434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Work\Project\20120706.BMS.Ver1.0\andonBoard\andonBoard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276" y="3149600"/>
              <a:ext cx="2597524" cy="1125594"/>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标题 2"/>
          <p:cNvSpPr>
            <a:spLocks noGrp="1"/>
          </p:cNvSpPr>
          <p:nvPr>
            <p:ph type="title"/>
          </p:nvPr>
        </p:nvSpPr>
        <p:spPr/>
        <p:txBody>
          <a:bodyPr/>
          <a:lstStyle/>
          <a:p>
            <a:r>
              <a:rPr lang="zh-CN" altLang="en-US" dirty="0" smtClean="0"/>
              <a:t>如何使用暗灯系统</a:t>
            </a:r>
            <a:endParaRPr lang="zh-CN" altLang="en-US" dirty="0"/>
          </a:p>
        </p:txBody>
      </p:sp>
    </p:spTree>
    <p:extLst>
      <p:ext uri="{BB962C8B-B14F-4D97-AF65-F5344CB8AC3E}">
        <p14:creationId xmlns:p14="http://schemas.microsoft.com/office/powerpoint/2010/main" val="4116239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7"/>
          <p:cNvSpPr txBox="1">
            <a:spLocks noChangeArrowheads="1"/>
          </p:cNvSpPr>
          <p:nvPr/>
        </p:nvSpPr>
        <p:spPr bwMode="auto">
          <a:xfrm>
            <a:off x="671513" y="1457989"/>
            <a:ext cx="84137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1"/>
            </a:lvl1pPr>
          </a:lstStyle>
          <a:p>
            <a:r>
              <a:rPr lang="zh-CN" altLang="en-US" dirty="0"/>
              <a:t>步骤</a:t>
            </a:r>
            <a:r>
              <a:rPr lang="en-US" altLang="zh-CN" dirty="0"/>
              <a:t>2-</a:t>
            </a:r>
            <a:r>
              <a:rPr lang="zh-CN" altLang="en-US" dirty="0"/>
              <a:t>班组长立即赶到着手解决问题</a:t>
            </a:r>
          </a:p>
          <a:p>
            <a:pPr marL="0" indent="0">
              <a:buNone/>
            </a:pPr>
            <a:r>
              <a:rPr lang="zh-CN" altLang="en-US" b="0" dirty="0"/>
              <a:t>当班组长听到特定的区域音乐，看见黄灯亮，就知道区域</a:t>
            </a:r>
            <a:r>
              <a:rPr lang="en-US" altLang="zh-CN" b="0" dirty="0"/>
              <a:t>3</a:t>
            </a:r>
            <a:r>
              <a:rPr lang="zh-CN" altLang="en-US" b="0" dirty="0"/>
              <a:t>有问题，但还不知道是哪个工位直到走近看到工位的灯亮。班组长立即赶赴该工位并协助组员开始解决问题。</a:t>
            </a:r>
          </a:p>
        </p:txBody>
      </p:sp>
      <p:pic>
        <p:nvPicPr>
          <p:cNvPr id="8192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426" y="2813446"/>
            <a:ext cx="3622858" cy="18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71513" y="4990990"/>
            <a:ext cx="8413749"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Bef>
                <a:spcPts val="600"/>
              </a:spcBef>
            </a:pPr>
            <a:r>
              <a:rPr lang="zh-CN" altLang="en-US" sz="1800" dirty="0"/>
              <a:t>班组长必须经过如何响应暗灯的培训。每个问题有潜在的不同解决方案。班组长必须学会合理的响应方式并每天接收指导。暗灯行动计划是另一种培训班组长合理响应暗灯的方法。</a:t>
            </a:r>
          </a:p>
          <a:p>
            <a:pPr algn="l">
              <a:spcBef>
                <a:spcPts val="600"/>
              </a:spcBef>
            </a:pPr>
            <a:r>
              <a:rPr lang="zh-CN" altLang="en-US" sz="1800" dirty="0"/>
              <a:t>如果问题迅速解决，再拉一次暗灯线使生产线继续流动。如果问题的解决包含了对工艺的改进，就必须标准化。</a:t>
            </a:r>
          </a:p>
        </p:txBody>
      </p:sp>
      <p:sp>
        <p:nvSpPr>
          <p:cNvPr id="6" name="标题 2"/>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mtClean="0"/>
              <a:t>如何使用暗灯系统</a:t>
            </a:r>
            <a:endParaRPr lang="zh-CN" altLang="en-US" dirty="0"/>
          </a:p>
        </p:txBody>
      </p:sp>
    </p:spTree>
    <p:extLst>
      <p:ext uri="{BB962C8B-B14F-4D97-AF65-F5344CB8AC3E}">
        <p14:creationId xmlns:p14="http://schemas.microsoft.com/office/powerpoint/2010/main" val="3665091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671513" y="1439862"/>
            <a:ext cx="84137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1"/>
            </a:lvl1pPr>
          </a:lstStyle>
          <a:p>
            <a:r>
              <a:rPr lang="zh-CN" altLang="en-US" dirty="0"/>
              <a:t>步骤</a:t>
            </a:r>
            <a:r>
              <a:rPr lang="en-US" altLang="zh-CN" dirty="0"/>
              <a:t>3-</a:t>
            </a:r>
            <a:r>
              <a:rPr lang="zh-CN" altLang="en-US" dirty="0"/>
              <a:t>生产线继续流动到固定停止位</a:t>
            </a:r>
          </a:p>
          <a:p>
            <a:pPr marL="0" indent="0">
              <a:buNone/>
            </a:pPr>
            <a:r>
              <a:rPr lang="zh-CN" altLang="en-US" b="0" dirty="0"/>
              <a:t>班组长尽力在到达固定停止位之前修复</a:t>
            </a:r>
            <a:r>
              <a:rPr lang="en-US" altLang="zh-CN" b="0" dirty="0"/>
              <a:t>/</a:t>
            </a:r>
            <a:r>
              <a:rPr lang="zh-CN" altLang="en-US" b="0" dirty="0"/>
              <a:t>解决问题。如果问题没有马上解决，生产线在车辆到达下一个固定停止位之前继续流动，那么班组长决定是停线还是到下个工位去返修同时释放暗灯。</a:t>
            </a:r>
          </a:p>
        </p:txBody>
      </p:sp>
      <p:pic>
        <p:nvPicPr>
          <p:cNvPr id="839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765" y="2912278"/>
            <a:ext cx="4258269" cy="16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4" name="Text Box 6"/>
          <p:cNvSpPr txBox="1">
            <a:spLocks noChangeArrowheads="1"/>
          </p:cNvSpPr>
          <p:nvPr/>
        </p:nvSpPr>
        <p:spPr bwMode="auto">
          <a:xfrm>
            <a:off x="2830552" y="4327053"/>
            <a:ext cx="1348446" cy="2640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400">
                <a:solidFill>
                  <a:schemeClr val="tx1"/>
                </a:solidFill>
                <a:latin typeface="Times New Roman" pitchFamily="18" charset="0"/>
                <a:ea typeface="宋体" pitchFamily="2" charset="-122"/>
              </a:defRPr>
            </a:lvl1pPr>
            <a:lvl2pPr marL="742950" indent="-285750">
              <a:defRPr kumimoji="1" sz="1400">
                <a:solidFill>
                  <a:schemeClr val="tx1"/>
                </a:solidFill>
                <a:latin typeface="Times New Roman" pitchFamily="18" charset="0"/>
                <a:ea typeface="宋体" pitchFamily="2" charset="-122"/>
              </a:defRPr>
            </a:lvl2pPr>
            <a:lvl3pPr marL="1143000" indent="-228600">
              <a:defRPr kumimoji="1" sz="1400">
                <a:solidFill>
                  <a:schemeClr val="tx1"/>
                </a:solidFill>
                <a:latin typeface="Times New Roman" pitchFamily="18" charset="0"/>
                <a:ea typeface="宋体" pitchFamily="2" charset="-122"/>
              </a:defRPr>
            </a:lvl3pPr>
            <a:lvl4pPr marL="1600200" indent="-228600">
              <a:defRPr kumimoji="1" sz="1400">
                <a:solidFill>
                  <a:schemeClr val="tx1"/>
                </a:solidFill>
                <a:latin typeface="Times New Roman" pitchFamily="18" charset="0"/>
                <a:ea typeface="宋体" pitchFamily="2" charset="-122"/>
              </a:defRPr>
            </a:lvl4pPr>
            <a:lvl5pPr marL="2057400" indent="-228600">
              <a:defRPr kumimoji="1"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9pPr>
          </a:lstStyle>
          <a:p>
            <a:pPr eaLnBrk="1" hangingPunct="1"/>
            <a:r>
              <a:rPr lang="en-US" altLang="zh-CN" sz="1116"/>
              <a:t>                                 </a:t>
            </a:r>
          </a:p>
        </p:txBody>
      </p:sp>
      <p:sp>
        <p:nvSpPr>
          <p:cNvPr id="11" name="Rectangle 1026"/>
          <p:cNvSpPr>
            <a:spLocks noChangeArrowheads="1"/>
          </p:cNvSpPr>
          <p:nvPr/>
        </p:nvSpPr>
        <p:spPr bwMode="auto">
          <a:xfrm>
            <a:off x="671513" y="4895392"/>
            <a:ext cx="8413750"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Bef>
                <a:spcPts val="600"/>
              </a:spcBef>
            </a:pPr>
            <a:r>
              <a:rPr lang="zh-CN" altLang="en-US" sz="1800" dirty="0"/>
              <a:t>固定停止位的设置是车辆的长度和它与下一辆车的间距之和。它也是两辆车相同位置点的距离</a:t>
            </a:r>
            <a:r>
              <a:rPr lang="en-US" altLang="zh-CN" sz="1800" dirty="0"/>
              <a:t>(</a:t>
            </a:r>
            <a:r>
              <a:rPr lang="zh-CN" altLang="en-US" sz="1800" dirty="0"/>
              <a:t>如，从</a:t>
            </a:r>
            <a:r>
              <a:rPr lang="en-US" altLang="zh-CN" sz="1800" dirty="0"/>
              <a:t>A</a:t>
            </a:r>
            <a:r>
              <a:rPr lang="zh-CN" altLang="en-US" sz="1800" dirty="0"/>
              <a:t>车的前轴到</a:t>
            </a:r>
            <a:r>
              <a:rPr lang="en-US" altLang="zh-CN" sz="1800" dirty="0"/>
              <a:t>B</a:t>
            </a:r>
            <a:r>
              <a:rPr lang="zh-CN" altLang="en-US" sz="1800" dirty="0"/>
              <a:t>车的前轴</a:t>
            </a:r>
            <a:r>
              <a:rPr lang="en-US" altLang="zh-CN" sz="1800" dirty="0"/>
              <a:t>)</a:t>
            </a:r>
          </a:p>
          <a:p>
            <a:pPr algn="l">
              <a:spcBef>
                <a:spcPts val="600"/>
              </a:spcBef>
            </a:pPr>
            <a:r>
              <a:rPr lang="zh-CN" altLang="en-US" sz="1800" dirty="0"/>
              <a:t>如果由于某些原因要停线</a:t>
            </a:r>
            <a:r>
              <a:rPr lang="en-US" altLang="zh-CN" sz="1800" dirty="0"/>
              <a:t>(</a:t>
            </a:r>
            <a:r>
              <a:rPr lang="zh-CN" altLang="en-US" sz="1800" dirty="0"/>
              <a:t>休息，下班，暗灯停线</a:t>
            </a:r>
            <a:r>
              <a:rPr lang="en-US" altLang="zh-CN" sz="1800" dirty="0"/>
              <a:t>)</a:t>
            </a:r>
            <a:r>
              <a:rPr lang="zh-CN" altLang="en-US" sz="1800" dirty="0"/>
              <a:t>，流水线只有在车辆到达固定停止位时才停下来。这是为了组员的标准化操作不会被打乱。只有在激活运行停止开关时生产线才会马上停止。</a:t>
            </a:r>
          </a:p>
        </p:txBody>
      </p:sp>
      <p:sp>
        <p:nvSpPr>
          <p:cNvPr id="7" name="标题 2"/>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mtClean="0"/>
              <a:t>如何使用暗灯系统</a:t>
            </a:r>
            <a:endParaRPr lang="zh-CN" altLang="en-US" dirty="0"/>
          </a:p>
        </p:txBody>
      </p:sp>
    </p:spTree>
    <p:extLst>
      <p:ext uri="{BB962C8B-B14F-4D97-AF65-F5344CB8AC3E}">
        <p14:creationId xmlns:p14="http://schemas.microsoft.com/office/powerpoint/2010/main" val="1593724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3"/>
          <p:cNvSpPr txBox="1">
            <a:spLocks noChangeArrowheads="1"/>
          </p:cNvSpPr>
          <p:nvPr/>
        </p:nvSpPr>
        <p:spPr bwMode="auto">
          <a:xfrm>
            <a:off x="671514" y="1439862"/>
            <a:ext cx="8413749"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1"/>
            </a:lvl1pPr>
          </a:lstStyle>
          <a:p>
            <a:r>
              <a:rPr lang="zh-CN" altLang="en-US" dirty="0"/>
              <a:t>步骤</a:t>
            </a:r>
            <a:r>
              <a:rPr lang="en-US" altLang="zh-CN" dirty="0"/>
              <a:t>4- </a:t>
            </a:r>
            <a:r>
              <a:rPr lang="zh-CN" altLang="en-US" dirty="0"/>
              <a:t>当车辆到达固定停止位时，生产线停止，暗灯板上的流水线名称闪烁红色</a:t>
            </a:r>
          </a:p>
          <a:p>
            <a:pPr marL="0" indent="0">
              <a:buNone/>
            </a:pPr>
            <a:r>
              <a:rPr lang="zh-CN" altLang="en-US" b="0" dirty="0"/>
              <a:t>如果问题在车辆到达固定停止位之前没有解决，流水线停止，暗灯板上的区域灯变为红色闪烁。</a:t>
            </a:r>
          </a:p>
        </p:txBody>
      </p:sp>
      <p:sp>
        <p:nvSpPr>
          <p:cNvPr id="9" name="Rectangle 2"/>
          <p:cNvSpPr>
            <a:spLocks noChangeArrowheads="1"/>
          </p:cNvSpPr>
          <p:nvPr/>
        </p:nvSpPr>
        <p:spPr bwMode="auto">
          <a:xfrm>
            <a:off x="671514" y="5393332"/>
            <a:ext cx="84137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Bef>
                <a:spcPts val="600"/>
              </a:spcBef>
            </a:pPr>
            <a:r>
              <a:rPr lang="zh-CN" altLang="en-US" sz="1800" dirty="0"/>
              <a:t>同时，对该区域的停线时间计时。这个信息是为领导分析所用。追踪区域的停线时间使我们能发现可能存在问题的区域。这有助于我们分析线平衡以及重复的问题，并测量出生产基地的产能。</a:t>
            </a:r>
          </a:p>
        </p:txBody>
      </p:sp>
      <p:grpSp>
        <p:nvGrpSpPr>
          <p:cNvPr id="2" name="组合 1"/>
          <p:cNvGrpSpPr>
            <a:grpSpLocks noChangeAspect="1"/>
          </p:cNvGrpSpPr>
          <p:nvPr/>
        </p:nvGrpSpPr>
        <p:grpSpPr>
          <a:xfrm>
            <a:off x="2415255" y="2868721"/>
            <a:ext cx="4926265" cy="2200747"/>
            <a:chOff x="2245518" y="2673983"/>
            <a:chExt cx="5149125" cy="2300308"/>
          </a:xfrm>
        </p:grpSpPr>
        <p:pic>
          <p:nvPicPr>
            <p:cNvPr id="8601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518" y="2678766"/>
              <a:ext cx="49244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Work\Project\20120706.BMS.Ver1.0\andonBoard\andonBoard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285" y="2673983"/>
              <a:ext cx="2881358" cy="115254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标题 2"/>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mtClean="0"/>
              <a:t>如何使用暗灯系统</a:t>
            </a:r>
            <a:endParaRPr lang="zh-CN" altLang="en-US" dirty="0"/>
          </a:p>
        </p:txBody>
      </p:sp>
    </p:spTree>
    <p:extLst>
      <p:ext uri="{BB962C8B-B14F-4D97-AF65-F5344CB8AC3E}">
        <p14:creationId xmlns:p14="http://schemas.microsoft.com/office/powerpoint/2010/main" val="3304034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3"/>
          <p:cNvSpPr txBox="1">
            <a:spLocks noChangeArrowheads="1"/>
          </p:cNvSpPr>
          <p:nvPr/>
        </p:nvSpPr>
        <p:spPr bwMode="auto">
          <a:xfrm>
            <a:off x="671513" y="1439862"/>
            <a:ext cx="84137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73377" indent="-273377" algn="l">
              <a:spcBef>
                <a:spcPts val="600"/>
              </a:spcBef>
              <a:buFont typeface="Wingdings" pitchFamily="2" charset="2"/>
              <a:buChar char="Ø"/>
              <a:defRPr sz="1800" b="1"/>
            </a:lvl1pPr>
          </a:lstStyle>
          <a:p>
            <a:r>
              <a:rPr lang="zh-CN" altLang="en-US" dirty="0"/>
              <a:t>步骤</a:t>
            </a:r>
            <a:r>
              <a:rPr lang="en-US" altLang="zh-CN" dirty="0"/>
              <a:t>5-</a:t>
            </a:r>
            <a:r>
              <a:rPr lang="zh-CN" altLang="en-US" dirty="0"/>
              <a:t>解决了问题，拉动暗灯线重新启动生产线</a:t>
            </a:r>
          </a:p>
          <a:p>
            <a:pPr marL="0" indent="0">
              <a:buNone/>
            </a:pPr>
            <a:r>
              <a:rPr lang="zh-CN" altLang="en-US" b="0" dirty="0"/>
              <a:t>如果成功解决问题并在工位内完成返修，或是在下个工位继续返修，采取临时对策，就再次拉动暗灯线。暗灯板变回绿色，表示生产线</a:t>
            </a:r>
            <a:r>
              <a:rPr lang="en-US" altLang="zh-CN" b="0" dirty="0"/>
              <a:t>OK</a:t>
            </a:r>
            <a:r>
              <a:rPr lang="zh-CN" altLang="en-US" b="0" dirty="0"/>
              <a:t>。音乐停止，流水线重新移动。</a:t>
            </a:r>
          </a:p>
        </p:txBody>
      </p:sp>
      <p:grpSp>
        <p:nvGrpSpPr>
          <p:cNvPr id="2" name="组合 1"/>
          <p:cNvGrpSpPr>
            <a:grpSpLocks noChangeAspect="1"/>
          </p:cNvGrpSpPr>
          <p:nvPr/>
        </p:nvGrpSpPr>
        <p:grpSpPr>
          <a:xfrm>
            <a:off x="2744787" y="3137207"/>
            <a:ext cx="4592824" cy="2636317"/>
            <a:chOff x="2209800" y="2849880"/>
            <a:chExt cx="4800600" cy="2755582"/>
          </a:xfrm>
        </p:grpSpPr>
        <p:pic>
          <p:nvPicPr>
            <p:cNvPr id="8806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71800"/>
              <a:ext cx="414020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Work\Project\20120706.BMS.Ver1.0\andonBoard\andonBo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127" y="2849880"/>
              <a:ext cx="3038273" cy="121531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标题 2"/>
          <p:cNvSpPr>
            <a:spLocks noGrp="1"/>
          </p:cNvSpPr>
          <p:nvPr>
            <p:ph type="title"/>
          </p:nvPr>
        </p:nvSpPr>
        <p:spPr/>
        <p:txBody>
          <a:bodyPr/>
          <a:lstStyle/>
          <a:p>
            <a:r>
              <a:rPr lang="zh-CN" altLang="en-US" dirty="0" smtClean="0"/>
              <a:t>如何使用暗灯系统</a:t>
            </a:r>
            <a:endParaRPr lang="zh-CN" altLang="en-US" dirty="0"/>
          </a:p>
        </p:txBody>
      </p:sp>
    </p:spTree>
    <p:extLst>
      <p:ext uri="{BB962C8B-B14F-4D97-AF65-F5344CB8AC3E}">
        <p14:creationId xmlns:p14="http://schemas.microsoft.com/office/powerpoint/2010/main" val="1085794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71513" y="1439862"/>
            <a:ext cx="8413750" cy="450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3377" indent="-273377" algn="l">
              <a:spcBef>
                <a:spcPts val="600"/>
              </a:spcBef>
              <a:buFont typeface="Wingdings" pitchFamily="2" charset="2"/>
              <a:buChar char="Ø"/>
            </a:pPr>
            <a:r>
              <a:rPr lang="zh-CN" altLang="en-US" sz="1800" b="1" dirty="0"/>
              <a:t>目标产量：</a:t>
            </a:r>
            <a:endParaRPr lang="en-US" altLang="zh-CN" sz="1800" b="1" dirty="0"/>
          </a:p>
          <a:p>
            <a:pPr algn="l">
              <a:spcBef>
                <a:spcPts val="600"/>
              </a:spcBef>
            </a:pPr>
            <a:r>
              <a:rPr lang="zh-CN" altLang="en-US" sz="1800" dirty="0"/>
              <a:t>显示当前班计划生产离开</a:t>
            </a:r>
            <a:r>
              <a:rPr lang="zh-CN" altLang="en-US" sz="1800" dirty="0">
                <a:solidFill>
                  <a:srgbClr val="FF0000"/>
                </a:solidFill>
              </a:rPr>
              <a:t>流水线末端</a:t>
            </a:r>
            <a:r>
              <a:rPr lang="zh-CN" altLang="en-US" sz="1800" dirty="0"/>
              <a:t>的车辆数量。数字显示绿色。</a:t>
            </a:r>
          </a:p>
          <a:p>
            <a:pPr marL="273377" indent="-273377" algn="l">
              <a:spcBef>
                <a:spcPts val="600"/>
              </a:spcBef>
              <a:buFont typeface="Wingdings" pitchFamily="2" charset="2"/>
              <a:buChar char="Ø"/>
            </a:pPr>
            <a:r>
              <a:rPr lang="zh-CN" altLang="en-US" sz="1800" b="1" dirty="0"/>
              <a:t>完成产量：</a:t>
            </a:r>
            <a:endParaRPr lang="en-US" altLang="zh-CN" sz="1800" b="1" dirty="0"/>
          </a:p>
          <a:p>
            <a:pPr algn="l">
              <a:spcBef>
                <a:spcPts val="600"/>
              </a:spcBef>
            </a:pPr>
            <a:r>
              <a:rPr lang="zh-CN" altLang="en-US" sz="1800" dirty="0"/>
              <a:t>显示当前班生产的离开</a:t>
            </a:r>
            <a:r>
              <a:rPr lang="zh-CN" altLang="en-US" sz="1800" dirty="0">
                <a:solidFill>
                  <a:srgbClr val="FF0000"/>
                </a:solidFill>
              </a:rPr>
              <a:t>流水线末端</a:t>
            </a:r>
            <a:r>
              <a:rPr lang="zh-CN" altLang="en-US" sz="1800" dirty="0"/>
              <a:t>的车辆数。绿色表示目标已达到或即将实现，红色表示目标没有达到。</a:t>
            </a:r>
            <a:endParaRPr lang="en-US" altLang="zh-CN" sz="1800" dirty="0"/>
          </a:p>
          <a:p>
            <a:pPr marL="273377" indent="-273377" algn="l">
              <a:spcBef>
                <a:spcPts val="600"/>
              </a:spcBef>
              <a:buFont typeface="Wingdings" pitchFamily="2" charset="2"/>
              <a:buChar char="Ø"/>
            </a:pPr>
            <a:r>
              <a:rPr lang="zh-CN" altLang="en-US" sz="1800" b="1" dirty="0"/>
              <a:t>质量：</a:t>
            </a:r>
            <a:endParaRPr lang="en-US" altLang="zh-CN" sz="1800" b="1" dirty="0"/>
          </a:p>
          <a:p>
            <a:pPr algn="l">
              <a:spcBef>
                <a:spcPts val="600"/>
              </a:spcBef>
            </a:pPr>
            <a:r>
              <a:rPr lang="zh-CN" altLang="en-US" sz="1800" dirty="0"/>
              <a:t>质量值是不断更新的，表示质检工位评估的当前班生产线一部分或区域的一次质量。在班次启动时，此质量数值为空。在指定区域（</a:t>
            </a:r>
            <a:r>
              <a:rPr lang="en-US" altLang="zh-CN" sz="1800" dirty="0"/>
              <a:t>QG</a:t>
            </a:r>
            <a:r>
              <a:rPr lang="zh-CN" altLang="en-US" sz="1800" dirty="0"/>
              <a:t>）检验了规定数量的车辆后，质量值才显示。随着生产的进行，质量数值重新计算不断更新。使用</a:t>
            </a:r>
            <a:r>
              <a:rPr lang="en-US" altLang="zh-CN" sz="1800" dirty="0"/>
              <a:t>DPVe</a:t>
            </a:r>
            <a:r>
              <a:rPr lang="zh-CN" altLang="en-US" sz="1800" dirty="0"/>
              <a:t>和</a:t>
            </a:r>
            <a:r>
              <a:rPr lang="en-US" altLang="zh-CN" sz="1800" dirty="0"/>
              <a:t>DRR</a:t>
            </a:r>
            <a:r>
              <a:rPr lang="zh-CN" altLang="en-US" sz="1800" dirty="0"/>
              <a:t>两个指标评价总装的质量：</a:t>
            </a:r>
            <a:endParaRPr lang="en-US" altLang="zh-CN" sz="1800" dirty="0"/>
          </a:p>
          <a:p>
            <a:pPr marL="285750" indent="-285750" algn="l">
              <a:spcBef>
                <a:spcPts val="600"/>
              </a:spcBef>
              <a:buFont typeface="Arial" panose="020B0604020202020204" pitchFamily="34" charset="0"/>
              <a:buChar char="•"/>
            </a:pPr>
            <a:r>
              <a:rPr lang="en-US" altLang="zh-CN" sz="1800" b="1" dirty="0"/>
              <a:t>DPVe</a:t>
            </a:r>
            <a:r>
              <a:rPr lang="zh-CN" altLang="en-US" sz="1800" b="1" dirty="0"/>
              <a:t>：</a:t>
            </a:r>
            <a:r>
              <a:rPr lang="zh-CN" altLang="en-US" sz="1800" dirty="0"/>
              <a:t>整车单车缺陷数</a:t>
            </a:r>
            <a:r>
              <a:rPr lang="en-US" altLang="zh-CN" sz="1800" dirty="0"/>
              <a:t>=</a:t>
            </a:r>
            <a:r>
              <a:rPr lang="zh-CN" altLang="en-US" sz="1800" dirty="0"/>
              <a:t>检验缺陷总数</a:t>
            </a:r>
            <a:r>
              <a:rPr lang="en-US" altLang="zh-CN" sz="1800" dirty="0"/>
              <a:t>/</a:t>
            </a:r>
            <a:r>
              <a:rPr lang="zh-CN" altLang="en-US" sz="1800" dirty="0"/>
              <a:t>检验车辆数</a:t>
            </a:r>
            <a:r>
              <a:rPr lang="en-US" altLang="zh-CN" sz="1800" dirty="0"/>
              <a:t>×100</a:t>
            </a:r>
            <a:r>
              <a:rPr lang="zh-CN" altLang="en-US" sz="1800" dirty="0"/>
              <a:t>，即单位为</a:t>
            </a:r>
            <a:r>
              <a:rPr lang="en-US" altLang="zh-CN" sz="1800" dirty="0"/>
              <a:t>PP100</a:t>
            </a:r>
            <a:r>
              <a:rPr lang="zh-CN" altLang="en-US" sz="1800" dirty="0"/>
              <a:t>，可按责任分解至各工段。</a:t>
            </a:r>
            <a:endParaRPr lang="en-US" altLang="zh-CN" sz="1800" dirty="0"/>
          </a:p>
          <a:p>
            <a:pPr marL="285750" indent="-285750" algn="l">
              <a:spcBef>
                <a:spcPts val="600"/>
              </a:spcBef>
              <a:buFont typeface="Arial" panose="020B0604020202020204" pitchFamily="34" charset="0"/>
              <a:buChar char="•"/>
            </a:pPr>
            <a:r>
              <a:rPr lang="en-US" altLang="zh-CN" sz="1800" b="1" dirty="0"/>
              <a:t>DRR</a:t>
            </a:r>
            <a:r>
              <a:rPr lang="zh-CN" altLang="en-US" sz="1800" b="1" dirty="0"/>
              <a:t>：</a:t>
            </a:r>
            <a:r>
              <a:rPr lang="zh-CN" altLang="en-US" sz="1800" dirty="0"/>
              <a:t>一次合格率</a:t>
            </a:r>
            <a:r>
              <a:rPr lang="en-US" altLang="zh-CN" sz="1800" dirty="0"/>
              <a:t>=</a:t>
            </a:r>
            <a:r>
              <a:rPr lang="zh-CN" altLang="en-US" sz="1800" dirty="0"/>
              <a:t>检验合格车辆数</a:t>
            </a:r>
            <a:r>
              <a:rPr lang="en-US" altLang="zh-CN" sz="1800" dirty="0"/>
              <a:t>/</a:t>
            </a:r>
            <a:r>
              <a:rPr lang="zh-CN" altLang="en-US" sz="1800" dirty="0"/>
              <a:t>检验总数，只计算</a:t>
            </a:r>
            <a:r>
              <a:rPr lang="en-US" altLang="zh-CN" sz="1800" dirty="0"/>
              <a:t>QG</a:t>
            </a:r>
            <a:r>
              <a:rPr lang="zh-CN" altLang="en-US" sz="1800" dirty="0"/>
              <a:t>的数值，不分解到工段。</a:t>
            </a:r>
            <a:endParaRPr lang="en-US" altLang="zh-CN" sz="1800" dirty="0"/>
          </a:p>
        </p:txBody>
      </p:sp>
      <p:sp>
        <p:nvSpPr>
          <p:cNvPr id="2" name="标题 1"/>
          <p:cNvSpPr>
            <a:spLocks noGrp="1"/>
          </p:cNvSpPr>
          <p:nvPr>
            <p:ph type="title"/>
          </p:nvPr>
        </p:nvSpPr>
        <p:spPr/>
        <p:txBody>
          <a:bodyPr/>
          <a:lstStyle/>
          <a:p>
            <a:r>
              <a:rPr lang="zh-CN" altLang="en-US" dirty="0" smtClean="0"/>
              <a:t>附录：暗灯板各指标详解</a:t>
            </a:r>
            <a:endParaRPr lang="zh-CN" altLang="en-US" dirty="0"/>
          </a:p>
        </p:txBody>
      </p:sp>
    </p:spTree>
    <p:extLst>
      <p:ext uri="{BB962C8B-B14F-4D97-AF65-F5344CB8AC3E}">
        <p14:creationId xmlns:p14="http://schemas.microsoft.com/office/powerpoint/2010/main" val="1366069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1513" y="1439862"/>
            <a:ext cx="841375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3377" indent="-273377" algn="l">
              <a:spcBef>
                <a:spcPts val="600"/>
              </a:spcBef>
              <a:buFont typeface="Wingdings" pitchFamily="2" charset="2"/>
              <a:buChar char="Ø"/>
            </a:pPr>
            <a:r>
              <a:rPr lang="zh-CN" altLang="en-US" sz="1800" b="1" dirty="0"/>
              <a:t>停线时间：</a:t>
            </a:r>
            <a:endParaRPr lang="en-US" altLang="zh-CN" sz="1800" b="1" dirty="0"/>
          </a:p>
          <a:p>
            <a:pPr algn="l">
              <a:spcBef>
                <a:spcPts val="600"/>
              </a:spcBef>
            </a:pPr>
            <a:r>
              <a:rPr lang="zh-CN" altLang="en-US" sz="1800" dirty="0"/>
              <a:t>停线时间表示当前班部分生产线或区域累积的停线时间。它是设备和传动链故障、拉空和堵塞、机器人故障、操作者延误</a:t>
            </a:r>
            <a:r>
              <a:rPr lang="en-US" altLang="zh-CN" sz="1800" dirty="0"/>
              <a:t>(</a:t>
            </a:r>
            <a:r>
              <a:rPr lang="zh-CN" altLang="en-US" sz="1800" dirty="0"/>
              <a:t>暗灯</a:t>
            </a:r>
            <a:r>
              <a:rPr lang="en-US" altLang="zh-CN" sz="1800" dirty="0"/>
              <a:t>)</a:t>
            </a:r>
            <a:r>
              <a:rPr lang="zh-CN" altLang="en-US" sz="1800" dirty="0"/>
              <a:t>以及其他停线时间的总和</a:t>
            </a:r>
            <a:r>
              <a:rPr lang="en-US" altLang="zh-CN" sz="1800" dirty="0"/>
              <a:t>(</a:t>
            </a:r>
            <a:r>
              <a:rPr lang="zh-CN" altLang="en-US" sz="1800" dirty="0"/>
              <a:t>不包括休息和用餐的时间</a:t>
            </a:r>
            <a:r>
              <a:rPr lang="en-US" altLang="zh-CN" sz="1800" dirty="0"/>
              <a:t>)</a:t>
            </a:r>
            <a:r>
              <a:rPr lang="zh-CN" altLang="en-US" sz="1800" dirty="0"/>
              <a:t>。停线时间取接近的整数值。</a:t>
            </a:r>
          </a:p>
          <a:p>
            <a:pPr marL="273377" indent="-273377" algn="l">
              <a:spcBef>
                <a:spcPts val="600"/>
              </a:spcBef>
              <a:buFont typeface="Wingdings" pitchFamily="2" charset="2"/>
              <a:buChar char="Ø"/>
            </a:pPr>
            <a:r>
              <a:rPr lang="zh-CN" altLang="en-US" sz="1800" b="1" dirty="0" smtClean="0"/>
              <a:t>生产利用率</a:t>
            </a:r>
            <a:r>
              <a:rPr lang="en-US" altLang="zh-CN" sz="1800" b="1" dirty="0" smtClean="0"/>
              <a:t>/</a:t>
            </a:r>
            <a:r>
              <a:rPr lang="zh-CN" altLang="en-US" sz="1800" b="1" dirty="0" smtClean="0"/>
              <a:t>可</a:t>
            </a:r>
            <a:r>
              <a:rPr lang="zh-CN" altLang="en-US" sz="1800" b="1" dirty="0"/>
              <a:t>动</a:t>
            </a:r>
            <a:r>
              <a:rPr lang="zh-CN" altLang="en-US" sz="1800" b="1" dirty="0" smtClean="0"/>
              <a:t>率：</a:t>
            </a:r>
            <a:endParaRPr lang="en-US" altLang="zh-CN" sz="1800" b="1" dirty="0" smtClean="0"/>
          </a:p>
          <a:p>
            <a:pPr algn="l">
              <a:spcBef>
                <a:spcPts val="600"/>
              </a:spcBef>
            </a:pPr>
            <a:r>
              <a:rPr lang="zh-CN" altLang="en-US" sz="1800" dirty="0" smtClean="0"/>
              <a:t>生产利用率</a:t>
            </a:r>
            <a:r>
              <a:rPr lang="en-US" altLang="zh-CN" sz="1800" dirty="0" smtClean="0"/>
              <a:t>=</a:t>
            </a:r>
            <a:r>
              <a:rPr lang="zh-CN" altLang="en-US" sz="1800" dirty="0" smtClean="0"/>
              <a:t>实际完成产量</a:t>
            </a:r>
            <a:r>
              <a:rPr lang="en-US" altLang="zh-CN" sz="1800" dirty="0" smtClean="0"/>
              <a:t>/</a:t>
            </a:r>
            <a:r>
              <a:rPr lang="zh-CN" altLang="en-US" sz="1800" dirty="0" smtClean="0"/>
              <a:t>理论完成产量</a:t>
            </a:r>
            <a:r>
              <a:rPr lang="en-US" altLang="zh-CN" sz="1800" dirty="0" smtClean="0"/>
              <a:t>=</a:t>
            </a:r>
            <a:r>
              <a:rPr lang="zh-CN" altLang="en-US" sz="1800" dirty="0" smtClean="0"/>
              <a:t>实际完成产量</a:t>
            </a:r>
            <a:r>
              <a:rPr lang="en-US" altLang="zh-CN" sz="1800" dirty="0" smtClean="0"/>
              <a:t>/</a:t>
            </a:r>
            <a:r>
              <a:rPr lang="zh-CN" altLang="en-US" sz="1800" dirty="0" smtClean="0"/>
              <a:t>（总工作时间</a:t>
            </a:r>
            <a:r>
              <a:rPr lang="en-US" altLang="zh-CN" sz="1800" dirty="0" smtClean="0"/>
              <a:t>/</a:t>
            </a:r>
            <a:r>
              <a:rPr lang="zh-CN" altLang="en-US" sz="1800" dirty="0" smtClean="0"/>
              <a:t>生产节拍）</a:t>
            </a:r>
            <a:r>
              <a:rPr lang="en-US" altLang="zh-CN" sz="1800" dirty="0"/>
              <a:t>×100</a:t>
            </a:r>
            <a:r>
              <a:rPr lang="en-US" altLang="zh-CN" sz="1800" dirty="0" smtClean="0"/>
              <a:t>%</a:t>
            </a:r>
            <a:endParaRPr lang="en-US" altLang="zh-CN" sz="1800" dirty="0"/>
          </a:p>
          <a:p>
            <a:pPr algn="l">
              <a:spcBef>
                <a:spcPts val="600"/>
              </a:spcBef>
            </a:pPr>
            <a:r>
              <a:rPr lang="zh-CN" altLang="en-US" sz="1800" dirty="0" smtClean="0"/>
              <a:t>其中总工作时间不</a:t>
            </a:r>
            <a:r>
              <a:rPr lang="zh-CN" altLang="en-US" sz="1800" dirty="0"/>
              <a:t>包括计划内停线</a:t>
            </a:r>
            <a:r>
              <a:rPr lang="zh-CN" altLang="en-US" sz="1800" dirty="0" smtClean="0"/>
              <a:t>时间</a:t>
            </a:r>
            <a:r>
              <a:rPr lang="zh-CN" altLang="en-US" sz="1800" dirty="0"/>
              <a:t>。</a:t>
            </a:r>
            <a:endParaRPr lang="en-US" altLang="zh-CN" sz="1800" dirty="0" smtClean="0"/>
          </a:p>
          <a:p>
            <a:pPr marL="273377" indent="-273377" algn="l">
              <a:spcBef>
                <a:spcPts val="600"/>
              </a:spcBef>
              <a:buFont typeface="Wingdings" pitchFamily="2" charset="2"/>
              <a:buChar char="Ø"/>
            </a:pPr>
            <a:r>
              <a:rPr lang="zh-CN" altLang="en-US" sz="1800" b="1" dirty="0"/>
              <a:t>滞留</a:t>
            </a:r>
            <a:r>
              <a:rPr lang="zh-CN" altLang="en-US" sz="1800" b="1" dirty="0"/>
              <a:t>：</a:t>
            </a:r>
            <a:endParaRPr lang="en-US" altLang="zh-CN" sz="1800" b="1" dirty="0"/>
          </a:p>
          <a:p>
            <a:pPr algn="l">
              <a:spcBef>
                <a:spcPts val="600"/>
              </a:spcBef>
            </a:pPr>
            <a:r>
              <a:rPr lang="zh-CN" altLang="en-US" sz="1800" dirty="0"/>
              <a:t>显示的是分装线或工作单元向下一工作单元传输的缓冲数。例如，</a:t>
            </a:r>
            <a:r>
              <a:rPr lang="en-US" altLang="zh-CN" sz="1800" dirty="0"/>
              <a:t>VQ1</a:t>
            </a:r>
            <a:r>
              <a:rPr lang="zh-CN" altLang="en-US" sz="1800" dirty="0"/>
              <a:t>检验完成但未开始</a:t>
            </a:r>
            <a:r>
              <a:rPr lang="en-US" altLang="zh-CN" sz="1800" dirty="0"/>
              <a:t>VQ2</a:t>
            </a:r>
            <a:r>
              <a:rPr lang="zh-CN" altLang="en-US" sz="1800" dirty="0"/>
              <a:t>作业的车辆视为</a:t>
            </a:r>
            <a:r>
              <a:rPr lang="en-US" altLang="zh-CN" sz="1800" dirty="0"/>
              <a:t>VQ1</a:t>
            </a:r>
            <a:r>
              <a:rPr lang="zh-CN" altLang="en-US" sz="1800" dirty="0"/>
              <a:t>工段的滞留。一般只显示非传送链区域的滞留（传送链上的产品滞留</a:t>
            </a:r>
            <a:r>
              <a:rPr lang="en-US" altLang="zh-CN" sz="1800" dirty="0"/>
              <a:t>/</a:t>
            </a:r>
            <a:r>
              <a:rPr lang="zh-CN" altLang="en-US" sz="1800" dirty="0"/>
              <a:t>周转数受设备限制一般为定值）。显示的值为绿色或红色以表示</a:t>
            </a:r>
            <a:r>
              <a:rPr lang="en-US" altLang="zh-CN" sz="1800" dirty="0"/>
              <a:t>OK</a:t>
            </a:r>
            <a:r>
              <a:rPr lang="zh-CN" altLang="en-US" sz="1800" dirty="0"/>
              <a:t>或非</a:t>
            </a:r>
            <a:r>
              <a:rPr lang="en-US" altLang="zh-CN" sz="1800" dirty="0"/>
              <a:t>OK</a:t>
            </a:r>
            <a:r>
              <a:rPr lang="zh-CN" altLang="en-US" sz="1800" dirty="0"/>
              <a:t>状态。</a:t>
            </a:r>
          </a:p>
        </p:txBody>
      </p:sp>
      <p:sp>
        <p:nvSpPr>
          <p:cNvPr id="4" name="标题 1"/>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mtClean="0"/>
              <a:t>附录：暗灯板各指标详解</a:t>
            </a:r>
            <a:endParaRPr lang="zh-CN" altLang="en-US" dirty="0"/>
          </a:p>
        </p:txBody>
      </p:sp>
    </p:spTree>
    <p:extLst>
      <p:ext uri="{BB962C8B-B14F-4D97-AF65-F5344CB8AC3E}">
        <p14:creationId xmlns:p14="http://schemas.microsoft.com/office/powerpoint/2010/main" val="1665910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3"/>
          <p:cNvSpPr txBox="1">
            <a:spLocks noChangeArrowheads="1"/>
          </p:cNvSpPr>
          <p:nvPr/>
        </p:nvSpPr>
        <p:spPr bwMode="auto">
          <a:xfrm>
            <a:off x="671513" y="1411941"/>
            <a:ext cx="8413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400">
                <a:solidFill>
                  <a:schemeClr val="tx1"/>
                </a:solidFill>
                <a:latin typeface="Times New Roman" pitchFamily="18" charset="0"/>
                <a:ea typeface="宋体" pitchFamily="2" charset="-122"/>
              </a:defRPr>
            </a:lvl1pPr>
            <a:lvl2pPr marL="742950" indent="-285750">
              <a:defRPr kumimoji="1" sz="1400">
                <a:solidFill>
                  <a:schemeClr val="tx1"/>
                </a:solidFill>
                <a:latin typeface="Times New Roman" pitchFamily="18" charset="0"/>
                <a:ea typeface="宋体" pitchFamily="2" charset="-122"/>
              </a:defRPr>
            </a:lvl2pPr>
            <a:lvl3pPr marL="1143000" indent="-228600">
              <a:defRPr kumimoji="1" sz="1400">
                <a:solidFill>
                  <a:schemeClr val="tx1"/>
                </a:solidFill>
                <a:latin typeface="Times New Roman" pitchFamily="18" charset="0"/>
                <a:ea typeface="宋体" pitchFamily="2" charset="-122"/>
              </a:defRPr>
            </a:lvl3pPr>
            <a:lvl4pPr marL="1600200" indent="-228600">
              <a:defRPr kumimoji="1" sz="1400">
                <a:solidFill>
                  <a:schemeClr val="tx1"/>
                </a:solidFill>
                <a:latin typeface="Times New Roman" pitchFamily="18" charset="0"/>
                <a:ea typeface="宋体" pitchFamily="2" charset="-122"/>
              </a:defRPr>
            </a:lvl4pPr>
            <a:lvl5pPr marL="2057400" indent="-228600">
              <a:defRPr kumimoji="1"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9pPr>
          </a:lstStyle>
          <a:p>
            <a:pPr algn="l" eaLnBrk="1" hangingPunct="1">
              <a:lnSpc>
                <a:spcPct val="120000"/>
              </a:lnSpc>
            </a:pPr>
            <a:r>
              <a:rPr lang="zh-CN" altLang="en-US" sz="2000" dirty="0">
                <a:latin typeface="+mn-ea"/>
                <a:ea typeface="+mn-ea"/>
              </a:rPr>
              <a:t>暗灯（</a:t>
            </a:r>
            <a:r>
              <a:rPr lang="en-US" altLang="zh-CN" sz="2000" dirty="0">
                <a:latin typeface="+mn-ea"/>
                <a:ea typeface="+mn-ea"/>
              </a:rPr>
              <a:t>Andon</a:t>
            </a:r>
            <a:r>
              <a:rPr lang="zh-CN" altLang="en-US" sz="2000" dirty="0">
                <a:latin typeface="+mn-ea"/>
                <a:ea typeface="+mn-ea"/>
              </a:rPr>
              <a:t>）系统是流水线操作过程控制系统，当出现异常状况时，通过手动或自动激活系统来寻求帮助以及交流其他相关的信息。</a:t>
            </a:r>
          </a:p>
        </p:txBody>
      </p:sp>
      <p:pic>
        <p:nvPicPr>
          <p:cNvPr id="184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187" y="2992217"/>
            <a:ext cx="4219048" cy="3067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smtClean="0"/>
              <a:t>定义</a:t>
            </a:r>
            <a:endParaRPr lang="zh-CN" altLang="en-US" dirty="0"/>
          </a:p>
        </p:txBody>
      </p:sp>
    </p:spTree>
    <p:extLst>
      <p:ext uri="{BB962C8B-B14F-4D97-AF65-F5344CB8AC3E}">
        <p14:creationId xmlns:p14="http://schemas.microsoft.com/office/powerpoint/2010/main" val="2236245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noChangeAspect="1"/>
          </p:cNvGrpSpPr>
          <p:nvPr/>
        </p:nvGrpSpPr>
        <p:grpSpPr>
          <a:xfrm>
            <a:off x="1350639" y="1744662"/>
            <a:ext cx="7055497" cy="4859538"/>
            <a:chOff x="1083517" y="1245170"/>
            <a:chExt cx="7374683" cy="5079380"/>
          </a:xfrm>
        </p:grpSpPr>
        <p:pic>
          <p:nvPicPr>
            <p:cNvPr id="2560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311"/>
            <a:stretch/>
          </p:blipFill>
          <p:spPr bwMode="auto">
            <a:xfrm>
              <a:off x="1083517" y="1245170"/>
              <a:ext cx="7374683" cy="507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E:\Work\Project\20120706.BMS.Ver1.0\andonBoard\andonBoar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348" y="1333478"/>
              <a:ext cx="3185652" cy="1274261"/>
            </a:xfrm>
            <a:prstGeom prst="rect">
              <a:avLst/>
            </a:prstGeom>
            <a:noFill/>
            <a:extLst>
              <a:ext uri="{909E8E84-426E-40DD-AFC4-6F175D3DCCD1}">
                <a14:hiddenFill xmlns:a14="http://schemas.microsoft.com/office/drawing/2010/main">
                  <a:solidFill>
                    <a:srgbClr val="FFFFFF"/>
                  </a:solidFill>
                </a14:hiddenFill>
              </a:ext>
            </a:extLst>
          </p:spPr>
        </p:pic>
        <p:sp>
          <p:nvSpPr>
            <p:cNvPr id="25604" name="Text Box 3"/>
            <p:cNvSpPr txBox="1">
              <a:spLocks noChangeArrowheads="1"/>
            </p:cNvSpPr>
            <p:nvPr/>
          </p:nvSpPr>
          <p:spPr bwMode="auto">
            <a:xfrm>
              <a:off x="1411065" y="1968500"/>
              <a:ext cx="3618135" cy="1132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kumimoji="1" sz="1400">
                  <a:solidFill>
                    <a:schemeClr val="tx1"/>
                  </a:solidFill>
                  <a:latin typeface="Times New Roman" pitchFamily="18" charset="0"/>
                  <a:ea typeface="宋体" pitchFamily="2" charset="-122"/>
                </a:defRPr>
              </a:lvl1pPr>
              <a:lvl2pPr marL="742950" indent="-285750">
                <a:defRPr kumimoji="1" sz="1400">
                  <a:solidFill>
                    <a:schemeClr val="tx1"/>
                  </a:solidFill>
                  <a:latin typeface="Times New Roman" pitchFamily="18" charset="0"/>
                  <a:ea typeface="宋体" pitchFamily="2" charset="-122"/>
                </a:defRPr>
              </a:lvl2pPr>
              <a:lvl3pPr marL="1143000" indent="-228600">
                <a:defRPr kumimoji="1" sz="1400">
                  <a:solidFill>
                    <a:schemeClr val="tx1"/>
                  </a:solidFill>
                  <a:latin typeface="Times New Roman" pitchFamily="18" charset="0"/>
                  <a:ea typeface="宋体" pitchFamily="2" charset="-122"/>
                </a:defRPr>
              </a:lvl3pPr>
              <a:lvl4pPr marL="1600200" indent="-228600">
                <a:defRPr kumimoji="1" sz="1400">
                  <a:solidFill>
                    <a:schemeClr val="tx1"/>
                  </a:solidFill>
                  <a:latin typeface="Times New Roman" pitchFamily="18" charset="0"/>
                  <a:ea typeface="宋体" pitchFamily="2" charset="-122"/>
                </a:defRPr>
              </a:lvl4pPr>
              <a:lvl5pPr marL="2057400" indent="-228600">
                <a:defRPr kumimoji="1"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9pPr>
            </a:lstStyle>
            <a:p>
              <a:pPr eaLnBrk="1" hangingPunct="1"/>
              <a:r>
                <a:rPr lang="zh-CN" altLang="en-US" sz="1276" dirty="0">
                  <a:solidFill>
                    <a:srgbClr val="666699"/>
                  </a:solidFill>
                </a:rPr>
                <a:t>暗灯板、工位灯和声音装置可以提醒班组长、工段长、维修员工和管理人员对于“寻求援助的需求”迅速响应。</a:t>
              </a:r>
              <a:endParaRPr lang="zh-CN" altLang="en-US" sz="1913" dirty="0"/>
            </a:p>
          </p:txBody>
        </p:sp>
        <p:sp>
          <p:nvSpPr>
            <p:cNvPr id="2" name="矩形 1"/>
            <p:cNvSpPr/>
            <p:nvPr/>
          </p:nvSpPr>
          <p:spPr>
            <a:xfrm>
              <a:off x="2083765" y="5596190"/>
              <a:ext cx="1431566" cy="258486"/>
            </a:xfrm>
            <a:prstGeom prst="rect">
              <a:avLst/>
            </a:prstGeom>
            <a:solidFill>
              <a:schemeClr val="bg1"/>
            </a:solidFill>
          </p:spPr>
          <p:txBody>
            <a:bodyPr wrap="none" lIns="0" tIns="0" rIns="0" bIns="0" anchor="ctr" anchorCtr="1">
              <a:spAutoFit/>
            </a:bodyPr>
            <a:lstStyle/>
            <a:p>
              <a:pPr>
                <a:lnSpc>
                  <a:spcPct val="120000"/>
                </a:lnSpc>
              </a:pPr>
              <a:r>
                <a:rPr lang="zh-CN" altLang="en-US" sz="1116" dirty="0"/>
                <a:t>拉绳，按钮和开关</a:t>
              </a:r>
            </a:p>
          </p:txBody>
        </p:sp>
        <p:sp>
          <p:nvSpPr>
            <p:cNvPr id="3" name="矩形 2"/>
            <p:cNvSpPr/>
            <p:nvPr/>
          </p:nvSpPr>
          <p:spPr>
            <a:xfrm>
              <a:off x="1766248" y="1467743"/>
              <a:ext cx="536837" cy="258486"/>
            </a:xfrm>
            <a:prstGeom prst="rect">
              <a:avLst/>
            </a:prstGeom>
            <a:solidFill>
              <a:schemeClr val="bg1"/>
            </a:solidFill>
          </p:spPr>
          <p:txBody>
            <a:bodyPr wrap="none" lIns="0" tIns="0" rIns="0" bIns="0" anchor="ctr" anchorCtr="1">
              <a:spAutoFit/>
            </a:bodyPr>
            <a:lstStyle/>
            <a:p>
              <a:pPr>
                <a:lnSpc>
                  <a:spcPct val="120000"/>
                </a:lnSpc>
              </a:pPr>
              <a:r>
                <a:rPr lang="zh-CN" altLang="en-US" sz="1116" dirty="0"/>
                <a:t>暗灯板</a:t>
              </a:r>
            </a:p>
          </p:txBody>
        </p:sp>
        <p:sp>
          <p:nvSpPr>
            <p:cNvPr id="4" name="矩形 3"/>
            <p:cNvSpPr/>
            <p:nvPr/>
          </p:nvSpPr>
          <p:spPr>
            <a:xfrm>
              <a:off x="6096000" y="3251170"/>
              <a:ext cx="1431566" cy="258486"/>
            </a:xfrm>
            <a:prstGeom prst="rect">
              <a:avLst/>
            </a:prstGeom>
            <a:solidFill>
              <a:schemeClr val="bg1"/>
            </a:solidFill>
          </p:spPr>
          <p:txBody>
            <a:bodyPr wrap="none" lIns="0" tIns="0" rIns="0" bIns="0" anchor="ctr" anchorCtr="1">
              <a:spAutoFit/>
            </a:bodyPr>
            <a:lstStyle/>
            <a:p>
              <a:pPr>
                <a:lnSpc>
                  <a:spcPct val="120000"/>
                </a:lnSpc>
              </a:pPr>
              <a:r>
                <a:rPr lang="zh-CN" altLang="en-US" sz="1116" dirty="0"/>
                <a:t>声音信号和扬声器</a:t>
              </a:r>
            </a:p>
          </p:txBody>
        </p:sp>
        <p:sp>
          <p:nvSpPr>
            <p:cNvPr id="5" name="矩形 4"/>
            <p:cNvSpPr/>
            <p:nvPr/>
          </p:nvSpPr>
          <p:spPr>
            <a:xfrm>
              <a:off x="1981200" y="3088593"/>
              <a:ext cx="894729" cy="258486"/>
            </a:xfrm>
            <a:prstGeom prst="rect">
              <a:avLst/>
            </a:prstGeom>
            <a:solidFill>
              <a:schemeClr val="bg1"/>
            </a:solidFill>
          </p:spPr>
          <p:txBody>
            <a:bodyPr wrap="none" lIns="0" tIns="0" rIns="0" bIns="0" anchor="ctr" anchorCtr="1">
              <a:spAutoFit/>
            </a:bodyPr>
            <a:lstStyle/>
            <a:p>
              <a:pPr>
                <a:lnSpc>
                  <a:spcPct val="120000"/>
                </a:lnSpc>
              </a:pPr>
              <a:r>
                <a:rPr lang="zh-CN" altLang="en-US" sz="1116" dirty="0"/>
                <a:t>工位指示灯</a:t>
              </a:r>
            </a:p>
          </p:txBody>
        </p:sp>
        <p:sp>
          <p:nvSpPr>
            <p:cNvPr id="9" name="矩形 8"/>
            <p:cNvSpPr/>
            <p:nvPr/>
          </p:nvSpPr>
          <p:spPr>
            <a:xfrm>
              <a:off x="1083518" y="5291391"/>
              <a:ext cx="894729" cy="258486"/>
            </a:xfrm>
            <a:prstGeom prst="rect">
              <a:avLst/>
            </a:prstGeom>
            <a:solidFill>
              <a:schemeClr val="bg1"/>
            </a:solidFill>
          </p:spPr>
          <p:txBody>
            <a:bodyPr wrap="none" lIns="0" tIns="0" rIns="0" bIns="0" anchor="ctr" anchorCtr="1">
              <a:spAutoFit/>
            </a:bodyPr>
            <a:lstStyle/>
            <a:p>
              <a:pPr eaLnBrk="1" hangingPunct="1">
                <a:lnSpc>
                  <a:spcPct val="120000"/>
                </a:lnSpc>
              </a:pPr>
              <a:r>
                <a:rPr lang="zh-CN" altLang="en-US" sz="1116" dirty="0"/>
                <a:t>固定停止位</a:t>
              </a:r>
            </a:p>
          </p:txBody>
        </p:sp>
        <p:sp>
          <p:nvSpPr>
            <p:cNvPr id="10" name="矩形 9"/>
            <p:cNvSpPr/>
            <p:nvPr/>
          </p:nvSpPr>
          <p:spPr>
            <a:xfrm>
              <a:off x="4028702" y="3148163"/>
              <a:ext cx="1431566" cy="258486"/>
            </a:xfrm>
            <a:prstGeom prst="rect">
              <a:avLst/>
            </a:prstGeom>
            <a:solidFill>
              <a:schemeClr val="bg1"/>
            </a:solidFill>
          </p:spPr>
          <p:txBody>
            <a:bodyPr wrap="none" lIns="0" tIns="0" rIns="0" bIns="0" anchor="ctr" anchorCtr="1">
              <a:spAutoFit/>
            </a:bodyPr>
            <a:lstStyle/>
            <a:p>
              <a:pPr>
                <a:lnSpc>
                  <a:spcPct val="120000"/>
                </a:lnSpc>
              </a:pPr>
              <a:r>
                <a:rPr lang="zh-CN" altLang="en-US" sz="1116" dirty="0"/>
                <a:t>急停按钮及指示灯</a:t>
              </a:r>
            </a:p>
          </p:txBody>
        </p:sp>
        <p:sp>
          <p:nvSpPr>
            <p:cNvPr id="6" name="矩形 5"/>
            <p:cNvSpPr/>
            <p:nvPr/>
          </p:nvSpPr>
          <p:spPr bwMode="auto">
            <a:xfrm>
              <a:off x="5715000" y="5420635"/>
              <a:ext cx="1600200" cy="262907"/>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square" lIns="72902" tIns="43052" rIns="72902" bIns="43052" numCol="1" rtlCol="0" anchor="t" anchorCtr="0" compatLnSpc="1">
              <a:prstTxWarp prst="textNoShape">
                <a:avLst/>
              </a:prstTxWarp>
              <a:spAutoFit/>
            </a:bodyPr>
            <a:lstStyle/>
            <a:p>
              <a:endParaRPr lang="zh-CN" altLang="en-US" sz="797">
                <a:latin typeface="Arial" charset="0"/>
              </a:endParaRPr>
            </a:p>
          </p:txBody>
        </p:sp>
      </p:grpSp>
      <p:sp>
        <p:nvSpPr>
          <p:cNvPr id="13" name="标题 12"/>
          <p:cNvSpPr>
            <a:spLocks noGrp="1"/>
          </p:cNvSpPr>
          <p:nvPr>
            <p:ph type="title"/>
          </p:nvPr>
        </p:nvSpPr>
        <p:spPr/>
        <p:txBody>
          <a:bodyPr/>
          <a:lstStyle/>
          <a:p>
            <a:r>
              <a:rPr lang="zh-CN" altLang="en-US" dirty="0" smtClean="0"/>
              <a:t>暗灯的组成</a:t>
            </a:r>
            <a:endParaRPr lang="zh-CN" altLang="en-US" dirty="0"/>
          </a:p>
        </p:txBody>
      </p:sp>
    </p:spTree>
    <p:extLst>
      <p:ext uri="{BB962C8B-B14F-4D97-AF65-F5344CB8AC3E}">
        <p14:creationId xmlns:p14="http://schemas.microsoft.com/office/powerpoint/2010/main" val="348270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流水线的布局</a:t>
            </a:r>
            <a:endParaRPr lang="zh-CN" altLang="en-US" dirty="0"/>
          </a:p>
        </p:txBody>
      </p:sp>
      <p:sp>
        <p:nvSpPr>
          <p:cNvPr id="4" name="内容占位符 3"/>
          <p:cNvSpPr>
            <a:spLocks noGrp="1"/>
          </p:cNvSpPr>
          <p:nvPr>
            <p:ph idx="1"/>
          </p:nvPr>
        </p:nvSpPr>
        <p:spPr>
          <a:xfrm>
            <a:off x="688599" y="1516062"/>
            <a:ext cx="8413750" cy="4727575"/>
          </a:xfrm>
        </p:spPr>
        <p:txBody>
          <a:bodyPr/>
          <a:lstStyle/>
          <a:p>
            <a:pPr>
              <a:buFont typeface="Wingdings" panose="05000000000000000000" pitchFamily="2" charset="2"/>
              <a:buChar char="Ø"/>
            </a:pPr>
            <a:r>
              <a:rPr kumimoji="1" lang="zh-CN" altLang="en-US" sz="2000" b="0" dirty="0"/>
              <a:t>暗灯线在移动的生产线上的安装采用晒衣绳的样式，而在工作间（如返修区域）内采用按钮形式</a:t>
            </a:r>
            <a:r>
              <a:rPr kumimoji="1" lang="zh-CN" altLang="en-US" sz="2000" b="0" dirty="0" smtClean="0"/>
              <a:t>。</a:t>
            </a:r>
            <a:endParaRPr kumimoji="1" lang="en-US" altLang="zh-CN" sz="2000" b="0" dirty="0" smtClean="0"/>
          </a:p>
          <a:p>
            <a:pPr>
              <a:buFont typeface="Wingdings" panose="05000000000000000000" pitchFamily="2" charset="2"/>
              <a:buChar char="Ø"/>
            </a:pPr>
            <a:r>
              <a:rPr kumimoji="1" lang="zh-CN" altLang="en-US" sz="2000" b="0" dirty="0" smtClean="0"/>
              <a:t>工位</a:t>
            </a:r>
            <a:r>
              <a:rPr kumimoji="1" lang="zh-CN" altLang="en-US" sz="2000" b="0" dirty="0"/>
              <a:t>的末端设置亮灯。运行停止开关在需要的区域放置</a:t>
            </a:r>
            <a:r>
              <a:rPr kumimoji="1" lang="zh-CN" altLang="en-US" sz="2000" b="0" dirty="0" smtClean="0"/>
              <a:t>。</a:t>
            </a:r>
            <a:endParaRPr kumimoji="1" lang="en-US" altLang="zh-CN" sz="2000" b="0" dirty="0" smtClean="0"/>
          </a:p>
          <a:p>
            <a:pPr>
              <a:buFont typeface="Wingdings" panose="05000000000000000000" pitchFamily="2" charset="2"/>
              <a:buChar char="Ø"/>
            </a:pPr>
            <a:r>
              <a:rPr kumimoji="1" lang="zh-CN" altLang="en-US" sz="2000" b="0" dirty="0" smtClean="0"/>
              <a:t>每个</a:t>
            </a:r>
            <a:r>
              <a:rPr kumimoji="1" lang="zh-CN" altLang="en-US" sz="2000" b="0" dirty="0"/>
              <a:t>区域都有扬声器。</a:t>
            </a:r>
          </a:p>
          <a:p>
            <a:endParaRPr lang="zh-CN" altLang="en-US" dirty="0"/>
          </a:p>
        </p:txBody>
      </p:sp>
    </p:spTree>
    <p:extLst>
      <p:ext uri="{BB962C8B-B14F-4D97-AF65-F5344CB8AC3E}">
        <p14:creationId xmlns:p14="http://schemas.microsoft.com/office/powerpoint/2010/main" val="2448356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3"/>
          <p:cNvSpPr txBox="1">
            <a:spLocks noChangeArrowheads="1"/>
          </p:cNvSpPr>
          <p:nvPr/>
        </p:nvSpPr>
        <p:spPr bwMode="auto">
          <a:xfrm>
            <a:off x="671513" y="1482070"/>
            <a:ext cx="8550274" cy="1938992"/>
          </a:xfrm>
          <a:prstGeom prst="rect">
            <a:avLst/>
          </a:prstGeom>
          <a:extLst/>
        </p:spPr>
        <p:txBody>
          <a:bodyPr/>
          <a:lstStyle>
            <a:lvl1pPr marL="288925" indent="-288925" algn="l" defTabSz="977900">
              <a:spcBef>
                <a:spcPct val="20000"/>
              </a:spcBef>
              <a:buClr>
                <a:srgbClr val="FE9B03"/>
              </a:buClr>
              <a:buSzPct val="68000"/>
              <a:buFont typeface="Wingdings" panose="05000000000000000000" pitchFamily="2" charset="2"/>
              <a:buChar char="Ø"/>
              <a:defRPr kumimoji="1" sz="2400" b="0">
                <a:solidFill>
                  <a:schemeClr val="tx1"/>
                </a:solidFill>
                <a:latin typeface="+mn-lt"/>
                <a:ea typeface="+mn-ea"/>
              </a:defRPr>
            </a:lvl1pPr>
            <a:lvl2pPr marL="795338" indent="-306388" algn="l" defTabSz="977900">
              <a:spcBef>
                <a:spcPct val="20000"/>
              </a:spcBef>
              <a:buClr>
                <a:srgbClr val="FE9B03"/>
              </a:buClr>
              <a:buSzPct val="100000"/>
              <a:buChar char="–"/>
              <a:defRPr sz="2400" b="1">
                <a:solidFill>
                  <a:schemeClr val="tx1"/>
                </a:solidFill>
                <a:latin typeface="+mn-lt"/>
                <a:ea typeface="+mn-ea"/>
              </a:defRPr>
            </a:lvl2pPr>
            <a:lvl3pPr marL="1222375" indent="-244475" algn="l" defTabSz="977900">
              <a:spcBef>
                <a:spcPct val="20000"/>
              </a:spcBef>
              <a:buClr>
                <a:srgbClr val="FE9B03"/>
              </a:buClr>
              <a:buSzPct val="100000"/>
              <a:buChar char="•"/>
              <a:defRPr sz="2400">
                <a:solidFill>
                  <a:schemeClr val="tx1"/>
                </a:solidFill>
                <a:latin typeface="+mn-lt"/>
                <a:ea typeface="+mn-ea"/>
              </a:defRPr>
            </a:lvl3pPr>
            <a:lvl4pPr marL="1712913" indent="-246063" algn="l" defTabSz="977900">
              <a:spcBef>
                <a:spcPct val="20000"/>
              </a:spcBef>
              <a:buSzPct val="100000"/>
              <a:buChar char="–"/>
              <a:defRPr sz="2000">
                <a:solidFill>
                  <a:schemeClr val="tx1"/>
                </a:solidFill>
                <a:latin typeface="+mj-lt"/>
                <a:ea typeface="+mn-ea"/>
              </a:defRPr>
            </a:lvl4pPr>
            <a:lvl5pPr marL="2201863" indent="-244475" algn="l" defTabSz="977900">
              <a:spcBef>
                <a:spcPct val="20000"/>
              </a:spcBef>
              <a:buSzPct val="100000"/>
              <a:buChar char="»"/>
              <a:defRPr sz="2000">
                <a:solidFill>
                  <a:schemeClr val="tx1"/>
                </a:solidFill>
                <a:latin typeface="+mj-lt"/>
                <a:ea typeface="+mn-ea"/>
              </a:defRPr>
            </a:lvl5pPr>
            <a:lvl6pPr marL="2514600" indent="-228600">
              <a:lnSpc>
                <a:spcPct val="90000"/>
              </a:lnSpc>
              <a:spcBef>
                <a:spcPts val="500"/>
              </a:spcBef>
              <a:buFont typeface="Arial" panose="020B0604020202020204" pitchFamily="34" charset="0"/>
              <a:buChar char="•"/>
              <a:defRPr sz="1800">
                <a:solidFill>
                  <a:schemeClr val="tx1"/>
                </a:solidFill>
                <a:latin typeface="+mn-lt"/>
                <a:ea typeface="+mn-ea"/>
              </a:defRPr>
            </a:lvl6pPr>
            <a:lvl7pPr marL="2971800" indent="-228600">
              <a:lnSpc>
                <a:spcPct val="90000"/>
              </a:lnSpc>
              <a:spcBef>
                <a:spcPts val="500"/>
              </a:spcBef>
              <a:buFont typeface="Arial" panose="020B0604020202020204" pitchFamily="34" charset="0"/>
              <a:buChar char="•"/>
              <a:defRPr sz="1800">
                <a:solidFill>
                  <a:schemeClr val="tx1"/>
                </a:solidFill>
                <a:latin typeface="+mn-lt"/>
                <a:ea typeface="+mn-ea"/>
              </a:defRPr>
            </a:lvl7pPr>
            <a:lvl8pPr marL="3429000" indent="-228600">
              <a:lnSpc>
                <a:spcPct val="90000"/>
              </a:lnSpc>
              <a:spcBef>
                <a:spcPts val="500"/>
              </a:spcBef>
              <a:buFont typeface="Arial" panose="020B0604020202020204" pitchFamily="34" charset="0"/>
              <a:buChar char="•"/>
              <a:defRPr sz="1800">
                <a:solidFill>
                  <a:schemeClr val="tx1"/>
                </a:solidFill>
                <a:latin typeface="+mn-lt"/>
                <a:ea typeface="+mn-ea"/>
              </a:defRPr>
            </a:lvl8pPr>
            <a:lvl9pPr marL="3886200" indent="-228600">
              <a:lnSpc>
                <a:spcPct val="90000"/>
              </a:lnSpc>
              <a:spcBef>
                <a:spcPts val="500"/>
              </a:spcBef>
              <a:buFont typeface="Arial" panose="020B0604020202020204" pitchFamily="34" charset="0"/>
              <a:buChar char="•"/>
              <a:defRPr sz="1800">
                <a:solidFill>
                  <a:schemeClr val="tx1"/>
                </a:solidFill>
                <a:latin typeface="+mn-lt"/>
                <a:ea typeface="+mn-ea"/>
              </a:defRPr>
            </a:lvl9pPr>
          </a:lstStyle>
          <a:p>
            <a:r>
              <a:rPr lang="zh-CN" altLang="en-US" sz="2000" dirty="0"/>
              <a:t>工段的暗灯板支持暗灯区域。一个区域表式一个班组，包含左边或右边的操作，</a:t>
            </a:r>
            <a:r>
              <a:rPr lang="en-US" altLang="zh-CN" sz="2000" dirty="0"/>
              <a:t>10-12</a:t>
            </a:r>
            <a:r>
              <a:rPr lang="zh-CN" altLang="en-US" sz="2000" dirty="0"/>
              <a:t>个工位。每个工位在固定停止位标记间的距离是相同的。有些情况，由于独立的班组位置，单独的分装线，暗灯板需要支持这个工位和班组。</a:t>
            </a:r>
          </a:p>
        </p:txBody>
      </p:sp>
      <p:graphicFrame>
        <p:nvGraphicFramePr>
          <p:cNvPr id="2" name="表格 1"/>
          <p:cNvGraphicFramePr>
            <a:graphicFrameLocks noGrp="1"/>
          </p:cNvGraphicFramePr>
          <p:nvPr>
            <p:extLst>
              <p:ext uri="{D42A27DB-BD31-4B8C-83A1-F6EECF244321}">
                <p14:modId xmlns:p14="http://schemas.microsoft.com/office/powerpoint/2010/main" val="1316723080"/>
              </p:ext>
            </p:extLst>
          </p:nvPr>
        </p:nvGraphicFramePr>
        <p:xfrm>
          <a:off x="3201987" y="2963862"/>
          <a:ext cx="3757330" cy="3472220"/>
        </p:xfrm>
        <a:graphic>
          <a:graphicData uri="http://schemas.openxmlformats.org/drawingml/2006/table">
            <a:tbl>
              <a:tblPr firstRow="1" bandRow="1">
                <a:tableStyleId>{5C22544A-7EE6-4342-B048-85BDC9FD1C3A}</a:tableStyleId>
              </a:tblPr>
              <a:tblGrid>
                <a:gridCol w="1005467"/>
                <a:gridCol w="1583700"/>
                <a:gridCol w="1168163"/>
              </a:tblGrid>
              <a:tr h="347222">
                <a:tc>
                  <a:txBody>
                    <a:bodyPr/>
                    <a:lstStyle/>
                    <a:p>
                      <a:pPr algn="ctr"/>
                      <a:r>
                        <a:rPr lang="zh-CN" altLang="en-US" sz="1600" dirty="0" smtClean="0"/>
                        <a:t>工段</a:t>
                      </a:r>
                      <a:endParaRPr lang="zh-CN" altLang="en-US" sz="1600" dirty="0"/>
                    </a:p>
                  </a:txBody>
                  <a:tcPr marL="72902" marR="72902" marT="36451" marB="36451"/>
                </a:tc>
                <a:tc>
                  <a:txBody>
                    <a:bodyPr/>
                    <a:lstStyle/>
                    <a:p>
                      <a:pPr algn="ctr"/>
                      <a:r>
                        <a:rPr lang="zh-CN" altLang="en-US" sz="1600" dirty="0" smtClean="0"/>
                        <a:t>工段范围</a:t>
                      </a:r>
                      <a:endParaRPr lang="zh-CN" altLang="en-US" sz="1600" dirty="0"/>
                    </a:p>
                  </a:txBody>
                  <a:tcPr marL="72902" marR="72902" marT="36451" marB="36451"/>
                </a:tc>
                <a:tc>
                  <a:txBody>
                    <a:bodyPr/>
                    <a:lstStyle/>
                    <a:p>
                      <a:pPr algn="ctr"/>
                      <a:r>
                        <a:rPr lang="zh-CN" altLang="en-US" sz="1600" dirty="0" smtClean="0"/>
                        <a:t>暗灯板工位</a:t>
                      </a:r>
                      <a:endParaRPr lang="zh-CN" altLang="en-US" sz="1600" dirty="0"/>
                    </a:p>
                  </a:txBody>
                  <a:tcPr marL="72902" marR="72902" marT="36451" marB="36451"/>
                </a:tc>
              </a:tr>
              <a:tr h="347222">
                <a:tc>
                  <a:txBody>
                    <a:bodyPr/>
                    <a:lstStyle/>
                    <a:p>
                      <a:pPr algn="ctr"/>
                      <a:r>
                        <a:rPr lang="en-US" altLang="zh-CN" sz="1400" dirty="0" smtClean="0"/>
                        <a:t>T1</a:t>
                      </a:r>
                      <a:endParaRPr lang="zh-CN" altLang="en-US" sz="1400" dirty="0"/>
                    </a:p>
                  </a:txBody>
                  <a:tcPr marL="72902" marR="72902" marT="36451" marB="36451"/>
                </a:tc>
                <a:tc>
                  <a:txBody>
                    <a:bodyPr/>
                    <a:lstStyle/>
                    <a:p>
                      <a:pPr algn="ctr"/>
                      <a:r>
                        <a:rPr lang="en-US" altLang="zh-CN" sz="1400" dirty="0" smtClean="0"/>
                        <a:t>T01-T11</a:t>
                      </a:r>
                      <a:endParaRPr lang="zh-CN" altLang="en-US" sz="1400" dirty="0"/>
                    </a:p>
                  </a:txBody>
                  <a:tcPr marL="72902" marR="72902" marT="36451" marB="36451"/>
                </a:tc>
                <a:tc>
                  <a:txBody>
                    <a:bodyPr/>
                    <a:lstStyle/>
                    <a:p>
                      <a:pPr algn="ctr"/>
                      <a:r>
                        <a:rPr lang="en-US" altLang="zh-CN" sz="1400" dirty="0" smtClean="0"/>
                        <a:t>T05</a:t>
                      </a:r>
                      <a:endParaRPr lang="zh-CN" altLang="en-US" sz="1400" dirty="0"/>
                    </a:p>
                  </a:txBody>
                  <a:tcPr marL="72902" marR="72902" marT="36451" marB="36451"/>
                </a:tc>
              </a:tr>
              <a:tr h="347222">
                <a:tc>
                  <a:txBody>
                    <a:bodyPr/>
                    <a:lstStyle/>
                    <a:p>
                      <a:pPr algn="ctr"/>
                      <a:r>
                        <a:rPr lang="en-US" altLang="zh-CN" sz="1400" dirty="0" smtClean="0"/>
                        <a:t>T2</a:t>
                      </a:r>
                      <a:endParaRPr lang="zh-CN" altLang="en-US" sz="1400" dirty="0"/>
                    </a:p>
                  </a:txBody>
                  <a:tcPr marL="72902" marR="72902" marT="36451" marB="36451"/>
                </a:tc>
                <a:tc>
                  <a:txBody>
                    <a:bodyPr/>
                    <a:lstStyle/>
                    <a:p>
                      <a:pPr algn="ctr"/>
                      <a:r>
                        <a:rPr lang="en-US" altLang="zh-CN" sz="1400" dirty="0" smtClean="0"/>
                        <a:t>T12-T21</a:t>
                      </a:r>
                      <a:endParaRPr lang="zh-CN" altLang="en-US" sz="1400" dirty="0"/>
                    </a:p>
                  </a:txBody>
                  <a:tcPr marL="72902" marR="72902" marT="36451" marB="36451"/>
                </a:tc>
                <a:tc>
                  <a:txBody>
                    <a:bodyPr/>
                    <a:lstStyle/>
                    <a:p>
                      <a:pPr algn="ctr"/>
                      <a:r>
                        <a:rPr lang="en-US" altLang="zh-CN" sz="1400" dirty="0" smtClean="0"/>
                        <a:t>T16</a:t>
                      </a:r>
                      <a:endParaRPr lang="zh-CN" altLang="en-US" sz="1400" dirty="0"/>
                    </a:p>
                  </a:txBody>
                  <a:tcPr marL="72902" marR="72902" marT="36451" marB="36451"/>
                </a:tc>
              </a:tr>
              <a:tr h="347222">
                <a:tc>
                  <a:txBody>
                    <a:bodyPr/>
                    <a:lstStyle/>
                    <a:p>
                      <a:pPr algn="ctr"/>
                      <a:r>
                        <a:rPr lang="en-US" altLang="zh-CN" sz="1400" dirty="0" smtClean="0"/>
                        <a:t>T3</a:t>
                      </a:r>
                      <a:endParaRPr lang="zh-CN" altLang="en-US" sz="1400" dirty="0"/>
                    </a:p>
                  </a:txBody>
                  <a:tcPr marL="72902" marR="72902" marT="36451" marB="36451"/>
                </a:tc>
                <a:tc>
                  <a:txBody>
                    <a:bodyPr/>
                    <a:lstStyle/>
                    <a:p>
                      <a:pPr algn="ctr"/>
                      <a:r>
                        <a:rPr lang="en-US" altLang="zh-CN" sz="1400" dirty="0" smtClean="0"/>
                        <a:t>T22-T32</a:t>
                      </a:r>
                      <a:endParaRPr lang="zh-CN" altLang="en-US" sz="1400" dirty="0"/>
                    </a:p>
                  </a:txBody>
                  <a:tcPr marL="72902" marR="72902" marT="36451" marB="36451"/>
                </a:tc>
                <a:tc>
                  <a:txBody>
                    <a:bodyPr/>
                    <a:lstStyle/>
                    <a:p>
                      <a:pPr algn="ctr"/>
                      <a:r>
                        <a:rPr lang="en-US" altLang="zh-CN" sz="1400" dirty="0" smtClean="0"/>
                        <a:t>T25</a:t>
                      </a:r>
                      <a:endParaRPr lang="zh-CN" altLang="en-US" sz="1400" dirty="0"/>
                    </a:p>
                  </a:txBody>
                  <a:tcPr marL="72902" marR="72902" marT="36451" marB="36451"/>
                </a:tc>
              </a:tr>
              <a:tr h="347222">
                <a:tc>
                  <a:txBody>
                    <a:bodyPr/>
                    <a:lstStyle/>
                    <a:p>
                      <a:pPr algn="ctr"/>
                      <a:r>
                        <a:rPr lang="en-US" altLang="zh-CN" sz="1400" dirty="0" smtClean="0"/>
                        <a:t>C1</a:t>
                      </a:r>
                      <a:endParaRPr lang="zh-CN" altLang="en-US" sz="1400" dirty="0"/>
                    </a:p>
                  </a:txBody>
                  <a:tcPr marL="72902" marR="72902" marT="36451" marB="36451"/>
                </a:tc>
                <a:tc>
                  <a:txBody>
                    <a:bodyPr/>
                    <a:lstStyle/>
                    <a:p>
                      <a:pPr algn="ctr"/>
                      <a:r>
                        <a:rPr lang="en-US" altLang="zh-CN" sz="1400" dirty="0" smtClean="0"/>
                        <a:t>C01-C10</a:t>
                      </a:r>
                      <a:endParaRPr lang="zh-CN" altLang="en-US" sz="1400" dirty="0"/>
                    </a:p>
                  </a:txBody>
                  <a:tcPr marL="72902" marR="72902" marT="36451" marB="36451"/>
                </a:tc>
                <a:tc>
                  <a:txBody>
                    <a:bodyPr/>
                    <a:lstStyle/>
                    <a:p>
                      <a:pPr algn="ctr"/>
                      <a:r>
                        <a:rPr lang="en-US" altLang="zh-CN" sz="1400" dirty="0" smtClean="0"/>
                        <a:t>C06</a:t>
                      </a:r>
                      <a:endParaRPr lang="zh-CN" altLang="en-US" sz="1400" dirty="0"/>
                    </a:p>
                  </a:txBody>
                  <a:tcPr marL="72902" marR="72902" marT="36451" marB="36451"/>
                </a:tc>
              </a:tr>
              <a:tr h="347222">
                <a:tc>
                  <a:txBody>
                    <a:bodyPr/>
                    <a:lstStyle/>
                    <a:p>
                      <a:pPr algn="ctr"/>
                      <a:r>
                        <a:rPr lang="en-US" altLang="zh-CN" sz="1400" dirty="0" smtClean="0"/>
                        <a:t>C2</a:t>
                      </a:r>
                      <a:endParaRPr lang="zh-CN" altLang="en-US" sz="1400" dirty="0"/>
                    </a:p>
                  </a:txBody>
                  <a:tcPr marL="72902" marR="72902" marT="36451" marB="36451"/>
                </a:tc>
                <a:tc>
                  <a:txBody>
                    <a:bodyPr/>
                    <a:lstStyle/>
                    <a:p>
                      <a:pPr algn="ctr"/>
                      <a:r>
                        <a:rPr lang="en-US" altLang="zh-CN" sz="1400" dirty="0" smtClean="0"/>
                        <a:t>C11-C21</a:t>
                      </a:r>
                      <a:endParaRPr lang="zh-CN" altLang="en-US" sz="1400" dirty="0"/>
                    </a:p>
                  </a:txBody>
                  <a:tcPr marL="72902" marR="72902" marT="36451" marB="36451"/>
                </a:tc>
                <a:tc>
                  <a:txBody>
                    <a:bodyPr/>
                    <a:lstStyle/>
                    <a:p>
                      <a:pPr algn="ctr"/>
                      <a:r>
                        <a:rPr lang="en-US" altLang="zh-CN" sz="1400" dirty="0" smtClean="0"/>
                        <a:t>C16</a:t>
                      </a:r>
                      <a:endParaRPr lang="zh-CN" altLang="en-US" sz="1400" dirty="0"/>
                    </a:p>
                  </a:txBody>
                  <a:tcPr marL="72902" marR="72902" marT="36451" marB="36451"/>
                </a:tc>
              </a:tr>
              <a:tr h="347222">
                <a:tc>
                  <a:txBody>
                    <a:bodyPr/>
                    <a:lstStyle/>
                    <a:p>
                      <a:pPr algn="ctr"/>
                      <a:r>
                        <a:rPr lang="en-US" altLang="zh-CN" sz="1400" dirty="0" smtClean="0"/>
                        <a:t>F1</a:t>
                      </a:r>
                      <a:endParaRPr lang="zh-CN" altLang="en-US" sz="1400" dirty="0"/>
                    </a:p>
                  </a:txBody>
                  <a:tcPr marL="72902" marR="72902" marT="36451" marB="36451"/>
                </a:tc>
                <a:tc>
                  <a:txBody>
                    <a:bodyPr/>
                    <a:lstStyle/>
                    <a:p>
                      <a:pPr algn="ctr"/>
                      <a:r>
                        <a:rPr lang="en-US" altLang="zh-CN" sz="1400" dirty="0" smtClean="0"/>
                        <a:t>F01-F10</a:t>
                      </a:r>
                      <a:endParaRPr lang="zh-CN" altLang="en-US" sz="1400" dirty="0"/>
                    </a:p>
                  </a:txBody>
                  <a:tcPr marL="72902" marR="72902" marT="36451" marB="36451"/>
                </a:tc>
                <a:tc>
                  <a:txBody>
                    <a:bodyPr/>
                    <a:lstStyle/>
                    <a:p>
                      <a:pPr algn="ctr"/>
                      <a:r>
                        <a:rPr lang="en-US" altLang="zh-CN" sz="1400" dirty="0" smtClean="0"/>
                        <a:t>F05</a:t>
                      </a:r>
                      <a:endParaRPr lang="zh-CN" altLang="en-US" sz="1400" dirty="0"/>
                    </a:p>
                  </a:txBody>
                  <a:tcPr marL="72902" marR="72902" marT="36451" marB="36451"/>
                </a:tc>
              </a:tr>
              <a:tr h="347222">
                <a:tc>
                  <a:txBody>
                    <a:bodyPr/>
                    <a:lstStyle/>
                    <a:p>
                      <a:pPr algn="ctr"/>
                      <a:r>
                        <a:rPr lang="en-US" altLang="zh-CN" sz="1400" dirty="0" smtClean="0"/>
                        <a:t>F2</a:t>
                      </a:r>
                      <a:endParaRPr lang="zh-CN" altLang="en-US" sz="1400" dirty="0"/>
                    </a:p>
                  </a:txBody>
                  <a:tcPr marL="72902" marR="72902" marT="36451" marB="36451"/>
                </a:tc>
                <a:tc>
                  <a:txBody>
                    <a:bodyPr/>
                    <a:lstStyle/>
                    <a:p>
                      <a:pPr algn="ctr"/>
                      <a:r>
                        <a:rPr lang="en-US" altLang="zh-CN" sz="1400" dirty="0" smtClean="0"/>
                        <a:t>F11-F20</a:t>
                      </a:r>
                      <a:endParaRPr lang="zh-CN" altLang="en-US" sz="1400" dirty="0"/>
                    </a:p>
                  </a:txBody>
                  <a:tcPr marL="72902" marR="72902" marT="36451" marB="36451"/>
                </a:tc>
                <a:tc>
                  <a:txBody>
                    <a:bodyPr/>
                    <a:lstStyle/>
                    <a:p>
                      <a:pPr algn="ctr"/>
                      <a:r>
                        <a:rPr lang="en-US" altLang="zh-CN" sz="1400" dirty="0" smtClean="0"/>
                        <a:t>F15</a:t>
                      </a:r>
                      <a:endParaRPr lang="zh-CN" altLang="en-US" sz="1400" dirty="0"/>
                    </a:p>
                  </a:txBody>
                  <a:tcPr marL="72902" marR="72902" marT="36451" marB="36451"/>
                </a:tc>
              </a:tr>
              <a:tr h="347222">
                <a:tc>
                  <a:txBody>
                    <a:bodyPr/>
                    <a:lstStyle/>
                    <a:p>
                      <a:pPr algn="ctr"/>
                      <a:r>
                        <a:rPr lang="en-US" altLang="zh-CN" sz="1400" dirty="0" smtClean="0"/>
                        <a:t>IP</a:t>
                      </a:r>
                      <a:endParaRPr lang="zh-CN" altLang="en-US" sz="1400" dirty="0"/>
                    </a:p>
                  </a:txBody>
                  <a:tcPr marL="72902" marR="72902" marT="36451" marB="36451"/>
                </a:tc>
                <a:tc>
                  <a:txBody>
                    <a:bodyPr/>
                    <a:lstStyle/>
                    <a:p>
                      <a:pPr algn="ctr"/>
                      <a:r>
                        <a:rPr lang="zh-CN" altLang="en-US" sz="1400" dirty="0" smtClean="0"/>
                        <a:t>仪表台分装线</a:t>
                      </a:r>
                      <a:endParaRPr lang="zh-CN" altLang="en-US" sz="1400" dirty="0"/>
                    </a:p>
                  </a:txBody>
                  <a:tcPr marL="72902" marR="72902" marT="36451" marB="36451"/>
                </a:tc>
                <a:tc>
                  <a:txBody>
                    <a:bodyPr/>
                    <a:lstStyle/>
                    <a:p>
                      <a:pPr algn="ctr"/>
                      <a:r>
                        <a:rPr lang="en-US" altLang="zh-CN" sz="1400" dirty="0" smtClean="0"/>
                        <a:t>IP01</a:t>
                      </a:r>
                      <a:endParaRPr lang="zh-CN" altLang="en-US" sz="1400" dirty="0"/>
                    </a:p>
                  </a:txBody>
                  <a:tcPr marL="72902" marR="72902" marT="36451" marB="36451"/>
                </a:tc>
              </a:tr>
              <a:tr h="347222">
                <a:tc>
                  <a:txBody>
                    <a:bodyPr/>
                    <a:lstStyle/>
                    <a:p>
                      <a:pPr algn="ctr"/>
                      <a:r>
                        <a:rPr lang="en-US" altLang="zh-CN" sz="1400" dirty="0" smtClean="0"/>
                        <a:t>EN</a:t>
                      </a:r>
                      <a:endParaRPr lang="zh-CN" altLang="en-US" sz="1400" dirty="0"/>
                    </a:p>
                  </a:txBody>
                  <a:tcPr marL="72902" marR="72902" marT="36451" marB="36451"/>
                </a:tc>
                <a:tc>
                  <a:txBody>
                    <a:bodyPr/>
                    <a:lstStyle/>
                    <a:p>
                      <a:pPr algn="ctr"/>
                      <a:r>
                        <a:rPr lang="zh-CN" altLang="en-US" sz="1400" dirty="0" smtClean="0"/>
                        <a:t>发动机分装线</a:t>
                      </a:r>
                      <a:endParaRPr lang="zh-CN" altLang="en-US" sz="1400" dirty="0"/>
                    </a:p>
                  </a:txBody>
                  <a:tcPr marL="72902" marR="72902" marT="36451" marB="36451"/>
                </a:tc>
                <a:tc>
                  <a:txBody>
                    <a:bodyPr/>
                    <a:lstStyle/>
                    <a:p>
                      <a:pPr algn="ctr"/>
                      <a:r>
                        <a:rPr lang="en-US" altLang="zh-CN" sz="1400" dirty="0" smtClean="0"/>
                        <a:t>EN01</a:t>
                      </a:r>
                      <a:endParaRPr lang="zh-CN" altLang="en-US" sz="1400" dirty="0"/>
                    </a:p>
                  </a:txBody>
                  <a:tcPr marL="72902" marR="72902" marT="36451" marB="36451"/>
                </a:tc>
              </a:tr>
            </a:tbl>
          </a:graphicData>
        </a:graphic>
      </p:graphicFrame>
      <p:sp>
        <p:nvSpPr>
          <p:cNvPr id="5" name="标题 1"/>
          <p:cNvSpPr txBox="1">
            <a:spLocks/>
          </p:cNvSpPr>
          <p:nvPr/>
        </p:nvSpPr>
        <p:spPr>
          <a:xfrm>
            <a:off x="671513" y="396875"/>
            <a:ext cx="8413750" cy="1439863"/>
          </a:xfrm>
          <a:prstGeom prst="rect">
            <a:avLst/>
          </a:prstGeom>
        </p:spPr>
        <p:txBody>
          <a:bodyPr/>
          <a:lst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mtClean="0"/>
              <a:t>流水线的布局</a:t>
            </a:r>
            <a:endParaRPr lang="zh-CN" altLang="en-US" dirty="0"/>
          </a:p>
        </p:txBody>
      </p:sp>
    </p:spTree>
    <p:extLst>
      <p:ext uri="{BB962C8B-B14F-4D97-AF65-F5344CB8AC3E}">
        <p14:creationId xmlns:p14="http://schemas.microsoft.com/office/powerpoint/2010/main" val="2937363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noChangeAspect="1"/>
          </p:cNvGrpSpPr>
          <p:nvPr/>
        </p:nvGrpSpPr>
        <p:grpSpPr>
          <a:xfrm>
            <a:off x="1458829" y="2079531"/>
            <a:ext cx="6839117" cy="3194929"/>
            <a:chOff x="1085850" y="1003935"/>
            <a:chExt cx="7148513" cy="3339465"/>
          </a:xfrm>
        </p:grpSpPr>
        <p:pic>
          <p:nvPicPr>
            <p:cNvPr id="49155" name="Picture 1027"/>
            <p:cNvPicPr>
              <a:picLocks noChangeAspect="1" noChangeArrowheads="1"/>
            </p:cNvPicPr>
            <p:nvPr/>
          </p:nvPicPr>
          <p:blipFill rotWithShape="1">
            <a:blip r:embed="rId2">
              <a:extLst>
                <a:ext uri="{28A0092B-C50C-407E-A947-70E740481C1C}">
                  <a14:useLocalDpi xmlns:a14="http://schemas.microsoft.com/office/drawing/2010/main" val="0"/>
                </a:ext>
              </a:extLst>
            </a:blip>
            <a:srcRect b="33883"/>
            <a:stretch/>
          </p:blipFill>
          <p:spPr bwMode="auto">
            <a:xfrm>
              <a:off x="1085850" y="1003935"/>
              <a:ext cx="7148513" cy="33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1028"/>
            <p:cNvSpPr txBox="1">
              <a:spLocks noChangeArrowheads="1"/>
            </p:cNvSpPr>
            <p:nvPr/>
          </p:nvSpPr>
          <p:spPr bwMode="auto">
            <a:xfrm>
              <a:off x="1923636" y="1916114"/>
              <a:ext cx="2820239" cy="32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400">
                  <a:solidFill>
                    <a:schemeClr val="tx1"/>
                  </a:solidFill>
                  <a:latin typeface="Times New Roman" pitchFamily="18" charset="0"/>
                  <a:ea typeface="宋体" pitchFamily="2" charset="-122"/>
                </a:defRPr>
              </a:lvl1pPr>
              <a:lvl2pPr marL="742950" indent="-285750">
                <a:defRPr kumimoji="1" sz="1400">
                  <a:solidFill>
                    <a:schemeClr val="tx1"/>
                  </a:solidFill>
                  <a:latin typeface="Times New Roman" pitchFamily="18" charset="0"/>
                  <a:ea typeface="宋体" pitchFamily="2" charset="-122"/>
                </a:defRPr>
              </a:lvl2pPr>
              <a:lvl3pPr marL="1143000" indent="-228600">
                <a:defRPr kumimoji="1" sz="1400">
                  <a:solidFill>
                    <a:schemeClr val="tx1"/>
                  </a:solidFill>
                  <a:latin typeface="Times New Roman" pitchFamily="18" charset="0"/>
                  <a:ea typeface="宋体" pitchFamily="2" charset="-122"/>
                </a:defRPr>
              </a:lvl3pPr>
              <a:lvl4pPr marL="1600200" indent="-228600">
                <a:defRPr kumimoji="1" sz="1400">
                  <a:solidFill>
                    <a:schemeClr val="tx1"/>
                  </a:solidFill>
                  <a:latin typeface="Times New Roman" pitchFamily="18" charset="0"/>
                  <a:ea typeface="宋体" pitchFamily="2" charset="-122"/>
                </a:defRPr>
              </a:lvl4pPr>
              <a:lvl5pPr marL="2057400" indent="-228600">
                <a:defRPr kumimoji="1"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9pPr>
            </a:lstStyle>
            <a:p>
              <a:pPr eaLnBrk="1" hangingPunct="1"/>
              <a:r>
                <a:rPr lang="zh-CN" altLang="en-US" dirty="0">
                  <a:solidFill>
                    <a:srgbClr val="666699"/>
                  </a:solidFill>
                </a:rPr>
                <a:t>暗灯板位于生产线或区域的中央</a:t>
              </a:r>
              <a:endParaRPr lang="zh-CN" altLang="en-US" sz="800" dirty="0">
                <a:solidFill>
                  <a:srgbClr val="666699"/>
                </a:solidFill>
              </a:endParaRPr>
            </a:p>
          </p:txBody>
        </p:sp>
        <p:pic>
          <p:nvPicPr>
            <p:cNvPr id="2050" name="Picture 2" descr="E:\Work\Project\20120706.BMS.Ver1.0\andonBoard\andonBo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1003935"/>
              <a:ext cx="3586163" cy="151066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title"/>
          </p:nvPr>
        </p:nvSpPr>
        <p:spPr/>
        <p:txBody>
          <a:bodyPr/>
          <a:lstStyle/>
          <a:p>
            <a:r>
              <a:rPr lang="zh-CN" altLang="en-US" dirty="0" smtClean="0"/>
              <a:t>流水线的布局</a:t>
            </a:r>
            <a:endParaRPr lang="zh-CN" altLang="en-US" dirty="0"/>
          </a:p>
        </p:txBody>
      </p:sp>
    </p:spTree>
    <p:extLst>
      <p:ext uri="{BB962C8B-B14F-4D97-AF65-F5344CB8AC3E}">
        <p14:creationId xmlns:p14="http://schemas.microsoft.com/office/powerpoint/2010/main" val="165504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3"/>
          <p:cNvSpPr txBox="1">
            <a:spLocks noChangeArrowheads="1"/>
          </p:cNvSpPr>
          <p:nvPr/>
        </p:nvSpPr>
        <p:spPr bwMode="auto">
          <a:xfrm>
            <a:off x="1068386" y="1484655"/>
            <a:ext cx="7543799"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400">
                <a:solidFill>
                  <a:schemeClr val="tx1"/>
                </a:solidFill>
                <a:latin typeface="Times New Roman" pitchFamily="18" charset="0"/>
                <a:ea typeface="宋体" pitchFamily="2" charset="-122"/>
              </a:defRPr>
            </a:lvl1pPr>
            <a:lvl2pPr marL="742950" indent="-285750">
              <a:defRPr kumimoji="1" sz="1400">
                <a:solidFill>
                  <a:schemeClr val="tx1"/>
                </a:solidFill>
                <a:latin typeface="Times New Roman" pitchFamily="18" charset="0"/>
                <a:ea typeface="宋体" pitchFamily="2" charset="-122"/>
              </a:defRPr>
            </a:lvl2pPr>
            <a:lvl3pPr marL="1143000" indent="-228600">
              <a:defRPr kumimoji="1" sz="1400">
                <a:solidFill>
                  <a:schemeClr val="tx1"/>
                </a:solidFill>
                <a:latin typeface="Times New Roman" pitchFamily="18" charset="0"/>
                <a:ea typeface="宋体" pitchFamily="2" charset="-122"/>
              </a:defRPr>
            </a:lvl3pPr>
            <a:lvl4pPr marL="1600200" indent="-228600">
              <a:defRPr kumimoji="1" sz="1400">
                <a:solidFill>
                  <a:schemeClr val="tx1"/>
                </a:solidFill>
                <a:latin typeface="Times New Roman" pitchFamily="18" charset="0"/>
                <a:ea typeface="宋体" pitchFamily="2" charset="-122"/>
              </a:defRPr>
            </a:lvl4pPr>
            <a:lvl5pPr marL="2057400" indent="-228600">
              <a:defRPr kumimoji="1"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1400">
                <a:solidFill>
                  <a:schemeClr val="tx1"/>
                </a:solidFill>
                <a:latin typeface="Times New Roman" pitchFamily="18" charset="0"/>
                <a:ea typeface="宋体" pitchFamily="2" charset="-122"/>
              </a:defRPr>
            </a:lvl9pPr>
          </a:lstStyle>
          <a:p>
            <a:pPr marL="273377" indent="-273377" algn="l">
              <a:spcBef>
                <a:spcPts val="600"/>
              </a:spcBef>
              <a:buFont typeface="Wingdings" pitchFamily="2" charset="2"/>
              <a:buChar char="Ø"/>
            </a:pPr>
            <a:r>
              <a:rPr lang="zh-CN" altLang="en-US" sz="1800" b="1" dirty="0"/>
              <a:t>目视信号</a:t>
            </a:r>
          </a:p>
          <a:p>
            <a:pPr algn="l" eaLnBrk="1" hangingPunct="1">
              <a:spcBef>
                <a:spcPts val="600"/>
              </a:spcBef>
            </a:pPr>
            <a:r>
              <a:rPr lang="zh-CN" altLang="en-US" sz="1800" dirty="0"/>
              <a:t>颜色标准帮助确定状态</a:t>
            </a:r>
          </a:p>
          <a:p>
            <a:pPr algn="l" eaLnBrk="1" hangingPunct="1">
              <a:spcBef>
                <a:spcPts val="600"/>
              </a:spcBef>
            </a:pPr>
            <a:r>
              <a:rPr lang="en-US" altLang="zh-CN" sz="1800" dirty="0"/>
              <a:t>	</a:t>
            </a:r>
            <a:r>
              <a:rPr lang="zh-CN" altLang="en-US" sz="1800" dirty="0"/>
              <a:t>绿色表示</a:t>
            </a:r>
            <a:r>
              <a:rPr lang="en-US" altLang="zh-CN" sz="1800" dirty="0"/>
              <a:t>OK</a:t>
            </a:r>
            <a:r>
              <a:rPr lang="zh-CN" altLang="en-US" sz="1800" dirty="0"/>
              <a:t>或正常状态</a:t>
            </a:r>
          </a:p>
          <a:p>
            <a:pPr algn="l" eaLnBrk="1" hangingPunct="1">
              <a:spcBef>
                <a:spcPts val="600"/>
              </a:spcBef>
            </a:pPr>
            <a:r>
              <a:rPr lang="en-US" altLang="zh-CN" sz="1800" dirty="0"/>
              <a:t>	</a:t>
            </a:r>
            <a:r>
              <a:rPr lang="zh-CN" altLang="en-US" sz="1800" dirty="0"/>
              <a:t>黄色表示需要帮助，生产或质量有潜在损失的风险</a:t>
            </a:r>
            <a:endParaRPr lang="en-US" altLang="zh-CN" sz="1800" dirty="0"/>
          </a:p>
          <a:p>
            <a:pPr algn="l" eaLnBrk="1" hangingPunct="1">
              <a:spcBef>
                <a:spcPts val="600"/>
              </a:spcBef>
            </a:pPr>
            <a:r>
              <a:rPr lang="en-US" altLang="zh-CN" sz="1800" dirty="0"/>
              <a:t>	</a:t>
            </a:r>
            <a:r>
              <a:rPr lang="zh-CN" altLang="en-US" sz="1800" dirty="0"/>
              <a:t>红色表示生产线、流程或设备的停止</a:t>
            </a:r>
            <a:r>
              <a:rPr lang="en-US" altLang="zh-CN" sz="1800" dirty="0"/>
              <a:t>-</a:t>
            </a:r>
            <a:r>
              <a:rPr lang="zh-CN" altLang="en-US" sz="1800" dirty="0"/>
              <a:t>需要立即抢修</a:t>
            </a: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103" y="2332221"/>
            <a:ext cx="197443" cy="17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203" y="2647739"/>
            <a:ext cx="174661" cy="16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676" y="2953539"/>
            <a:ext cx="167068" cy="18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26"/>
          <p:cNvSpPr>
            <a:spLocks noChangeArrowheads="1"/>
          </p:cNvSpPr>
          <p:nvPr/>
        </p:nvSpPr>
        <p:spPr bwMode="auto">
          <a:xfrm>
            <a:off x="1068385" y="3394273"/>
            <a:ext cx="7543801"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3377" indent="-273377" algn="l">
              <a:spcBef>
                <a:spcPts val="600"/>
              </a:spcBef>
              <a:buFont typeface="Wingdings" pitchFamily="2" charset="2"/>
              <a:buChar char="Ø"/>
            </a:pPr>
            <a:r>
              <a:rPr lang="zh-CN" altLang="en-US" sz="1800" b="1" dirty="0"/>
              <a:t>声音信号</a:t>
            </a:r>
          </a:p>
          <a:p>
            <a:pPr algn="l" eaLnBrk="1" hangingPunct="1">
              <a:spcBef>
                <a:spcPts val="600"/>
              </a:spcBef>
            </a:pPr>
            <a:r>
              <a:rPr lang="zh-CN" altLang="en-US" sz="1800" dirty="0"/>
              <a:t>声音信号发出独特的音乐或声响来提醒纠正支持人员观察暗灯板或工位亮灯以确定需要帮助的特定工位。</a:t>
            </a:r>
          </a:p>
          <a:p>
            <a:pPr algn="l" eaLnBrk="1" hangingPunct="1">
              <a:spcBef>
                <a:spcPts val="600"/>
              </a:spcBef>
            </a:pPr>
            <a:r>
              <a:rPr lang="zh-CN" altLang="en-US" sz="1800" dirty="0"/>
              <a:t>使用的两种典型的声音信号：</a:t>
            </a:r>
          </a:p>
          <a:p>
            <a:pPr marL="592317" lvl="1" indent="-227815" algn="l">
              <a:spcBef>
                <a:spcPts val="600"/>
              </a:spcBef>
              <a:buFont typeface="Arial" pitchFamily="34" charset="0"/>
              <a:buChar char="•"/>
            </a:pPr>
            <a:r>
              <a:rPr lang="zh-CN" altLang="en-US" sz="1800" dirty="0"/>
              <a:t>音乐</a:t>
            </a:r>
          </a:p>
          <a:p>
            <a:pPr marL="592317" lvl="1" indent="-227815" algn="l">
              <a:spcBef>
                <a:spcPts val="600"/>
              </a:spcBef>
              <a:buFont typeface="Arial" pitchFamily="34" charset="0"/>
              <a:buChar char="•"/>
            </a:pPr>
            <a:r>
              <a:rPr lang="zh-CN" altLang="en-US" sz="1800" dirty="0"/>
              <a:t>声调</a:t>
            </a:r>
          </a:p>
          <a:p>
            <a:pPr algn="l" eaLnBrk="1" hangingPunct="1">
              <a:spcBef>
                <a:spcPts val="600"/>
              </a:spcBef>
            </a:pPr>
            <a:r>
              <a:rPr lang="zh-CN" altLang="en-US" sz="1800" dirty="0"/>
              <a:t>独特的音乐用来区分不同的暗灯事件、工段、暗灯区域以及日常的提示。</a:t>
            </a:r>
          </a:p>
          <a:p>
            <a:pPr algn="l" eaLnBrk="1" hangingPunct="1">
              <a:spcBef>
                <a:spcPts val="600"/>
              </a:spcBef>
            </a:pPr>
            <a:r>
              <a:rPr lang="zh-CN" altLang="en-US" sz="1800" dirty="0"/>
              <a:t>声调是用来常规的暗灯提醒，如设备故障，生产线的启动或停止。</a:t>
            </a:r>
          </a:p>
        </p:txBody>
      </p:sp>
      <p:sp>
        <p:nvSpPr>
          <p:cNvPr id="2" name="标题 1"/>
          <p:cNvSpPr>
            <a:spLocks noGrp="1"/>
          </p:cNvSpPr>
          <p:nvPr>
            <p:ph type="title"/>
          </p:nvPr>
        </p:nvSpPr>
        <p:spPr/>
        <p:txBody>
          <a:bodyPr/>
          <a:lstStyle/>
          <a:p>
            <a:r>
              <a:rPr lang="zh-CN" altLang="en-US" dirty="0"/>
              <a:t>目视和声音</a:t>
            </a:r>
            <a:r>
              <a:rPr lang="zh-CN" altLang="en-US" dirty="0" smtClean="0"/>
              <a:t>信号</a:t>
            </a:r>
            <a:endParaRPr lang="zh-CN" altLang="en-US" dirty="0"/>
          </a:p>
        </p:txBody>
      </p:sp>
    </p:spTree>
    <p:extLst>
      <p:ext uri="{BB962C8B-B14F-4D97-AF65-F5344CB8AC3E}">
        <p14:creationId xmlns:p14="http://schemas.microsoft.com/office/powerpoint/2010/main" val="2033814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a:majorFont>
        <a:latin typeface="Times New Roman"/>
        <a:ea typeface="굴림"/>
        <a:cs typeface=""/>
      </a:majorFont>
      <a:minorFont>
        <a:latin typeface="Arial"/>
        <a:ea typeface="굴림"/>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8325" tIns="49163" rIns="98325" bIns="49163" numCol="1" anchor="t" anchorCtr="0" compatLnSpc="1">
        <a:prstTxWarp prst="textNoShape">
          <a:avLst/>
        </a:prstTxWarp>
      </a:bodyPr>
      <a:lstStyle>
        <a:defPPr marL="0" marR="0" indent="0" algn="ctr" defTabSz="9779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8325" tIns="49163" rIns="98325" bIns="49163" numCol="1" anchor="t" anchorCtr="0" compatLnSpc="1">
        <a:prstTxWarp prst="textNoShape">
          <a:avLst/>
        </a:prstTxWarp>
      </a:bodyPr>
      <a:lstStyle>
        <a:defPPr marL="0" marR="0" indent="0" algn="ctr" defTabSz="9779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c:\msoffice\powerpnt\default.ppt</Template>
  <TotalTime>804</TotalTime>
  <Pages>26</Pages>
  <Words>2652</Words>
  <Application>Microsoft Office PowerPoint</Application>
  <PresentationFormat>自定义</PresentationFormat>
  <Paragraphs>261</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굴림</vt:lpstr>
      <vt:lpstr>Monotype Sorts</vt:lpstr>
      <vt:lpstr>宋体</vt:lpstr>
      <vt:lpstr>Arial</vt:lpstr>
      <vt:lpstr>Times New Roman</vt:lpstr>
      <vt:lpstr>Wingdings</vt:lpstr>
      <vt:lpstr>default</vt:lpstr>
      <vt:lpstr>暗灯系统</vt:lpstr>
      <vt:lpstr>主要内容</vt:lpstr>
      <vt:lpstr>暗灯系统的概念</vt:lpstr>
      <vt:lpstr>定义</vt:lpstr>
      <vt:lpstr>暗灯的组成</vt:lpstr>
      <vt:lpstr>流水线的布局</vt:lpstr>
      <vt:lpstr>PowerPoint 演示文稿</vt:lpstr>
      <vt:lpstr>流水线的布局</vt:lpstr>
      <vt:lpstr>目视和声音信号</vt:lpstr>
      <vt:lpstr>指示灯</vt:lpstr>
      <vt:lpstr>声音信号和扬声器</vt:lpstr>
      <vt:lpstr>暗灯板</vt:lpstr>
      <vt:lpstr>工段板</vt:lpstr>
      <vt:lpstr>工段板</vt:lpstr>
      <vt:lpstr>PowerPoint 演示文稿</vt:lpstr>
      <vt:lpstr>PowerPoint 演示文稿</vt:lpstr>
      <vt:lpstr>暗灯系统是如何运行的？</vt:lpstr>
      <vt:lpstr>暗灯系统是如何运行的</vt:lpstr>
      <vt:lpstr>系统运行-组员帮助需求</vt:lpstr>
      <vt:lpstr>PowerPoint 演示文稿</vt:lpstr>
      <vt:lpstr>系统运行-工段内质量控制</vt:lpstr>
      <vt:lpstr>系统运行-生产线质量关卡</vt:lpstr>
      <vt:lpstr>系统运行-紧急停止</vt:lpstr>
      <vt:lpstr>PowerPoint 演示文稿</vt:lpstr>
      <vt:lpstr>系统运行-设备故障</vt:lpstr>
      <vt:lpstr>系统运行-其它区域的生产状态</vt:lpstr>
      <vt:lpstr>系统运行-计划停线</vt:lpstr>
      <vt:lpstr>如何使用暗灯系统？</vt:lpstr>
      <vt:lpstr>如何使用暗灯系统</vt:lpstr>
      <vt:lpstr>如何使用暗灯系统</vt:lpstr>
      <vt:lpstr>PowerPoint 演示文稿</vt:lpstr>
      <vt:lpstr>PowerPoint 演示文稿</vt:lpstr>
      <vt:lpstr>PowerPoint 演示文稿</vt:lpstr>
      <vt:lpstr>如何使用暗灯系统</vt:lpstr>
      <vt:lpstr>附录：暗灯板各指标详解</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NAO Competitive Manufacturing</dc:title>
  <dc:subject>Template</dc:subject>
  <dc:creator>EDS Graphic Services</dc:creator>
  <cp:keywords/>
  <dc:description/>
  <cp:lastModifiedBy>Li Bei</cp:lastModifiedBy>
  <cp:revision>295</cp:revision>
  <cp:lastPrinted>2012-12-26T12:01:14Z</cp:lastPrinted>
  <dcterms:created xsi:type="dcterms:W3CDTF">1997-07-22T15:22:08Z</dcterms:created>
  <dcterms:modified xsi:type="dcterms:W3CDTF">2013-01-15T14:35:52Z</dcterms:modified>
</cp:coreProperties>
</file>