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61" r:id="rId3"/>
    <p:sldId id="262" r:id="rId4"/>
    <p:sldId id="263" r:id="rId5"/>
    <p:sldId id="264" r:id="rId6"/>
    <p:sldId id="265" r:id="rId7"/>
  </p:sldIdLst>
  <p:sldSz cx="9756775" cy="7451725"/>
  <p:notesSz cx="6708775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0000"/>
    <a:srgbClr val="FF0066"/>
    <a:srgbClr val="990099"/>
    <a:srgbClr val="CC0099"/>
    <a:srgbClr val="003399"/>
    <a:srgbClr val="99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 snapToObjects="1">
      <p:cViewPr varScale="1">
        <p:scale>
          <a:sx n="72" d="100"/>
          <a:sy n="72" d="100"/>
        </p:scale>
        <p:origin x="966" y="78"/>
      </p:cViewPr>
      <p:guideLst>
        <p:guide orient="horz" pos="912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90"/>
    </p:cViewPr>
  </p:sorterViewPr>
  <p:notesViewPr>
    <p:cSldViewPr snapToObjects="1">
      <p:cViewPr varScale="1">
        <p:scale>
          <a:sx n="38" d="100"/>
          <a:sy n="38" d="100"/>
        </p:scale>
        <p:origin x="-1560" y="-96"/>
      </p:cViewPr>
      <p:guideLst>
        <p:guide orient="horz" pos="3078"/>
        <p:guide pos="21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E9CB9-1280-4194-8419-AF80753F3753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332851-DC74-42AC-9C8A-5C6792B02D1E}">
      <dgm:prSet phldrT="[文本]"/>
      <dgm:spPr/>
      <dgm:t>
        <a:bodyPr/>
        <a:lstStyle/>
        <a:p>
          <a:r>
            <a:rPr lang="zh-CN" altLang="en-US" dirty="0" smtClean="0"/>
            <a:t>过程审核</a:t>
          </a:r>
          <a:endParaRPr lang="zh-CN" altLang="en-US" dirty="0"/>
        </a:p>
      </dgm:t>
    </dgm:pt>
    <dgm:pt modelId="{CD634D0C-5BF8-4FDD-A9A0-3BA21E437C9A}" type="parTrans" cxnId="{B0A32DB4-D40F-47C2-B66F-C4CFADF28F5B}">
      <dgm:prSet/>
      <dgm:spPr/>
      <dgm:t>
        <a:bodyPr/>
        <a:lstStyle/>
        <a:p>
          <a:endParaRPr lang="zh-CN" altLang="en-US"/>
        </a:p>
      </dgm:t>
    </dgm:pt>
    <dgm:pt modelId="{8D376A5E-7DBB-4DBA-9140-B61103E2F144}" type="sibTrans" cxnId="{B0A32DB4-D40F-47C2-B66F-C4CFADF28F5B}">
      <dgm:prSet/>
      <dgm:spPr/>
      <dgm:t>
        <a:bodyPr/>
        <a:lstStyle/>
        <a:p>
          <a:endParaRPr lang="zh-CN" altLang="en-US"/>
        </a:p>
      </dgm:t>
    </dgm:pt>
    <dgm:pt modelId="{D0B7B974-6761-4A2A-9D04-3C798640EDB7}">
      <dgm:prSet phldrT="[文本]"/>
      <dgm:spPr/>
      <dgm:t>
        <a:bodyPr/>
        <a:lstStyle/>
        <a:p>
          <a:r>
            <a:rPr lang="zh-CN" altLang="en-US" dirty="0" smtClean="0"/>
            <a:t>体系审核</a:t>
          </a:r>
          <a:endParaRPr lang="zh-CN" altLang="en-US" dirty="0"/>
        </a:p>
      </dgm:t>
    </dgm:pt>
    <dgm:pt modelId="{5EB223F1-08CB-4AB8-8090-305B59D9C73F}" type="parTrans" cxnId="{EAB44D96-9137-4AFF-828B-67C18FA40FAE}">
      <dgm:prSet/>
      <dgm:spPr/>
      <dgm:t>
        <a:bodyPr/>
        <a:lstStyle/>
        <a:p>
          <a:endParaRPr lang="zh-CN" altLang="en-US"/>
        </a:p>
      </dgm:t>
    </dgm:pt>
    <dgm:pt modelId="{798AB7FD-5F74-4C14-995A-597A45EC2405}" type="sibTrans" cxnId="{EAB44D96-9137-4AFF-828B-67C18FA40FAE}">
      <dgm:prSet/>
      <dgm:spPr/>
      <dgm:t>
        <a:bodyPr/>
        <a:lstStyle/>
        <a:p>
          <a:endParaRPr lang="zh-CN" altLang="en-US"/>
        </a:p>
      </dgm:t>
    </dgm:pt>
    <dgm:pt modelId="{D6D65498-E532-455E-A49D-4108700FC232}">
      <dgm:prSet phldrT="[文本]"/>
      <dgm:spPr/>
      <dgm:t>
        <a:bodyPr/>
        <a:lstStyle/>
        <a:p>
          <a:r>
            <a:rPr lang="zh-CN" altLang="en-US" dirty="0" smtClean="0"/>
            <a:t>产品审核</a:t>
          </a:r>
          <a:endParaRPr lang="zh-CN" altLang="en-US" dirty="0"/>
        </a:p>
      </dgm:t>
    </dgm:pt>
    <dgm:pt modelId="{ECBCFA7C-36AB-4DA9-A377-1D4ECCDD345E}" type="parTrans" cxnId="{5423CACA-7DED-4EAA-A179-DC3108E127C4}">
      <dgm:prSet/>
      <dgm:spPr/>
      <dgm:t>
        <a:bodyPr/>
        <a:lstStyle/>
        <a:p>
          <a:endParaRPr lang="zh-CN" altLang="en-US"/>
        </a:p>
      </dgm:t>
    </dgm:pt>
    <dgm:pt modelId="{FC2149D8-839E-48FF-BEDA-761B18E98D06}" type="sibTrans" cxnId="{5423CACA-7DED-4EAA-A179-DC3108E127C4}">
      <dgm:prSet/>
      <dgm:spPr/>
      <dgm:t>
        <a:bodyPr/>
        <a:lstStyle/>
        <a:p>
          <a:endParaRPr lang="zh-CN" altLang="en-US"/>
        </a:p>
      </dgm:t>
    </dgm:pt>
    <dgm:pt modelId="{4E44C4D3-CFC3-4CF7-A9B2-EDD82D74E33F}">
      <dgm:prSet phldrT="[文本]"/>
      <dgm:spPr/>
      <dgm:t>
        <a:bodyPr/>
        <a:lstStyle/>
        <a:p>
          <a:r>
            <a:rPr lang="zh-CN" altLang="en-US" dirty="0" smtClean="0"/>
            <a:t>星级评定</a:t>
          </a:r>
          <a:endParaRPr lang="zh-CN" altLang="en-US" dirty="0"/>
        </a:p>
      </dgm:t>
    </dgm:pt>
    <dgm:pt modelId="{371809E5-E6A7-4046-9559-7D2059A03FF9}" type="parTrans" cxnId="{8376CCA9-0DB6-4AAA-8AC0-724F20019598}">
      <dgm:prSet/>
      <dgm:spPr/>
      <dgm:t>
        <a:bodyPr/>
        <a:lstStyle/>
        <a:p>
          <a:endParaRPr lang="zh-CN" altLang="en-US"/>
        </a:p>
      </dgm:t>
    </dgm:pt>
    <dgm:pt modelId="{13313F5E-BC22-4725-B8B5-941C9E5B3619}" type="sibTrans" cxnId="{8376CCA9-0DB6-4AAA-8AC0-724F20019598}">
      <dgm:prSet/>
      <dgm:spPr/>
      <dgm:t>
        <a:bodyPr/>
        <a:lstStyle/>
        <a:p>
          <a:endParaRPr lang="zh-CN" altLang="en-US"/>
        </a:p>
      </dgm:t>
    </dgm:pt>
    <dgm:pt modelId="{78D0758D-9832-4945-8BAD-0C251F1F52F1}" type="pres">
      <dgm:prSet presAssocID="{E3BE9CB9-1280-4194-8419-AF80753F3753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181E0-3B2E-43A9-8B46-7DF88DE50B5A}" type="pres">
      <dgm:prSet presAssocID="{E3BE9CB9-1280-4194-8419-AF80753F3753}" presName="ellipse" presStyleLbl="trBgShp" presStyleIdx="0" presStyleCnt="1"/>
      <dgm:spPr/>
    </dgm:pt>
    <dgm:pt modelId="{B29026ED-9C44-48A1-9729-2BE2EC8F7AFB}" type="pres">
      <dgm:prSet presAssocID="{E3BE9CB9-1280-4194-8419-AF80753F3753}" presName="arrow1" presStyleLbl="fgShp" presStyleIdx="0" presStyleCnt="1"/>
      <dgm:spPr/>
    </dgm:pt>
    <dgm:pt modelId="{DBB05925-4F1A-4FB9-9A8C-EAE5E60BAA07}" type="pres">
      <dgm:prSet presAssocID="{E3BE9CB9-1280-4194-8419-AF80753F3753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8E258-A42A-4D7C-8548-6041C87BD8D5}" type="pres">
      <dgm:prSet presAssocID="{D0B7B974-6761-4A2A-9D04-3C798640EDB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E2184F-5A75-4E4B-8A16-601A4DEC53DC}" type="pres">
      <dgm:prSet presAssocID="{D6D65498-E532-455E-A49D-4108700FC23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EECCCC-B390-4226-BA06-86556D1D37C8}" type="pres">
      <dgm:prSet presAssocID="{4E44C4D3-CFC3-4CF7-A9B2-EDD82D74E33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E82714-9D1F-4F98-939F-3ADD834DF4F4}" type="pres">
      <dgm:prSet presAssocID="{E3BE9CB9-1280-4194-8419-AF80753F3753}" presName="funnel" presStyleLbl="trAlignAcc1" presStyleIdx="0" presStyleCnt="1"/>
      <dgm:spPr/>
    </dgm:pt>
  </dgm:ptLst>
  <dgm:cxnLst>
    <dgm:cxn modelId="{072ABE36-DAB9-4DEE-998C-D8D9E47B9FCD}" type="presOf" srcId="{D0B7B974-6761-4A2A-9D04-3C798640EDB7}" destId="{98E2184F-5A75-4E4B-8A16-601A4DEC53DC}" srcOrd="0" destOrd="0" presId="urn:microsoft.com/office/officeart/2005/8/layout/funnel1"/>
    <dgm:cxn modelId="{5423CACA-7DED-4EAA-A179-DC3108E127C4}" srcId="{E3BE9CB9-1280-4194-8419-AF80753F3753}" destId="{D6D65498-E532-455E-A49D-4108700FC232}" srcOrd="2" destOrd="0" parTransId="{ECBCFA7C-36AB-4DA9-A377-1D4ECCDD345E}" sibTransId="{FC2149D8-839E-48FF-BEDA-761B18E98D06}"/>
    <dgm:cxn modelId="{B0A32DB4-D40F-47C2-B66F-C4CFADF28F5B}" srcId="{E3BE9CB9-1280-4194-8419-AF80753F3753}" destId="{F4332851-DC74-42AC-9C8A-5C6792B02D1E}" srcOrd="0" destOrd="0" parTransId="{CD634D0C-5BF8-4FDD-A9A0-3BA21E437C9A}" sibTransId="{8D376A5E-7DBB-4DBA-9140-B61103E2F144}"/>
    <dgm:cxn modelId="{8A31B318-1637-4A80-AF30-C101AB44CF02}" type="presOf" srcId="{D6D65498-E532-455E-A49D-4108700FC232}" destId="{AD38E258-A42A-4D7C-8548-6041C87BD8D5}" srcOrd="0" destOrd="0" presId="urn:microsoft.com/office/officeart/2005/8/layout/funnel1"/>
    <dgm:cxn modelId="{EAB44D96-9137-4AFF-828B-67C18FA40FAE}" srcId="{E3BE9CB9-1280-4194-8419-AF80753F3753}" destId="{D0B7B974-6761-4A2A-9D04-3C798640EDB7}" srcOrd="1" destOrd="0" parTransId="{5EB223F1-08CB-4AB8-8090-305B59D9C73F}" sibTransId="{798AB7FD-5F74-4C14-995A-597A45EC2405}"/>
    <dgm:cxn modelId="{8376CCA9-0DB6-4AAA-8AC0-724F20019598}" srcId="{E3BE9CB9-1280-4194-8419-AF80753F3753}" destId="{4E44C4D3-CFC3-4CF7-A9B2-EDD82D74E33F}" srcOrd="3" destOrd="0" parTransId="{371809E5-E6A7-4046-9559-7D2059A03FF9}" sibTransId="{13313F5E-BC22-4725-B8B5-941C9E5B3619}"/>
    <dgm:cxn modelId="{41B9B5A6-AB33-4254-9966-F395670BD25C}" type="presOf" srcId="{F4332851-DC74-42AC-9C8A-5C6792B02D1E}" destId="{5BEECCCC-B390-4226-BA06-86556D1D37C8}" srcOrd="0" destOrd="0" presId="urn:microsoft.com/office/officeart/2005/8/layout/funnel1"/>
    <dgm:cxn modelId="{E1D8DDFA-F91E-4770-8D8F-31C54A1734BC}" type="presOf" srcId="{4E44C4D3-CFC3-4CF7-A9B2-EDD82D74E33F}" destId="{DBB05925-4F1A-4FB9-9A8C-EAE5E60BAA07}" srcOrd="0" destOrd="0" presId="urn:microsoft.com/office/officeart/2005/8/layout/funnel1"/>
    <dgm:cxn modelId="{6B23F2A4-2306-42F5-8497-DDC3E081F8E9}" type="presOf" srcId="{E3BE9CB9-1280-4194-8419-AF80753F3753}" destId="{78D0758D-9832-4945-8BAD-0C251F1F52F1}" srcOrd="0" destOrd="0" presId="urn:microsoft.com/office/officeart/2005/8/layout/funnel1"/>
    <dgm:cxn modelId="{0F0B1593-39C1-42EE-8FBF-35B469790232}" type="presParOf" srcId="{78D0758D-9832-4945-8BAD-0C251F1F52F1}" destId="{6AF181E0-3B2E-43A9-8B46-7DF88DE50B5A}" srcOrd="0" destOrd="0" presId="urn:microsoft.com/office/officeart/2005/8/layout/funnel1"/>
    <dgm:cxn modelId="{E72B2979-132F-4C31-BF1A-8391AB2249A5}" type="presParOf" srcId="{78D0758D-9832-4945-8BAD-0C251F1F52F1}" destId="{B29026ED-9C44-48A1-9729-2BE2EC8F7AFB}" srcOrd="1" destOrd="0" presId="urn:microsoft.com/office/officeart/2005/8/layout/funnel1"/>
    <dgm:cxn modelId="{88FE7C45-37F1-46EC-8C28-5DD3CF629CB8}" type="presParOf" srcId="{78D0758D-9832-4945-8BAD-0C251F1F52F1}" destId="{DBB05925-4F1A-4FB9-9A8C-EAE5E60BAA07}" srcOrd="2" destOrd="0" presId="urn:microsoft.com/office/officeart/2005/8/layout/funnel1"/>
    <dgm:cxn modelId="{9E3F2B15-2C1E-40AE-8B21-47945A331189}" type="presParOf" srcId="{78D0758D-9832-4945-8BAD-0C251F1F52F1}" destId="{AD38E258-A42A-4D7C-8548-6041C87BD8D5}" srcOrd="3" destOrd="0" presId="urn:microsoft.com/office/officeart/2005/8/layout/funnel1"/>
    <dgm:cxn modelId="{C879D296-3193-41D5-9571-E8956E9BA820}" type="presParOf" srcId="{78D0758D-9832-4945-8BAD-0C251F1F52F1}" destId="{98E2184F-5A75-4E4B-8A16-601A4DEC53DC}" srcOrd="4" destOrd="0" presId="urn:microsoft.com/office/officeart/2005/8/layout/funnel1"/>
    <dgm:cxn modelId="{D35451C6-1F6C-4223-8D85-91BF255B57C7}" type="presParOf" srcId="{78D0758D-9832-4945-8BAD-0C251F1F52F1}" destId="{5BEECCCC-B390-4226-BA06-86556D1D37C8}" srcOrd="5" destOrd="0" presId="urn:microsoft.com/office/officeart/2005/8/layout/funnel1"/>
    <dgm:cxn modelId="{7DF0BDFC-3A54-4AE2-A475-98846AB624F8}" type="presParOf" srcId="{78D0758D-9832-4945-8BAD-0C251F1F52F1}" destId="{E9E82714-9D1F-4F98-939F-3ADD834DF4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181E0-3B2E-43A9-8B46-7DF88DE50B5A}">
      <dsp:nvSpPr>
        <dsp:cNvPr id="0" name=""/>
        <dsp:cNvSpPr/>
      </dsp:nvSpPr>
      <dsp:spPr>
        <a:xfrm>
          <a:off x="766107" y="649852"/>
          <a:ext cx="2799656" cy="97228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026ED-9C44-48A1-9729-2BE2EC8F7AFB}">
      <dsp:nvSpPr>
        <dsp:cNvPr id="0" name=""/>
        <dsp:cNvSpPr/>
      </dsp:nvSpPr>
      <dsp:spPr>
        <a:xfrm>
          <a:off x="1898991" y="3030646"/>
          <a:ext cx="542569" cy="34724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05925-4F1A-4FB9-9A8C-EAE5E60BAA07}">
      <dsp:nvSpPr>
        <dsp:cNvPr id="0" name=""/>
        <dsp:cNvSpPr/>
      </dsp:nvSpPr>
      <dsp:spPr>
        <a:xfrm>
          <a:off x="868110" y="3308441"/>
          <a:ext cx="2604331" cy="651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星级评定</a:t>
          </a:r>
          <a:endParaRPr lang="zh-CN" altLang="en-US" sz="1800" kern="1200" dirty="0"/>
        </a:p>
      </dsp:txBody>
      <dsp:txXfrm>
        <a:off x="868110" y="3308441"/>
        <a:ext cx="2604331" cy="651082"/>
      </dsp:txXfrm>
    </dsp:sp>
    <dsp:sp modelId="{AD38E258-A42A-4D7C-8548-6041C87BD8D5}">
      <dsp:nvSpPr>
        <dsp:cNvPr id="0" name=""/>
        <dsp:cNvSpPr/>
      </dsp:nvSpPr>
      <dsp:spPr>
        <a:xfrm>
          <a:off x="1783967" y="1697228"/>
          <a:ext cx="976624" cy="976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产品审核</a:t>
          </a:r>
          <a:endParaRPr lang="zh-CN" altLang="en-US" sz="1600" kern="1200" dirty="0"/>
        </a:p>
      </dsp:txBody>
      <dsp:txXfrm>
        <a:off x="1926990" y="1840251"/>
        <a:ext cx="690578" cy="690578"/>
      </dsp:txXfrm>
    </dsp:sp>
    <dsp:sp modelId="{98E2184F-5A75-4E4B-8A16-601A4DEC53DC}">
      <dsp:nvSpPr>
        <dsp:cNvPr id="0" name=""/>
        <dsp:cNvSpPr/>
      </dsp:nvSpPr>
      <dsp:spPr>
        <a:xfrm>
          <a:off x="1085138" y="964542"/>
          <a:ext cx="976624" cy="976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体系审核</a:t>
          </a:r>
          <a:endParaRPr lang="zh-CN" altLang="en-US" sz="1600" kern="1200" dirty="0"/>
        </a:p>
      </dsp:txBody>
      <dsp:txXfrm>
        <a:off x="1228161" y="1107565"/>
        <a:ext cx="690578" cy="690578"/>
      </dsp:txXfrm>
    </dsp:sp>
    <dsp:sp modelId="{5BEECCCC-B390-4226-BA06-86556D1D37C8}">
      <dsp:nvSpPr>
        <dsp:cNvPr id="0" name=""/>
        <dsp:cNvSpPr/>
      </dsp:nvSpPr>
      <dsp:spPr>
        <a:xfrm>
          <a:off x="2083465" y="728416"/>
          <a:ext cx="976624" cy="976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过程审核</a:t>
          </a:r>
          <a:endParaRPr lang="zh-CN" altLang="en-US" sz="1600" kern="1200" dirty="0"/>
        </a:p>
      </dsp:txBody>
      <dsp:txXfrm>
        <a:off x="2226488" y="871439"/>
        <a:ext cx="690578" cy="690578"/>
      </dsp:txXfrm>
    </dsp:sp>
    <dsp:sp modelId="{E9E82714-9D1F-4F98-939F-3ADD834DF4F4}">
      <dsp:nvSpPr>
        <dsp:cNvPr id="0" name=""/>
        <dsp:cNvSpPr/>
      </dsp:nvSpPr>
      <dsp:spPr>
        <a:xfrm>
          <a:off x="651082" y="530487"/>
          <a:ext cx="3038387" cy="24307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41838" y="735013"/>
            <a:ext cx="568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00"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717925" y="12271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717925" y="14239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717925" y="16176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717925" y="1808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717925" y="2003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717925" y="2195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717925" y="23907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17925" y="25844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717925" y="27765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717925" y="29702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717925" y="31638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717925" y="33559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17925" y="35512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717925" y="37417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717925" y="39354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717925" y="41290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717925" y="43227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717925" y="45148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717925" y="47101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717925" y="49037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717925" y="50958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717925" y="52927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717925" y="54848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717925" y="56769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717925" y="5872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717925" y="6067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17925" y="6259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717925" y="64516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717925" y="66468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3717925" y="68389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3717925" y="70326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3717925" y="72247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717925" y="74183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3717925" y="76104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3717925" y="78041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3717925" y="80010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3717925" y="81915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3717925" y="83835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717925" y="85804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3717925" y="87709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15938" y="962025"/>
            <a:ext cx="2647950" cy="218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20700" y="3794125"/>
            <a:ext cx="2643188" cy="2179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520700" y="6618288"/>
            <a:ext cx="2643188" cy="2192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962025" y="9077325"/>
            <a:ext cx="4818063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013325" y="9471025"/>
            <a:ext cx="13620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>
                <a:latin typeface="Arial" panose="020B0604020202020204" pitchFamily="34" charset="0"/>
              </a:rPr>
              <a:t>July 28, 1997</a:t>
            </a:r>
          </a:p>
        </p:txBody>
      </p:sp>
      <p:pic>
        <p:nvPicPr>
          <p:cNvPr id="312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410700"/>
            <a:ext cx="434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962025" y="647700"/>
            <a:ext cx="4818063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31800" y="333375"/>
            <a:ext cx="31067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 b="1">
                <a:latin typeface="Arial" panose="020B0604020202020204" pitchFamily="34" charset="0"/>
              </a:rPr>
              <a:t>NAO Competitive Manufacturing Training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872163" y="333375"/>
            <a:ext cx="3603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fld id="{71DAB6C4-63A8-4606-85DA-E6BCB85B0991}" type="slidenum">
              <a:rPr lang="ko-KR" altLang="en-US" sz="1300">
                <a:latin typeface="Arial" panose="020B0604020202020204" pitchFamily="34" charset="0"/>
              </a:rPr>
              <a:pPr algn="r"/>
              <a:t>‹#›</a:t>
            </a:fld>
            <a:endParaRPr lang="en-US" altLang="ko-K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43438"/>
            <a:ext cx="492283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02" tIns="45621" rIns="94502" bIns="45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577850"/>
            <a:ext cx="5192713" cy="3965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de-DE" altLang="zh-CN"/>
              <a:t>Abteilung     Titel der Präsentation, CorpoS, Bold (10pt), Datum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D577C8F-EDA4-49AB-BB1D-9F1EE234491B}" type="slidenum">
              <a:rPr lang="de-DE" altLang="zh-CN"/>
              <a:pPr/>
              <a:t>1</a:t>
            </a:fld>
            <a:endParaRPr lang="de-DE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812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de-DE" altLang="zh-CN"/>
              <a:t>Abteilung     Titel der Präsentation, CorpoS, Bold (10pt), Datum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D577C8F-EDA4-49AB-BB1D-9F1EE234491B}" type="slidenum">
              <a:rPr lang="de-DE" altLang="zh-CN"/>
              <a:pPr/>
              <a:t>2</a:t>
            </a:fld>
            <a:endParaRPr lang="de-DE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159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de-DE" altLang="zh-CN"/>
              <a:t>Abteilung     Titel der Präsentation, CorpoS, Bold (10pt), Datum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D577C8F-EDA4-49AB-BB1D-9F1EE234491B}" type="slidenum">
              <a:rPr lang="de-DE" altLang="zh-CN"/>
              <a:pPr/>
              <a:t>3</a:t>
            </a:fld>
            <a:endParaRPr lang="de-DE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001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de-DE" altLang="zh-CN"/>
              <a:t>Abteilung     Titel der Präsentation, CorpoS, Bold (10pt), Datum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D577C8F-EDA4-49AB-BB1D-9F1EE234491B}" type="slidenum">
              <a:rPr lang="de-DE" altLang="zh-CN"/>
              <a:pPr/>
              <a:t>4</a:t>
            </a:fld>
            <a:endParaRPr lang="de-DE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938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de-DE" altLang="zh-CN"/>
              <a:t>Abteilung     Titel der Präsentation, CorpoS, Bold (10pt), Datum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D577C8F-EDA4-49AB-BB1D-9F1EE234491B}" type="slidenum">
              <a:rPr lang="de-DE" altLang="zh-CN"/>
              <a:pPr/>
              <a:t>5</a:t>
            </a:fld>
            <a:endParaRPr lang="de-DE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678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de-DE" altLang="zh-CN"/>
              <a:t>Abteilung     Titel der Präsentation, CorpoS, Bold (10pt), Datum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D577C8F-EDA4-49AB-BB1D-9F1EE234491B}" type="slidenum">
              <a:rPr lang="de-DE" altLang="zh-CN"/>
              <a:pPr/>
              <a:t>6</a:t>
            </a:fld>
            <a:endParaRPr lang="de-DE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982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318375" cy="25939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913188"/>
            <a:ext cx="73183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58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5983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396875"/>
            <a:ext cx="2103438" cy="6315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396875"/>
            <a:ext cx="6157912" cy="6315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711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46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1513" y="396875"/>
            <a:ext cx="8413750" cy="6315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6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281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3" y="1857375"/>
            <a:ext cx="8415337" cy="3100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163" y="4986338"/>
            <a:ext cx="8415337" cy="163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405240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86389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5337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513" y="1827213"/>
            <a:ext cx="4127500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3" y="2722563"/>
            <a:ext cx="4127500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8713" y="1827213"/>
            <a:ext cx="4148137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8713" y="2722563"/>
            <a:ext cx="4148137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665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7846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49273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2383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32293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86"/>
          <p:cNvSpPr>
            <a:spLocks noChangeArrowheads="1"/>
          </p:cNvSpPr>
          <p:nvPr userDrawn="1"/>
        </p:nvSpPr>
        <p:spPr bwMode="auto">
          <a:xfrm>
            <a:off x="381000" y="701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质量控制环</a:t>
            </a:r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1" name="Rectangle 87"/>
          <p:cNvSpPr>
            <a:spLocks noChangeArrowheads="1"/>
          </p:cNvSpPr>
          <p:nvPr userDrawn="1"/>
        </p:nvSpPr>
        <p:spPr bwMode="auto">
          <a:xfrm>
            <a:off x="3657600" y="701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第十一事业部</a:t>
            </a:r>
            <a:r>
              <a:rPr lang="zh-CN" altLang="en-US" sz="9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总装长沙工厂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</a:rPr>
              <a:t>Version Date 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13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01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.12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2" name="Line 88"/>
          <p:cNvSpPr>
            <a:spLocks noChangeShapeType="1"/>
          </p:cNvSpPr>
          <p:nvPr userDrawn="1"/>
        </p:nvSpPr>
        <p:spPr bwMode="auto">
          <a:xfrm>
            <a:off x="381000" y="7010400"/>
            <a:ext cx="9144000" cy="635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3" name="Rectangle 89"/>
          <p:cNvSpPr>
            <a:spLocks noChangeArrowheads="1"/>
          </p:cNvSpPr>
          <p:nvPr userDrawn="1"/>
        </p:nvSpPr>
        <p:spPr bwMode="auto">
          <a:xfrm>
            <a:off x="9245332" y="7010400"/>
            <a:ext cx="355868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fld id="{1D861D28-5DB2-4BE2-8796-4DE6BD98C63F}" type="slidenum">
              <a:rPr lang="en-US" altLang="ko-KR" sz="900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5" name="Rectangle 111"/>
          <p:cNvSpPr>
            <a:spLocks noChangeArrowheads="1"/>
          </p:cNvSpPr>
          <p:nvPr userDrawn="1"/>
        </p:nvSpPr>
        <p:spPr bwMode="auto">
          <a:xfrm>
            <a:off x="7543800" y="6997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36" name="Picture 112" descr="GMGMSNAPC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1143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Text Box 113"/>
          <p:cNvSpPr txBox="1">
            <a:spLocks noChangeArrowheads="1"/>
          </p:cNvSpPr>
          <p:nvPr userDrawn="1"/>
        </p:nvSpPr>
        <p:spPr bwMode="auto">
          <a:xfrm>
            <a:off x="8839200" y="319088"/>
            <a:ext cx="609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ko-KR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en-US" altLang="zh-CN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ko-KR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MS</a:t>
            </a:r>
            <a:endParaRPr lang="en-US" altLang="ko-KR" sz="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66675"/>
            <a:ext cx="1057275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9pPr>
    </p:titleStyle>
    <p:bodyStyle>
      <a:lvl1pPr marL="288925" indent="-28892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68000"/>
        <a:buFont typeface="Monotype Sorts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46063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 flipV="1">
            <a:off x="-530186" y="2522631"/>
            <a:ext cx="296430" cy="1643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 flipV="1">
            <a:off x="-520023" y="2248222"/>
            <a:ext cx="296430" cy="16430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 flipV="1">
            <a:off x="-520023" y="1972118"/>
            <a:ext cx="296430" cy="164307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 flipV="1">
            <a:off x="-520023" y="3344164"/>
            <a:ext cx="296430" cy="164307"/>
          </a:xfrm>
          <a:prstGeom prst="rect">
            <a:avLst/>
          </a:prstGeom>
          <a:solidFill>
            <a:srgbClr val="B6BB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 flipV="1">
            <a:off x="-520023" y="4440109"/>
            <a:ext cx="296430" cy="164306"/>
          </a:xfrm>
          <a:prstGeom prst="rect">
            <a:avLst/>
          </a:prstGeom>
          <a:solidFill>
            <a:srgbClr val="00AD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 flipV="1">
            <a:off x="-520023" y="4170780"/>
            <a:ext cx="296430" cy="164307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 flipV="1">
            <a:off x="-520023" y="4966906"/>
            <a:ext cx="296430" cy="164307"/>
          </a:xfrm>
          <a:prstGeom prst="rect">
            <a:avLst/>
          </a:prstGeom>
          <a:solidFill>
            <a:srgbClr val="9F00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 flipV="1">
            <a:off x="-520023" y="4704355"/>
            <a:ext cx="296430" cy="164306"/>
          </a:xfrm>
          <a:prstGeom prst="rect">
            <a:avLst/>
          </a:prstGeom>
          <a:solidFill>
            <a:srgbClr val="0082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 flipV="1">
            <a:off x="-520023" y="3601635"/>
            <a:ext cx="296430" cy="164307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 flipV="1">
            <a:off x="-520023" y="3076531"/>
            <a:ext cx="296430" cy="16430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/>
            <a:endParaRPr lang="zh-CN" altLang="zh-CN" sz="2561">
              <a:latin typeface="Times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45657"/>
              </p:ext>
            </p:extLst>
          </p:nvPr>
        </p:nvGraphicFramePr>
        <p:xfrm>
          <a:off x="298647" y="1668462"/>
          <a:ext cx="9183721" cy="5035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21"/>
                <a:gridCol w="2119050"/>
                <a:gridCol w="2119050"/>
                <a:gridCol w="2119050"/>
                <a:gridCol w="2119050"/>
              </a:tblGrid>
              <a:tr h="617929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7568" marR="97568" marT="48784" marB="4878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质量控制环</a:t>
                      </a:r>
                      <a:r>
                        <a:rPr lang="en-US" altLang="zh-CN" sz="1700" dirty="0" smtClean="0"/>
                        <a:t>1</a:t>
                      </a:r>
                    </a:p>
                    <a:p>
                      <a:pPr algn="ctr"/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CL1</a:t>
                      </a:r>
                      <a:r>
                        <a:rPr lang="zh-CN" altLang="en-US" sz="1700" dirty="0" smtClean="0"/>
                        <a:t>）</a:t>
                      </a:r>
                      <a:endParaRPr lang="zh-CN" altLang="en-US" sz="17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质量控制环</a:t>
                      </a:r>
                      <a:r>
                        <a:rPr lang="en-US" altLang="zh-CN" sz="1700" dirty="0" smtClean="0"/>
                        <a:t>2</a:t>
                      </a:r>
                    </a:p>
                    <a:p>
                      <a:pPr algn="ctr"/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CL2</a:t>
                      </a:r>
                      <a:r>
                        <a:rPr lang="zh-CN" altLang="en-US" sz="1700" dirty="0" smtClean="0"/>
                        <a:t>）</a:t>
                      </a:r>
                      <a:endParaRPr lang="zh-CN" altLang="en-US" sz="17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质量控制环</a:t>
                      </a:r>
                      <a:r>
                        <a:rPr lang="en-US" altLang="zh-CN" sz="1700" dirty="0" smtClean="0"/>
                        <a:t>3</a:t>
                      </a:r>
                    </a:p>
                    <a:p>
                      <a:pPr algn="ctr"/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CL3</a:t>
                      </a:r>
                      <a:r>
                        <a:rPr lang="zh-CN" altLang="en-US" sz="1700" dirty="0" smtClean="0"/>
                        <a:t>）</a:t>
                      </a:r>
                      <a:endParaRPr lang="zh-CN" altLang="en-US" sz="17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质量控制环</a:t>
                      </a:r>
                      <a:r>
                        <a:rPr lang="en-US" altLang="zh-CN" sz="1700" dirty="0" smtClean="0"/>
                        <a:t>4</a:t>
                      </a:r>
                    </a:p>
                    <a:p>
                      <a:pPr algn="ctr"/>
                      <a:r>
                        <a:rPr lang="zh-CN" altLang="en-US" sz="1700" dirty="0" smtClean="0"/>
                        <a:t>（</a:t>
                      </a:r>
                      <a:r>
                        <a:rPr lang="en-US" altLang="zh-CN" sz="1700" dirty="0" smtClean="0"/>
                        <a:t>CL4</a:t>
                      </a:r>
                      <a:r>
                        <a:rPr lang="zh-CN" altLang="en-US" sz="1700" dirty="0" smtClean="0"/>
                        <a:t>）</a:t>
                      </a:r>
                      <a:endParaRPr lang="zh-CN" altLang="en-US" sz="1700" dirty="0"/>
                    </a:p>
                  </a:txBody>
                  <a:tcPr marL="97568" marR="97568" marT="48784" marB="48784" anchor="ctr"/>
                </a:tc>
              </a:tr>
              <a:tr h="38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Who</a:t>
                      </a:r>
                      <a:r>
                        <a:rPr lang="zh-CN" altLang="en-US" sz="1500" dirty="0" smtClean="0"/>
                        <a:t>？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工厂生产部门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工厂生产部门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事业部品质保障部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公司品质处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</a:tr>
              <a:tr h="768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What</a:t>
                      </a:r>
                      <a:r>
                        <a:rPr lang="zh-CN" altLang="en-US" sz="1500" dirty="0" smtClean="0"/>
                        <a:t>？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产品质量的建立</a:t>
                      </a:r>
                      <a:endParaRPr lang="en-US" altLang="zh-CN" sz="1500" dirty="0" smtClean="0"/>
                    </a:p>
                    <a:p>
                      <a:pPr algn="ctr"/>
                      <a:r>
                        <a:rPr lang="zh-CN" altLang="en-US" sz="1500" dirty="0" smtClean="0"/>
                        <a:t>（所有产品）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产品质量的确认</a:t>
                      </a:r>
                      <a:endParaRPr lang="en-US" altLang="zh-CN" sz="1500" dirty="0" smtClean="0"/>
                    </a:p>
                    <a:p>
                      <a:pPr algn="ctr"/>
                      <a:r>
                        <a:rPr lang="zh-CN" altLang="en-US" sz="1500" dirty="0" smtClean="0"/>
                        <a:t>（所有特殊特性）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质量保障</a:t>
                      </a:r>
                      <a:endParaRPr lang="en-US" altLang="zh-CN" sz="1500" dirty="0" smtClean="0"/>
                    </a:p>
                    <a:p>
                      <a:pPr algn="ctr"/>
                      <a:r>
                        <a:rPr lang="en-US" altLang="zh-CN" sz="1500" dirty="0" smtClean="0"/>
                        <a:t>CL1</a:t>
                      </a:r>
                      <a:r>
                        <a:rPr lang="zh-CN" altLang="en-US" sz="1500" dirty="0" smtClean="0"/>
                        <a:t>和</a:t>
                      </a:r>
                      <a:r>
                        <a:rPr lang="en-US" altLang="zh-CN" sz="1500" dirty="0" smtClean="0"/>
                        <a:t>CL2</a:t>
                      </a:r>
                      <a:r>
                        <a:rPr lang="zh-CN" altLang="en-US" sz="1500" dirty="0" smtClean="0"/>
                        <a:t>的有效性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监督及认证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</a:tr>
              <a:tr h="768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How</a:t>
                      </a:r>
                      <a:r>
                        <a:rPr lang="zh-CN" altLang="en-US" sz="1500" dirty="0" smtClean="0"/>
                        <a:t>？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员工自检</a:t>
                      </a:r>
                      <a:endParaRPr lang="en-US" altLang="zh-CN" sz="1500" dirty="0" smtClean="0"/>
                    </a:p>
                    <a:p>
                      <a:pPr algn="ctr"/>
                      <a:r>
                        <a:rPr lang="zh-CN" altLang="en-US" sz="1500" dirty="0" smtClean="0"/>
                        <a:t>（常规检查）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专职检验</a:t>
                      </a:r>
                      <a:endParaRPr lang="en-US" altLang="zh-CN" sz="1500" dirty="0" smtClean="0"/>
                    </a:p>
                    <a:p>
                      <a:pPr algn="ctr"/>
                      <a:r>
                        <a:rPr lang="zh-CN" altLang="en-US" sz="1500" dirty="0" smtClean="0"/>
                        <a:t>（产品和过程）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生产审核</a:t>
                      </a:r>
                      <a:endParaRPr lang="en-US" altLang="zh-CN" sz="1500" dirty="0" smtClean="0"/>
                    </a:p>
                    <a:p>
                      <a:pPr algn="ctr"/>
                      <a:r>
                        <a:rPr lang="zh-CN" altLang="en-US" sz="1500" dirty="0" smtClean="0"/>
                        <a:t>（过程审核</a:t>
                      </a:r>
                      <a:r>
                        <a:rPr lang="en-US" altLang="zh-CN" sz="1500" dirty="0" smtClean="0"/>
                        <a:t>/</a:t>
                      </a:r>
                      <a:r>
                        <a:rPr lang="zh-CN" altLang="en-US" sz="1500" dirty="0" smtClean="0"/>
                        <a:t>产品审核）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体系</a:t>
                      </a:r>
                      <a:r>
                        <a:rPr lang="en-US" altLang="zh-CN" sz="1500" dirty="0" smtClean="0"/>
                        <a:t>/</a:t>
                      </a:r>
                      <a:r>
                        <a:rPr lang="zh-CN" altLang="en-US" sz="1500" dirty="0" smtClean="0"/>
                        <a:t>过程</a:t>
                      </a:r>
                      <a:r>
                        <a:rPr lang="en-US" altLang="zh-CN" sz="1500" dirty="0" smtClean="0"/>
                        <a:t>/</a:t>
                      </a:r>
                      <a:r>
                        <a:rPr lang="zh-CN" altLang="en-US" sz="1500" dirty="0" smtClean="0"/>
                        <a:t>产品审核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</a:tr>
              <a:tr h="24968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流程示意</a:t>
                      </a:r>
                      <a:endParaRPr lang="zh-CN" altLang="en-US" sz="1500" dirty="0"/>
                    </a:p>
                  </a:txBody>
                  <a:tcPr marL="97568" marR="97568" marT="48784" marB="48784" anchor="ctr"/>
                </a:tc>
                <a:tc gridSpan="2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7568" marR="97568" marT="48784" marB="48784" anchor="ctr">
                    <a:solidFill>
                      <a:srgbClr val="99FF66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99FF66">
                        <a:alpha val="50196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7568" marR="97568" marT="48784" marB="48784" anchor="ctr">
                    <a:solidFill>
                      <a:srgbClr val="6666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6666FF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079206" y="4050303"/>
            <a:ext cx="8412082" cy="2346627"/>
            <a:chOff x="1011426" y="3632935"/>
            <a:chExt cx="7883761" cy="2199247"/>
          </a:xfrm>
        </p:grpSpPr>
        <p:pic>
          <p:nvPicPr>
            <p:cNvPr id="18" name="Picture 16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148013" y="4760241"/>
              <a:ext cx="1504950" cy="48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01600" cap="flat" cmpd="sng" algn="ctr">
                  <a:solidFill>
                    <a:srgbClr val="969696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455" y="4806280"/>
              <a:ext cx="1390650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01600" cap="flat" cmpd="sng" algn="ctr">
                  <a:solidFill>
                    <a:srgbClr val="969696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0" descr="F:\Users\libei\Pictures\BYD Auto\F6\f6 (2).jpg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1094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198105" y="4790589"/>
              <a:ext cx="1495549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00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4769767"/>
              <a:ext cx="136207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01600" cap="flat" cmpd="sng" algn="ctr">
                  <a:solidFill>
                    <a:srgbClr val="969696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直接箭头连接符 26"/>
            <p:cNvCxnSpPr/>
            <p:nvPr/>
          </p:nvCxnSpPr>
          <p:spPr bwMode="auto">
            <a:xfrm flipV="1">
              <a:off x="1941576" y="3632935"/>
              <a:ext cx="0" cy="774700"/>
            </a:xfrm>
            <a:prstGeom prst="straightConnector1">
              <a:avLst/>
            </a:prstGeom>
            <a:solidFill>
              <a:schemeClr val="bg2"/>
            </a:solidFill>
            <a:ln w="28575" cap="flat" cmpd="sng" algn="ctr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3959352" y="3642460"/>
              <a:ext cx="0" cy="774700"/>
            </a:xfrm>
            <a:prstGeom prst="straightConnector1">
              <a:avLst/>
            </a:prstGeom>
            <a:solidFill>
              <a:schemeClr val="bg2"/>
            </a:solidFill>
            <a:ln w="28575" cap="flat" cmpd="sng" algn="ctr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5958078" y="3651985"/>
              <a:ext cx="0" cy="774700"/>
            </a:xfrm>
            <a:prstGeom prst="straightConnector1">
              <a:avLst/>
            </a:prstGeom>
            <a:solidFill>
              <a:schemeClr val="bg2"/>
            </a:solidFill>
            <a:ln w="28575" cap="flat" cmpd="sng" algn="ctr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7952104" y="3643682"/>
              <a:ext cx="0" cy="774700"/>
            </a:xfrm>
            <a:prstGeom prst="straightConnector1">
              <a:avLst/>
            </a:prstGeom>
            <a:solidFill>
              <a:schemeClr val="bg2"/>
            </a:solidFill>
            <a:ln w="28575" cap="flat" cmpd="sng" algn="ctr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1119187" y="5246017"/>
              <a:ext cx="7776000" cy="7938"/>
            </a:xfrm>
            <a:prstGeom prst="line">
              <a:avLst/>
            </a:prstGeom>
            <a:solidFill>
              <a:schemeClr val="bg2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组合 7"/>
            <p:cNvGrpSpPr/>
            <p:nvPr/>
          </p:nvGrpSpPr>
          <p:grpSpPr>
            <a:xfrm>
              <a:off x="1011426" y="4104182"/>
              <a:ext cx="7778861" cy="1728000"/>
              <a:chOff x="1011426" y="4935354"/>
              <a:chExt cx="7778861" cy="1728000"/>
            </a:xfrm>
          </p:grpSpPr>
          <p:sp>
            <p:nvSpPr>
              <p:cNvPr id="41" name="椭圆 40"/>
              <p:cNvSpPr/>
              <p:nvPr/>
            </p:nvSpPr>
            <p:spPr bwMode="auto">
              <a:xfrm>
                <a:off x="1030476" y="5355564"/>
                <a:ext cx="1944000" cy="90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6031" tIns="49936" rIns="96031" bIns="4993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975665" eaLnBrk="1" hangingPunct="1"/>
                <a:endParaRPr lang="zh-CN" altLang="en-US" sz="2134">
                  <a:solidFill>
                    <a:schemeClr val="tx1"/>
                  </a:solidFill>
                  <a:latin typeface="CorpoS" pitchFamily="2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 bwMode="auto">
              <a:xfrm>
                <a:off x="1030476" y="5202848"/>
                <a:ext cx="3888000" cy="1224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6031" tIns="49936" rIns="96031" bIns="4993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975665" eaLnBrk="1" hangingPunct="1"/>
                <a:endParaRPr lang="zh-CN" altLang="en-US" sz="2134">
                  <a:solidFill>
                    <a:schemeClr val="tx1"/>
                  </a:solidFill>
                  <a:latin typeface="CorpoS" pitchFamily="2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 bwMode="auto">
              <a:xfrm>
                <a:off x="1011426" y="5078626"/>
                <a:ext cx="6012000" cy="1476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6031" tIns="49936" rIns="96031" bIns="4993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975665" eaLnBrk="1" hangingPunct="1"/>
                <a:endParaRPr lang="zh-CN" altLang="en-US" sz="2134">
                  <a:solidFill>
                    <a:schemeClr val="tx1"/>
                  </a:solidFill>
                  <a:latin typeface="CorpoS" pitchFamily="2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 bwMode="auto">
              <a:xfrm>
                <a:off x="1014287" y="4935354"/>
                <a:ext cx="7776000" cy="1728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6031" tIns="49936" rIns="96031" bIns="4993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975665" eaLnBrk="1" hangingPunct="1"/>
                <a:endParaRPr lang="zh-CN" altLang="en-US" sz="2134">
                  <a:solidFill>
                    <a:schemeClr val="tx1"/>
                  </a:solidFill>
                  <a:latin typeface="CorpoS" pitchFamily="2" charset="0"/>
                </a:endParaRPr>
              </a:p>
            </p:txBody>
          </p:sp>
        </p:grpSp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1704975" y="4467622"/>
              <a:ext cx="473202" cy="188732"/>
            </a:xfrm>
            <a:prstGeom prst="ellipse">
              <a:avLst/>
            </a:prstGeom>
            <a:solidFill>
              <a:srgbClr val="333333"/>
            </a:solidFill>
            <a:ln w="10160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75665" eaLnBrk="1" hangingPunct="1"/>
              <a:r>
                <a:rPr lang="en-US" altLang="zh-CN" sz="1494" b="1" dirty="0">
                  <a:solidFill>
                    <a:schemeClr val="bg1"/>
                  </a:solidFill>
                  <a:latin typeface="CorpoS" pitchFamily="2" charset="0"/>
                </a:rPr>
                <a:t>CS1</a:t>
              </a:r>
              <a:endParaRPr lang="zh-CN" altLang="en-US" sz="1494" b="1" dirty="0">
                <a:solidFill>
                  <a:schemeClr val="bg1"/>
                </a:solidFill>
                <a:latin typeface="CorpoS" pitchFamily="2" charset="0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 bwMode="auto">
            <a:xfrm>
              <a:off x="3732276" y="4468506"/>
              <a:ext cx="473202" cy="188732"/>
            </a:xfrm>
            <a:prstGeom prst="ellipse">
              <a:avLst/>
            </a:prstGeom>
            <a:solidFill>
              <a:srgbClr val="333333"/>
            </a:solidFill>
            <a:ln w="10160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75665" eaLnBrk="1" hangingPunct="1"/>
              <a:r>
                <a:rPr lang="en-US" altLang="zh-CN" sz="1494" b="1" dirty="0">
                  <a:solidFill>
                    <a:schemeClr val="bg1"/>
                  </a:solidFill>
                  <a:latin typeface="CorpoS" pitchFamily="2" charset="0"/>
                </a:rPr>
                <a:t>CS2</a:t>
              </a:r>
              <a:endParaRPr lang="zh-CN" altLang="en-US" sz="1494" b="1" dirty="0">
                <a:solidFill>
                  <a:schemeClr val="bg1"/>
                </a:solidFill>
                <a:latin typeface="CorpoS" pitchFamily="2" charset="0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 bwMode="auto">
            <a:xfrm>
              <a:off x="5723001" y="4468506"/>
              <a:ext cx="473202" cy="188732"/>
            </a:xfrm>
            <a:prstGeom prst="ellipse">
              <a:avLst/>
            </a:prstGeom>
            <a:solidFill>
              <a:srgbClr val="333333"/>
            </a:solidFill>
            <a:ln w="10160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75665" eaLnBrk="1" hangingPunct="1"/>
              <a:r>
                <a:rPr lang="en-US" altLang="zh-CN" sz="1494" b="1" dirty="0">
                  <a:solidFill>
                    <a:schemeClr val="bg1"/>
                  </a:solidFill>
                  <a:latin typeface="CorpoS" pitchFamily="2" charset="0"/>
                </a:rPr>
                <a:t>CS3</a:t>
              </a:r>
              <a:endParaRPr lang="zh-CN" altLang="en-US" sz="1494" b="1" dirty="0">
                <a:solidFill>
                  <a:schemeClr val="bg1"/>
                </a:solidFill>
                <a:latin typeface="CorpoS" pitchFamily="2" charset="0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 bwMode="auto">
            <a:xfrm>
              <a:off x="7725028" y="4468506"/>
              <a:ext cx="473202" cy="188732"/>
            </a:xfrm>
            <a:prstGeom prst="ellipse">
              <a:avLst/>
            </a:prstGeom>
            <a:solidFill>
              <a:srgbClr val="333333"/>
            </a:solidFill>
            <a:ln w="10160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75665" eaLnBrk="1" hangingPunct="1"/>
              <a:r>
                <a:rPr lang="en-US" altLang="zh-CN" sz="1494" b="1" dirty="0">
                  <a:solidFill>
                    <a:schemeClr val="bg1"/>
                  </a:solidFill>
                  <a:latin typeface="CorpoS" pitchFamily="2" charset="0"/>
                </a:rPr>
                <a:t>CS4</a:t>
              </a:r>
              <a:endParaRPr lang="zh-CN" altLang="en-US" sz="1494" b="1" dirty="0">
                <a:solidFill>
                  <a:schemeClr val="bg1"/>
                </a:solidFill>
                <a:latin typeface="CorpoS" pitchFamily="2" charset="0"/>
              </a:endParaRPr>
            </a:p>
          </p:txBody>
        </p:sp>
        <p:pic>
          <p:nvPicPr>
            <p:cNvPr id="22" name="Picture 2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5769" r="9807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188" y="4622131"/>
              <a:ext cx="49530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01600" cap="flat" cmpd="sng" algn="ctr">
                  <a:solidFill>
                    <a:srgbClr val="969696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1058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backgroundMark x1="85294" y1="70408" x2="85294" y2="70408"/>
                          <a14:backgroundMark x1="82353" y1="87755" x2="82353" y2="87755"/>
                          <a14:backgroundMark x1="82353" y1="17347" x2="82353" y2="17347"/>
                          <a14:backgroundMark x1="91176" y1="22449" x2="91176" y2="22449"/>
                          <a14:backgroundMark x1="97059" y1="33673" x2="97059" y2="33673"/>
                          <a14:backgroundMark x1="91176" y1="46939" x2="91176" y2="469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4310741"/>
              <a:ext cx="3238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01600" cap="flat" cmpd="sng" algn="ctr">
                  <a:solidFill>
                    <a:srgbClr val="969696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backgroundMark x1="85294" y1="70408" x2="85294" y2="70408"/>
                          <a14:backgroundMark x1="82353" y1="87755" x2="82353" y2="87755"/>
                          <a14:backgroundMark x1="82353" y1="17347" x2="82353" y2="17347"/>
                          <a14:backgroundMark x1="91176" y1="22449" x2="91176" y2="22449"/>
                          <a14:backgroundMark x1="97059" y1="33673" x2="97059" y2="33673"/>
                          <a14:backgroundMark x1="91176" y1="46939" x2="91176" y2="469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152" y="4339555"/>
              <a:ext cx="3238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01600" cap="flat" cmpd="sng" algn="ctr">
                  <a:solidFill>
                    <a:srgbClr val="969696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878387" y="4413402"/>
            <a:ext cx="768335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94" dirty="0"/>
              <a:t>质量阀</a:t>
            </a:r>
            <a:endParaRPr lang="zh-CN" altLang="en-US" sz="1494" dirty="0"/>
          </a:p>
        </p:txBody>
      </p:sp>
      <p:sp>
        <p:nvSpPr>
          <p:cNvPr id="39" name="TextBox 38"/>
          <p:cNvSpPr txBox="1"/>
          <p:nvPr/>
        </p:nvSpPr>
        <p:spPr>
          <a:xfrm>
            <a:off x="8937818" y="4468268"/>
            <a:ext cx="768335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94" dirty="0"/>
              <a:t>质量阀</a:t>
            </a:r>
            <a:endParaRPr lang="zh-CN" altLang="en-US" sz="1494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质量控制环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7815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281" y="5217313"/>
            <a:ext cx="2304750" cy="173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4137" y="5217835"/>
            <a:ext cx="2304750" cy="17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3502" y="1744911"/>
            <a:ext cx="2304750" cy="172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3502" y="3466447"/>
            <a:ext cx="2304750" cy="17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3502" y="5209534"/>
            <a:ext cx="2304750" cy="174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433" y="5225021"/>
            <a:ext cx="2072953" cy="172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68375" y="1958691"/>
            <a:ext cx="6454017" cy="284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95" indent="-304895" algn="l">
              <a:lnSpc>
                <a:spcPct val="120000"/>
              </a:lnSpc>
              <a:spcBef>
                <a:spcPts val="640"/>
              </a:spcBef>
              <a:buFont typeface="Wingdings" pitchFamily="2" charset="2"/>
              <a:buChar char="Ø"/>
            </a:pPr>
            <a:r>
              <a:rPr lang="zh-CN" altLang="en-US" sz="1600" b="1" dirty="0"/>
              <a:t>员工自检与互检</a:t>
            </a:r>
            <a:endParaRPr lang="en-US" altLang="zh-CN" sz="1600" b="1" dirty="0"/>
          </a:p>
          <a:p>
            <a:pPr algn="l">
              <a:spcAft>
                <a:spcPts val="640"/>
              </a:spcAft>
            </a:pPr>
            <a:r>
              <a:rPr lang="en-US" altLang="zh-CN" sz="1600" dirty="0"/>
              <a:t>Operator self-control/Second-hand check</a:t>
            </a:r>
            <a:endParaRPr lang="zh-CN" altLang="zh-CN" sz="16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accent1"/>
                </a:solidFill>
              </a:rPr>
              <a:t>执行者：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279488" algn="l"/>
            <a:r>
              <a:rPr lang="zh-CN" altLang="en-US" sz="1600" dirty="0"/>
              <a:t>操作工</a:t>
            </a:r>
            <a:r>
              <a:rPr lang="en-US" altLang="zh-CN" sz="1600" dirty="0"/>
              <a:t>/</a:t>
            </a:r>
            <a:r>
              <a:rPr lang="zh-CN" altLang="en-US" sz="1600" dirty="0"/>
              <a:t>班组长</a:t>
            </a:r>
            <a:endParaRPr lang="zh-CN" altLang="zh-CN" sz="16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accent1"/>
                </a:solidFill>
              </a:rPr>
              <a:t>控制</a:t>
            </a:r>
            <a:r>
              <a:rPr lang="zh-CN" altLang="en-US" sz="1600" dirty="0">
                <a:solidFill>
                  <a:schemeClr val="accent1"/>
                </a:solidFill>
              </a:rPr>
              <a:t>内容</a:t>
            </a:r>
            <a:r>
              <a:rPr lang="zh-CN" altLang="zh-CN" sz="1600" dirty="0">
                <a:solidFill>
                  <a:schemeClr val="accent1"/>
                </a:solidFill>
              </a:rPr>
              <a:t>：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600" dirty="0"/>
              <a:t>班组长负责对操作员工进行培训</a:t>
            </a:r>
            <a:endParaRPr lang="en-US" altLang="zh-CN" sz="1600" dirty="0"/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600" dirty="0"/>
              <a:t>装配前的零部件目视检查（</a:t>
            </a:r>
            <a:r>
              <a:rPr lang="en-US" altLang="zh-CN" sz="1600" dirty="0"/>
              <a:t>visual Quick check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600" dirty="0"/>
              <a:t>本</a:t>
            </a:r>
            <a:r>
              <a:rPr lang="zh-CN" altLang="en-US" sz="1600" dirty="0"/>
              <a:t>工作操作的确认</a:t>
            </a:r>
            <a:endParaRPr lang="en-US" altLang="zh-CN" sz="1600" dirty="0"/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600" dirty="0"/>
              <a:t>前工序的二次确认（</a:t>
            </a:r>
            <a:r>
              <a:rPr lang="en-US" altLang="zh-CN" sz="1600" dirty="0"/>
              <a:t>2</a:t>
            </a:r>
            <a:r>
              <a:rPr lang="en-US" altLang="zh-CN" sz="1600" baseline="30000" dirty="0"/>
              <a:t>nd</a:t>
            </a:r>
            <a:r>
              <a:rPr lang="en-US" altLang="zh-CN" sz="1600" dirty="0"/>
              <a:t> Hand check</a:t>
            </a:r>
            <a:r>
              <a:rPr lang="zh-CN" altLang="en-US" sz="1600" dirty="0"/>
              <a:t>）</a:t>
            </a:r>
            <a:endParaRPr lang="zh-CN" altLang="zh-CN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质量控制环</a:t>
            </a:r>
            <a:r>
              <a:rPr lang="en-US" altLang="zh-CN" dirty="0" smtClean="0"/>
              <a:t>-CL1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9834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sers\libei\Desktop\2012年度质量计划\质量控制点布局图fina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5884" y="2064743"/>
            <a:ext cx="5788153" cy="47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68375" y="1958691"/>
            <a:ext cx="368801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95" indent="-304895" algn="l">
              <a:lnSpc>
                <a:spcPct val="120000"/>
              </a:lnSpc>
              <a:spcBef>
                <a:spcPts val="640"/>
              </a:spcBef>
              <a:buFont typeface="Wingdings" pitchFamily="2" charset="2"/>
              <a:buChar char="Ø"/>
            </a:pPr>
            <a:r>
              <a:rPr lang="zh-CN" altLang="en-US" sz="1600" b="1" dirty="0"/>
              <a:t>质量控制点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质量关卡</a:t>
            </a:r>
            <a:endParaRPr lang="en-US" altLang="zh-CN" sz="1600" b="1" dirty="0"/>
          </a:p>
          <a:p>
            <a:pPr algn="l">
              <a:spcAft>
                <a:spcPts val="640"/>
              </a:spcAft>
            </a:pPr>
            <a:r>
              <a:rPr lang="en-US" altLang="zh-CN" sz="1600" dirty="0"/>
              <a:t>Quality </a:t>
            </a:r>
            <a:r>
              <a:rPr lang="en-US" altLang="zh-CN" sz="1600" dirty="0"/>
              <a:t>Station/Quality Gate</a:t>
            </a:r>
            <a:endParaRPr lang="zh-CN" altLang="zh-CN" sz="16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accent1"/>
                </a:solidFill>
              </a:rPr>
              <a:t>执行者：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279488" algn="l"/>
            <a:r>
              <a:rPr lang="zh-CN" altLang="zh-CN" sz="1600" dirty="0"/>
              <a:t>工厂品质部</a:t>
            </a:r>
            <a:r>
              <a:rPr lang="en-US" altLang="zh-CN" sz="1600" dirty="0"/>
              <a:t>IPQC</a:t>
            </a:r>
            <a:r>
              <a:rPr lang="zh-CN" altLang="zh-CN" sz="1600" dirty="0"/>
              <a:t>检验员</a:t>
            </a:r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accent1"/>
                </a:solidFill>
              </a:rPr>
              <a:t>控制</a:t>
            </a:r>
            <a:r>
              <a:rPr lang="zh-CN" altLang="en-US" sz="1600" dirty="0">
                <a:solidFill>
                  <a:schemeClr val="accent1"/>
                </a:solidFill>
              </a:rPr>
              <a:t>内容</a:t>
            </a:r>
            <a:r>
              <a:rPr lang="zh-CN" altLang="zh-CN" sz="1600" dirty="0">
                <a:solidFill>
                  <a:schemeClr val="accent1"/>
                </a:solidFill>
              </a:rPr>
              <a:t>：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600" dirty="0"/>
              <a:t>质量特性</a:t>
            </a:r>
            <a:r>
              <a:rPr lang="en-US" altLang="zh-CN" sz="1600" dirty="0"/>
              <a:t>100%</a:t>
            </a:r>
            <a:r>
              <a:rPr lang="zh-CN" altLang="en-US" sz="1600" dirty="0"/>
              <a:t>确认</a:t>
            </a:r>
            <a:endParaRPr lang="en-US" altLang="zh-CN" sz="1600" dirty="0"/>
          </a:p>
          <a:p>
            <a:pPr marL="584383" indent="-304895" algn="l">
              <a:buFont typeface="Verdana" pitchFamily="34" charset="0"/>
              <a:buChar char="−"/>
            </a:pPr>
            <a:r>
              <a:rPr lang="en-US" altLang="zh-CN" sz="1600" dirty="0"/>
              <a:t>CL1</a:t>
            </a:r>
            <a:r>
              <a:rPr lang="zh-CN" altLang="en-US" sz="1600" dirty="0"/>
              <a:t>控制项目的抽检</a:t>
            </a:r>
            <a:endParaRPr lang="zh-CN" altLang="zh-CN" sz="16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accent1"/>
                </a:solidFill>
              </a:rPr>
              <a:t>评价</a:t>
            </a:r>
            <a:r>
              <a:rPr lang="zh-CN" altLang="zh-CN" sz="1600" dirty="0">
                <a:solidFill>
                  <a:schemeClr val="accent1"/>
                </a:solidFill>
              </a:rPr>
              <a:t>指标：</a:t>
            </a:r>
          </a:p>
          <a:p>
            <a:pPr marL="279488" algn="l"/>
            <a:r>
              <a:rPr lang="en-US" altLang="zh-CN" sz="1600" dirty="0"/>
              <a:t>DPU/DRR</a:t>
            </a:r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accent1"/>
                </a:solidFill>
              </a:rPr>
              <a:t>支持</a:t>
            </a:r>
            <a:r>
              <a:rPr lang="zh-CN" altLang="en-US" sz="1600" dirty="0">
                <a:solidFill>
                  <a:schemeClr val="accent1"/>
                </a:solidFill>
              </a:rPr>
              <a:t>文件：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279488" algn="l"/>
            <a:r>
              <a:rPr lang="zh-CN" altLang="en-US" sz="1600" dirty="0"/>
              <a:t>控制计划</a:t>
            </a:r>
            <a:endParaRPr lang="en-US" altLang="zh-CN" sz="1600" dirty="0"/>
          </a:p>
          <a:p>
            <a:pPr marL="279488" algn="l"/>
            <a:r>
              <a:rPr lang="zh-CN" altLang="en-US" sz="1600" dirty="0"/>
              <a:t>检验作业指导书</a:t>
            </a:r>
            <a:endParaRPr lang="en-US" altLang="zh-CN" sz="1600" dirty="0"/>
          </a:p>
          <a:p>
            <a:pPr marL="279488" algn="l"/>
            <a:r>
              <a:rPr lang="zh-CN" altLang="en-US" sz="1600" dirty="0"/>
              <a:t>检验记录表</a:t>
            </a:r>
            <a:endParaRPr lang="en-US" altLang="zh-CN" sz="16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</p:spPr>
        <p:txBody>
          <a:bodyPr/>
          <a:lstStyle/>
          <a:p>
            <a:r>
              <a:rPr lang="zh-CN" altLang="en-US" dirty="0" smtClean="0"/>
              <a:t>质量控制环</a:t>
            </a:r>
            <a:r>
              <a:rPr lang="en-US" altLang="zh-CN" dirty="0" smtClean="0"/>
              <a:t>-CL2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564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397340" y="2957527"/>
            <a:ext cx="2938556" cy="3126235"/>
            <a:chOff x="4356116" y="1858776"/>
            <a:chExt cx="3060000" cy="3255436"/>
          </a:xfrm>
        </p:grpSpPr>
        <p:sp>
          <p:nvSpPr>
            <p:cNvPr id="5" name="矩形 4"/>
            <p:cNvSpPr/>
            <p:nvPr/>
          </p:nvSpPr>
          <p:spPr>
            <a:xfrm>
              <a:off x="4356116" y="4322124"/>
              <a:ext cx="3060000" cy="792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/>
                <a:t>领班</a:t>
              </a:r>
              <a:r>
                <a:rPr lang="en-US" altLang="zh-CN" sz="1800"/>
                <a:t>/</a:t>
              </a:r>
              <a:r>
                <a:rPr lang="zh-CN" altLang="en-US" sz="1800"/>
                <a:t>班组长</a:t>
              </a:r>
              <a:endParaRPr lang="en-US" altLang="zh-CN" sz="1800"/>
            </a:p>
            <a:p>
              <a:pPr algn="ctr"/>
              <a:r>
                <a:rPr lang="zh-CN" altLang="en-US" sz="1800"/>
                <a:t>每日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626116" y="3501008"/>
              <a:ext cx="2520000" cy="7920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部门科长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主管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每</a:t>
              </a:r>
              <a:r>
                <a:rPr lang="zh-CN" altLang="en-US" sz="1800" dirty="0">
                  <a:solidFill>
                    <a:schemeClr val="tx1"/>
                  </a:solidFill>
                </a:rPr>
                <a:t>周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次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96116" y="2679892"/>
              <a:ext cx="1980000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工厂厂长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经理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每月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次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166116" y="1858776"/>
              <a:ext cx="1440000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总经理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每季度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次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曲线连接符 8"/>
            <p:cNvCxnSpPr>
              <a:stCxn id="5" idx="1"/>
              <a:endCxn id="6" idx="1"/>
            </p:cNvCxnSpPr>
            <p:nvPr/>
          </p:nvCxnSpPr>
          <p:spPr>
            <a:xfrm rot="10800000" flipH="1">
              <a:off x="4356116" y="3897052"/>
              <a:ext cx="270000" cy="821116"/>
            </a:xfrm>
            <a:prstGeom prst="curvedConnector3">
              <a:avLst>
                <a:gd name="adj1" fmla="val -8466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线连接符 9"/>
            <p:cNvCxnSpPr>
              <a:stCxn id="6" idx="1"/>
              <a:endCxn id="7" idx="1"/>
            </p:cNvCxnSpPr>
            <p:nvPr/>
          </p:nvCxnSpPr>
          <p:spPr>
            <a:xfrm rot="10800000" flipH="1">
              <a:off x="4626116" y="3075936"/>
              <a:ext cx="270000" cy="821116"/>
            </a:xfrm>
            <a:prstGeom prst="curvedConnector3">
              <a:avLst>
                <a:gd name="adj1" fmla="val -84667"/>
              </a:avLst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>
              <a:stCxn id="7" idx="1"/>
              <a:endCxn id="8" idx="1"/>
            </p:cNvCxnSpPr>
            <p:nvPr/>
          </p:nvCxnSpPr>
          <p:spPr>
            <a:xfrm rot="10800000" flipH="1">
              <a:off x="4896116" y="2254820"/>
              <a:ext cx="270000" cy="821116"/>
            </a:xfrm>
            <a:prstGeom prst="curvedConnector3">
              <a:avLst>
                <a:gd name="adj1" fmla="val -8466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>
              <a:stCxn id="5" idx="3"/>
              <a:endCxn id="6" idx="3"/>
            </p:cNvCxnSpPr>
            <p:nvPr/>
          </p:nvCxnSpPr>
          <p:spPr>
            <a:xfrm flipH="1" flipV="1">
              <a:off x="7146116" y="3897052"/>
              <a:ext cx="270000" cy="821116"/>
            </a:xfrm>
            <a:prstGeom prst="curvedConnector3">
              <a:avLst>
                <a:gd name="adj1" fmla="val -8466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>
              <a:stCxn id="6" idx="3"/>
              <a:endCxn id="7" idx="3"/>
            </p:cNvCxnSpPr>
            <p:nvPr/>
          </p:nvCxnSpPr>
          <p:spPr>
            <a:xfrm flipH="1" flipV="1">
              <a:off x="6876116" y="3075936"/>
              <a:ext cx="270000" cy="821116"/>
            </a:xfrm>
            <a:prstGeom prst="curvedConnector3">
              <a:avLst>
                <a:gd name="adj1" fmla="val -84667"/>
              </a:avLst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7" idx="3"/>
              <a:endCxn id="8" idx="3"/>
            </p:cNvCxnSpPr>
            <p:nvPr/>
          </p:nvCxnSpPr>
          <p:spPr>
            <a:xfrm flipH="1" flipV="1">
              <a:off x="6606116" y="2254820"/>
              <a:ext cx="270000" cy="821116"/>
            </a:xfrm>
            <a:prstGeom prst="curvedConnector3">
              <a:avLst>
                <a:gd name="adj1" fmla="val -8466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731635" y="2268694"/>
            <a:ext cx="237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</a:rPr>
              <a:t>分层过程审核示意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8375" y="1958691"/>
            <a:ext cx="4379512" cy="4472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95" indent="-304895" algn="l">
              <a:lnSpc>
                <a:spcPct val="120000"/>
              </a:lnSpc>
              <a:spcBef>
                <a:spcPts val="640"/>
              </a:spcBef>
              <a:buFont typeface="Wingdings" pitchFamily="2" charset="2"/>
              <a:buChar char="Ø"/>
            </a:pPr>
            <a:r>
              <a:rPr lang="zh-CN" altLang="zh-CN" sz="1600" b="1" dirty="0"/>
              <a:t>分层过程</a:t>
            </a:r>
            <a:r>
              <a:rPr lang="zh-CN" altLang="zh-CN" sz="1600" b="1" dirty="0"/>
              <a:t>审核</a:t>
            </a:r>
            <a:endParaRPr lang="en-US" altLang="zh-CN" sz="1600" b="1" dirty="0"/>
          </a:p>
          <a:p>
            <a:pPr algn="l"/>
            <a:r>
              <a:rPr lang="en-US" altLang="zh-CN" sz="1600" dirty="0"/>
              <a:t>Layer Process </a:t>
            </a:r>
            <a:r>
              <a:rPr lang="en-US" altLang="zh-CN" sz="1600" dirty="0"/>
              <a:t>Audit</a:t>
            </a:r>
            <a:r>
              <a:rPr lang="zh-CN" altLang="en-US" sz="1600" dirty="0"/>
              <a:t>（</a:t>
            </a:r>
            <a:r>
              <a:rPr lang="en-US" altLang="zh-CN" sz="1600" dirty="0"/>
              <a:t>LPA</a:t>
            </a:r>
            <a:r>
              <a:rPr lang="zh-CN" altLang="en-US" sz="1600" dirty="0"/>
              <a:t>）</a:t>
            </a:r>
            <a:endParaRPr lang="zh-CN" altLang="zh-CN" sz="16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accent1"/>
                </a:solidFill>
              </a:rPr>
              <a:t>执行者：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279488" algn="l">
              <a:lnSpc>
                <a:spcPct val="120000"/>
              </a:lnSpc>
            </a:pPr>
            <a:r>
              <a:rPr lang="zh-CN" altLang="zh-CN" sz="1600" dirty="0"/>
              <a:t>品质</a:t>
            </a:r>
            <a:r>
              <a:rPr lang="zh-CN" altLang="zh-CN" sz="1600" dirty="0"/>
              <a:t>保障部</a:t>
            </a:r>
            <a:r>
              <a:rPr lang="en-US" altLang="zh-CN" sz="1600" dirty="0"/>
              <a:t>/</a:t>
            </a:r>
            <a:r>
              <a:rPr lang="zh-CN" altLang="zh-CN" sz="1600" dirty="0"/>
              <a:t>工厂体系工程师组织，</a:t>
            </a:r>
            <a:r>
              <a:rPr lang="zh-CN" altLang="zh-CN" sz="1600" dirty="0">
                <a:solidFill>
                  <a:srgbClr val="FF0000"/>
                </a:solidFill>
              </a:rPr>
              <a:t>全员参与</a:t>
            </a:r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accent1"/>
                </a:solidFill>
              </a:rPr>
              <a:t>审核对象</a:t>
            </a:r>
            <a:r>
              <a:rPr lang="zh-CN" altLang="zh-CN" sz="1600" dirty="0">
                <a:solidFill>
                  <a:schemeClr val="accent1"/>
                </a:solidFill>
              </a:rPr>
              <a:t>：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279488" algn="l">
              <a:lnSpc>
                <a:spcPct val="120000"/>
              </a:lnSpc>
            </a:pPr>
            <a:r>
              <a:rPr lang="zh-CN" altLang="zh-CN" sz="1600" dirty="0"/>
              <a:t>所有</a:t>
            </a:r>
            <a:r>
              <a:rPr lang="zh-CN" altLang="en-US" sz="1600" dirty="0"/>
              <a:t>生产</a:t>
            </a:r>
            <a:r>
              <a:rPr lang="zh-CN" altLang="zh-CN" sz="1600" dirty="0"/>
              <a:t>过程</a:t>
            </a:r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600" dirty="0">
                <a:solidFill>
                  <a:schemeClr val="accent1"/>
                </a:solidFill>
              </a:rPr>
              <a:t>评价指标：</a:t>
            </a:r>
          </a:p>
          <a:p>
            <a:pPr indent="279488" algn="l">
              <a:lnSpc>
                <a:spcPct val="120000"/>
              </a:lnSpc>
            </a:pPr>
            <a:r>
              <a:rPr lang="zh-CN" altLang="en-US" sz="1600" dirty="0"/>
              <a:t>过程符合率（</a:t>
            </a:r>
            <a:r>
              <a:rPr lang="en-US" altLang="zh-CN" sz="1600" dirty="0"/>
              <a:t>E</a:t>
            </a:r>
            <a:r>
              <a:rPr lang="en-US" altLang="zh-CN" sz="1600" baseline="-25000" dirty="0"/>
              <a:t>PG</a:t>
            </a:r>
            <a:r>
              <a:rPr lang="zh-CN" altLang="zh-CN" sz="1600" dirty="0"/>
              <a:t>，</a:t>
            </a:r>
            <a:r>
              <a:rPr lang="en-US" altLang="zh-CN" sz="1600" dirty="0"/>
              <a:t>E</a:t>
            </a:r>
            <a:r>
              <a:rPr lang="en-US" altLang="zh-CN" sz="1600" baseline="-25000" dirty="0"/>
              <a:t>P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accent1"/>
                </a:solidFill>
              </a:rPr>
              <a:t>支持文件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indent="279488" algn="l">
              <a:lnSpc>
                <a:spcPct val="120000"/>
              </a:lnSpc>
            </a:pPr>
            <a:r>
              <a:rPr lang="zh-CN" altLang="en-US" sz="1600" dirty="0" smtClean="0"/>
              <a:t>控制计划</a:t>
            </a:r>
            <a:endParaRPr lang="en-US" altLang="zh-CN" sz="1600" dirty="0" smtClean="0"/>
          </a:p>
          <a:p>
            <a:pPr indent="279488" algn="l">
              <a:lnSpc>
                <a:spcPct val="120000"/>
              </a:lnSpc>
            </a:pPr>
            <a:r>
              <a:rPr lang="zh-CN" altLang="en-US" sz="1600" dirty="0" smtClean="0"/>
              <a:t>作业指导书</a:t>
            </a:r>
            <a:endParaRPr lang="en-US" altLang="zh-CN" sz="1600" dirty="0" smtClean="0"/>
          </a:p>
          <a:p>
            <a:pPr indent="279488" algn="l">
              <a:lnSpc>
                <a:spcPct val="120000"/>
              </a:lnSpc>
            </a:pPr>
            <a:r>
              <a:rPr lang="zh-CN" altLang="en-US" sz="1600" dirty="0" smtClean="0"/>
              <a:t>审核计划</a:t>
            </a:r>
            <a:endParaRPr lang="zh-CN" altLang="zh-CN" sz="1600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</p:spPr>
        <p:txBody>
          <a:bodyPr/>
          <a:lstStyle/>
          <a:p>
            <a:r>
              <a:rPr lang="zh-CN" altLang="en-US" dirty="0" smtClean="0"/>
              <a:t>质量控制环</a:t>
            </a:r>
            <a:r>
              <a:rPr lang="en-US" altLang="zh-CN" dirty="0" smtClean="0"/>
              <a:t>-CL3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0829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68375" y="1958691"/>
            <a:ext cx="4379512" cy="4587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95" indent="-304895" algn="l">
              <a:lnSpc>
                <a:spcPct val="120000"/>
              </a:lnSpc>
              <a:spcBef>
                <a:spcPts val="640"/>
              </a:spcBef>
              <a:buFont typeface="Wingdings" pitchFamily="2" charset="2"/>
              <a:buChar char="Ø"/>
            </a:pPr>
            <a:r>
              <a:rPr lang="zh-CN" altLang="en-US" sz="1800" b="1" dirty="0"/>
              <a:t>产品</a:t>
            </a:r>
            <a:r>
              <a:rPr lang="zh-CN" altLang="zh-CN" sz="1800" b="1" dirty="0"/>
              <a:t>审核</a:t>
            </a:r>
            <a:endParaRPr lang="en-US" altLang="zh-CN" sz="1800" b="1" dirty="0"/>
          </a:p>
          <a:p>
            <a:pPr algn="l"/>
            <a:r>
              <a:rPr lang="en-US" altLang="zh-CN" sz="1800" dirty="0"/>
              <a:t>Customer</a:t>
            </a:r>
            <a:r>
              <a:rPr lang="en-US" altLang="zh-CN" sz="1800" dirty="0"/>
              <a:t> </a:t>
            </a:r>
            <a:r>
              <a:rPr lang="en-US" altLang="zh-CN" sz="1800" dirty="0"/>
              <a:t>Process </a:t>
            </a:r>
            <a:r>
              <a:rPr lang="en-US" altLang="zh-CN" sz="1800" dirty="0"/>
              <a:t>Audit</a:t>
            </a:r>
            <a:r>
              <a:rPr lang="zh-CN" altLang="en-US" sz="1800" dirty="0"/>
              <a:t>（</a:t>
            </a:r>
            <a:r>
              <a:rPr lang="en-US" altLang="zh-CN" sz="1800" dirty="0"/>
              <a:t>CPA</a:t>
            </a:r>
            <a:r>
              <a:rPr lang="zh-CN" altLang="en-US" sz="1800" dirty="0"/>
              <a:t>）</a:t>
            </a:r>
            <a:endParaRPr lang="zh-CN" altLang="zh-CN" sz="18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800" dirty="0">
                <a:solidFill>
                  <a:schemeClr val="accent1"/>
                </a:solidFill>
              </a:rPr>
              <a:t>执行者：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279488" algn="l">
              <a:lnSpc>
                <a:spcPct val="120000"/>
              </a:lnSpc>
            </a:pPr>
            <a:r>
              <a:rPr lang="zh-CN" altLang="zh-CN" sz="1800" dirty="0"/>
              <a:t>品质</a:t>
            </a:r>
            <a:r>
              <a:rPr lang="zh-CN" altLang="zh-CN" sz="1800" dirty="0"/>
              <a:t>保障</a:t>
            </a:r>
            <a:r>
              <a:rPr lang="zh-CN" altLang="zh-CN" sz="1800" dirty="0"/>
              <a:t>部</a:t>
            </a:r>
            <a:r>
              <a:rPr lang="zh-CN" altLang="en-US" sz="1800" dirty="0"/>
              <a:t>（体系管理科）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accent1"/>
                </a:solidFill>
              </a:rPr>
              <a:t>审核对象</a:t>
            </a:r>
            <a:r>
              <a:rPr lang="zh-CN" altLang="zh-CN" sz="1800" dirty="0">
                <a:solidFill>
                  <a:schemeClr val="accent1"/>
                </a:solidFill>
              </a:rPr>
              <a:t>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279488" algn="l">
              <a:lnSpc>
                <a:spcPct val="120000"/>
              </a:lnSpc>
            </a:pPr>
            <a:r>
              <a:rPr lang="zh-CN" altLang="en-US" sz="1800" dirty="0"/>
              <a:t>冲压</a:t>
            </a:r>
            <a:r>
              <a:rPr lang="zh-CN" altLang="en-US" sz="1800" dirty="0"/>
              <a:t>件、白车身、彩车身、整车</a:t>
            </a:r>
            <a:endParaRPr lang="zh-CN" altLang="zh-CN" sz="18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800" dirty="0">
                <a:solidFill>
                  <a:schemeClr val="accent1"/>
                </a:solidFill>
              </a:rPr>
              <a:t>评价指标：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291344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</a:pPr>
            <a:r>
              <a:rPr lang="en-US" altLang="zh-CN" sz="1800" dirty="0"/>
              <a:t>QKZ</a:t>
            </a:r>
            <a:r>
              <a:rPr lang="zh-CN" altLang="en-US" sz="1800" dirty="0"/>
              <a:t>、</a:t>
            </a:r>
            <a:r>
              <a:rPr lang="en-US" altLang="zh-CN" sz="1800" dirty="0"/>
              <a:t>FC/S</a:t>
            </a:r>
            <a:r>
              <a:rPr lang="zh-CN" altLang="en-US" sz="1800" dirty="0"/>
              <a:t>、</a:t>
            </a:r>
            <a:r>
              <a:rPr lang="en-US" altLang="zh-CN" sz="1800" dirty="0"/>
              <a:t> FC/A</a:t>
            </a:r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accent1"/>
                </a:solidFill>
              </a:rPr>
              <a:t>支持</a:t>
            </a:r>
            <a:r>
              <a:rPr lang="zh-CN" altLang="en-US" sz="1800" dirty="0">
                <a:solidFill>
                  <a:schemeClr val="accent1"/>
                </a:solidFill>
              </a:rPr>
              <a:t>文件：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291344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</a:pPr>
            <a:r>
              <a:rPr lang="en-US" altLang="zh-CN" sz="1800" dirty="0"/>
              <a:t>《</a:t>
            </a:r>
            <a:r>
              <a:rPr lang="zh-CN" altLang="en-US" sz="1800" dirty="0"/>
              <a:t>产品审核规程</a:t>
            </a:r>
            <a:r>
              <a:rPr lang="en-US" altLang="zh-CN" sz="1800" dirty="0"/>
              <a:t>》</a:t>
            </a:r>
            <a:endParaRPr lang="zh-CN" altLang="zh-CN" sz="1800" dirty="0"/>
          </a:p>
          <a:p>
            <a:pPr indent="279488" algn="l">
              <a:lnSpc>
                <a:spcPct val="120000"/>
              </a:lnSpc>
            </a:pPr>
            <a:endParaRPr lang="zh-CN" altLang="zh-CN" sz="1800" dirty="0"/>
          </a:p>
        </p:txBody>
      </p:sp>
      <p:pic>
        <p:nvPicPr>
          <p:cNvPr id="18" name="Picture 3" descr="F:\Users\libei\Pictures\BYD Auto\专家指导相片\IMG_067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057" y="1951371"/>
            <a:ext cx="3226650" cy="241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:\QA  Since 200802\04质量审核\品质保障部实验室照片\整车审核过程图片\动态审核\IMG_693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6687" y="4532883"/>
            <a:ext cx="3226650" cy="241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</p:spPr>
        <p:txBody>
          <a:bodyPr/>
          <a:lstStyle/>
          <a:p>
            <a:r>
              <a:rPr lang="zh-CN" altLang="en-US" dirty="0" smtClean="0"/>
              <a:t>质量控制环</a:t>
            </a:r>
            <a:r>
              <a:rPr lang="en-US" altLang="zh-CN" dirty="0" smtClean="0"/>
              <a:t>-CL3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8365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/>
          </p:nvPr>
        </p:nvGraphicFramePr>
        <p:xfrm>
          <a:off x="5416222" y="1958690"/>
          <a:ext cx="4340553" cy="449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268375" y="1958691"/>
            <a:ext cx="560884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95" indent="-304895" algn="l">
              <a:lnSpc>
                <a:spcPct val="120000"/>
              </a:lnSpc>
              <a:spcBef>
                <a:spcPts val="640"/>
              </a:spcBef>
              <a:buFont typeface="Wingdings" pitchFamily="2" charset="2"/>
              <a:buChar char="Ø"/>
            </a:pPr>
            <a:r>
              <a:rPr lang="zh-CN" altLang="en-US" sz="1800" b="1" dirty="0"/>
              <a:t>星级评定</a:t>
            </a:r>
            <a:endParaRPr lang="en-US" altLang="zh-CN" sz="1800" b="1" dirty="0"/>
          </a:p>
          <a:p>
            <a:pPr algn="l">
              <a:spcAft>
                <a:spcPts val="640"/>
              </a:spcAft>
            </a:pPr>
            <a:r>
              <a:rPr lang="en-US" altLang="zh-CN" sz="1800" dirty="0"/>
              <a:t>Quality </a:t>
            </a:r>
            <a:r>
              <a:rPr lang="en-US" altLang="zh-CN" sz="1800" dirty="0"/>
              <a:t>Management System Authentication</a:t>
            </a:r>
            <a:endParaRPr lang="zh-CN" altLang="zh-CN" sz="18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800" dirty="0">
                <a:solidFill>
                  <a:schemeClr val="accent1"/>
                </a:solidFill>
              </a:rPr>
              <a:t>执行者：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279488" algn="l"/>
            <a:r>
              <a:rPr lang="zh-CN" altLang="en-US" sz="1800" dirty="0"/>
              <a:t>集团品质</a:t>
            </a:r>
            <a:r>
              <a:rPr lang="zh-CN" altLang="en-US" sz="1800" dirty="0"/>
              <a:t>处</a:t>
            </a:r>
            <a:endParaRPr lang="zh-CN" altLang="zh-CN" sz="18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accent1"/>
                </a:solidFill>
              </a:rPr>
              <a:t>控制</a:t>
            </a:r>
            <a:r>
              <a:rPr lang="zh-CN" altLang="en-US" sz="1800" dirty="0">
                <a:solidFill>
                  <a:schemeClr val="accent1"/>
                </a:solidFill>
              </a:rPr>
              <a:t>内容</a:t>
            </a:r>
            <a:r>
              <a:rPr lang="zh-CN" altLang="zh-CN" sz="1800" dirty="0">
                <a:solidFill>
                  <a:schemeClr val="accent1"/>
                </a:solidFill>
              </a:rPr>
              <a:t>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800" dirty="0"/>
              <a:t>质量管理体系运行情况</a:t>
            </a:r>
            <a:endParaRPr lang="en-US" altLang="zh-CN" sz="1800" dirty="0"/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800" dirty="0"/>
              <a:t>制造过程控制能力</a:t>
            </a:r>
            <a:endParaRPr lang="en-US" altLang="zh-CN" sz="1800" dirty="0"/>
          </a:p>
          <a:p>
            <a:pPr marL="584383" indent="-304895" algn="l">
              <a:buFont typeface="Verdana" pitchFamily="34" charset="0"/>
              <a:buChar char="−"/>
            </a:pPr>
            <a:r>
              <a:rPr lang="zh-CN" altLang="en-US" sz="1800" dirty="0"/>
              <a:t>产品质量状况</a:t>
            </a:r>
            <a:endParaRPr lang="zh-CN" altLang="zh-CN" sz="18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zh-CN" sz="1800" dirty="0">
                <a:solidFill>
                  <a:schemeClr val="accent1"/>
                </a:solidFill>
              </a:rPr>
              <a:t>评价</a:t>
            </a:r>
            <a:r>
              <a:rPr lang="zh-CN" altLang="zh-CN" sz="1800" dirty="0">
                <a:solidFill>
                  <a:schemeClr val="accent1"/>
                </a:solidFill>
              </a:rPr>
              <a:t>指标：</a:t>
            </a:r>
          </a:p>
          <a:p>
            <a:pPr marL="279488" algn="l"/>
            <a:r>
              <a:rPr lang="zh-CN" altLang="en-US" sz="1800" dirty="0"/>
              <a:t>体系星级</a:t>
            </a:r>
            <a:endParaRPr lang="en-US" altLang="zh-CN" sz="1800" dirty="0"/>
          </a:p>
          <a:p>
            <a:pPr marL="304895" indent="-304895" algn="l">
              <a:lnSpc>
                <a:spcPct val="120000"/>
              </a:lnSpc>
              <a:spcBef>
                <a:spcPts val="640"/>
              </a:spcBef>
              <a:spcAft>
                <a:spcPts val="640"/>
              </a:spcAft>
              <a:buFont typeface="Wingdings" pitchFamily="2" charset="2"/>
              <a:buChar char="l"/>
            </a:pPr>
            <a:r>
              <a:rPr lang="zh-CN" altLang="en-US" sz="1800" dirty="0">
                <a:solidFill>
                  <a:schemeClr val="accent1"/>
                </a:solidFill>
              </a:rPr>
              <a:t>支持</a:t>
            </a:r>
            <a:r>
              <a:rPr lang="zh-CN" altLang="en-US" sz="1800" dirty="0">
                <a:solidFill>
                  <a:schemeClr val="accent1"/>
                </a:solidFill>
              </a:rPr>
              <a:t>文件：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279488" algn="l"/>
            <a:r>
              <a:rPr lang="en-US" altLang="zh-CN" sz="1800" dirty="0"/>
              <a:t>《</a:t>
            </a:r>
            <a:r>
              <a:rPr lang="zh-CN" altLang="zh-CN" sz="1800" dirty="0"/>
              <a:t>质量管理</a:t>
            </a:r>
            <a:r>
              <a:rPr lang="zh-CN" altLang="zh-CN" sz="1800" dirty="0"/>
              <a:t>体系星级评定</a:t>
            </a:r>
            <a:r>
              <a:rPr lang="zh-CN" altLang="zh-CN" sz="1800" dirty="0"/>
              <a:t>控制程序</a:t>
            </a:r>
            <a:r>
              <a:rPr lang="en-US" altLang="zh-CN" sz="1800" dirty="0"/>
              <a:t>》</a:t>
            </a:r>
            <a:endParaRPr lang="en-US" altLang="zh-CN" sz="1800" baseline="-250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</p:spPr>
        <p:txBody>
          <a:bodyPr/>
          <a:lstStyle/>
          <a:p>
            <a:r>
              <a:rPr lang="zh-CN" altLang="en-US" dirty="0" smtClean="0"/>
              <a:t>质量控制环</a:t>
            </a:r>
            <a:r>
              <a:rPr lang="en-US" altLang="zh-CN" dirty="0" smtClean="0"/>
              <a:t>-CL4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9434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c:\msoffice\powerpnt\default.ppt</Template>
  <TotalTime>747</TotalTime>
  <Pages>26</Pages>
  <Words>476</Words>
  <Application>Microsoft Office PowerPoint</Application>
  <PresentationFormat>自定义</PresentationFormat>
  <Paragraphs>123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CorpoS</vt:lpstr>
      <vt:lpstr>굴림</vt:lpstr>
      <vt:lpstr>Monotype Sorts</vt:lpstr>
      <vt:lpstr>Arial</vt:lpstr>
      <vt:lpstr>Times</vt:lpstr>
      <vt:lpstr>Times New Roman</vt:lpstr>
      <vt:lpstr>Verdana</vt:lpstr>
      <vt:lpstr>Wingdings</vt:lpstr>
      <vt:lpstr>default</vt:lpstr>
      <vt:lpstr>质量控制环</vt:lpstr>
      <vt:lpstr>质量控制环-CL1</vt:lpstr>
      <vt:lpstr>质量控制环-CL2</vt:lpstr>
      <vt:lpstr>质量控制环-CL3</vt:lpstr>
      <vt:lpstr>质量控制环-CL3</vt:lpstr>
      <vt:lpstr>质量控制环-CL4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Competitive Manufacturing</dc:title>
  <dc:subject>Template</dc:subject>
  <dc:creator>EDS Graphic Services</dc:creator>
  <cp:keywords/>
  <dc:description/>
  <cp:lastModifiedBy>Li Bei</cp:lastModifiedBy>
  <cp:revision>283</cp:revision>
  <cp:lastPrinted>2012-12-26T12:01:14Z</cp:lastPrinted>
  <dcterms:created xsi:type="dcterms:W3CDTF">1997-07-22T15:22:08Z</dcterms:created>
  <dcterms:modified xsi:type="dcterms:W3CDTF">2013-01-15T13:25:26Z</dcterms:modified>
</cp:coreProperties>
</file>