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2" r:id="rId5"/>
    <p:sldId id="263" r:id="rId6"/>
    <p:sldId id="261" r:id="rId7"/>
    <p:sldId id="258" r:id="rId8"/>
    <p:sldId id="259" r:id="rId9"/>
    <p:sldId id="264" r:id="rId10"/>
    <p:sldId id="265" r:id="rId11"/>
    <p:sldId id="266" r:id="rId12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0066"/>
    <a:srgbClr val="FF0066"/>
    <a:srgbClr val="990099"/>
    <a:srgbClr val="CC0099"/>
    <a:srgbClr val="003399"/>
    <a:srgbClr val="99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 snapToObjects="1">
      <p:cViewPr varScale="1">
        <p:scale>
          <a:sx n="65" d="100"/>
          <a:sy n="65" d="100"/>
        </p:scale>
        <p:origin x="1326" y="72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9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62225-3883-4815-936F-D1EC2C7FC39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04B38E-6F61-4C81-9C14-B69145547B4B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制定考核标准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892A5BA2-D4D1-45E8-9C65-14CB4BB77387}" type="parTrans" cxnId="{718AACC3-C9C0-425C-9AD5-57C83ADB2F0E}">
      <dgm:prSet/>
      <dgm:spPr/>
      <dgm:t>
        <a:bodyPr/>
        <a:lstStyle/>
        <a:p>
          <a:endParaRPr lang="zh-CN" altLang="en-US"/>
        </a:p>
      </dgm:t>
    </dgm:pt>
    <dgm:pt modelId="{19CF7111-AAA6-4FDE-B53C-D6208CD409CA}" type="sibTrans" cxnId="{718AACC3-C9C0-425C-9AD5-57C83ADB2F0E}">
      <dgm:prSet/>
      <dgm:spPr/>
      <dgm:t>
        <a:bodyPr/>
        <a:lstStyle/>
        <a:p>
          <a:endParaRPr lang="zh-CN" altLang="en-US"/>
        </a:p>
      </dgm:t>
    </dgm:pt>
    <dgm:pt modelId="{9A97360D-D865-4EF1-BA21-5EACA455C08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根据绩效完成情况进行自我评价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D8D9161D-9B5A-4A0B-ACEB-845DF54B18C0}" type="parTrans" cxnId="{79A538A9-4C80-419B-B700-56FE93158F6A}">
      <dgm:prSet/>
      <dgm:spPr/>
      <dgm:t>
        <a:bodyPr/>
        <a:lstStyle/>
        <a:p>
          <a:endParaRPr lang="zh-CN" altLang="en-US"/>
        </a:p>
      </dgm:t>
    </dgm:pt>
    <dgm:pt modelId="{DBD3DB34-0031-4CD0-87E6-76B74B7D01B6}" type="sibTrans" cxnId="{79A538A9-4C80-419B-B700-56FE93158F6A}">
      <dgm:prSet/>
      <dgm:spPr/>
      <dgm:t>
        <a:bodyPr/>
        <a:lstStyle/>
        <a:p>
          <a:endParaRPr lang="zh-CN" altLang="en-US"/>
        </a:p>
      </dgm:t>
    </dgm:pt>
    <dgm:pt modelId="{4E5B7AAE-2942-4F7C-A3E5-5B8222DF0C82}">
      <dgm:prSet phldrT="[文本]" custT="1"/>
      <dgm:spPr/>
      <dgm:t>
        <a:bodyPr/>
        <a:lstStyle/>
        <a:p>
          <a:r>
            <a:rPr lang="zh-CN" altLang="en-US" sz="1600" dirty="0" smtClean="0"/>
            <a:t>被考核者根据各项指标完成情况进行自我评价（指标完成情况来源于部门各职能模块的发布）</a:t>
          </a:r>
          <a:endParaRPr lang="zh-CN" altLang="en-US" sz="1600" dirty="0"/>
        </a:p>
      </dgm:t>
    </dgm:pt>
    <dgm:pt modelId="{608D5D82-488A-46FD-8883-33F0C0780046}" type="parTrans" cxnId="{306F3FC4-7941-4213-8697-F86049233FF6}">
      <dgm:prSet/>
      <dgm:spPr/>
      <dgm:t>
        <a:bodyPr/>
        <a:lstStyle/>
        <a:p>
          <a:endParaRPr lang="zh-CN" altLang="en-US"/>
        </a:p>
      </dgm:t>
    </dgm:pt>
    <dgm:pt modelId="{62E46A96-C230-4662-8136-3C332D93BAC2}" type="sibTrans" cxnId="{306F3FC4-7941-4213-8697-F86049233FF6}">
      <dgm:prSet/>
      <dgm:spPr/>
      <dgm:t>
        <a:bodyPr/>
        <a:lstStyle/>
        <a:p>
          <a:endParaRPr lang="zh-CN" altLang="en-US"/>
        </a:p>
      </dgm:t>
    </dgm:pt>
    <dgm:pt modelId="{CCFE9820-1A18-4C14-9650-1394573AD1D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绩效面谈及评价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67E8A02F-6C60-48AF-97BB-9D2F08681B1D}" type="parTrans" cxnId="{BBE16A98-2EBE-446A-BC2E-47DF8379D9DC}">
      <dgm:prSet/>
      <dgm:spPr/>
      <dgm:t>
        <a:bodyPr/>
        <a:lstStyle/>
        <a:p>
          <a:endParaRPr lang="zh-CN" altLang="en-US"/>
        </a:p>
      </dgm:t>
    </dgm:pt>
    <dgm:pt modelId="{5877FF5C-3BEC-424D-8C88-3F1142362737}" type="sibTrans" cxnId="{BBE16A98-2EBE-446A-BC2E-47DF8379D9DC}">
      <dgm:prSet/>
      <dgm:spPr/>
      <dgm:t>
        <a:bodyPr/>
        <a:lstStyle/>
        <a:p>
          <a:endParaRPr lang="zh-CN" altLang="en-US"/>
        </a:p>
      </dgm:t>
    </dgm:pt>
    <dgm:pt modelId="{ECD43EAA-BAAD-4BEC-9C27-2807930A1F28}">
      <dgm:prSet phldrT="[文本]" custT="1"/>
      <dgm:spPr/>
      <dgm:t>
        <a:bodyPr/>
        <a:lstStyle/>
        <a:p>
          <a:r>
            <a:rPr lang="zh-CN" altLang="en-US" sz="1600" dirty="0" smtClean="0"/>
            <a:t>各职能模块负责人核实自我评价结果</a:t>
          </a:r>
          <a:endParaRPr lang="zh-CN" altLang="en-US" sz="1600" dirty="0"/>
        </a:p>
      </dgm:t>
    </dgm:pt>
    <dgm:pt modelId="{3D05CF66-6F8A-48F2-BD74-C2E9E498D770}" type="parTrans" cxnId="{80CCAF51-F918-418C-87CB-248AF1350A0B}">
      <dgm:prSet/>
      <dgm:spPr/>
      <dgm:t>
        <a:bodyPr/>
        <a:lstStyle/>
        <a:p>
          <a:endParaRPr lang="zh-CN" altLang="en-US"/>
        </a:p>
      </dgm:t>
    </dgm:pt>
    <dgm:pt modelId="{3DD68E9B-1A69-4189-AEBE-41A3CE162ECE}" type="sibTrans" cxnId="{80CCAF51-F918-418C-87CB-248AF1350A0B}">
      <dgm:prSet/>
      <dgm:spPr/>
      <dgm:t>
        <a:bodyPr/>
        <a:lstStyle/>
        <a:p>
          <a:endParaRPr lang="zh-CN" altLang="en-US"/>
        </a:p>
      </dgm:t>
    </dgm:pt>
    <dgm:pt modelId="{D9F1EEBB-EC98-4362-8A86-5161D1122ED2}">
      <dgm:prSet phldrT="[文本]" custT="1"/>
      <dgm:spPr/>
      <dgm:t>
        <a:bodyPr/>
        <a:lstStyle/>
        <a:p>
          <a:r>
            <a:rPr lang="zh-CN" altLang="en-US" sz="1600" dirty="0" smtClean="0"/>
            <a:t>直接上级对绩效较差者进行绩效面谈及辅导</a:t>
          </a:r>
          <a:endParaRPr lang="zh-CN" altLang="en-US" sz="1600" dirty="0"/>
        </a:p>
      </dgm:t>
    </dgm:pt>
    <dgm:pt modelId="{07F4B1DA-D979-4B7D-A4E9-ACA50F036162}" type="parTrans" cxnId="{A3F31E98-7289-4FFA-B95C-EAD0C34D0F6D}">
      <dgm:prSet/>
      <dgm:spPr/>
      <dgm:t>
        <a:bodyPr/>
        <a:lstStyle/>
        <a:p>
          <a:endParaRPr lang="zh-CN" altLang="en-US"/>
        </a:p>
      </dgm:t>
    </dgm:pt>
    <dgm:pt modelId="{33F30151-1DA9-4519-A7E4-EFD18CD42937}" type="sibTrans" cxnId="{A3F31E98-7289-4FFA-B95C-EAD0C34D0F6D}">
      <dgm:prSet/>
      <dgm:spPr/>
      <dgm:t>
        <a:bodyPr/>
        <a:lstStyle/>
        <a:p>
          <a:endParaRPr lang="zh-CN" altLang="en-US"/>
        </a:p>
      </dgm:t>
    </dgm:pt>
    <dgm:pt modelId="{A0DB3679-790D-4779-B27E-FF2671071A6B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绩效考核结果体现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86BF8AA4-ADC4-41F2-8607-6082987DF7E5}" type="parTrans" cxnId="{1A449E30-2E43-4D4E-B9B4-CE81B7E98CB7}">
      <dgm:prSet/>
      <dgm:spPr/>
      <dgm:t>
        <a:bodyPr/>
        <a:lstStyle/>
        <a:p>
          <a:endParaRPr lang="zh-CN" altLang="en-US"/>
        </a:p>
      </dgm:t>
    </dgm:pt>
    <dgm:pt modelId="{143D7876-DE9E-4FD9-A628-809A71A250BA}" type="sibTrans" cxnId="{1A449E30-2E43-4D4E-B9B4-CE81B7E98CB7}">
      <dgm:prSet/>
      <dgm:spPr/>
      <dgm:t>
        <a:bodyPr/>
        <a:lstStyle/>
        <a:p>
          <a:endParaRPr lang="zh-CN" altLang="en-US"/>
        </a:p>
      </dgm:t>
    </dgm:pt>
    <dgm:pt modelId="{4131DEDF-BAA4-432B-AF79-A25EF79C8569}">
      <dgm:prSet custT="1"/>
      <dgm:spPr/>
      <dgm:t>
        <a:bodyPr/>
        <a:lstStyle/>
        <a:p>
          <a:pPr>
            <a:spcAft>
              <a:spcPct val="15000"/>
            </a:spcAft>
          </a:pPr>
          <a:endParaRPr lang="zh-CN" altLang="en-US" sz="1600" dirty="0"/>
        </a:p>
      </dgm:t>
    </dgm:pt>
    <dgm:pt modelId="{CFEED607-BF8C-45CD-885E-FA8284FCCB06}" type="parTrans" cxnId="{E8DC5AF8-8B10-4858-9D28-6A195C4032F9}">
      <dgm:prSet/>
      <dgm:spPr/>
      <dgm:t>
        <a:bodyPr/>
        <a:lstStyle/>
        <a:p>
          <a:endParaRPr lang="zh-CN" altLang="en-US"/>
        </a:p>
      </dgm:t>
    </dgm:pt>
    <dgm:pt modelId="{7F179E74-4683-45F9-B2D1-0288E82D1008}" type="sibTrans" cxnId="{E8DC5AF8-8B10-4858-9D28-6A195C4032F9}">
      <dgm:prSet/>
      <dgm:spPr/>
      <dgm:t>
        <a:bodyPr/>
        <a:lstStyle/>
        <a:p>
          <a:endParaRPr lang="zh-CN" altLang="en-US"/>
        </a:p>
      </dgm:t>
    </dgm:pt>
    <dgm:pt modelId="{3B2BD38A-67EA-4027-95ED-EA093C7BD4BB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dirty="0" smtClean="0"/>
            <a:t>根据部门管理目标分解为班组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个人绩效考核指标</a:t>
          </a:r>
          <a:endParaRPr lang="zh-CN" altLang="en-US" sz="1600" dirty="0"/>
        </a:p>
      </dgm:t>
    </dgm:pt>
    <dgm:pt modelId="{6A091AD0-1F8D-4215-A2C9-E4AEA4288DAD}" type="parTrans" cxnId="{EB398662-D5B4-45AF-B70C-F5B699A8F94B}">
      <dgm:prSet/>
      <dgm:spPr/>
      <dgm:t>
        <a:bodyPr/>
        <a:lstStyle/>
        <a:p>
          <a:endParaRPr lang="zh-CN" altLang="en-US"/>
        </a:p>
      </dgm:t>
    </dgm:pt>
    <dgm:pt modelId="{7662B91B-B791-4851-A94D-F085A14C75BE}" type="sibTrans" cxnId="{EB398662-D5B4-45AF-B70C-F5B699A8F94B}">
      <dgm:prSet/>
      <dgm:spPr/>
      <dgm:t>
        <a:bodyPr/>
        <a:lstStyle/>
        <a:p>
          <a:endParaRPr lang="zh-CN" altLang="en-US"/>
        </a:p>
      </dgm:t>
    </dgm:pt>
    <dgm:pt modelId="{B0D2232A-37FF-4A6F-8520-F5B60C2C05F6}">
      <dgm:prSet custT="1"/>
      <dgm:spPr/>
      <dgm:t>
        <a:bodyPr/>
        <a:lstStyle/>
        <a:p>
          <a:pPr>
            <a:spcAft>
              <a:spcPct val="15000"/>
            </a:spcAft>
          </a:pPr>
          <a:endParaRPr lang="zh-CN" altLang="en-US" sz="1600" dirty="0"/>
        </a:p>
      </dgm:t>
    </dgm:pt>
    <dgm:pt modelId="{30F6C8B4-D486-4CEE-B727-EF9CD1FB76F9}" type="parTrans" cxnId="{031319AA-3D1E-4BD8-8315-AFAB84F50281}">
      <dgm:prSet/>
      <dgm:spPr/>
      <dgm:t>
        <a:bodyPr/>
        <a:lstStyle/>
        <a:p>
          <a:endParaRPr lang="zh-CN" altLang="en-US"/>
        </a:p>
      </dgm:t>
    </dgm:pt>
    <dgm:pt modelId="{39161EA6-F6F0-4FD8-9836-EC07CF0EC926}" type="sibTrans" cxnId="{031319AA-3D1E-4BD8-8315-AFAB84F50281}">
      <dgm:prSet/>
      <dgm:spPr/>
      <dgm:t>
        <a:bodyPr/>
        <a:lstStyle/>
        <a:p>
          <a:endParaRPr lang="zh-CN" altLang="en-US"/>
        </a:p>
      </dgm:t>
    </dgm:pt>
    <dgm:pt modelId="{932502FB-0BC4-4006-923F-F49C8D0CDF7D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dirty="0" smtClean="0"/>
            <a:t>考核指标和标准必须量化</a:t>
          </a:r>
          <a:endParaRPr lang="zh-CN" altLang="en-US" sz="1600" dirty="0"/>
        </a:p>
      </dgm:t>
    </dgm:pt>
    <dgm:pt modelId="{500D061F-AF67-4215-90CB-40E66D123A8A}" type="parTrans" cxnId="{2EF023E2-844B-4ED7-B61D-668B882D77F5}">
      <dgm:prSet/>
      <dgm:spPr/>
      <dgm:t>
        <a:bodyPr/>
        <a:lstStyle/>
        <a:p>
          <a:endParaRPr lang="zh-CN" altLang="en-US"/>
        </a:p>
      </dgm:t>
    </dgm:pt>
    <dgm:pt modelId="{CA35A73E-162C-49D2-BB1B-BAF31F7079A4}" type="sibTrans" cxnId="{2EF023E2-844B-4ED7-B61D-668B882D77F5}">
      <dgm:prSet/>
      <dgm:spPr/>
      <dgm:t>
        <a:bodyPr/>
        <a:lstStyle/>
        <a:p>
          <a:endParaRPr lang="zh-CN" altLang="en-US"/>
        </a:p>
      </dgm:t>
    </dgm:pt>
    <dgm:pt modelId="{516408E1-CA33-4EB2-94FD-1BB6F37EF80F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部门经理负责对绩效考核表进行最终审批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BA1E0E74-9E1E-4F9C-8247-07F39209332A}" type="parTrans" cxnId="{2D8A0385-CBBA-4EB9-87BE-AC94BDE119EF}">
      <dgm:prSet/>
      <dgm:spPr/>
      <dgm:t>
        <a:bodyPr/>
        <a:lstStyle/>
        <a:p>
          <a:endParaRPr lang="zh-CN" altLang="en-US"/>
        </a:p>
      </dgm:t>
    </dgm:pt>
    <dgm:pt modelId="{A76A2D6F-F63C-4206-AB8F-2E8B499777E1}" type="sibTrans" cxnId="{2D8A0385-CBBA-4EB9-87BE-AC94BDE119EF}">
      <dgm:prSet/>
      <dgm:spPr/>
      <dgm:t>
        <a:bodyPr/>
        <a:lstStyle/>
        <a:p>
          <a:endParaRPr lang="zh-CN" altLang="en-US"/>
        </a:p>
      </dgm:t>
    </dgm:pt>
    <dgm:pt modelId="{406538C4-9F0A-4059-B7EA-5E1920DEE59F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统计员根据考核结果完成绩效考核结案并核算工资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F84AC646-A7D2-49D5-AA13-B78EC611B859}" type="parTrans" cxnId="{363A2E3D-3E34-4613-AE61-95D58C11C7F7}">
      <dgm:prSet/>
      <dgm:spPr/>
      <dgm:t>
        <a:bodyPr/>
        <a:lstStyle/>
        <a:p>
          <a:endParaRPr lang="zh-CN" altLang="en-US"/>
        </a:p>
      </dgm:t>
    </dgm:pt>
    <dgm:pt modelId="{B083AF4A-D972-4363-AD0B-5861CD11B1AA}" type="sibTrans" cxnId="{363A2E3D-3E34-4613-AE61-95D58C11C7F7}">
      <dgm:prSet/>
      <dgm:spPr/>
      <dgm:t>
        <a:bodyPr/>
        <a:lstStyle/>
        <a:p>
          <a:endParaRPr lang="zh-CN" altLang="en-US"/>
        </a:p>
      </dgm:t>
    </dgm:pt>
    <dgm:pt modelId="{C078E69E-6F18-458C-95CB-C8437B8E7BCA}" type="pres">
      <dgm:prSet presAssocID="{4F762225-3883-4815-936F-D1EC2C7FC39A}" presName="linearFlow" presStyleCnt="0">
        <dgm:presLayoutVars>
          <dgm:dir/>
          <dgm:animLvl val="lvl"/>
          <dgm:resizeHandles val="exact"/>
        </dgm:presLayoutVars>
      </dgm:prSet>
      <dgm:spPr/>
    </dgm:pt>
    <dgm:pt modelId="{8EA66C0A-2528-4D00-82D8-466E87B554C0}" type="pres">
      <dgm:prSet presAssocID="{D704B38E-6F61-4C81-9C14-B69145547B4B}" presName="composite" presStyleCnt="0"/>
      <dgm:spPr/>
    </dgm:pt>
    <dgm:pt modelId="{B8934FF7-19F4-41D6-B872-D320079B955E}" type="pres">
      <dgm:prSet presAssocID="{D704B38E-6F61-4C81-9C14-B69145547B4B}" presName="parentText" presStyleLbl="alignNode1" presStyleIdx="0" presStyleCnt="4" custScaleX="1670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D1BA2-524A-47D8-A035-3C7F75E457BE}" type="pres">
      <dgm:prSet presAssocID="{D704B38E-6F61-4C81-9C14-B69145547B4B}" presName="descendantText" presStyleLbl="alignAcc1" presStyleIdx="0" presStyleCnt="4" custScaleX="80713" custScaleY="973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B27DC92-30DA-42D1-B38B-6985DCCF210D}" type="pres">
      <dgm:prSet presAssocID="{19CF7111-AAA6-4FDE-B53C-D6208CD409CA}" presName="sp" presStyleCnt="0"/>
      <dgm:spPr/>
    </dgm:pt>
    <dgm:pt modelId="{04C0BDAB-BBC2-4280-A26D-4ACB0BE2465C}" type="pres">
      <dgm:prSet presAssocID="{9A97360D-D865-4EF1-BA21-5EACA455C089}" presName="composite" presStyleCnt="0"/>
      <dgm:spPr/>
    </dgm:pt>
    <dgm:pt modelId="{97A5CE7A-8CDB-4481-9465-E43E82AE2AA3}" type="pres">
      <dgm:prSet presAssocID="{9A97360D-D865-4EF1-BA21-5EACA455C089}" presName="parentText" presStyleLbl="alignNode1" presStyleIdx="1" presStyleCnt="4" custScaleX="1670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37805-9693-47A3-A780-0DF2E200EA7F}" type="pres">
      <dgm:prSet presAssocID="{9A97360D-D865-4EF1-BA21-5EACA455C089}" presName="descendantText" presStyleLbl="alignAcc1" presStyleIdx="1" presStyleCnt="4" custScaleX="80713" custScaleY="973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8C90183-92BD-444D-9980-0EEE3778D1F1}" type="pres">
      <dgm:prSet presAssocID="{DBD3DB34-0031-4CD0-87E6-76B74B7D01B6}" presName="sp" presStyleCnt="0"/>
      <dgm:spPr/>
    </dgm:pt>
    <dgm:pt modelId="{AF32FD51-804C-4319-ACF5-D0A754EA1009}" type="pres">
      <dgm:prSet presAssocID="{CCFE9820-1A18-4C14-9650-1394573AD1D8}" presName="composite" presStyleCnt="0"/>
      <dgm:spPr/>
    </dgm:pt>
    <dgm:pt modelId="{0CE1FB61-2968-450D-8A56-A203B9983B36}" type="pres">
      <dgm:prSet presAssocID="{CCFE9820-1A18-4C14-9650-1394573AD1D8}" presName="parentText" presStyleLbl="alignNode1" presStyleIdx="2" presStyleCnt="4" custScaleX="1670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24018-7709-45A5-9C9B-7038FA6347B6}" type="pres">
      <dgm:prSet presAssocID="{CCFE9820-1A18-4C14-9650-1394573AD1D8}" presName="descendantText" presStyleLbl="alignAcc1" presStyleIdx="2" presStyleCnt="4" custScaleX="80034" custScaleY="9794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E4E7ABB2-D29D-48FC-B077-13A26A4B8315}" type="pres">
      <dgm:prSet presAssocID="{5877FF5C-3BEC-424D-8C88-3F1142362737}" presName="sp" presStyleCnt="0"/>
      <dgm:spPr/>
    </dgm:pt>
    <dgm:pt modelId="{771AEEAB-C282-4692-ADE4-880BC85CBF82}" type="pres">
      <dgm:prSet presAssocID="{A0DB3679-790D-4779-B27E-FF2671071A6B}" presName="composite" presStyleCnt="0"/>
      <dgm:spPr/>
    </dgm:pt>
    <dgm:pt modelId="{5775063F-F9D1-4085-9B95-F485FBFCDC40}" type="pres">
      <dgm:prSet presAssocID="{A0DB3679-790D-4779-B27E-FF2671071A6B}" presName="parentText" presStyleLbl="alignNode1" presStyleIdx="3" presStyleCnt="4" custScaleX="1670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240EA-4A51-4263-97D7-8F6F77FDF9C4}" type="pres">
      <dgm:prSet presAssocID="{A0DB3679-790D-4779-B27E-FF2671071A6B}" presName="descendantText" presStyleLbl="alignAcc1" presStyleIdx="3" presStyleCnt="4" custScaleX="80034" custScaleY="9794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718AACC3-C9C0-425C-9AD5-57C83ADB2F0E}" srcId="{4F762225-3883-4815-936F-D1EC2C7FC39A}" destId="{D704B38E-6F61-4C81-9C14-B69145547B4B}" srcOrd="0" destOrd="0" parTransId="{892A5BA2-D4D1-45E8-9C65-14CB4BB77387}" sibTransId="{19CF7111-AAA6-4FDE-B53C-D6208CD409CA}"/>
    <dgm:cxn modelId="{A780E18D-5A6A-4351-9663-5281144A5046}" type="presOf" srcId="{4131DEDF-BAA4-432B-AF79-A25EF79C8569}" destId="{126D1BA2-524A-47D8-A035-3C7F75E457BE}" srcOrd="0" destOrd="0" presId="urn:microsoft.com/office/officeart/2005/8/layout/chevron2"/>
    <dgm:cxn modelId="{2EF023E2-844B-4ED7-B61D-668B882D77F5}" srcId="{D704B38E-6F61-4C81-9C14-B69145547B4B}" destId="{932502FB-0BC4-4006-923F-F49C8D0CDF7D}" srcOrd="2" destOrd="0" parTransId="{500D061F-AF67-4215-90CB-40E66D123A8A}" sibTransId="{CA35A73E-162C-49D2-BB1B-BAF31F7079A4}"/>
    <dgm:cxn modelId="{45A2EEC3-609D-4A74-8C89-E0B4F7693142}" type="presOf" srcId="{4E5B7AAE-2942-4F7C-A3E5-5B8222DF0C82}" destId="{CF237805-9693-47A3-A780-0DF2E200EA7F}" srcOrd="0" destOrd="0" presId="urn:microsoft.com/office/officeart/2005/8/layout/chevron2"/>
    <dgm:cxn modelId="{78C71D4E-3525-4E92-941E-7C975981C8AF}" type="presOf" srcId="{4F762225-3883-4815-936F-D1EC2C7FC39A}" destId="{C078E69E-6F18-458C-95CB-C8437B8E7BCA}" srcOrd="0" destOrd="0" presId="urn:microsoft.com/office/officeart/2005/8/layout/chevron2"/>
    <dgm:cxn modelId="{79A538A9-4C80-419B-B700-56FE93158F6A}" srcId="{4F762225-3883-4815-936F-D1EC2C7FC39A}" destId="{9A97360D-D865-4EF1-BA21-5EACA455C089}" srcOrd="1" destOrd="0" parTransId="{D8D9161D-9B5A-4A0B-ACEB-845DF54B18C0}" sibTransId="{DBD3DB34-0031-4CD0-87E6-76B74B7D01B6}"/>
    <dgm:cxn modelId="{8820ADCD-2EFA-43FD-BBF6-C2AC0DBFFA15}" type="presOf" srcId="{ECD43EAA-BAAD-4BEC-9C27-2807930A1F28}" destId="{3EE24018-7709-45A5-9C9B-7038FA6347B6}" srcOrd="0" destOrd="0" presId="urn:microsoft.com/office/officeart/2005/8/layout/chevron2"/>
    <dgm:cxn modelId="{43AC4987-5177-491D-850F-1D5FB9F066E6}" type="presOf" srcId="{9A97360D-D865-4EF1-BA21-5EACA455C089}" destId="{97A5CE7A-8CDB-4481-9465-E43E82AE2AA3}" srcOrd="0" destOrd="0" presId="urn:microsoft.com/office/officeart/2005/8/layout/chevron2"/>
    <dgm:cxn modelId="{FD418791-E683-4038-BADB-2B899E5BB671}" type="presOf" srcId="{A0DB3679-790D-4779-B27E-FF2671071A6B}" destId="{5775063F-F9D1-4085-9B95-F485FBFCDC40}" srcOrd="0" destOrd="0" presId="urn:microsoft.com/office/officeart/2005/8/layout/chevron2"/>
    <dgm:cxn modelId="{2FE3F920-9A9B-4A84-AA89-6D4A16932ED0}" type="presOf" srcId="{B0D2232A-37FF-4A6F-8520-F5B60C2C05F6}" destId="{126D1BA2-524A-47D8-A035-3C7F75E457BE}" srcOrd="0" destOrd="3" presId="urn:microsoft.com/office/officeart/2005/8/layout/chevron2"/>
    <dgm:cxn modelId="{2D8A0385-CBBA-4EB9-87BE-AC94BDE119EF}" srcId="{A0DB3679-790D-4779-B27E-FF2671071A6B}" destId="{516408E1-CA33-4EB2-94FD-1BB6F37EF80F}" srcOrd="0" destOrd="0" parTransId="{BA1E0E74-9E1E-4F9C-8247-07F39209332A}" sibTransId="{A76A2D6F-F63C-4206-AB8F-2E8B499777E1}"/>
    <dgm:cxn modelId="{363A2E3D-3E34-4613-AE61-95D58C11C7F7}" srcId="{A0DB3679-790D-4779-B27E-FF2671071A6B}" destId="{406538C4-9F0A-4059-B7EA-5E1920DEE59F}" srcOrd="1" destOrd="0" parTransId="{F84AC646-A7D2-49D5-AA13-B78EC611B859}" sibTransId="{B083AF4A-D972-4363-AD0B-5861CD11B1AA}"/>
    <dgm:cxn modelId="{80CCAF51-F918-418C-87CB-248AF1350A0B}" srcId="{CCFE9820-1A18-4C14-9650-1394573AD1D8}" destId="{ECD43EAA-BAAD-4BEC-9C27-2807930A1F28}" srcOrd="0" destOrd="0" parTransId="{3D05CF66-6F8A-48F2-BD74-C2E9E498D770}" sibTransId="{3DD68E9B-1A69-4189-AEBE-41A3CE162ECE}"/>
    <dgm:cxn modelId="{31CF41E6-A8D9-4F6F-AFA8-BD9049093E6E}" type="presOf" srcId="{D704B38E-6F61-4C81-9C14-B69145547B4B}" destId="{B8934FF7-19F4-41D6-B872-D320079B955E}" srcOrd="0" destOrd="0" presId="urn:microsoft.com/office/officeart/2005/8/layout/chevron2"/>
    <dgm:cxn modelId="{1A449E30-2E43-4D4E-B9B4-CE81B7E98CB7}" srcId="{4F762225-3883-4815-936F-D1EC2C7FC39A}" destId="{A0DB3679-790D-4779-B27E-FF2671071A6B}" srcOrd="3" destOrd="0" parTransId="{86BF8AA4-ADC4-41F2-8607-6082987DF7E5}" sibTransId="{143D7876-DE9E-4FD9-A628-809A71A250BA}"/>
    <dgm:cxn modelId="{B05CD230-79A1-42AB-9099-CF9DEC9A8D13}" type="presOf" srcId="{3B2BD38A-67EA-4027-95ED-EA093C7BD4BB}" destId="{126D1BA2-524A-47D8-A035-3C7F75E457BE}" srcOrd="0" destOrd="1" presId="urn:microsoft.com/office/officeart/2005/8/layout/chevron2"/>
    <dgm:cxn modelId="{13B97B36-3C4D-4BDC-BEB7-7701064DF663}" type="presOf" srcId="{516408E1-CA33-4EB2-94FD-1BB6F37EF80F}" destId="{097240EA-4A51-4263-97D7-8F6F77FDF9C4}" srcOrd="0" destOrd="0" presId="urn:microsoft.com/office/officeart/2005/8/layout/chevron2"/>
    <dgm:cxn modelId="{BBE16A98-2EBE-446A-BC2E-47DF8379D9DC}" srcId="{4F762225-3883-4815-936F-D1EC2C7FC39A}" destId="{CCFE9820-1A18-4C14-9650-1394573AD1D8}" srcOrd="2" destOrd="0" parTransId="{67E8A02F-6C60-48AF-97BB-9D2F08681B1D}" sibTransId="{5877FF5C-3BEC-424D-8C88-3F1142362737}"/>
    <dgm:cxn modelId="{A3F31E98-7289-4FFA-B95C-EAD0C34D0F6D}" srcId="{CCFE9820-1A18-4C14-9650-1394573AD1D8}" destId="{D9F1EEBB-EC98-4362-8A86-5161D1122ED2}" srcOrd="1" destOrd="0" parTransId="{07F4B1DA-D979-4B7D-A4E9-ACA50F036162}" sibTransId="{33F30151-1DA9-4519-A7E4-EFD18CD42937}"/>
    <dgm:cxn modelId="{031319AA-3D1E-4BD8-8315-AFAB84F50281}" srcId="{D704B38E-6F61-4C81-9C14-B69145547B4B}" destId="{B0D2232A-37FF-4A6F-8520-F5B60C2C05F6}" srcOrd="3" destOrd="0" parTransId="{30F6C8B4-D486-4CEE-B727-EF9CD1FB76F9}" sibTransId="{39161EA6-F6F0-4FD8-9836-EC07CF0EC926}"/>
    <dgm:cxn modelId="{306F3FC4-7941-4213-8697-F86049233FF6}" srcId="{9A97360D-D865-4EF1-BA21-5EACA455C089}" destId="{4E5B7AAE-2942-4F7C-A3E5-5B8222DF0C82}" srcOrd="0" destOrd="0" parTransId="{608D5D82-488A-46FD-8883-33F0C0780046}" sibTransId="{62E46A96-C230-4662-8136-3C332D93BAC2}"/>
    <dgm:cxn modelId="{E8DC5AF8-8B10-4858-9D28-6A195C4032F9}" srcId="{D704B38E-6F61-4C81-9C14-B69145547B4B}" destId="{4131DEDF-BAA4-432B-AF79-A25EF79C8569}" srcOrd="0" destOrd="0" parTransId="{CFEED607-BF8C-45CD-885E-FA8284FCCB06}" sibTransId="{7F179E74-4683-45F9-B2D1-0288E82D1008}"/>
    <dgm:cxn modelId="{7BDFB5A4-3A0F-4A4D-9DA5-8A22792D323A}" type="presOf" srcId="{932502FB-0BC4-4006-923F-F49C8D0CDF7D}" destId="{126D1BA2-524A-47D8-A035-3C7F75E457BE}" srcOrd="0" destOrd="2" presId="urn:microsoft.com/office/officeart/2005/8/layout/chevron2"/>
    <dgm:cxn modelId="{68426A40-8596-4C01-B999-B54371E8D767}" type="presOf" srcId="{D9F1EEBB-EC98-4362-8A86-5161D1122ED2}" destId="{3EE24018-7709-45A5-9C9B-7038FA6347B6}" srcOrd="0" destOrd="1" presId="urn:microsoft.com/office/officeart/2005/8/layout/chevron2"/>
    <dgm:cxn modelId="{24D72737-C238-4DD2-985D-4EB3A4DE43A8}" type="presOf" srcId="{CCFE9820-1A18-4C14-9650-1394573AD1D8}" destId="{0CE1FB61-2968-450D-8A56-A203B9983B36}" srcOrd="0" destOrd="0" presId="urn:microsoft.com/office/officeart/2005/8/layout/chevron2"/>
    <dgm:cxn modelId="{06ABB361-F701-4B62-AD3E-D0E03E4E03F6}" type="presOf" srcId="{406538C4-9F0A-4059-B7EA-5E1920DEE59F}" destId="{097240EA-4A51-4263-97D7-8F6F77FDF9C4}" srcOrd="0" destOrd="1" presId="urn:microsoft.com/office/officeart/2005/8/layout/chevron2"/>
    <dgm:cxn modelId="{EB398662-D5B4-45AF-B70C-F5B699A8F94B}" srcId="{D704B38E-6F61-4C81-9C14-B69145547B4B}" destId="{3B2BD38A-67EA-4027-95ED-EA093C7BD4BB}" srcOrd="1" destOrd="0" parTransId="{6A091AD0-1F8D-4215-A2C9-E4AEA4288DAD}" sibTransId="{7662B91B-B791-4851-A94D-F085A14C75BE}"/>
    <dgm:cxn modelId="{2504BE3B-2EFB-4FFC-9A59-87670B079B97}" type="presParOf" srcId="{C078E69E-6F18-458C-95CB-C8437B8E7BCA}" destId="{8EA66C0A-2528-4D00-82D8-466E87B554C0}" srcOrd="0" destOrd="0" presId="urn:microsoft.com/office/officeart/2005/8/layout/chevron2"/>
    <dgm:cxn modelId="{C117B8B4-C777-44A1-9715-36DE17D262E4}" type="presParOf" srcId="{8EA66C0A-2528-4D00-82D8-466E87B554C0}" destId="{B8934FF7-19F4-41D6-B872-D320079B955E}" srcOrd="0" destOrd="0" presId="urn:microsoft.com/office/officeart/2005/8/layout/chevron2"/>
    <dgm:cxn modelId="{9FF6CF90-C976-4BB6-A6FF-75B2DA7581E9}" type="presParOf" srcId="{8EA66C0A-2528-4D00-82D8-466E87B554C0}" destId="{126D1BA2-524A-47D8-A035-3C7F75E457BE}" srcOrd="1" destOrd="0" presId="urn:microsoft.com/office/officeart/2005/8/layout/chevron2"/>
    <dgm:cxn modelId="{B59A4CF4-8662-4432-A382-7B9E9A8D18B2}" type="presParOf" srcId="{C078E69E-6F18-458C-95CB-C8437B8E7BCA}" destId="{3B27DC92-30DA-42D1-B38B-6985DCCF210D}" srcOrd="1" destOrd="0" presId="urn:microsoft.com/office/officeart/2005/8/layout/chevron2"/>
    <dgm:cxn modelId="{0BE5441B-5EA8-406F-8A6A-AB685F9BA584}" type="presParOf" srcId="{C078E69E-6F18-458C-95CB-C8437B8E7BCA}" destId="{04C0BDAB-BBC2-4280-A26D-4ACB0BE2465C}" srcOrd="2" destOrd="0" presId="urn:microsoft.com/office/officeart/2005/8/layout/chevron2"/>
    <dgm:cxn modelId="{9C77B9DC-8AA9-4265-B085-CE699D7F2FC4}" type="presParOf" srcId="{04C0BDAB-BBC2-4280-A26D-4ACB0BE2465C}" destId="{97A5CE7A-8CDB-4481-9465-E43E82AE2AA3}" srcOrd="0" destOrd="0" presId="urn:microsoft.com/office/officeart/2005/8/layout/chevron2"/>
    <dgm:cxn modelId="{3A07BCED-9BA8-4555-816C-109601AB7C22}" type="presParOf" srcId="{04C0BDAB-BBC2-4280-A26D-4ACB0BE2465C}" destId="{CF237805-9693-47A3-A780-0DF2E200EA7F}" srcOrd="1" destOrd="0" presId="urn:microsoft.com/office/officeart/2005/8/layout/chevron2"/>
    <dgm:cxn modelId="{8B0DC2B6-5E06-46DB-8B12-A86760BC9BEB}" type="presParOf" srcId="{C078E69E-6F18-458C-95CB-C8437B8E7BCA}" destId="{98C90183-92BD-444D-9980-0EEE3778D1F1}" srcOrd="3" destOrd="0" presId="urn:microsoft.com/office/officeart/2005/8/layout/chevron2"/>
    <dgm:cxn modelId="{274A9C62-67E3-41AC-B832-4E157E7FE4B1}" type="presParOf" srcId="{C078E69E-6F18-458C-95CB-C8437B8E7BCA}" destId="{AF32FD51-804C-4319-ACF5-D0A754EA1009}" srcOrd="4" destOrd="0" presId="urn:microsoft.com/office/officeart/2005/8/layout/chevron2"/>
    <dgm:cxn modelId="{03128CC8-74D2-47FE-B780-22366AE18BF6}" type="presParOf" srcId="{AF32FD51-804C-4319-ACF5-D0A754EA1009}" destId="{0CE1FB61-2968-450D-8A56-A203B9983B36}" srcOrd="0" destOrd="0" presId="urn:microsoft.com/office/officeart/2005/8/layout/chevron2"/>
    <dgm:cxn modelId="{2AB97C09-3708-407E-BA44-CD4E07E43AB7}" type="presParOf" srcId="{AF32FD51-804C-4319-ACF5-D0A754EA1009}" destId="{3EE24018-7709-45A5-9C9B-7038FA6347B6}" srcOrd="1" destOrd="0" presId="urn:microsoft.com/office/officeart/2005/8/layout/chevron2"/>
    <dgm:cxn modelId="{ACB845D3-BEC4-4F00-A8F2-2D45818F9360}" type="presParOf" srcId="{C078E69E-6F18-458C-95CB-C8437B8E7BCA}" destId="{E4E7ABB2-D29D-48FC-B077-13A26A4B8315}" srcOrd="5" destOrd="0" presId="urn:microsoft.com/office/officeart/2005/8/layout/chevron2"/>
    <dgm:cxn modelId="{27CB7CC1-CC13-4DEE-8CBA-B1A89D37EFCA}" type="presParOf" srcId="{C078E69E-6F18-458C-95CB-C8437B8E7BCA}" destId="{771AEEAB-C282-4692-ADE4-880BC85CBF82}" srcOrd="6" destOrd="0" presId="urn:microsoft.com/office/officeart/2005/8/layout/chevron2"/>
    <dgm:cxn modelId="{57EEEAE6-1255-4A18-A839-09048B26E7F7}" type="presParOf" srcId="{771AEEAB-C282-4692-ADE4-880BC85CBF82}" destId="{5775063F-F9D1-4085-9B95-F485FBFCDC40}" srcOrd="0" destOrd="0" presId="urn:microsoft.com/office/officeart/2005/8/layout/chevron2"/>
    <dgm:cxn modelId="{979818E1-A087-40F2-90CD-E6DAD636B90D}" type="presParOf" srcId="{771AEEAB-C282-4692-ADE4-880BC85CBF82}" destId="{097240EA-4A51-4263-97D7-8F6F77FDF9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34FF7-19F4-41D6-B872-D320079B955E}">
      <dsp:nvSpPr>
        <dsp:cNvPr id="0" name=""/>
        <dsp:cNvSpPr/>
      </dsp:nvSpPr>
      <dsp:spPr>
        <a:xfrm rot="5400000">
          <a:off x="423875" y="-97817"/>
          <a:ext cx="1193022" cy="1395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制定考核标准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322865" y="3193"/>
        <a:ext cx="1395043" cy="1193022"/>
      </dsp:txXfrm>
    </dsp:sp>
    <dsp:sp modelId="{126D1BA2-524A-47D8-A035-3C7F75E457BE}">
      <dsp:nvSpPr>
        <dsp:cNvPr id="0" name=""/>
        <dsp:cNvSpPr/>
      </dsp:nvSpPr>
      <dsp:spPr>
        <a:xfrm rot="5400000">
          <a:off x="3685260" y="-1727583"/>
          <a:ext cx="755358" cy="42374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600" kern="1200" dirty="0" smtClean="0"/>
            <a:t>根据部门管理目标分解为班组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个人绩效考核指标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600" kern="1200" dirty="0" smtClean="0"/>
            <a:t>考核指标和标准必须量化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</dsp:txBody>
      <dsp:txXfrm rot="-5400000">
        <a:off x="1981101" y="50324"/>
        <a:ext cx="4163677" cy="681610"/>
      </dsp:txXfrm>
    </dsp:sp>
    <dsp:sp modelId="{97A5CE7A-8CDB-4481-9465-E43E82AE2AA3}">
      <dsp:nvSpPr>
        <dsp:cNvPr id="0" name=""/>
        <dsp:cNvSpPr/>
      </dsp:nvSpPr>
      <dsp:spPr>
        <a:xfrm rot="5400000">
          <a:off x="423875" y="947827"/>
          <a:ext cx="1193022" cy="1395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根据绩效完成情况进行自我评价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322865" y="1048837"/>
        <a:ext cx="1395043" cy="1193022"/>
      </dsp:txXfrm>
    </dsp:sp>
    <dsp:sp modelId="{CF237805-9693-47A3-A780-0DF2E200EA7F}">
      <dsp:nvSpPr>
        <dsp:cNvPr id="0" name=""/>
        <dsp:cNvSpPr/>
      </dsp:nvSpPr>
      <dsp:spPr>
        <a:xfrm rot="5400000">
          <a:off x="3685459" y="-682141"/>
          <a:ext cx="754961" cy="42374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被考核者根据各项指标完成情况进行自我评价（指标完成情况来源于部门各职能模块的发布）</a:t>
          </a:r>
          <a:endParaRPr lang="zh-CN" altLang="en-US" sz="1600" kern="1200" dirty="0"/>
        </a:p>
      </dsp:txBody>
      <dsp:txXfrm rot="-5400000">
        <a:off x="1981081" y="1095945"/>
        <a:ext cx="4163717" cy="681253"/>
      </dsp:txXfrm>
    </dsp:sp>
    <dsp:sp modelId="{0CE1FB61-2968-450D-8A56-A203B9983B36}">
      <dsp:nvSpPr>
        <dsp:cNvPr id="0" name=""/>
        <dsp:cNvSpPr/>
      </dsp:nvSpPr>
      <dsp:spPr>
        <a:xfrm rot="5400000">
          <a:off x="423875" y="1993472"/>
          <a:ext cx="1193022" cy="1395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绩效面谈及评价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322865" y="2094482"/>
        <a:ext cx="1395043" cy="1193022"/>
      </dsp:txXfrm>
    </dsp:sp>
    <dsp:sp modelId="{3EE24018-7709-45A5-9C9B-7038FA6347B6}">
      <dsp:nvSpPr>
        <dsp:cNvPr id="0" name=""/>
        <dsp:cNvSpPr/>
      </dsp:nvSpPr>
      <dsp:spPr>
        <a:xfrm rot="5400000">
          <a:off x="3661100" y="399000"/>
          <a:ext cx="759513" cy="41664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各职能模块负责人核实自我评价结果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直接上级对绩效较差者进行绩效面谈及辅导</a:t>
          </a:r>
          <a:endParaRPr lang="zh-CN" altLang="en-US" sz="1600" kern="1200" dirty="0"/>
        </a:p>
      </dsp:txBody>
      <dsp:txXfrm rot="-5400000">
        <a:off x="1994718" y="2139534"/>
        <a:ext cx="4092278" cy="685361"/>
      </dsp:txXfrm>
    </dsp:sp>
    <dsp:sp modelId="{5775063F-F9D1-4085-9B95-F485FBFCDC40}">
      <dsp:nvSpPr>
        <dsp:cNvPr id="0" name=""/>
        <dsp:cNvSpPr/>
      </dsp:nvSpPr>
      <dsp:spPr>
        <a:xfrm rot="5400000">
          <a:off x="423875" y="3039117"/>
          <a:ext cx="1193022" cy="1395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绩效考核结果体现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322865" y="3140127"/>
        <a:ext cx="1395043" cy="1193022"/>
      </dsp:txXfrm>
    </dsp:sp>
    <dsp:sp modelId="{097240EA-4A51-4263-97D7-8F6F77FDF9C4}">
      <dsp:nvSpPr>
        <dsp:cNvPr id="0" name=""/>
        <dsp:cNvSpPr/>
      </dsp:nvSpPr>
      <dsp:spPr>
        <a:xfrm rot="5400000">
          <a:off x="3661100" y="1444645"/>
          <a:ext cx="759513" cy="41664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</a:rPr>
            <a:t>部门经理负责对绩效考核表进行最终审批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</a:rPr>
            <a:t>统计员根据考核结果完成绩效考核结案并核算工资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1994718" y="3185179"/>
        <a:ext cx="4092278" cy="68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620000"/>
            <a:ext cx="8413750" cy="50014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88950" indent="0">
              <a:buFontTx/>
              <a:buNone/>
              <a:defRPr/>
            </a:lvl2pPr>
            <a:lvl3pPr marL="977900" indent="0">
              <a:buFontTx/>
              <a:buNone/>
              <a:defRPr/>
            </a:lvl3pPr>
            <a:lvl4pPr marL="1466850" indent="0">
              <a:buFontTx/>
              <a:buNone/>
              <a:defRPr/>
            </a:lvl4pPr>
            <a:lvl5pPr marL="1957388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90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绩效管理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13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01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绩效管理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个人绩效考核表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7" y="1178491"/>
            <a:ext cx="8819465" cy="57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47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3" y="2286169"/>
            <a:ext cx="8798384" cy="40884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绩效考核结果的体现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5854239" y="2735262"/>
            <a:ext cx="914400" cy="3657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6630987" y="1135062"/>
            <a:ext cx="2286000" cy="1384414"/>
          </a:xfrm>
          <a:prstGeom prst="cloudCallout">
            <a:avLst>
              <a:gd name="adj1" fmla="val -48575"/>
              <a:gd name="adj2" fmla="val 81855"/>
            </a:avLst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8325" tIns="49163" rIns="98325" bIns="491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7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굴림" panose="020B0600000101010101" pitchFamily="34" charset="-127"/>
              </a:rPr>
              <a:t>绩效系数直接影响计件工资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9141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通过制定有效、客观的考核标准，科学、动态地衡量员工的工作状态和效果</a:t>
            </a:r>
            <a:endParaRPr lang="en-US" altLang="zh-CN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将公司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部门战略目标传导给每一位员工，以进一步激发员工的积极性和创造性</a:t>
            </a:r>
            <a:endParaRPr lang="en-US" altLang="zh-CN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考核值</a:t>
            </a:r>
            <a:r>
              <a:rPr lang="en-US" altLang="zh-CN" sz="2800" dirty="0" smtClean="0"/>
              <a:t>Q</a:t>
            </a:r>
          </a:p>
          <a:p>
            <a:pPr marL="360363"/>
            <a:r>
              <a:rPr lang="zh-CN" altLang="en-US" sz="2200" b="0" dirty="0" smtClean="0"/>
              <a:t>按绩效考核表中的项目评定的结果。</a:t>
            </a:r>
            <a:endParaRPr lang="en-US" altLang="zh-CN" sz="22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绩效</a:t>
            </a:r>
            <a:r>
              <a:rPr lang="zh-CN" altLang="en-US" sz="2800" dirty="0" smtClean="0"/>
              <a:t>系数</a:t>
            </a:r>
            <a:r>
              <a:rPr lang="en-US" altLang="zh-CN" sz="2800" dirty="0" smtClean="0"/>
              <a:t>Z</a:t>
            </a:r>
          </a:p>
          <a:p>
            <a:pPr marL="360363"/>
            <a:r>
              <a:rPr lang="zh-CN" altLang="en-US" sz="2200" b="0" dirty="0" smtClean="0"/>
              <a:t>根据考核值转化的百分数，主要用于工资的计算。</a:t>
            </a:r>
            <a:endParaRPr lang="en-US" altLang="zh-CN" sz="2200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考核方式</a:t>
            </a:r>
            <a:endParaRPr lang="en-US" altLang="zh-CN" sz="2800" dirty="0"/>
          </a:p>
          <a:p>
            <a:pPr marL="360363"/>
            <a:r>
              <a:rPr lang="zh-CN" altLang="en-US" sz="2200" b="0" dirty="0"/>
              <a:t>绩效考核分为团体考核和个人考核两种方式，团体考核指针对某个团队制定考核标准并对团队业绩进行评价，</a:t>
            </a:r>
            <a:r>
              <a:rPr lang="zh-CN" altLang="en-US" sz="2200" b="0" dirty="0">
                <a:solidFill>
                  <a:srgbClr val="FF0000"/>
                </a:solidFill>
              </a:rPr>
              <a:t>团队中所有成员的绩效值相同</a:t>
            </a:r>
            <a:r>
              <a:rPr lang="zh-CN" altLang="en-US" sz="2200" b="0" dirty="0"/>
              <a:t>，个人考核则只对个人的业绩进行评价。</a:t>
            </a:r>
          </a:p>
        </p:txBody>
      </p:sp>
    </p:spTree>
    <p:extLst>
      <p:ext uri="{BB962C8B-B14F-4D97-AF65-F5344CB8AC3E}">
        <p14:creationId xmlns:p14="http://schemas.microsoft.com/office/powerpoint/2010/main" val="31715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考核流程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13780891"/>
              </p:ext>
            </p:extLst>
          </p:nvPr>
        </p:nvGraphicFramePr>
        <p:xfrm>
          <a:off x="1626129" y="1557690"/>
          <a:ext cx="6504517" cy="433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0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考核规则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考核周期</a:t>
            </a:r>
            <a:endParaRPr lang="en-US" altLang="zh-CN" dirty="0" smtClean="0"/>
          </a:p>
          <a:p>
            <a:pPr marL="360363"/>
            <a:r>
              <a:rPr lang="zh-CN" altLang="en-US" b="0" dirty="0" smtClean="0"/>
              <a:t>月度</a:t>
            </a:r>
            <a:endParaRPr lang="en-US" altLang="zh-CN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考核方式</a:t>
            </a:r>
            <a:endParaRPr lang="en-US" altLang="zh-CN" dirty="0" smtClean="0"/>
          </a:p>
          <a:p>
            <a:pPr marL="703263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以</a:t>
            </a:r>
            <a:r>
              <a:rPr lang="zh-CN" altLang="en-US" b="0" dirty="0" smtClean="0"/>
              <a:t>班组</a:t>
            </a:r>
            <a:r>
              <a:rPr lang="zh-CN" altLang="en-US" b="0" dirty="0" smtClean="0"/>
              <a:t>为单位的团体考核</a:t>
            </a:r>
            <a:endParaRPr lang="en-US" altLang="zh-CN" b="0" dirty="0" smtClean="0"/>
          </a:p>
          <a:p>
            <a:pPr marL="703263" indent="-34290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在团体考核的结果上再进行个人考核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803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每个项目的考核值</a:t>
                </a:r>
                <a:r>
                  <a:rPr lang="en-US" altLang="zh-CN" dirty="0" smtClean="0"/>
                  <a:t>Q</a:t>
                </a:r>
                <a:r>
                  <a:rPr lang="en-US" altLang="zh-CN" sz="1800" dirty="0" smtClean="0"/>
                  <a:t>i</a:t>
                </a:r>
                <a:r>
                  <a:rPr lang="zh-CN" altLang="en-US" dirty="0" smtClean="0"/>
                  <a:t>的评价结果分为</a:t>
                </a:r>
                <a:r>
                  <a:rPr lang="zh-CN" altLang="en-US" dirty="0"/>
                  <a:t>五</a:t>
                </a:r>
                <a:r>
                  <a:rPr lang="zh-CN" altLang="en-US" dirty="0" smtClean="0"/>
                  <a:t>个等级</a:t>
                </a:r>
                <a:endParaRPr lang="en-US" altLang="zh-CN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最终考核值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为各项目的加权求和</a:t>
                </a:r>
                <a:endParaRPr lang="en-US" altLang="zh-CN" dirty="0" smtClean="0"/>
              </a:p>
              <a:p>
                <a:pPr algn="ctr"/>
                <a:r>
                  <a:rPr lang="en-US" altLang="zh-CN" sz="2800" i="1" dirty="0" smtClean="0"/>
                  <a:t>Q</a:t>
                </a:r>
                <a:r>
                  <a:rPr lang="en-US" altLang="zh-CN" sz="1800" dirty="0" smtClean="0"/>
                  <a:t>i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𝑾𝒊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0" t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2852"/>
              </p:ext>
            </p:extLst>
          </p:nvPr>
        </p:nvGraphicFramePr>
        <p:xfrm>
          <a:off x="1655425" y="2408669"/>
          <a:ext cx="6570116" cy="101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16"/>
                <a:gridCol w="1080000"/>
                <a:gridCol w="1080000"/>
                <a:gridCol w="1080000"/>
                <a:gridCol w="1080000"/>
                <a:gridCol w="1080000"/>
              </a:tblGrid>
              <a:tr h="506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评价等级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6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班组</a:t>
            </a:r>
            <a:r>
              <a:rPr lang="zh-CN" altLang="en-US" dirty="0" smtClean="0"/>
              <a:t>绩效评价表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88" y="1257021"/>
            <a:ext cx="7920000" cy="55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班组</a:t>
            </a:r>
            <a:r>
              <a:rPr lang="zh-CN" altLang="en-US" dirty="0" smtClean="0"/>
              <a:t>绩效考核标准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88" y="1439862"/>
            <a:ext cx="7920000" cy="47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个人绩效考核标准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8622"/>
              </p:ext>
            </p:extLst>
          </p:nvPr>
        </p:nvGraphicFramePr>
        <p:xfrm>
          <a:off x="839787" y="1296875"/>
          <a:ext cx="8245478" cy="4253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54"/>
                <a:gridCol w="1764181"/>
                <a:gridCol w="1764181"/>
                <a:gridCol w="1764181"/>
                <a:gridCol w="1764181"/>
              </a:tblGrid>
              <a:tr h="4477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类别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一级处罚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二级处罚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三级处罚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四级处罚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90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现场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、现场检查通报 </a:t>
                      </a:r>
                      <a:r>
                        <a:rPr lang="en-US" altLang="zh-CN" sz="1400" u="none" strike="noStrike">
                          <a:effectLst/>
                        </a:rPr>
                        <a:t>-1%</a:t>
                      </a:r>
                      <a:br>
                        <a:rPr lang="en-US" altLang="zh-CN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、工伤自身责任 </a:t>
                      </a:r>
                      <a:r>
                        <a:rPr lang="en-US" altLang="zh-CN" sz="1400" u="none" strike="noStrike">
                          <a:effectLst/>
                        </a:rPr>
                        <a:t>-33%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安全事故管理责任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（安全事故指造成重伤等严重后果的安全事件）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安全事故直接责任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、无证驾驶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、有意隐瞒工伤等安全事故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90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质量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质量异常通报 </a:t>
                      </a:r>
                      <a:r>
                        <a:rPr lang="en-US" altLang="zh-CN" sz="1400" u="none" strike="noStrike">
                          <a:effectLst/>
                        </a:rPr>
                        <a:t>-1%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质量事故管理责任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（质量事故指批量或造成严重后果的质量问题，以品质保障部的认定为准）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质量事故直接责任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恶意破坏产品或有意隐瞒品质问题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90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成本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因个人责任造成：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）车辆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零部件损坏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）工具丢失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损坏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）公共财产损坏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按损失金额进行赔偿。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成本事故管理责任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（成本事故指造成严重经济损失的事件，单起事件超出￥</a:t>
                      </a:r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r>
                        <a:rPr lang="zh-CN" altLang="en-US" sz="1400" u="none" strike="noStrike">
                          <a:effectLst/>
                        </a:rPr>
                        <a:t>，</a:t>
                      </a:r>
                      <a:r>
                        <a:rPr lang="en-US" altLang="zh-CN" sz="1400" u="none" strike="noStrike">
                          <a:effectLst/>
                        </a:rPr>
                        <a:t>000</a:t>
                      </a:r>
                      <a:r>
                        <a:rPr lang="zh-CN" altLang="en-US" sz="1400" u="none" strike="noStrike">
                          <a:effectLst/>
                        </a:rPr>
                        <a:t>元）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成本事故直接责任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偷窃公司财产或恶意向他人索贿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905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考勤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&amp;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纪律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、擅自离岗 </a:t>
                      </a:r>
                      <a:r>
                        <a:rPr lang="en-US" altLang="zh-CN" sz="1400" u="none" strike="noStrike">
                          <a:effectLst/>
                        </a:rPr>
                        <a:t>-1%</a:t>
                      </a:r>
                      <a:br>
                        <a:rPr lang="en-US" altLang="zh-CN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、旷工 </a:t>
                      </a:r>
                      <a:r>
                        <a:rPr lang="en-US" altLang="zh-CN" sz="1400" u="none" strike="noStrike">
                          <a:effectLst/>
                        </a:rPr>
                        <a:t>-5%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打假卡或代人打卡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35727"/>
              </p:ext>
            </p:extLst>
          </p:nvPr>
        </p:nvGraphicFramePr>
        <p:xfrm>
          <a:off x="839787" y="5707062"/>
          <a:ext cx="8245478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5478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备注：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一级处罚：扣除</a:t>
                      </a:r>
                      <a:r>
                        <a:rPr lang="zh-CN" altLang="en-US" sz="1200" u="none" strike="noStrike" dirty="0">
                          <a:effectLst/>
                        </a:rPr>
                        <a:t>计件工资虚拟绩效，最多不超过该员工单月绩效总值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二级处罚：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个月内不允许加薪、晋升（包括岗位等级和工资等级的晋升），同时扣除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个月的绩效奖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三级处罚：降级</a:t>
                      </a:r>
                      <a:r>
                        <a:rPr lang="zh-CN" altLang="en-US" sz="1200" u="none" strike="noStrike" dirty="0">
                          <a:effectLst/>
                        </a:rPr>
                        <a:t>（岗位等级或工资等级）降薪，可并处降职或撤职，同时</a:t>
                      </a:r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r>
                        <a:rPr lang="zh-CN" altLang="en-US" sz="1200" u="none" strike="noStrike" dirty="0">
                          <a:effectLst/>
                        </a:rPr>
                        <a:t>个月内不允许加薪、晋升，并扣除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个季度的绩效奖。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四级处罚：解除</a:t>
                      </a:r>
                      <a:r>
                        <a:rPr lang="zh-CN" altLang="en-US" sz="1200" u="none" strike="noStrike" dirty="0">
                          <a:effectLst/>
                        </a:rPr>
                        <a:t>劳动合同，扣除当月绩效奖，并不得二次进厂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。（由事业部人力资源部处理）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533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1233</TotalTime>
  <Pages>26</Pages>
  <Words>523</Words>
  <Application>Microsoft Office PowerPoint</Application>
  <PresentationFormat>自定义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굴림</vt:lpstr>
      <vt:lpstr>Monotype Sorts</vt:lpstr>
      <vt:lpstr>宋体</vt:lpstr>
      <vt:lpstr>Arial</vt:lpstr>
      <vt:lpstr>Cambria Math</vt:lpstr>
      <vt:lpstr>Times New Roman</vt:lpstr>
      <vt:lpstr>Wingdings</vt:lpstr>
      <vt:lpstr>default</vt:lpstr>
      <vt:lpstr>绩效管理</vt:lpstr>
      <vt:lpstr>目的</vt:lpstr>
      <vt:lpstr>定义</vt:lpstr>
      <vt:lpstr>考核流程</vt:lpstr>
      <vt:lpstr>考核规则</vt:lpstr>
      <vt:lpstr>考核值</vt:lpstr>
      <vt:lpstr>班组绩效评价表</vt:lpstr>
      <vt:lpstr>班组绩效考核标准</vt:lpstr>
      <vt:lpstr>个人绩效考核标准</vt:lpstr>
      <vt:lpstr>个人绩效考核表</vt:lpstr>
      <vt:lpstr>绩效考核结果的体现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keywords/>
  <dc:description/>
  <cp:lastModifiedBy>libei</cp:lastModifiedBy>
  <cp:revision>292</cp:revision>
  <cp:lastPrinted>2012-12-26T12:01:14Z</cp:lastPrinted>
  <dcterms:created xsi:type="dcterms:W3CDTF">1997-07-22T15:22:08Z</dcterms:created>
  <dcterms:modified xsi:type="dcterms:W3CDTF">2013-10-12T05:58:09Z</dcterms:modified>
</cp:coreProperties>
</file>