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72" r:id="rId5"/>
    <p:sldId id="259" r:id="rId6"/>
    <p:sldId id="260" r:id="rId7"/>
    <p:sldId id="261" r:id="rId8"/>
    <p:sldId id="263" r:id="rId9"/>
    <p:sldId id="262" r:id="rId10"/>
    <p:sldId id="264" r:id="rId11"/>
    <p:sldId id="265" r:id="rId12"/>
    <p:sldId id="266" r:id="rId13"/>
    <p:sldId id="269" r:id="rId14"/>
    <p:sldId id="270" r:id="rId15"/>
    <p:sldId id="271" r:id="rId16"/>
    <p:sldId id="267" r:id="rId17"/>
    <p:sldId id="268"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3621A4-617D-4578-9FD9-AF351CD3441F}" type="datetimeFigureOut">
              <a:rPr lang="en-CA" smtClean="0"/>
              <a:t>2024-11-27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38166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3621A4-617D-4578-9FD9-AF351CD3441F}" type="datetimeFigureOut">
              <a:rPr lang="en-CA" smtClean="0"/>
              <a:t>2024-11-27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263256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33621A4-617D-4578-9FD9-AF351CD3441F}" type="datetimeFigureOut">
              <a:rPr lang="en-CA" smtClean="0"/>
              <a:t>2024-11-27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124419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33621A4-617D-4578-9FD9-AF351CD3441F}" type="datetimeFigureOut">
              <a:rPr lang="en-CA" smtClean="0"/>
              <a:t>2024-11-27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3A098FC-23BC-4971-8043-29B85528EF86}"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07875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621A4-617D-4578-9FD9-AF351CD3441F}" type="datetimeFigureOut">
              <a:rPr lang="en-CA" smtClean="0"/>
              <a:t>2024-11-27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3480895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3621A4-617D-4578-9FD9-AF351CD3441F}" type="datetimeFigureOut">
              <a:rPr lang="en-CA" smtClean="0"/>
              <a:t>2024-11-27</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1198706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3621A4-617D-4578-9FD9-AF351CD3441F}" type="datetimeFigureOut">
              <a:rPr lang="en-CA" smtClean="0"/>
              <a:t>2024-11-27</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1561235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621A4-617D-4578-9FD9-AF351CD3441F}" type="datetimeFigureOut">
              <a:rPr lang="en-CA" smtClean="0"/>
              <a:t>2024-11-27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3222354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621A4-617D-4578-9FD9-AF351CD3441F}" type="datetimeFigureOut">
              <a:rPr lang="en-CA" smtClean="0"/>
              <a:t>2024-11-27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131589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33621A4-617D-4578-9FD9-AF351CD3441F}" type="datetimeFigureOut">
              <a:rPr lang="en-CA" smtClean="0"/>
              <a:t>2024-11-27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29365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621A4-617D-4578-9FD9-AF351CD3441F}" type="datetimeFigureOut">
              <a:rPr lang="en-CA" smtClean="0"/>
              <a:t>2024-11-27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134019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3621A4-617D-4578-9FD9-AF351CD3441F}" type="datetimeFigureOut">
              <a:rPr lang="en-CA" smtClean="0"/>
              <a:t>2024-11-27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3584804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621A4-617D-4578-9FD9-AF351CD3441F}" type="datetimeFigureOut">
              <a:rPr lang="en-CA" smtClean="0"/>
              <a:t>2024-11-27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627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33621A4-617D-4578-9FD9-AF351CD3441F}" type="datetimeFigureOut">
              <a:rPr lang="en-CA" smtClean="0"/>
              <a:t>2024-11-27</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419576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3621A4-617D-4578-9FD9-AF351CD3441F}" type="datetimeFigureOut">
              <a:rPr lang="en-CA" smtClean="0"/>
              <a:t>2024-11-27</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382860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33621A4-617D-4578-9FD9-AF351CD3441F}" type="datetimeFigureOut">
              <a:rPr lang="en-CA" smtClean="0"/>
              <a:t>2024-11-27</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100342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3621A4-617D-4578-9FD9-AF351CD3441F}" type="datetimeFigureOut">
              <a:rPr lang="en-CA" smtClean="0"/>
              <a:t>2024-11-27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3A098FC-23BC-4971-8043-29B85528EF86}" type="slidenum">
              <a:rPr lang="en-CA" smtClean="0"/>
              <a:t>‹#›</a:t>
            </a:fld>
            <a:endParaRPr lang="en-CA"/>
          </a:p>
        </p:txBody>
      </p:sp>
    </p:spTree>
    <p:extLst>
      <p:ext uri="{BB962C8B-B14F-4D97-AF65-F5344CB8AC3E}">
        <p14:creationId xmlns:p14="http://schemas.microsoft.com/office/powerpoint/2010/main" val="108410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3621A4-617D-4578-9FD9-AF351CD3441F}" type="datetimeFigureOut">
              <a:rPr lang="en-CA" smtClean="0"/>
              <a:t>2024-11-27</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A098FC-23BC-4971-8043-29B85528EF86}" type="slidenum">
              <a:rPr lang="en-CA" smtClean="0"/>
              <a:t>‹#›</a:t>
            </a:fld>
            <a:endParaRPr lang="en-CA"/>
          </a:p>
        </p:txBody>
      </p:sp>
    </p:spTree>
    <p:extLst>
      <p:ext uri="{BB962C8B-B14F-4D97-AF65-F5344CB8AC3E}">
        <p14:creationId xmlns:p14="http://schemas.microsoft.com/office/powerpoint/2010/main" val="25918448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Character Handling Functions in C</a:t>
            </a:r>
            <a:endParaRPr lang="en-CA"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5813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Lowercase check (</a:t>
            </a:r>
            <a:r>
              <a:rPr lang="en-CA" dirty="0" err="1" smtClean="0"/>
              <a:t>checkLower</a:t>
            </a:r>
            <a:r>
              <a:rPr lang="en-CA" dirty="0" smtClean="0"/>
              <a:t>)</a:t>
            </a:r>
            <a:endParaRPr lang="en-CA" dirty="0"/>
          </a:p>
        </p:txBody>
      </p:sp>
      <p:sp>
        <p:nvSpPr>
          <p:cNvPr id="3" name="Content Placeholder 2"/>
          <p:cNvSpPr>
            <a:spLocks noGrp="1"/>
          </p:cNvSpPr>
          <p:nvPr>
            <p:ph sz="half" idx="1"/>
          </p:nvPr>
        </p:nvSpPr>
        <p:spPr/>
        <p:txBody>
          <a:bodyPr/>
          <a:lstStyle/>
          <a:p>
            <a:r>
              <a:rPr lang="en-CA" dirty="0"/>
              <a:t>Functionality:</a:t>
            </a:r>
          </a:p>
          <a:p>
            <a:pPr lvl="1"/>
            <a:r>
              <a:rPr lang="en-US" dirty="0"/>
              <a:t>Validates if the string consists only of </a:t>
            </a:r>
            <a:r>
              <a:rPr lang="en-US" dirty="0" smtClean="0"/>
              <a:t>lowercase alphabetic </a:t>
            </a:r>
            <a:r>
              <a:rPr lang="en-US" dirty="0"/>
              <a:t>characters.</a:t>
            </a:r>
          </a:p>
          <a:p>
            <a:r>
              <a:rPr lang="en-CA" dirty="0"/>
              <a:t>Logic: </a:t>
            </a:r>
          </a:p>
          <a:p>
            <a:pPr lvl="1"/>
            <a:r>
              <a:rPr lang="en-US" dirty="0"/>
              <a:t>Iterates through the string to check for </a:t>
            </a:r>
            <a:r>
              <a:rPr lang="en-US" dirty="0" smtClean="0"/>
              <a:t>lowercase characters </a:t>
            </a:r>
            <a:r>
              <a:rPr lang="en-US" dirty="0"/>
              <a:t>‘a-z</a:t>
            </a:r>
            <a:r>
              <a:rPr lang="en-US" dirty="0" smtClean="0"/>
              <a:t>’ </a:t>
            </a:r>
          </a:p>
          <a:p>
            <a:pPr lvl="1"/>
            <a:r>
              <a:rPr lang="en-US" dirty="0" smtClean="0"/>
              <a:t>If a lowercase </a:t>
            </a:r>
            <a:r>
              <a:rPr lang="en-US" dirty="0"/>
              <a:t>alphabet is detected, </a:t>
            </a:r>
            <a:r>
              <a:rPr lang="en-US" dirty="0" err="1"/>
              <a:t>int</a:t>
            </a:r>
            <a:r>
              <a:rPr lang="en-US" dirty="0"/>
              <a:t> </a:t>
            </a:r>
            <a:r>
              <a:rPr lang="en-US" dirty="0" smtClean="0"/>
              <a:t>low++, </a:t>
            </a:r>
            <a:r>
              <a:rPr lang="en-US" dirty="0"/>
              <a:t>and if </a:t>
            </a:r>
            <a:r>
              <a:rPr lang="en-US" dirty="0" smtClean="0"/>
              <a:t>low </a:t>
            </a:r>
            <a:r>
              <a:rPr lang="en-US" dirty="0"/>
              <a:t>is greater than 0, the function returns 1. </a:t>
            </a:r>
          </a:p>
          <a:p>
            <a:pPr lvl="1"/>
            <a:r>
              <a:rPr lang="en-US" dirty="0"/>
              <a:t>If no </a:t>
            </a:r>
            <a:r>
              <a:rPr lang="en-US" dirty="0" smtClean="0"/>
              <a:t>lowercase alphabet </a:t>
            </a:r>
            <a:r>
              <a:rPr lang="en-US" dirty="0"/>
              <a:t>is detected the function returns 0.</a:t>
            </a:r>
          </a:p>
          <a:p>
            <a:endParaRPr lang="en-CA" dirty="0"/>
          </a:p>
        </p:txBody>
      </p:sp>
      <p:pic>
        <p:nvPicPr>
          <p:cNvPr id="5" name="Content Placeholder 4"/>
          <p:cNvPicPr>
            <a:picLocks noGrp="1" noChangeAspect="1"/>
          </p:cNvPicPr>
          <p:nvPr>
            <p:ph sz="half" idx="2"/>
          </p:nvPr>
        </p:nvPicPr>
        <p:blipFill>
          <a:blip r:embed="rId2"/>
          <a:stretch>
            <a:fillRect/>
          </a:stretch>
        </p:blipFill>
        <p:spPr>
          <a:xfrm>
            <a:off x="6080755" y="2060575"/>
            <a:ext cx="4927214" cy="4200575"/>
          </a:xfrm>
          <a:prstGeom prst="rect">
            <a:avLst/>
          </a:prstGeom>
        </p:spPr>
      </p:pic>
    </p:spTree>
    <p:extLst>
      <p:ext uri="{BB962C8B-B14F-4D97-AF65-F5344CB8AC3E}">
        <p14:creationId xmlns:p14="http://schemas.microsoft.com/office/powerpoint/2010/main" val="350217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Uppercase check </a:t>
            </a:r>
            <a:r>
              <a:rPr lang="en-CA" dirty="0"/>
              <a:t>(</a:t>
            </a:r>
            <a:r>
              <a:rPr lang="en-CA" dirty="0" err="1" smtClean="0"/>
              <a:t>checkUpper</a:t>
            </a:r>
            <a:r>
              <a:rPr lang="en-CA" dirty="0" smtClean="0"/>
              <a:t>)</a:t>
            </a:r>
            <a:endParaRPr lang="en-CA" dirty="0"/>
          </a:p>
        </p:txBody>
      </p:sp>
      <p:sp>
        <p:nvSpPr>
          <p:cNvPr id="3" name="Content Placeholder 2"/>
          <p:cNvSpPr>
            <a:spLocks noGrp="1"/>
          </p:cNvSpPr>
          <p:nvPr>
            <p:ph sz="half" idx="1"/>
          </p:nvPr>
        </p:nvSpPr>
        <p:spPr/>
        <p:txBody>
          <a:bodyPr>
            <a:normAutofit/>
          </a:bodyPr>
          <a:lstStyle/>
          <a:p>
            <a:r>
              <a:rPr lang="en-CA" dirty="0" smtClean="0"/>
              <a:t>Function:</a:t>
            </a:r>
            <a:endParaRPr lang="en-CA" dirty="0"/>
          </a:p>
          <a:p>
            <a:pPr lvl="1"/>
            <a:r>
              <a:rPr lang="en-US" dirty="0"/>
              <a:t>Validates if the string consists only of </a:t>
            </a:r>
            <a:r>
              <a:rPr lang="en-US" dirty="0" smtClean="0"/>
              <a:t>uppercase </a:t>
            </a:r>
            <a:r>
              <a:rPr lang="en-US" dirty="0"/>
              <a:t>alphabetic characters.</a:t>
            </a:r>
          </a:p>
          <a:p>
            <a:r>
              <a:rPr lang="en-CA" dirty="0"/>
              <a:t>Logic: </a:t>
            </a:r>
          </a:p>
          <a:p>
            <a:pPr lvl="1"/>
            <a:r>
              <a:rPr lang="en-US" dirty="0"/>
              <a:t>Iterates through the string to check for </a:t>
            </a:r>
            <a:r>
              <a:rPr lang="en-US" dirty="0" smtClean="0"/>
              <a:t>uppercase </a:t>
            </a:r>
            <a:r>
              <a:rPr lang="en-US" dirty="0"/>
              <a:t>characters </a:t>
            </a:r>
            <a:r>
              <a:rPr lang="en-US" dirty="0" smtClean="0"/>
              <a:t>‘A-Z’ </a:t>
            </a:r>
            <a:endParaRPr lang="en-US" dirty="0"/>
          </a:p>
          <a:p>
            <a:pPr lvl="1"/>
            <a:r>
              <a:rPr lang="en-US" dirty="0"/>
              <a:t>If </a:t>
            </a:r>
            <a:r>
              <a:rPr lang="en-US" dirty="0" smtClean="0"/>
              <a:t>an uppercase </a:t>
            </a:r>
            <a:r>
              <a:rPr lang="en-US" dirty="0"/>
              <a:t>alphabet is detected, </a:t>
            </a:r>
            <a:r>
              <a:rPr lang="en-US" dirty="0" err="1"/>
              <a:t>int</a:t>
            </a:r>
            <a:r>
              <a:rPr lang="en-US" dirty="0"/>
              <a:t> </a:t>
            </a:r>
            <a:r>
              <a:rPr lang="en-US" dirty="0" smtClean="0"/>
              <a:t>high++, </a:t>
            </a:r>
            <a:r>
              <a:rPr lang="en-US" dirty="0"/>
              <a:t>and if </a:t>
            </a:r>
            <a:r>
              <a:rPr lang="en-US" dirty="0" smtClean="0"/>
              <a:t>high </a:t>
            </a:r>
            <a:r>
              <a:rPr lang="en-US" dirty="0"/>
              <a:t>is greater than 0, the function returns 1. </a:t>
            </a:r>
          </a:p>
          <a:p>
            <a:pPr lvl="1"/>
            <a:r>
              <a:rPr lang="en-US" dirty="0"/>
              <a:t>If no </a:t>
            </a:r>
            <a:r>
              <a:rPr lang="en-US" dirty="0" smtClean="0"/>
              <a:t>uppercase </a:t>
            </a:r>
            <a:r>
              <a:rPr lang="en-US" dirty="0"/>
              <a:t>alphabet is detected the function returns 0.</a:t>
            </a:r>
          </a:p>
          <a:p>
            <a:endParaRPr lang="en-CA" dirty="0"/>
          </a:p>
        </p:txBody>
      </p:sp>
      <p:pic>
        <p:nvPicPr>
          <p:cNvPr id="5" name="Content Placeholder 4"/>
          <p:cNvPicPr>
            <a:picLocks noGrp="1" noChangeAspect="1"/>
          </p:cNvPicPr>
          <p:nvPr>
            <p:ph sz="half" idx="2"/>
          </p:nvPr>
        </p:nvPicPr>
        <p:blipFill>
          <a:blip r:embed="rId2"/>
          <a:stretch>
            <a:fillRect/>
          </a:stretch>
        </p:blipFill>
        <p:spPr>
          <a:xfrm>
            <a:off x="6220289" y="1853248"/>
            <a:ext cx="4224971" cy="4476582"/>
          </a:xfrm>
          <a:prstGeom prst="rect">
            <a:avLst/>
          </a:prstGeom>
        </p:spPr>
      </p:pic>
    </p:spTree>
    <p:extLst>
      <p:ext uri="{BB962C8B-B14F-4D97-AF65-F5344CB8AC3E}">
        <p14:creationId xmlns:p14="http://schemas.microsoft.com/office/powerpoint/2010/main" val="1650521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Transformation Functions (</a:t>
            </a:r>
            <a:r>
              <a:rPr lang="en-CA" dirty="0" err="1" smtClean="0"/>
              <a:t>turnUpper</a:t>
            </a:r>
            <a:r>
              <a:rPr lang="en-CA" dirty="0" smtClean="0"/>
              <a:t>) (</a:t>
            </a:r>
            <a:r>
              <a:rPr lang="en-CA" dirty="0" err="1" smtClean="0"/>
              <a:t>turnLower</a:t>
            </a:r>
            <a:r>
              <a:rPr lang="en-CA" dirty="0" smtClean="0"/>
              <a:t>)</a:t>
            </a:r>
            <a:endParaRPr lang="en-CA" dirty="0"/>
          </a:p>
        </p:txBody>
      </p:sp>
      <p:sp>
        <p:nvSpPr>
          <p:cNvPr id="3" name="Content Placeholder 2"/>
          <p:cNvSpPr>
            <a:spLocks noGrp="1"/>
          </p:cNvSpPr>
          <p:nvPr>
            <p:ph sz="half" idx="1"/>
          </p:nvPr>
        </p:nvSpPr>
        <p:spPr/>
        <p:txBody>
          <a:bodyPr/>
          <a:lstStyle/>
          <a:p>
            <a:r>
              <a:rPr lang="en-CA" dirty="0" smtClean="0"/>
              <a:t>For (</a:t>
            </a:r>
            <a:r>
              <a:rPr lang="en-CA" dirty="0" err="1" smtClean="0"/>
              <a:t>turnUpper</a:t>
            </a:r>
            <a:r>
              <a:rPr lang="en-CA" dirty="0" smtClean="0"/>
              <a:t>), if a lowercase character is detected it is transformed:</a:t>
            </a:r>
          </a:p>
          <a:p>
            <a:pPr lvl="1"/>
            <a:r>
              <a:rPr lang="en-CA" dirty="0" smtClean="0"/>
              <a:t>The difference in ASCII values for a corresponding lowercase and uppercase letter is 32, so 32 is subtracted from the character value to transform it to uppercase</a:t>
            </a:r>
          </a:p>
          <a:p>
            <a:r>
              <a:rPr lang="en-CA" dirty="0" smtClean="0"/>
              <a:t>Similarly for (</a:t>
            </a:r>
            <a:r>
              <a:rPr lang="en-CA" dirty="0" err="1" smtClean="0"/>
              <a:t>turnLower</a:t>
            </a:r>
            <a:r>
              <a:rPr lang="en-CA" dirty="0" smtClean="0"/>
              <a:t>), if an uppercase letter is detected 32 is added to its character value to transform it to lowercase</a:t>
            </a:r>
            <a:endParaRPr lang="en-CA" dirty="0"/>
          </a:p>
        </p:txBody>
      </p:sp>
      <p:pic>
        <p:nvPicPr>
          <p:cNvPr id="6" name="Content Placeholder 5"/>
          <p:cNvPicPr>
            <a:picLocks noGrp="1" noChangeAspect="1"/>
          </p:cNvPicPr>
          <p:nvPr>
            <p:ph sz="half" idx="2"/>
          </p:nvPr>
        </p:nvPicPr>
        <p:blipFill>
          <a:blip r:embed="rId2"/>
          <a:stretch>
            <a:fillRect/>
          </a:stretch>
        </p:blipFill>
        <p:spPr>
          <a:xfrm>
            <a:off x="6416645" y="1853248"/>
            <a:ext cx="4230839" cy="4670926"/>
          </a:xfrm>
          <a:prstGeom prst="rect">
            <a:avLst/>
          </a:prstGeom>
        </p:spPr>
      </p:pic>
    </p:spTree>
    <p:extLst>
      <p:ext uri="{BB962C8B-B14F-4D97-AF65-F5344CB8AC3E}">
        <p14:creationId xmlns:p14="http://schemas.microsoft.com/office/powerpoint/2010/main" val="3714523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Space check (</a:t>
            </a:r>
            <a:r>
              <a:rPr lang="en-CA" dirty="0" err="1" smtClean="0"/>
              <a:t>checkSpace</a:t>
            </a:r>
            <a:r>
              <a:rPr lang="en-CA" dirty="0" smtClean="0"/>
              <a:t>)</a:t>
            </a:r>
            <a:endParaRPr lang="en-CA" dirty="0"/>
          </a:p>
        </p:txBody>
      </p:sp>
      <p:sp>
        <p:nvSpPr>
          <p:cNvPr id="3" name="Content Placeholder 2"/>
          <p:cNvSpPr>
            <a:spLocks noGrp="1"/>
          </p:cNvSpPr>
          <p:nvPr>
            <p:ph sz="half" idx="1"/>
          </p:nvPr>
        </p:nvSpPr>
        <p:spPr/>
        <p:txBody>
          <a:bodyPr/>
          <a:lstStyle/>
          <a:p>
            <a:r>
              <a:rPr lang="en-CA" dirty="0" smtClean="0"/>
              <a:t>Function:</a:t>
            </a:r>
          </a:p>
          <a:p>
            <a:pPr lvl="1"/>
            <a:r>
              <a:rPr lang="en-US" dirty="0" smtClean="0"/>
              <a:t>Validates </a:t>
            </a:r>
            <a:r>
              <a:rPr lang="en-US" dirty="0"/>
              <a:t>if </a:t>
            </a:r>
            <a:r>
              <a:rPr lang="en-US" dirty="0" smtClean="0"/>
              <a:t>there is any whitespace in the string</a:t>
            </a:r>
            <a:r>
              <a:rPr lang="en-CA" dirty="0"/>
              <a:t> </a:t>
            </a:r>
            <a:endParaRPr lang="en-CA" dirty="0" smtClean="0"/>
          </a:p>
          <a:p>
            <a:r>
              <a:rPr lang="en-CA" dirty="0" smtClean="0"/>
              <a:t>Logic</a:t>
            </a:r>
            <a:r>
              <a:rPr lang="en-CA" dirty="0"/>
              <a:t>: </a:t>
            </a:r>
          </a:p>
          <a:p>
            <a:pPr lvl="1"/>
            <a:r>
              <a:rPr lang="en-US" dirty="0"/>
              <a:t>Iterates through the string to check </a:t>
            </a:r>
            <a:r>
              <a:rPr lang="en-US" dirty="0" smtClean="0"/>
              <a:t>for whitespace characters</a:t>
            </a:r>
            <a:endParaRPr lang="en-US" dirty="0"/>
          </a:p>
          <a:p>
            <a:pPr lvl="1"/>
            <a:r>
              <a:rPr lang="en-US" dirty="0"/>
              <a:t>If </a:t>
            </a:r>
            <a:r>
              <a:rPr lang="en-US" dirty="0" smtClean="0"/>
              <a:t>whitespace is </a:t>
            </a:r>
            <a:r>
              <a:rPr lang="en-US" dirty="0"/>
              <a:t>detected, </a:t>
            </a:r>
            <a:r>
              <a:rPr lang="en-US" dirty="0" err="1"/>
              <a:t>int</a:t>
            </a:r>
            <a:r>
              <a:rPr lang="en-US" dirty="0"/>
              <a:t> </a:t>
            </a:r>
            <a:r>
              <a:rPr lang="en-US" dirty="0" smtClean="0"/>
              <a:t>space++, </a:t>
            </a:r>
            <a:r>
              <a:rPr lang="en-US" dirty="0"/>
              <a:t>and if </a:t>
            </a:r>
            <a:r>
              <a:rPr lang="en-US" dirty="0" smtClean="0"/>
              <a:t>space </a:t>
            </a:r>
            <a:r>
              <a:rPr lang="en-US" dirty="0"/>
              <a:t>is greater than 0, the function returns 1. </a:t>
            </a:r>
          </a:p>
          <a:p>
            <a:pPr lvl="1"/>
            <a:r>
              <a:rPr lang="en-US" dirty="0"/>
              <a:t>If no </a:t>
            </a:r>
            <a:r>
              <a:rPr lang="en-US" dirty="0" smtClean="0"/>
              <a:t>whitespace is </a:t>
            </a:r>
            <a:r>
              <a:rPr lang="en-US" dirty="0"/>
              <a:t>detected the function returns 0</a:t>
            </a:r>
            <a:endParaRPr lang="en-US" dirty="0" smtClean="0"/>
          </a:p>
          <a:p>
            <a:endParaRPr lang="en-US" dirty="0" smtClean="0"/>
          </a:p>
        </p:txBody>
      </p:sp>
      <p:pic>
        <p:nvPicPr>
          <p:cNvPr id="6" name="Content Placeholder 5"/>
          <p:cNvPicPr>
            <a:picLocks noGrp="1" noChangeAspect="1"/>
          </p:cNvPicPr>
          <p:nvPr>
            <p:ph sz="half" idx="2"/>
          </p:nvPr>
        </p:nvPicPr>
        <p:blipFill>
          <a:blip r:embed="rId2"/>
          <a:stretch>
            <a:fillRect/>
          </a:stretch>
        </p:blipFill>
        <p:spPr>
          <a:xfrm>
            <a:off x="5793025" y="1934307"/>
            <a:ext cx="5593599" cy="3710354"/>
          </a:xfrm>
          <a:prstGeom prst="rect">
            <a:avLst/>
          </a:prstGeom>
        </p:spPr>
      </p:pic>
    </p:spTree>
    <p:extLst>
      <p:ext uri="{BB962C8B-B14F-4D97-AF65-F5344CB8AC3E}">
        <p14:creationId xmlns:p14="http://schemas.microsoft.com/office/powerpoint/2010/main" val="3993729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Punctuation check (</a:t>
            </a:r>
            <a:r>
              <a:rPr lang="en-CA" dirty="0" err="1" smtClean="0"/>
              <a:t>checkPunct</a:t>
            </a:r>
            <a:r>
              <a:rPr lang="en-CA" dirty="0" smtClean="0"/>
              <a:t>)</a:t>
            </a:r>
            <a:endParaRPr lang="en-CA" dirty="0"/>
          </a:p>
        </p:txBody>
      </p:sp>
      <p:sp>
        <p:nvSpPr>
          <p:cNvPr id="3" name="Content Placeholder 2"/>
          <p:cNvSpPr>
            <a:spLocks noGrp="1"/>
          </p:cNvSpPr>
          <p:nvPr>
            <p:ph sz="half" idx="1"/>
          </p:nvPr>
        </p:nvSpPr>
        <p:spPr/>
        <p:txBody>
          <a:bodyPr/>
          <a:lstStyle/>
          <a:p>
            <a:r>
              <a:rPr lang="en-CA" dirty="0" smtClean="0"/>
              <a:t>Function: </a:t>
            </a:r>
          </a:p>
          <a:p>
            <a:pPr lvl="1"/>
            <a:r>
              <a:rPr lang="en-CA" dirty="0" smtClean="0"/>
              <a:t>Checks if any punctuation characters are present in the string. (. , ; </a:t>
            </a:r>
            <a:r>
              <a:rPr lang="en-CA" dirty="0" err="1" smtClean="0"/>
              <a:t>etc</a:t>
            </a:r>
            <a:r>
              <a:rPr lang="en-CA" dirty="0" smtClean="0"/>
              <a:t>)</a:t>
            </a:r>
          </a:p>
          <a:p>
            <a:r>
              <a:rPr lang="en-CA" dirty="0" smtClean="0"/>
              <a:t>Logic:</a:t>
            </a:r>
          </a:p>
          <a:p>
            <a:pPr lvl="1"/>
            <a:r>
              <a:rPr lang="en-CA" dirty="0" smtClean="0"/>
              <a:t>If the string is validated by the functions </a:t>
            </a:r>
            <a:r>
              <a:rPr lang="en-CA" dirty="0" err="1"/>
              <a:t>checkAlpha</a:t>
            </a:r>
            <a:r>
              <a:rPr lang="en-CA" dirty="0" smtClean="0"/>
              <a:t>(), </a:t>
            </a:r>
            <a:r>
              <a:rPr lang="en-CA" dirty="0" err="1" smtClean="0"/>
              <a:t>checkSpace</a:t>
            </a:r>
            <a:r>
              <a:rPr lang="en-CA" dirty="0" smtClean="0"/>
              <a:t>(), and </a:t>
            </a:r>
            <a:r>
              <a:rPr lang="en-CA" dirty="0" err="1" smtClean="0"/>
              <a:t>checkDigit</a:t>
            </a:r>
            <a:r>
              <a:rPr lang="en-CA" dirty="0" smtClean="0"/>
              <a:t>() it is not punctuation and returns 0</a:t>
            </a:r>
          </a:p>
          <a:p>
            <a:pPr lvl="1"/>
            <a:r>
              <a:rPr lang="en-CA" dirty="0" smtClean="0"/>
              <a:t>If it is not validated it returns 1</a:t>
            </a:r>
            <a:endParaRPr lang="en-CA" dirty="0"/>
          </a:p>
        </p:txBody>
      </p:sp>
      <p:pic>
        <p:nvPicPr>
          <p:cNvPr id="5" name="Content Placeholder 4"/>
          <p:cNvPicPr>
            <a:picLocks noGrp="1" noChangeAspect="1"/>
          </p:cNvPicPr>
          <p:nvPr>
            <p:ph sz="half" idx="2"/>
          </p:nvPr>
        </p:nvPicPr>
        <p:blipFill>
          <a:blip r:embed="rId2"/>
          <a:stretch>
            <a:fillRect/>
          </a:stretch>
        </p:blipFill>
        <p:spPr>
          <a:xfrm>
            <a:off x="5434868" y="2286001"/>
            <a:ext cx="6662292" cy="3315579"/>
          </a:xfrm>
          <a:prstGeom prst="rect">
            <a:avLst/>
          </a:prstGeom>
        </p:spPr>
      </p:pic>
    </p:spTree>
    <p:extLst>
      <p:ext uri="{BB962C8B-B14F-4D97-AF65-F5344CB8AC3E}">
        <p14:creationId xmlns:p14="http://schemas.microsoft.com/office/powerpoint/2010/main" val="774107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Printable check (</a:t>
            </a:r>
            <a:r>
              <a:rPr lang="en-CA" dirty="0" err="1" smtClean="0"/>
              <a:t>checkPrint</a:t>
            </a:r>
            <a:r>
              <a:rPr lang="en-CA" dirty="0" smtClean="0"/>
              <a:t>)</a:t>
            </a:r>
            <a:endParaRPr lang="en-CA" dirty="0"/>
          </a:p>
        </p:txBody>
      </p:sp>
      <p:sp>
        <p:nvSpPr>
          <p:cNvPr id="3" name="Content Placeholder 2"/>
          <p:cNvSpPr>
            <a:spLocks noGrp="1"/>
          </p:cNvSpPr>
          <p:nvPr>
            <p:ph sz="half" idx="1"/>
          </p:nvPr>
        </p:nvSpPr>
        <p:spPr/>
        <p:txBody>
          <a:bodyPr/>
          <a:lstStyle/>
          <a:p>
            <a:r>
              <a:rPr lang="en-CA" dirty="0" smtClean="0"/>
              <a:t>Function:</a:t>
            </a:r>
          </a:p>
          <a:p>
            <a:pPr lvl="1"/>
            <a:r>
              <a:rPr lang="en-CA" dirty="0" smtClean="0"/>
              <a:t>Checks the string to see if there are any printable character.</a:t>
            </a:r>
          </a:p>
          <a:p>
            <a:r>
              <a:rPr lang="en-CA" dirty="0" smtClean="0"/>
              <a:t>Logic:</a:t>
            </a:r>
            <a:r>
              <a:rPr lang="en-CA" dirty="0"/>
              <a:t> </a:t>
            </a:r>
            <a:endParaRPr lang="en-CA" dirty="0" smtClean="0"/>
          </a:p>
          <a:p>
            <a:pPr lvl="1"/>
            <a:r>
              <a:rPr lang="en-CA" dirty="0" smtClean="0"/>
              <a:t>If </a:t>
            </a:r>
            <a:r>
              <a:rPr lang="en-CA" dirty="0"/>
              <a:t>the string is validated by the functions </a:t>
            </a:r>
            <a:r>
              <a:rPr lang="en-CA" dirty="0" err="1" smtClean="0"/>
              <a:t>checkAlphaDigit</a:t>
            </a:r>
            <a:r>
              <a:rPr lang="en-CA" dirty="0" smtClean="0"/>
              <a:t>(), </a:t>
            </a:r>
            <a:r>
              <a:rPr lang="en-CA" dirty="0" err="1"/>
              <a:t>checkSpace</a:t>
            </a:r>
            <a:r>
              <a:rPr lang="en-CA" dirty="0"/>
              <a:t>(), and </a:t>
            </a:r>
            <a:r>
              <a:rPr lang="en-CA" dirty="0" err="1" smtClean="0"/>
              <a:t>checkPunct</a:t>
            </a:r>
            <a:r>
              <a:rPr lang="en-CA" dirty="0" smtClean="0"/>
              <a:t>() </a:t>
            </a:r>
            <a:r>
              <a:rPr lang="en-CA" dirty="0"/>
              <a:t>it is </a:t>
            </a:r>
            <a:r>
              <a:rPr lang="en-CA" dirty="0" smtClean="0"/>
              <a:t>printable and </a:t>
            </a:r>
            <a:r>
              <a:rPr lang="en-CA" dirty="0"/>
              <a:t>returns </a:t>
            </a:r>
            <a:r>
              <a:rPr lang="en-CA" dirty="0" smtClean="0"/>
              <a:t>1</a:t>
            </a:r>
          </a:p>
          <a:p>
            <a:pPr lvl="1"/>
            <a:r>
              <a:rPr lang="en-CA" dirty="0" smtClean="0"/>
              <a:t>If </a:t>
            </a:r>
            <a:r>
              <a:rPr lang="en-CA" dirty="0"/>
              <a:t>it is not validated it returns </a:t>
            </a:r>
            <a:r>
              <a:rPr lang="en-CA" dirty="0" smtClean="0"/>
              <a:t>0</a:t>
            </a:r>
            <a:endParaRPr lang="en-CA" dirty="0"/>
          </a:p>
        </p:txBody>
      </p:sp>
      <p:pic>
        <p:nvPicPr>
          <p:cNvPr id="5" name="Content Placeholder 4"/>
          <p:cNvPicPr>
            <a:picLocks noGrp="1" noChangeAspect="1"/>
          </p:cNvPicPr>
          <p:nvPr>
            <p:ph sz="half" idx="2"/>
          </p:nvPr>
        </p:nvPicPr>
        <p:blipFill>
          <a:blip r:embed="rId2"/>
          <a:stretch>
            <a:fillRect/>
          </a:stretch>
        </p:blipFill>
        <p:spPr>
          <a:xfrm>
            <a:off x="5499651" y="2303585"/>
            <a:ext cx="6325590" cy="3054479"/>
          </a:xfrm>
          <a:prstGeom prst="rect">
            <a:avLst/>
          </a:prstGeom>
        </p:spPr>
      </p:pic>
    </p:spTree>
    <p:extLst>
      <p:ext uri="{BB962C8B-B14F-4D97-AF65-F5344CB8AC3E}">
        <p14:creationId xmlns:p14="http://schemas.microsoft.com/office/powerpoint/2010/main" val="894059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Control check (</a:t>
            </a:r>
            <a:r>
              <a:rPr lang="en-CA" dirty="0" err="1" smtClean="0"/>
              <a:t>checkControl</a:t>
            </a:r>
            <a:r>
              <a:rPr lang="en-CA" dirty="0" smtClean="0"/>
              <a:t>)</a:t>
            </a:r>
            <a:endParaRPr lang="en-CA" dirty="0"/>
          </a:p>
        </p:txBody>
      </p:sp>
      <p:sp>
        <p:nvSpPr>
          <p:cNvPr id="3" name="Content Placeholder 2"/>
          <p:cNvSpPr>
            <a:spLocks noGrp="1"/>
          </p:cNvSpPr>
          <p:nvPr>
            <p:ph sz="half" idx="1"/>
          </p:nvPr>
        </p:nvSpPr>
        <p:spPr/>
        <p:txBody>
          <a:bodyPr/>
          <a:lstStyle/>
          <a:p>
            <a:r>
              <a:rPr lang="en-CA" dirty="0" smtClean="0"/>
              <a:t>Purpose:</a:t>
            </a:r>
          </a:p>
          <a:p>
            <a:pPr lvl="1"/>
            <a:r>
              <a:rPr lang="en-CA" dirty="0" smtClean="0"/>
              <a:t>Determines if there are any control characters in the string: ‘/a’, ‘/n’ etc.,</a:t>
            </a:r>
          </a:p>
          <a:p>
            <a:r>
              <a:rPr lang="en-CA" dirty="0"/>
              <a:t>Logic: </a:t>
            </a:r>
          </a:p>
          <a:p>
            <a:pPr lvl="1"/>
            <a:r>
              <a:rPr lang="en-US" dirty="0"/>
              <a:t>Iterates through the string to check </a:t>
            </a:r>
            <a:r>
              <a:rPr lang="en-US" dirty="0" smtClean="0"/>
              <a:t>for control characters</a:t>
            </a:r>
            <a:endParaRPr lang="en-US" dirty="0"/>
          </a:p>
          <a:p>
            <a:pPr lvl="1"/>
            <a:r>
              <a:rPr lang="en-US" dirty="0"/>
              <a:t>If </a:t>
            </a:r>
            <a:r>
              <a:rPr lang="en-US" dirty="0" smtClean="0"/>
              <a:t>a control character is </a:t>
            </a:r>
            <a:r>
              <a:rPr lang="en-US" dirty="0"/>
              <a:t>detected, </a:t>
            </a:r>
            <a:r>
              <a:rPr lang="en-US" dirty="0" err="1"/>
              <a:t>int</a:t>
            </a:r>
            <a:r>
              <a:rPr lang="en-US" dirty="0"/>
              <a:t> </a:t>
            </a:r>
            <a:r>
              <a:rPr lang="en-US" dirty="0" smtClean="0"/>
              <a:t>control++, </a:t>
            </a:r>
            <a:r>
              <a:rPr lang="en-US" dirty="0"/>
              <a:t>and if </a:t>
            </a:r>
            <a:r>
              <a:rPr lang="en-US" dirty="0" smtClean="0"/>
              <a:t>control </a:t>
            </a:r>
            <a:r>
              <a:rPr lang="en-US" dirty="0"/>
              <a:t>is greater than 0, the function returns 1. </a:t>
            </a:r>
          </a:p>
          <a:p>
            <a:pPr lvl="1"/>
            <a:r>
              <a:rPr lang="en-US" dirty="0"/>
              <a:t>If no </a:t>
            </a:r>
            <a:r>
              <a:rPr lang="en-US" dirty="0" smtClean="0"/>
              <a:t>control character is </a:t>
            </a:r>
            <a:r>
              <a:rPr lang="en-US" dirty="0"/>
              <a:t>detected the function returns 0.</a:t>
            </a:r>
          </a:p>
          <a:p>
            <a:pPr marL="0" indent="0">
              <a:buNone/>
            </a:pPr>
            <a:endParaRPr lang="en-CA" dirty="0" smtClean="0"/>
          </a:p>
          <a:p>
            <a:endParaRPr lang="en-CA" dirty="0"/>
          </a:p>
        </p:txBody>
      </p:sp>
      <p:pic>
        <p:nvPicPr>
          <p:cNvPr id="5" name="Content Placeholder 4"/>
          <p:cNvPicPr>
            <a:picLocks noGrp="1" noChangeAspect="1"/>
          </p:cNvPicPr>
          <p:nvPr>
            <p:ph sz="half" idx="2"/>
          </p:nvPr>
        </p:nvPicPr>
        <p:blipFill>
          <a:blip r:embed="rId2"/>
          <a:stretch>
            <a:fillRect/>
          </a:stretch>
        </p:blipFill>
        <p:spPr>
          <a:xfrm>
            <a:off x="5830521" y="1960685"/>
            <a:ext cx="5895988" cy="3921370"/>
          </a:xfrm>
          <a:prstGeom prst="rect">
            <a:avLst/>
          </a:prstGeom>
        </p:spPr>
      </p:pic>
    </p:spTree>
    <p:extLst>
      <p:ext uri="{BB962C8B-B14F-4D97-AF65-F5344CB8AC3E}">
        <p14:creationId xmlns:p14="http://schemas.microsoft.com/office/powerpoint/2010/main" val="2998467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Graphical check (</a:t>
            </a:r>
            <a:r>
              <a:rPr lang="en-CA" dirty="0" err="1" smtClean="0"/>
              <a:t>checkGraph</a:t>
            </a:r>
            <a:r>
              <a:rPr lang="en-CA" dirty="0" smtClean="0"/>
              <a:t>)</a:t>
            </a:r>
            <a:endParaRPr lang="en-CA" dirty="0"/>
          </a:p>
        </p:txBody>
      </p:sp>
      <p:sp>
        <p:nvSpPr>
          <p:cNvPr id="3" name="Content Placeholder 2"/>
          <p:cNvSpPr>
            <a:spLocks noGrp="1"/>
          </p:cNvSpPr>
          <p:nvPr>
            <p:ph sz="half" idx="1"/>
          </p:nvPr>
        </p:nvSpPr>
        <p:spPr/>
        <p:txBody>
          <a:bodyPr/>
          <a:lstStyle/>
          <a:p>
            <a:r>
              <a:rPr lang="en-CA" dirty="0"/>
              <a:t>Purpose:</a:t>
            </a:r>
          </a:p>
          <a:p>
            <a:pPr lvl="1"/>
            <a:r>
              <a:rPr lang="en-CA" dirty="0"/>
              <a:t>Determines if there are any </a:t>
            </a:r>
            <a:r>
              <a:rPr lang="en-CA" dirty="0" smtClean="0"/>
              <a:t>graphical characters </a:t>
            </a:r>
            <a:r>
              <a:rPr lang="en-CA" dirty="0"/>
              <a:t>in the </a:t>
            </a:r>
            <a:r>
              <a:rPr lang="en-CA" dirty="0" smtClean="0"/>
              <a:t>string</a:t>
            </a:r>
            <a:endParaRPr lang="en-CA" dirty="0"/>
          </a:p>
          <a:p>
            <a:r>
              <a:rPr lang="en-CA" dirty="0"/>
              <a:t>Logic: </a:t>
            </a:r>
          </a:p>
          <a:p>
            <a:pPr lvl="1"/>
            <a:r>
              <a:rPr lang="en-CA" dirty="0"/>
              <a:t>If the string is validated by the functions </a:t>
            </a:r>
            <a:r>
              <a:rPr lang="en-CA" dirty="0" err="1"/>
              <a:t>checkAlphaDigit</a:t>
            </a:r>
            <a:r>
              <a:rPr lang="en-CA" dirty="0"/>
              <a:t>(), </a:t>
            </a:r>
            <a:r>
              <a:rPr lang="en-CA" dirty="0" smtClean="0"/>
              <a:t>and </a:t>
            </a:r>
            <a:r>
              <a:rPr lang="en-CA" dirty="0" err="1"/>
              <a:t>checkPunct</a:t>
            </a:r>
            <a:r>
              <a:rPr lang="en-CA" dirty="0"/>
              <a:t>() it is </a:t>
            </a:r>
            <a:r>
              <a:rPr lang="en-CA" dirty="0" smtClean="0"/>
              <a:t>Graphical and </a:t>
            </a:r>
            <a:r>
              <a:rPr lang="en-CA" dirty="0"/>
              <a:t>returns 1</a:t>
            </a:r>
          </a:p>
          <a:p>
            <a:pPr lvl="1"/>
            <a:r>
              <a:rPr lang="en-CA" dirty="0"/>
              <a:t>If it is not validated it returns 0</a:t>
            </a:r>
          </a:p>
          <a:p>
            <a:pPr marL="0" indent="0">
              <a:buNone/>
            </a:pPr>
            <a:endParaRPr lang="en-CA" dirty="0"/>
          </a:p>
        </p:txBody>
      </p:sp>
      <p:pic>
        <p:nvPicPr>
          <p:cNvPr id="5" name="Content Placeholder 4"/>
          <p:cNvPicPr>
            <a:picLocks noGrp="1" noChangeAspect="1"/>
          </p:cNvPicPr>
          <p:nvPr>
            <p:ph sz="half" idx="2"/>
          </p:nvPr>
        </p:nvPicPr>
        <p:blipFill>
          <a:blip r:embed="rId2"/>
          <a:stretch>
            <a:fillRect/>
          </a:stretch>
        </p:blipFill>
        <p:spPr>
          <a:xfrm>
            <a:off x="5654674" y="1582615"/>
            <a:ext cx="5599251" cy="4236383"/>
          </a:xfrm>
          <a:prstGeom prst="rect">
            <a:avLst/>
          </a:prstGeom>
        </p:spPr>
      </p:pic>
    </p:spTree>
    <p:extLst>
      <p:ext uri="{BB962C8B-B14F-4D97-AF65-F5344CB8AC3E}">
        <p14:creationId xmlns:p14="http://schemas.microsoft.com/office/powerpoint/2010/main" val="2778757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Sample Run</a:t>
            </a:r>
            <a:endParaRPr lang="en-CA" dirty="0"/>
          </a:p>
        </p:txBody>
      </p:sp>
      <p:sp>
        <p:nvSpPr>
          <p:cNvPr id="3" name="Content Placeholder 2"/>
          <p:cNvSpPr>
            <a:spLocks noGrp="1"/>
          </p:cNvSpPr>
          <p:nvPr>
            <p:ph sz="half" idx="1"/>
          </p:nvPr>
        </p:nvSpPr>
        <p:spPr/>
        <p:txBody>
          <a:bodyPr/>
          <a:lstStyle/>
          <a:p>
            <a:r>
              <a:rPr lang="en-CA" dirty="0"/>
              <a:t>T</a:t>
            </a:r>
            <a:r>
              <a:rPr lang="en-CA" dirty="0" smtClean="0"/>
              <a:t>he string ‘computer’ will be entered by the user:</a:t>
            </a:r>
            <a:endParaRPr lang="en-CA" dirty="0"/>
          </a:p>
        </p:txBody>
      </p:sp>
      <p:pic>
        <p:nvPicPr>
          <p:cNvPr id="5" name="Content Placeholder 4"/>
          <p:cNvPicPr>
            <a:picLocks noGrp="1" noChangeAspect="1"/>
          </p:cNvPicPr>
          <p:nvPr>
            <p:ph sz="half" idx="2"/>
          </p:nvPr>
        </p:nvPicPr>
        <p:blipFill>
          <a:blip r:embed="rId2"/>
          <a:stretch>
            <a:fillRect/>
          </a:stretch>
        </p:blipFill>
        <p:spPr>
          <a:xfrm>
            <a:off x="5935697" y="2060575"/>
            <a:ext cx="5506518" cy="3206017"/>
          </a:xfrm>
          <a:prstGeom prst="rect">
            <a:avLst/>
          </a:prstGeom>
        </p:spPr>
      </p:pic>
    </p:spTree>
    <p:extLst>
      <p:ext uri="{BB962C8B-B14F-4D97-AF65-F5344CB8AC3E}">
        <p14:creationId xmlns:p14="http://schemas.microsoft.com/office/powerpoint/2010/main" val="3622958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Sample Run</a:t>
            </a:r>
            <a:endParaRPr lang="en-CA" dirty="0"/>
          </a:p>
        </p:txBody>
      </p:sp>
      <p:sp>
        <p:nvSpPr>
          <p:cNvPr id="3" name="Content Placeholder 2"/>
          <p:cNvSpPr>
            <a:spLocks noGrp="1"/>
          </p:cNvSpPr>
          <p:nvPr>
            <p:ph sz="half" idx="1"/>
          </p:nvPr>
        </p:nvSpPr>
        <p:spPr/>
        <p:txBody>
          <a:bodyPr/>
          <a:lstStyle/>
          <a:p>
            <a:r>
              <a:rPr lang="en-CA" dirty="0" smtClean="0"/>
              <a:t>The user will then be taken to the menu and asked to input their choice on which function they would like to use on the string. In this instance, the user wants to turn transform their string into uppercase letters, so they choose ‘</a:t>
            </a:r>
            <a:r>
              <a:rPr lang="en-CA" dirty="0" err="1" smtClean="0"/>
              <a:t>TurnUpper</a:t>
            </a:r>
            <a:r>
              <a:rPr lang="en-CA" dirty="0" smtClean="0"/>
              <a:t>’ and input 9:</a:t>
            </a:r>
            <a:endParaRPr lang="en-CA" dirty="0"/>
          </a:p>
        </p:txBody>
      </p:sp>
      <p:pic>
        <p:nvPicPr>
          <p:cNvPr id="5" name="Content Placeholder 4"/>
          <p:cNvPicPr>
            <a:picLocks noGrp="1" noChangeAspect="1"/>
          </p:cNvPicPr>
          <p:nvPr>
            <p:ph sz="half" idx="2"/>
          </p:nvPr>
        </p:nvPicPr>
        <p:blipFill>
          <a:blip r:embed="rId2"/>
          <a:stretch>
            <a:fillRect/>
          </a:stretch>
        </p:blipFill>
        <p:spPr>
          <a:xfrm>
            <a:off x="6666000" y="1696901"/>
            <a:ext cx="3102254" cy="4923109"/>
          </a:xfrm>
          <a:prstGeom prst="rect">
            <a:avLst/>
          </a:prstGeom>
        </p:spPr>
      </p:pic>
    </p:spTree>
    <p:extLst>
      <p:ext uri="{BB962C8B-B14F-4D97-AF65-F5344CB8AC3E}">
        <p14:creationId xmlns:p14="http://schemas.microsoft.com/office/powerpoint/2010/main" val="1468518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Program Overview</a:t>
            </a:r>
            <a:endParaRPr lang="en-CA" dirty="0"/>
          </a:p>
        </p:txBody>
      </p:sp>
      <p:sp>
        <p:nvSpPr>
          <p:cNvPr id="3" name="Content Placeholder 2"/>
          <p:cNvSpPr>
            <a:spLocks noGrp="1"/>
          </p:cNvSpPr>
          <p:nvPr>
            <p:ph idx="1"/>
          </p:nvPr>
        </p:nvSpPr>
        <p:spPr/>
        <p:txBody>
          <a:bodyPr/>
          <a:lstStyle/>
          <a:p>
            <a:r>
              <a:rPr lang="en-CA" dirty="0" smtClean="0"/>
              <a:t>Takes a string input by the user and performs various transformations and checks on the string</a:t>
            </a:r>
          </a:p>
          <a:p>
            <a:r>
              <a:rPr lang="en-CA" dirty="0" smtClean="0"/>
              <a:t>Key Features:</a:t>
            </a:r>
          </a:p>
          <a:p>
            <a:pPr lvl="1"/>
            <a:r>
              <a:rPr lang="en-CA" dirty="0"/>
              <a:t>Character type checks: blanks, digits, letters, etc</a:t>
            </a:r>
            <a:r>
              <a:rPr lang="en-CA" dirty="0" smtClean="0"/>
              <a:t>.</a:t>
            </a:r>
          </a:p>
          <a:p>
            <a:pPr lvl="1"/>
            <a:r>
              <a:rPr lang="en-CA" dirty="0"/>
              <a:t>String transformations: uppercase/lowercase conversion</a:t>
            </a:r>
            <a:r>
              <a:rPr lang="en-CA" dirty="0" smtClean="0"/>
              <a:t>.</a:t>
            </a:r>
          </a:p>
          <a:p>
            <a:pPr lvl="1"/>
            <a:r>
              <a:rPr lang="en-CA" dirty="0"/>
              <a:t>User-friendly menu interface.</a:t>
            </a:r>
          </a:p>
        </p:txBody>
      </p:sp>
    </p:spTree>
    <p:extLst>
      <p:ext uri="{BB962C8B-B14F-4D97-AF65-F5344CB8AC3E}">
        <p14:creationId xmlns:p14="http://schemas.microsoft.com/office/powerpoint/2010/main" val="362474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Sample Run</a:t>
            </a:r>
            <a:endParaRPr lang="en-CA" dirty="0"/>
          </a:p>
        </p:txBody>
      </p:sp>
      <p:sp>
        <p:nvSpPr>
          <p:cNvPr id="3" name="Content Placeholder 2"/>
          <p:cNvSpPr>
            <a:spLocks noGrp="1"/>
          </p:cNvSpPr>
          <p:nvPr>
            <p:ph sz="half" idx="1"/>
          </p:nvPr>
        </p:nvSpPr>
        <p:spPr/>
        <p:txBody>
          <a:bodyPr/>
          <a:lstStyle/>
          <a:p>
            <a:r>
              <a:rPr lang="en-CA" dirty="0" smtClean="0"/>
              <a:t>The program calls the </a:t>
            </a:r>
            <a:r>
              <a:rPr lang="en-CA" dirty="0" err="1" smtClean="0"/>
              <a:t>turnUpper</a:t>
            </a:r>
            <a:r>
              <a:rPr lang="en-CA" dirty="0" smtClean="0"/>
              <a:t>() function and converts all the letters in the string to uppercase letters:</a:t>
            </a:r>
            <a:endParaRPr lang="en-CA" dirty="0"/>
          </a:p>
        </p:txBody>
      </p:sp>
      <p:pic>
        <p:nvPicPr>
          <p:cNvPr id="7" name="Content Placeholder 6"/>
          <p:cNvPicPr>
            <a:picLocks noGrp="1" noChangeAspect="1"/>
          </p:cNvPicPr>
          <p:nvPr>
            <p:ph sz="half" idx="2"/>
          </p:nvPr>
        </p:nvPicPr>
        <p:blipFill>
          <a:blip r:embed="rId2"/>
          <a:stretch>
            <a:fillRect/>
          </a:stretch>
        </p:blipFill>
        <p:spPr>
          <a:xfrm>
            <a:off x="5855676" y="1258997"/>
            <a:ext cx="4545623" cy="5401787"/>
          </a:xfrm>
          <a:prstGeom prst="rect">
            <a:avLst/>
          </a:prstGeom>
        </p:spPr>
      </p:pic>
    </p:spTree>
    <p:extLst>
      <p:ext uri="{BB962C8B-B14F-4D97-AF65-F5344CB8AC3E}">
        <p14:creationId xmlns:p14="http://schemas.microsoft.com/office/powerpoint/2010/main" val="3708364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Input and Menu Structure</a:t>
            </a:r>
            <a:endParaRPr lang="en-CA" dirty="0"/>
          </a:p>
        </p:txBody>
      </p:sp>
      <p:sp>
        <p:nvSpPr>
          <p:cNvPr id="3" name="Content Placeholder 2"/>
          <p:cNvSpPr>
            <a:spLocks noGrp="1"/>
          </p:cNvSpPr>
          <p:nvPr>
            <p:ph sz="half" idx="1"/>
          </p:nvPr>
        </p:nvSpPr>
        <p:spPr/>
        <p:txBody>
          <a:bodyPr/>
          <a:lstStyle/>
          <a:p>
            <a:r>
              <a:rPr lang="en-CA" dirty="0" smtClean="0"/>
              <a:t>User Input</a:t>
            </a:r>
          </a:p>
          <a:p>
            <a:pPr lvl="1"/>
            <a:r>
              <a:rPr lang="en-CA" dirty="0" smtClean="0"/>
              <a:t>Reads string up to 100 characters using </a:t>
            </a:r>
            <a:r>
              <a:rPr lang="en-CA" dirty="0" err="1" smtClean="0"/>
              <a:t>fgets</a:t>
            </a:r>
            <a:r>
              <a:rPr lang="en-CA" dirty="0" smtClean="0"/>
              <a:t>, and </a:t>
            </a:r>
            <a:r>
              <a:rPr lang="en-CA" dirty="0" err="1" smtClean="0"/>
              <a:t>scanf</a:t>
            </a:r>
            <a:r>
              <a:rPr lang="en-CA" dirty="0" smtClean="0"/>
              <a:t> for user choice.</a:t>
            </a:r>
          </a:p>
          <a:p>
            <a:r>
              <a:rPr lang="en-CA" dirty="0" smtClean="0"/>
              <a:t>Menu Design</a:t>
            </a:r>
          </a:p>
          <a:p>
            <a:pPr lvl="1"/>
            <a:r>
              <a:rPr lang="en-US" dirty="0"/>
              <a:t>Presents 14 options for different string operations</a:t>
            </a:r>
            <a:r>
              <a:rPr lang="en-US" dirty="0" smtClean="0"/>
              <a:t>.</a:t>
            </a:r>
          </a:p>
          <a:p>
            <a:pPr lvl="1"/>
            <a:r>
              <a:rPr lang="en-US" dirty="0"/>
              <a:t>Validates user choices using a switch-case structure.</a:t>
            </a:r>
            <a:endParaRPr lang="en-CA" dirty="0"/>
          </a:p>
        </p:txBody>
      </p:sp>
      <p:pic>
        <p:nvPicPr>
          <p:cNvPr id="8" name="Content Placeholder 7"/>
          <p:cNvPicPr>
            <a:picLocks noGrp="1" noChangeAspect="1"/>
          </p:cNvPicPr>
          <p:nvPr>
            <p:ph sz="half" idx="2"/>
          </p:nvPr>
        </p:nvPicPr>
        <p:blipFill>
          <a:blip r:embed="rId2"/>
          <a:stretch>
            <a:fillRect/>
          </a:stretch>
        </p:blipFill>
        <p:spPr>
          <a:xfrm>
            <a:off x="5663466" y="1853248"/>
            <a:ext cx="5995075" cy="3799288"/>
          </a:xfrm>
          <a:prstGeom prst="rect">
            <a:avLst/>
          </a:prstGeom>
        </p:spPr>
      </p:pic>
    </p:spTree>
    <p:extLst>
      <p:ext uri="{BB962C8B-B14F-4D97-AF65-F5344CB8AC3E}">
        <p14:creationId xmlns:p14="http://schemas.microsoft.com/office/powerpoint/2010/main" val="1545644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Menu Design</a:t>
            </a:r>
            <a:endParaRPr lang="en-CA" dirty="0"/>
          </a:p>
        </p:txBody>
      </p:sp>
      <p:sp>
        <p:nvSpPr>
          <p:cNvPr id="3" name="Content Placeholder 2"/>
          <p:cNvSpPr>
            <a:spLocks noGrp="1"/>
          </p:cNvSpPr>
          <p:nvPr>
            <p:ph idx="1"/>
          </p:nvPr>
        </p:nvSpPr>
        <p:spPr/>
        <p:txBody>
          <a:bodyPr/>
          <a:lstStyle/>
          <a:p>
            <a:r>
              <a:rPr lang="en-CA" dirty="0" smtClean="0"/>
              <a:t>Once a string is entered the user will be taken to this menu:</a:t>
            </a:r>
            <a:endParaRPr lang="en-CA" dirty="0"/>
          </a:p>
        </p:txBody>
      </p:sp>
      <p:pic>
        <p:nvPicPr>
          <p:cNvPr id="4" name="Picture 3"/>
          <p:cNvPicPr>
            <a:picLocks noChangeAspect="1"/>
          </p:cNvPicPr>
          <p:nvPr/>
        </p:nvPicPr>
        <p:blipFill>
          <a:blip r:embed="rId2"/>
          <a:stretch>
            <a:fillRect/>
          </a:stretch>
        </p:blipFill>
        <p:spPr>
          <a:xfrm>
            <a:off x="1332719" y="2646538"/>
            <a:ext cx="5182381" cy="3801531"/>
          </a:xfrm>
          <a:prstGeom prst="rect">
            <a:avLst/>
          </a:prstGeom>
        </p:spPr>
      </p:pic>
    </p:spTree>
    <p:extLst>
      <p:ext uri="{BB962C8B-B14F-4D97-AF65-F5344CB8AC3E}">
        <p14:creationId xmlns:p14="http://schemas.microsoft.com/office/powerpoint/2010/main" val="2352740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Blank Space check (</a:t>
            </a:r>
            <a:r>
              <a:rPr lang="en-CA" dirty="0" err="1" smtClean="0"/>
              <a:t>checkBlank</a:t>
            </a:r>
            <a:r>
              <a:rPr lang="en-CA" dirty="0" smtClean="0"/>
              <a:t>)</a:t>
            </a:r>
            <a:endParaRPr lang="en-CA" dirty="0"/>
          </a:p>
        </p:txBody>
      </p:sp>
      <p:sp>
        <p:nvSpPr>
          <p:cNvPr id="3" name="Content Placeholder 2"/>
          <p:cNvSpPr>
            <a:spLocks noGrp="1"/>
          </p:cNvSpPr>
          <p:nvPr>
            <p:ph sz="half" idx="1"/>
          </p:nvPr>
        </p:nvSpPr>
        <p:spPr/>
        <p:txBody>
          <a:bodyPr/>
          <a:lstStyle/>
          <a:p>
            <a:r>
              <a:rPr lang="en-CA" dirty="0" smtClean="0"/>
              <a:t>Functionality:</a:t>
            </a:r>
          </a:p>
          <a:p>
            <a:pPr lvl="1"/>
            <a:r>
              <a:rPr lang="en-US" dirty="0"/>
              <a:t>Checks if all characters in the string are spaces</a:t>
            </a:r>
            <a:r>
              <a:rPr lang="en-US" dirty="0" smtClean="0"/>
              <a:t>.</a:t>
            </a:r>
            <a:endParaRPr lang="en-US" dirty="0"/>
          </a:p>
          <a:p>
            <a:r>
              <a:rPr lang="en-CA" dirty="0" smtClean="0"/>
              <a:t>Logic: </a:t>
            </a:r>
          </a:p>
          <a:p>
            <a:pPr lvl="1"/>
            <a:r>
              <a:rPr lang="en-US" dirty="0"/>
              <a:t>Iterates through the string and counts spaces</a:t>
            </a:r>
            <a:r>
              <a:rPr lang="en-US" dirty="0" smtClean="0"/>
              <a:t>.</a:t>
            </a:r>
          </a:p>
          <a:p>
            <a:pPr lvl="1"/>
            <a:r>
              <a:rPr lang="en-US" dirty="0" smtClean="0"/>
              <a:t>Returns 1 if all characters are spaces, 0 otherwise</a:t>
            </a:r>
            <a:endParaRPr lang="en-CA" dirty="0"/>
          </a:p>
        </p:txBody>
      </p:sp>
      <p:pic>
        <p:nvPicPr>
          <p:cNvPr id="7" name="Content Placeholder 6"/>
          <p:cNvPicPr>
            <a:picLocks noGrp="1" noChangeAspect="1"/>
          </p:cNvPicPr>
          <p:nvPr>
            <p:ph sz="half" idx="2"/>
          </p:nvPr>
        </p:nvPicPr>
        <p:blipFill>
          <a:blip r:embed="rId2"/>
          <a:stretch>
            <a:fillRect/>
          </a:stretch>
        </p:blipFill>
        <p:spPr>
          <a:xfrm>
            <a:off x="6356872" y="1688232"/>
            <a:ext cx="4431290" cy="4768580"/>
          </a:xfrm>
          <a:prstGeom prst="rect">
            <a:avLst/>
          </a:prstGeom>
        </p:spPr>
      </p:pic>
    </p:spTree>
    <p:extLst>
      <p:ext uri="{BB962C8B-B14F-4D97-AF65-F5344CB8AC3E}">
        <p14:creationId xmlns:p14="http://schemas.microsoft.com/office/powerpoint/2010/main" val="3659827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Numeric Check (</a:t>
            </a:r>
            <a:r>
              <a:rPr lang="en-CA" dirty="0" err="1" smtClean="0"/>
              <a:t>checkDigit</a:t>
            </a:r>
            <a:r>
              <a:rPr lang="en-CA" dirty="0" smtClean="0"/>
              <a:t>)</a:t>
            </a:r>
            <a:endParaRPr lang="en-CA" dirty="0"/>
          </a:p>
        </p:txBody>
      </p:sp>
      <p:sp>
        <p:nvSpPr>
          <p:cNvPr id="3" name="Content Placeholder 2"/>
          <p:cNvSpPr>
            <a:spLocks noGrp="1"/>
          </p:cNvSpPr>
          <p:nvPr>
            <p:ph sz="half" idx="1"/>
          </p:nvPr>
        </p:nvSpPr>
        <p:spPr/>
        <p:txBody>
          <a:bodyPr/>
          <a:lstStyle/>
          <a:p>
            <a:r>
              <a:rPr lang="en-CA" dirty="0"/>
              <a:t>Functionality:</a:t>
            </a:r>
          </a:p>
          <a:p>
            <a:pPr lvl="1"/>
            <a:r>
              <a:rPr lang="en-US" dirty="0"/>
              <a:t>Validates if the string consists only of numeric characters</a:t>
            </a:r>
            <a:r>
              <a:rPr lang="en-US" dirty="0" smtClean="0"/>
              <a:t>.</a:t>
            </a:r>
          </a:p>
          <a:p>
            <a:r>
              <a:rPr lang="en-CA" dirty="0" smtClean="0"/>
              <a:t>Logic</a:t>
            </a:r>
            <a:r>
              <a:rPr lang="en-CA" dirty="0"/>
              <a:t>: </a:t>
            </a:r>
          </a:p>
          <a:p>
            <a:pPr lvl="1"/>
            <a:r>
              <a:rPr lang="en-US" dirty="0"/>
              <a:t>Iterates through the string </a:t>
            </a:r>
            <a:r>
              <a:rPr lang="en-US" dirty="0" smtClean="0"/>
              <a:t>to check for characters ‘1’ through ‘9’</a:t>
            </a:r>
          </a:p>
          <a:p>
            <a:pPr lvl="1"/>
            <a:r>
              <a:rPr lang="en-US" dirty="0" smtClean="0"/>
              <a:t>Returns </a:t>
            </a:r>
            <a:r>
              <a:rPr lang="en-US" dirty="0"/>
              <a:t>1 if all characters are </a:t>
            </a:r>
            <a:r>
              <a:rPr lang="en-US" dirty="0" smtClean="0"/>
              <a:t>numbers, </a:t>
            </a:r>
            <a:r>
              <a:rPr lang="en-US" dirty="0"/>
              <a:t>0 otherwise</a:t>
            </a:r>
            <a:endParaRPr lang="en-CA" dirty="0"/>
          </a:p>
          <a:p>
            <a:endParaRPr lang="en-CA" dirty="0"/>
          </a:p>
        </p:txBody>
      </p:sp>
      <p:pic>
        <p:nvPicPr>
          <p:cNvPr id="6" name="Content Placeholder 5"/>
          <p:cNvPicPr>
            <a:picLocks noGrp="1" noChangeAspect="1"/>
          </p:cNvPicPr>
          <p:nvPr>
            <p:ph sz="half" idx="2"/>
          </p:nvPr>
        </p:nvPicPr>
        <p:blipFill>
          <a:blip r:embed="rId2"/>
          <a:stretch>
            <a:fillRect/>
          </a:stretch>
        </p:blipFill>
        <p:spPr>
          <a:xfrm>
            <a:off x="5971141" y="1748608"/>
            <a:ext cx="5195089" cy="4213909"/>
          </a:xfrm>
          <a:prstGeom prst="rect">
            <a:avLst/>
          </a:prstGeom>
        </p:spPr>
      </p:pic>
    </p:spTree>
    <p:extLst>
      <p:ext uri="{BB962C8B-B14F-4D97-AF65-F5344CB8AC3E}">
        <p14:creationId xmlns:p14="http://schemas.microsoft.com/office/powerpoint/2010/main" val="403109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Alphabetic check (</a:t>
            </a:r>
            <a:r>
              <a:rPr lang="en-CA" dirty="0" err="1" smtClean="0"/>
              <a:t>checkAlpha</a:t>
            </a:r>
            <a:r>
              <a:rPr lang="en-CA" dirty="0" smtClean="0"/>
              <a:t>)</a:t>
            </a:r>
            <a:endParaRPr lang="en-CA" dirty="0"/>
          </a:p>
        </p:txBody>
      </p:sp>
      <p:sp>
        <p:nvSpPr>
          <p:cNvPr id="3" name="Content Placeholder 2"/>
          <p:cNvSpPr>
            <a:spLocks noGrp="1"/>
          </p:cNvSpPr>
          <p:nvPr>
            <p:ph sz="half" idx="1"/>
          </p:nvPr>
        </p:nvSpPr>
        <p:spPr/>
        <p:txBody>
          <a:bodyPr/>
          <a:lstStyle/>
          <a:p>
            <a:r>
              <a:rPr lang="en-CA" dirty="0"/>
              <a:t>Functionality:</a:t>
            </a:r>
          </a:p>
          <a:p>
            <a:pPr lvl="1"/>
            <a:r>
              <a:rPr lang="en-US" dirty="0"/>
              <a:t>Validates if the string consists only of </a:t>
            </a:r>
            <a:r>
              <a:rPr lang="en-US" dirty="0" smtClean="0"/>
              <a:t>alphabetic </a:t>
            </a:r>
            <a:r>
              <a:rPr lang="en-US" dirty="0"/>
              <a:t>characters.</a:t>
            </a:r>
          </a:p>
          <a:p>
            <a:r>
              <a:rPr lang="en-CA" dirty="0"/>
              <a:t>Logic: </a:t>
            </a:r>
          </a:p>
          <a:p>
            <a:pPr lvl="1"/>
            <a:r>
              <a:rPr lang="en-US" dirty="0"/>
              <a:t>Iterates through the string to check for </a:t>
            </a:r>
            <a:r>
              <a:rPr lang="en-US" dirty="0" smtClean="0"/>
              <a:t>alphabetic characters ‘a-z’, ‘A-Z’</a:t>
            </a:r>
          </a:p>
          <a:p>
            <a:pPr lvl="1"/>
            <a:r>
              <a:rPr lang="en-US" dirty="0" smtClean="0"/>
              <a:t>If an alphabet is detected, </a:t>
            </a:r>
            <a:r>
              <a:rPr lang="en-US" dirty="0" err="1" smtClean="0"/>
              <a:t>int</a:t>
            </a:r>
            <a:r>
              <a:rPr lang="en-US" dirty="0" smtClean="0"/>
              <a:t> </a:t>
            </a:r>
            <a:r>
              <a:rPr lang="en-US" dirty="0" err="1" smtClean="0"/>
              <a:t>alphacount</a:t>
            </a:r>
            <a:r>
              <a:rPr lang="en-US" dirty="0" smtClean="0"/>
              <a:t>++, and if </a:t>
            </a:r>
            <a:r>
              <a:rPr lang="en-US" dirty="0" err="1" smtClean="0"/>
              <a:t>alphacount</a:t>
            </a:r>
            <a:r>
              <a:rPr lang="en-US" dirty="0" smtClean="0"/>
              <a:t> is greater than 0, the function returns 1. </a:t>
            </a:r>
          </a:p>
          <a:p>
            <a:pPr lvl="1"/>
            <a:r>
              <a:rPr lang="en-US" dirty="0" smtClean="0"/>
              <a:t>If no alphabet is detected the function returns 0.</a:t>
            </a:r>
          </a:p>
          <a:p>
            <a:endParaRPr lang="en-CA" dirty="0"/>
          </a:p>
        </p:txBody>
      </p:sp>
      <p:pic>
        <p:nvPicPr>
          <p:cNvPr id="5" name="Content Placeholder 4"/>
          <p:cNvPicPr>
            <a:picLocks noGrp="1" noChangeAspect="1"/>
          </p:cNvPicPr>
          <p:nvPr>
            <p:ph sz="half" idx="2"/>
          </p:nvPr>
        </p:nvPicPr>
        <p:blipFill>
          <a:blip r:embed="rId2"/>
          <a:stretch>
            <a:fillRect/>
          </a:stretch>
        </p:blipFill>
        <p:spPr>
          <a:xfrm>
            <a:off x="5725014" y="2456480"/>
            <a:ext cx="6308372" cy="3364027"/>
          </a:xfrm>
          <a:prstGeom prst="rect">
            <a:avLst/>
          </a:prstGeom>
        </p:spPr>
      </p:pic>
    </p:spTree>
    <p:extLst>
      <p:ext uri="{BB962C8B-B14F-4D97-AF65-F5344CB8AC3E}">
        <p14:creationId xmlns:p14="http://schemas.microsoft.com/office/powerpoint/2010/main" val="3636566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Alphanumeric </a:t>
            </a:r>
            <a:r>
              <a:rPr lang="en-CA" dirty="0"/>
              <a:t>check (</a:t>
            </a:r>
            <a:r>
              <a:rPr lang="en-CA" dirty="0" err="1" smtClean="0"/>
              <a:t>checkAlphaDigit</a:t>
            </a:r>
            <a:r>
              <a:rPr lang="en-CA" dirty="0" smtClean="0"/>
              <a:t>)</a:t>
            </a:r>
            <a:endParaRPr lang="en-CA" dirty="0"/>
          </a:p>
        </p:txBody>
      </p:sp>
      <p:sp>
        <p:nvSpPr>
          <p:cNvPr id="3" name="Content Placeholder 2"/>
          <p:cNvSpPr>
            <a:spLocks noGrp="1"/>
          </p:cNvSpPr>
          <p:nvPr>
            <p:ph sz="half" idx="1"/>
          </p:nvPr>
        </p:nvSpPr>
        <p:spPr/>
        <p:txBody>
          <a:bodyPr/>
          <a:lstStyle/>
          <a:p>
            <a:r>
              <a:rPr lang="en-CA" dirty="0"/>
              <a:t>Functionality:</a:t>
            </a:r>
          </a:p>
          <a:p>
            <a:pPr lvl="1"/>
            <a:r>
              <a:rPr lang="en-US" dirty="0"/>
              <a:t>Validates if the string consists only of </a:t>
            </a:r>
            <a:r>
              <a:rPr lang="en-US" dirty="0" smtClean="0"/>
              <a:t>alphanumeric </a:t>
            </a:r>
            <a:r>
              <a:rPr lang="en-US" dirty="0"/>
              <a:t>characters.</a:t>
            </a:r>
          </a:p>
          <a:p>
            <a:r>
              <a:rPr lang="en-CA" dirty="0"/>
              <a:t>Logic: </a:t>
            </a:r>
          </a:p>
          <a:p>
            <a:pPr lvl="1"/>
            <a:r>
              <a:rPr lang="en-US" dirty="0"/>
              <a:t>Iterates through the string to check for alphabetic characters ‘a-z’, ‘A-Z</a:t>
            </a:r>
            <a:r>
              <a:rPr lang="en-US" dirty="0" smtClean="0"/>
              <a:t>’ ‘0-9’</a:t>
            </a:r>
            <a:endParaRPr lang="en-US" dirty="0"/>
          </a:p>
          <a:p>
            <a:pPr lvl="1"/>
            <a:r>
              <a:rPr lang="en-US" dirty="0"/>
              <a:t>If an </a:t>
            </a:r>
            <a:r>
              <a:rPr lang="en-US" dirty="0" smtClean="0"/>
              <a:t>alphanumeric character </a:t>
            </a:r>
            <a:r>
              <a:rPr lang="en-US" dirty="0"/>
              <a:t>is detected, </a:t>
            </a:r>
            <a:r>
              <a:rPr lang="en-US" dirty="0" err="1"/>
              <a:t>int</a:t>
            </a:r>
            <a:r>
              <a:rPr lang="en-US" dirty="0"/>
              <a:t> </a:t>
            </a:r>
            <a:r>
              <a:rPr lang="en-US" dirty="0" err="1"/>
              <a:t>alphacount</a:t>
            </a:r>
            <a:r>
              <a:rPr lang="en-US" dirty="0"/>
              <a:t>++, and if </a:t>
            </a:r>
            <a:r>
              <a:rPr lang="en-US" dirty="0" err="1"/>
              <a:t>alphacount</a:t>
            </a:r>
            <a:r>
              <a:rPr lang="en-US" dirty="0"/>
              <a:t> is greater than 0, the function returns 1. </a:t>
            </a:r>
          </a:p>
          <a:p>
            <a:pPr lvl="1"/>
            <a:r>
              <a:rPr lang="en-US" dirty="0"/>
              <a:t>If no alphabet is detected the function returns 0.</a:t>
            </a:r>
          </a:p>
          <a:p>
            <a:endParaRPr lang="en-CA" dirty="0"/>
          </a:p>
        </p:txBody>
      </p:sp>
      <p:pic>
        <p:nvPicPr>
          <p:cNvPr id="8" name="Content Placeholder 7"/>
          <p:cNvPicPr>
            <a:picLocks noGrp="1" noChangeAspect="1"/>
          </p:cNvPicPr>
          <p:nvPr>
            <p:ph sz="half" idx="2"/>
          </p:nvPr>
        </p:nvPicPr>
        <p:blipFill>
          <a:blip r:embed="rId2"/>
          <a:stretch>
            <a:fillRect/>
          </a:stretch>
        </p:blipFill>
        <p:spPr>
          <a:xfrm>
            <a:off x="6015158" y="2147274"/>
            <a:ext cx="5598781" cy="3594103"/>
          </a:xfrm>
          <a:prstGeom prst="rect">
            <a:avLst/>
          </a:prstGeom>
        </p:spPr>
      </p:pic>
    </p:spTree>
    <p:extLst>
      <p:ext uri="{BB962C8B-B14F-4D97-AF65-F5344CB8AC3E}">
        <p14:creationId xmlns:p14="http://schemas.microsoft.com/office/powerpoint/2010/main" val="173404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955" y="452718"/>
            <a:ext cx="9838592" cy="1400530"/>
          </a:xfrm>
        </p:spPr>
        <p:txBody>
          <a:bodyPr/>
          <a:lstStyle/>
          <a:p>
            <a:r>
              <a:rPr lang="en-CA" dirty="0" smtClean="0"/>
              <a:t>Hexadecimal Check (</a:t>
            </a:r>
            <a:r>
              <a:rPr lang="en-CA" dirty="0" err="1" smtClean="0"/>
              <a:t>checkHexDigit</a:t>
            </a:r>
            <a:r>
              <a:rPr lang="en-CA" dirty="0" smtClean="0"/>
              <a:t>)</a:t>
            </a:r>
            <a:endParaRPr lang="en-CA" dirty="0"/>
          </a:p>
        </p:txBody>
      </p:sp>
      <p:sp>
        <p:nvSpPr>
          <p:cNvPr id="3" name="Content Placeholder 2"/>
          <p:cNvSpPr>
            <a:spLocks noGrp="1"/>
          </p:cNvSpPr>
          <p:nvPr>
            <p:ph sz="half" idx="1"/>
          </p:nvPr>
        </p:nvSpPr>
        <p:spPr/>
        <p:txBody>
          <a:bodyPr/>
          <a:lstStyle/>
          <a:p>
            <a:r>
              <a:rPr lang="en-CA" dirty="0"/>
              <a:t>Functionality:</a:t>
            </a:r>
          </a:p>
          <a:p>
            <a:pPr lvl="1"/>
            <a:r>
              <a:rPr lang="en-US" dirty="0"/>
              <a:t>Validates if the string consists only of </a:t>
            </a:r>
            <a:r>
              <a:rPr lang="en-US" dirty="0" smtClean="0"/>
              <a:t>hexadecimal characters: ‘0-9’ ‘A-Z’</a:t>
            </a:r>
          </a:p>
          <a:p>
            <a:r>
              <a:rPr lang="en-CA" dirty="0" smtClean="0"/>
              <a:t>Logic</a:t>
            </a:r>
            <a:r>
              <a:rPr lang="en-CA" dirty="0"/>
              <a:t>: </a:t>
            </a:r>
          </a:p>
          <a:p>
            <a:pPr lvl="1"/>
            <a:r>
              <a:rPr lang="en-US" dirty="0"/>
              <a:t>Iterates through the string to check for characters ‘0-9’ ‘A-Z</a:t>
            </a:r>
            <a:r>
              <a:rPr lang="en-US" dirty="0" smtClean="0"/>
              <a:t>’</a:t>
            </a:r>
          </a:p>
          <a:p>
            <a:pPr lvl="1"/>
            <a:r>
              <a:rPr lang="en-US" dirty="0" smtClean="0"/>
              <a:t>Returns </a:t>
            </a:r>
            <a:r>
              <a:rPr lang="en-US" dirty="0"/>
              <a:t>1 </a:t>
            </a:r>
            <a:r>
              <a:rPr lang="en-US" dirty="0" smtClean="0"/>
              <a:t>if a hexadecimal character is detected, </a:t>
            </a:r>
            <a:r>
              <a:rPr lang="en-US" dirty="0"/>
              <a:t>0 otherwise</a:t>
            </a:r>
            <a:endParaRPr lang="en-CA" dirty="0"/>
          </a:p>
          <a:p>
            <a:endParaRPr lang="en-CA" dirty="0"/>
          </a:p>
        </p:txBody>
      </p:sp>
      <p:pic>
        <p:nvPicPr>
          <p:cNvPr id="5" name="Content Placeholder 4"/>
          <p:cNvPicPr>
            <a:picLocks noGrp="1" noChangeAspect="1"/>
          </p:cNvPicPr>
          <p:nvPr>
            <p:ph sz="half" idx="2"/>
          </p:nvPr>
        </p:nvPicPr>
        <p:blipFill>
          <a:blip r:embed="rId2"/>
          <a:stretch>
            <a:fillRect/>
          </a:stretch>
        </p:blipFill>
        <p:spPr>
          <a:xfrm>
            <a:off x="5760183" y="2060575"/>
            <a:ext cx="5308468" cy="3982916"/>
          </a:xfrm>
          <a:prstGeom prst="rect">
            <a:avLst/>
          </a:prstGeom>
        </p:spPr>
      </p:pic>
    </p:spTree>
    <p:extLst>
      <p:ext uri="{BB962C8B-B14F-4D97-AF65-F5344CB8AC3E}">
        <p14:creationId xmlns:p14="http://schemas.microsoft.com/office/powerpoint/2010/main" val="36363925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228</TotalTime>
  <Words>945</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Character Handling Functions in C</vt:lpstr>
      <vt:lpstr>Program Overview</vt:lpstr>
      <vt:lpstr>Input and Menu Structure</vt:lpstr>
      <vt:lpstr>Menu Design</vt:lpstr>
      <vt:lpstr>Blank Space check (checkBlank)</vt:lpstr>
      <vt:lpstr>Numeric Check (checkDigit)</vt:lpstr>
      <vt:lpstr>Alphabetic check (checkAlpha)</vt:lpstr>
      <vt:lpstr>Alphanumeric check (checkAlphaDigit)</vt:lpstr>
      <vt:lpstr>Hexadecimal Check (checkHexDigit)</vt:lpstr>
      <vt:lpstr>Lowercase check (checkLower)</vt:lpstr>
      <vt:lpstr>Uppercase check (checkUpper)</vt:lpstr>
      <vt:lpstr>Transformation Functions (turnUpper) (turnLower)</vt:lpstr>
      <vt:lpstr>Space check (checkSpace)</vt:lpstr>
      <vt:lpstr>Punctuation check (checkPunct)</vt:lpstr>
      <vt:lpstr>Printable check (checkPrint)</vt:lpstr>
      <vt:lpstr>Control check (checkControl)</vt:lpstr>
      <vt:lpstr>Graphical check (checkGraph)</vt:lpstr>
      <vt:lpstr>Sample Run</vt:lpstr>
      <vt:lpstr>Sample Run</vt:lpstr>
      <vt:lpstr>Sample Run</vt:lpstr>
    </vt:vector>
  </TitlesOfParts>
  <Company>IHG Deployment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14</cp:revision>
  <dcterms:created xsi:type="dcterms:W3CDTF">2024-11-28T00:53:49Z</dcterms:created>
  <dcterms:modified xsi:type="dcterms:W3CDTF">2024-11-28T04:42:12Z</dcterms:modified>
</cp:coreProperties>
</file>