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63" r:id="rId2"/>
    <p:sldId id="256" r:id="rId3"/>
    <p:sldId id="285" r:id="rId4"/>
    <p:sldId id="287" r:id="rId5"/>
    <p:sldId id="282" r:id="rId6"/>
    <p:sldId id="286" r:id="rId7"/>
    <p:sldId id="288" r:id="rId8"/>
    <p:sldId id="290" r:id="rId9"/>
    <p:sldId id="291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7" r:id="rId34"/>
    <p:sldId id="318" r:id="rId35"/>
    <p:sldId id="319" r:id="rId36"/>
    <p:sldId id="314" r:id="rId37"/>
    <p:sldId id="315" r:id="rId38"/>
    <p:sldId id="316" r:id="rId39"/>
    <p:sldId id="320" r:id="rId40"/>
    <p:sldId id="321" r:id="rId41"/>
    <p:sldId id="322" r:id="rId42"/>
    <p:sldId id="324" r:id="rId43"/>
    <p:sldId id="323" r:id="rId44"/>
    <p:sldId id="325" r:id="rId45"/>
    <p:sldId id="326" r:id="rId46"/>
    <p:sldId id="327" r:id="rId47"/>
    <p:sldId id="328" r:id="rId48"/>
    <p:sldId id="349" r:id="rId49"/>
    <p:sldId id="331" r:id="rId50"/>
    <p:sldId id="339" r:id="rId51"/>
    <p:sldId id="330" r:id="rId52"/>
    <p:sldId id="332" r:id="rId53"/>
    <p:sldId id="329" r:id="rId54"/>
    <p:sldId id="333" r:id="rId55"/>
    <p:sldId id="334" r:id="rId56"/>
    <p:sldId id="335" r:id="rId57"/>
    <p:sldId id="337" r:id="rId58"/>
    <p:sldId id="340" r:id="rId59"/>
    <p:sldId id="341" r:id="rId60"/>
    <p:sldId id="342" r:id="rId61"/>
    <p:sldId id="351" r:id="rId62"/>
    <p:sldId id="343" r:id="rId63"/>
    <p:sldId id="344" r:id="rId64"/>
    <p:sldId id="336" r:id="rId65"/>
    <p:sldId id="345" r:id="rId66"/>
    <p:sldId id="346" r:id="rId67"/>
    <p:sldId id="347" r:id="rId68"/>
    <p:sldId id="348" r:id="rId69"/>
    <p:sldId id="350" r:id="rId70"/>
    <p:sldId id="352" r:id="rId71"/>
    <p:sldId id="355" r:id="rId72"/>
    <p:sldId id="354" r:id="rId73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1" id="{D9DDA1DE-913E-AD4E-BA91-D83C631DE555}">
          <p14:sldIdLst>
            <p14:sldId id="263"/>
            <p14:sldId id="256"/>
            <p14:sldId id="285"/>
            <p14:sldId id="287"/>
            <p14:sldId id="282"/>
            <p14:sldId id="286"/>
            <p14:sldId id="288"/>
            <p14:sldId id="290"/>
            <p14:sldId id="291"/>
            <p14:sldId id="289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Session 2" id="{071A3CB5-DED5-B440-8049-0AC57658A490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7"/>
            <p14:sldId id="318"/>
            <p14:sldId id="319"/>
          </p14:sldIdLst>
        </p14:section>
        <p14:section name="Session 3" id="{BA950672-99A4-674C-86BB-8A4CE9D0E96F}">
          <p14:sldIdLst>
            <p14:sldId id="314"/>
            <p14:sldId id="315"/>
            <p14:sldId id="316"/>
            <p14:sldId id="320"/>
            <p14:sldId id="321"/>
            <p14:sldId id="322"/>
            <p14:sldId id="324"/>
            <p14:sldId id="323"/>
            <p14:sldId id="325"/>
            <p14:sldId id="326"/>
            <p14:sldId id="327"/>
            <p14:sldId id="328"/>
            <p14:sldId id="349"/>
            <p14:sldId id="331"/>
            <p14:sldId id="339"/>
            <p14:sldId id="330"/>
            <p14:sldId id="332"/>
            <p14:sldId id="329"/>
            <p14:sldId id="333"/>
            <p14:sldId id="334"/>
            <p14:sldId id="335"/>
            <p14:sldId id="337"/>
            <p14:sldId id="340"/>
            <p14:sldId id="341"/>
            <p14:sldId id="342"/>
            <p14:sldId id="351"/>
            <p14:sldId id="343"/>
            <p14:sldId id="344"/>
            <p14:sldId id="336"/>
            <p14:sldId id="345"/>
            <p14:sldId id="346"/>
            <p14:sldId id="347"/>
            <p14:sldId id="348"/>
            <p14:sldId id="350"/>
            <p14:sldId id="352"/>
            <p14:sldId id="355"/>
            <p14:sldId id="35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232B"/>
    <a:srgbClr val="646464"/>
    <a:srgbClr val="C50C21"/>
    <a:srgbClr val="515151"/>
    <a:srgbClr val="000000"/>
    <a:srgbClr val="146D14"/>
    <a:srgbClr val="A5A5A5"/>
    <a:srgbClr val="D25B15"/>
    <a:srgbClr val="3D0051"/>
    <a:srgbClr val="535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9" autoAdjust="0"/>
    <p:restoredTop sz="86627" autoAdjust="0"/>
  </p:normalViewPr>
  <p:slideViewPr>
    <p:cSldViewPr snapToGrid="0" snapToObjects="1">
      <p:cViewPr varScale="1">
        <p:scale>
          <a:sx n="122" d="100"/>
          <a:sy n="122" d="100"/>
        </p:scale>
        <p:origin x="-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26" d="100"/>
          <a:sy n="226" d="100"/>
        </p:scale>
        <p:origin x="2658" y="4908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7AFD4-4A8C-3543-A4D1-449ED24E7068}" type="doc">
      <dgm:prSet loTypeId="urn:microsoft.com/office/officeart/2005/8/layout/cycle3" loCatId="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8B0003B6-C33A-8F4B-A3E6-B6E64DE927B0}">
      <dgm:prSet phldrT="[Text]"/>
      <dgm:spPr/>
      <dgm:t>
        <a:bodyPr/>
        <a:lstStyle/>
        <a:p>
          <a:r>
            <a:rPr lang="en-US" dirty="0" smtClean="0"/>
            <a:t>Find affect $watch-</a:t>
          </a:r>
          <a:r>
            <a:rPr lang="en-US" dirty="0" err="1" smtClean="0"/>
            <a:t>es</a:t>
          </a:r>
          <a:endParaRPr lang="en-US" dirty="0"/>
        </a:p>
      </dgm:t>
    </dgm:pt>
    <dgm:pt modelId="{A7CABB9E-9FA5-0941-BFDC-47DE3DB27869}" type="parTrans" cxnId="{92C281AB-B044-4041-A3BA-78281525A029}">
      <dgm:prSet/>
      <dgm:spPr/>
      <dgm:t>
        <a:bodyPr/>
        <a:lstStyle/>
        <a:p>
          <a:endParaRPr lang="en-US"/>
        </a:p>
      </dgm:t>
    </dgm:pt>
    <dgm:pt modelId="{6A81EF7F-B1B1-DC41-8418-1C276B5C573E}" type="sibTrans" cxnId="{92C281AB-B044-4041-A3BA-78281525A029}">
      <dgm:prSet/>
      <dgm:spPr/>
      <dgm:t>
        <a:bodyPr/>
        <a:lstStyle/>
        <a:p>
          <a:endParaRPr lang="en-US"/>
        </a:p>
      </dgm:t>
    </dgm:pt>
    <dgm:pt modelId="{CA3D4B87-6471-214A-8C74-A933D5DF35BF}">
      <dgm:prSet phldrT="[Text]"/>
      <dgm:spPr/>
      <dgm:t>
        <a:bodyPr/>
        <a:lstStyle/>
        <a:p>
          <a:r>
            <a:rPr lang="en-US" dirty="0" smtClean="0"/>
            <a:t>Run $watch()</a:t>
          </a:r>
          <a:endParaRPr lang="en-US" dirty="0"/>
        </a:p>
      </dgm:t>
    </dgm:pt>
    <dgm:pt modelId="{262076E0-7979-A541-AA68-32CD19E5CB36}" type="parTrans" cxnId="{EC4AD0A0-CD74-9E4D-9172-7D22B2459D07}">
      <dgm:prSet/>
      <dgm:spPr/>
      <dgm:t>
        <a:bodyPr/>
        <a:lstStyle/>
        <a:p>
          <a:endParaRPr lang="en-US"/>
        </a:p>
      </dgm:t>
    </dgm:pt>
    <dgm:pt modelId="{4CFCDD26-1229-244F-8074-5456C1F942CE}" type="sibTrans" cxnId="{EC4AD0A0-CD74-9E4D-9172-7D22B2459D07}">
      <dgm:prSet/>
      <dgm:spPr/>
      <dgm:t>
        <a:bodyPr/>
        <a:lstStyle/>
        <a:p>
          <a:endParaRPr lang="en-US"/>
        </a:p>
      </dgm:t>
    </dgm:pt>
    <dgm:pt modelId="{C7D58674-83A9-B148-B8AA-21F790799F8E}">
      <dgm:prSet phldrT="[Text]"/>
      <dgm:spPr/>
      <dgm:t>
        <a:bodyPr/>
        <a:lstStyle/>
        <a:p>
          <a:r>
            <a:rPr lang="en-US" dirty="0" smtClean="0"/>
            <a:t>$watch() changes state</a:t>
          </a:r>
          <a:endParaRPr lang="en-US" dirty="0"/>
        </a:p>
      </dgm:t>
    </dgm:pt>
    <dgm:pt modelId="{500E7958-9E27-954D-91E4-C9CCEFD8322A}" type="parTrans" cxnId="{84665A04-0D4D-D344-9D73-500F848D8DC7}">
      <dgm:prSet/>
      <dgm:spPr/>
      <dgm:t>
        <a:bodyPr/>
        <a:lstStyle/>
        <a:p>
          <a:endParaRPr lang="en-US"/>
        </a:p>
      </dgm:t>
    </dgm:pt>
    <dgm:pt modelId="{9FFAF5B5-DA95-BA44-8922-1538D795777F}" type="sibTrans" cxnId="{84665A04-0D4D-D344-9D73-500F848D8DC7}">
      <dgm:prSet/>
      <dgm:spPr/>
      <dgm:t>
        <a:bodyPr/>
        <a:lstStyle/>
        <a:p>
          <a:endParaRPr lang="en-US"/>
        </a:p>
      </dgm:t>
    </dgm:pt>
    <dgm:pt modelId="{83CD327B-AB92-2743-BD9C-6055621C57E2}" type="pres">
      <dgm:prSet presAssocID="{D937AFD4-4A8C-3543-A4D1-449ED24E706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B8128-B7F2-5747-AD3C-E9EBF5792E3F}" type="pres">
      <dgm:prSet presAssocID="{D937AFD4-4A8C-3543-A4D1-449ED24E7068}" presName="cycle" presStyleCnt="0"/>
      <dgm:spPr/>
    </dgm:pt>
    <dgm:pt modelId="{8D46989E-B61B-9446-AA10-55A5C5FC3197}" type="pres">
      <dgm:prSet presAssocID="{8B0003B6-C33A-8F4B-A3E6-B6E64DE927B0}" presName="nodeFirs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D328D-2372-FD4D-B294-1964B09007FF}" type="pres">
      <dgm:prSet presAssocID="{6A81EF7F-B1B1-DC41-8418-1C276B5C573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4398B41-CD97-594E-AD0D-B7EF6BC55654}" type="pres">
      <dgm:prSet presAssocID="{CA3D4B87-6471-214A-8C74-A933D5DF35BF}" presName="nodeFollowingNodes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72153-886C-A84A-B7EB-5B21C534E96B}" type="pres">
      <dgm:prSet presAssocID="{C7D58674-83A9-B148-B8AA-21F790799F8E}" presName="nodeFollowingNodes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22D39D-DC53-6349-8583-6B27E25E2C13}" type="presOf" srcId="{C7D58674-83A9-B148-B8AA-21F790799F8E}" destId="{44A72153-886C-A84A-B7EB-5B21C534E96B}" srcOrd="0" destOrd="0" presId="urn:microsoft.com/office/officeart/2005/8/layout/cycle3"/>
    <dgm:cxn modelId="{FE342D34-4D74-3348-8089-72D76471D735}" type="presOf" srcId="{D937AFD4-4A8C-3543-A4D1-449ED24E7068}" destId="{83CD327B-AB92-2743-BD9C-6055621C57E2}" srcOrd="0" destOrd="0" presId="urn:microsoft.com/office/officeart/2005/8/layout/cycle3"/>
    <dgm:cxn modelId="{EC4AD0A0-CD74-9E4D-9172-7D22B2459D07}" srcId="{D937AFD4-4A8C-3543-A4D1-449ED24E7068}" destId="{CA3D4B87-6471-214A-8C74-A933D5DF35BF}" srcOrd="1" destOrd="0" parTransId="{262076E0-7979-A541-AA68-32CD19E5CB36}" sibTransId="{4CFCDD26-1229-244F-8074-5456C1F942CE}"/>
    <dgm:cxn modelId="{1846D958-8E68-F04C-B1E8-2ECFEBCAEB71}" type="presOf" srcId="{6A81EF7F-B1B1-DC41-8418-1C276B5C573E}" destId="{536D328D-2372-FD4D-B294-1964B09007FF}" srcOrd="0" destOrd="0" presId="urn:microsoft.com/office/officeart/2005/8/layout/cycle3"/>
    <dgm:cxn modelId="{84665A04-0D4D-D344-9D73-500F848D8DC7}" srcId="{D937AFD4-4A8C-3543-A4D1-449ED24E7068}" destId="{C7D58674-83A9-B148-B8AA-21F790799F8E}" srcOrd="2" destOrd="0" parTransId="{500E7958-9E27-954D-91E4-C9CCEFD8322A}" sibTransId="{9FFAF5B5-DA95-BA44-8922-1538D795777F}"/>
    <dgm:cxn modelId="{92C281AB-B044-4041-A3BA-78281525A029}" srcId="{D937AFD4-4A8C-3543-A4D1-449ED24E7068}" destId="{8B0003B6-C33A-8F4B-A3E6-B6E64DE927B0}" srcOrd="0" destOrd="0" parTransId="{A7CABB9E-9FA5-0941-BFDC-47DE3DB27869}" sibTransId="{6A81EF7F-B1B1-DC41-8418-1C276B5C573E}"/>
    <dgm:cxn modelId="{CEBEF5CD-CC85-6644-9C19-D0C88B9EA315}" type="presOf" srcId="{8B0003B6-C33A-8F4B-A3E6-B6E64DE927B0}" destId="{8D46989E-B61B-9446-AA10-55A5C5FC3197}" srcOrd="0" destOrd="0" presId="urn:microsoft.com/office/officeart/2005/8/layout/cycle3"/>
    <dgm:cxn modelId="{A2BECC46-EC60-764C-B00E-28C126FA3562}" type="presOf" srcId="{CA3D4B87-6471-214A-8C74-A933D5DF35BF}" destId="{84398B41-CD97-594E-AD0D-B7EF6BC55654}" srcOrd="0" destOrd="0" presId="urn:microsoft.com/office/officeart/2005/8/layout/cycle3"/>
    <dgm:cxn modelId="{D1250340-DA6B-F94D-B35F-6946AB1AEA1F}" type="presParOf" srcId="{83CD327B-AB92-2743-BD9C-6055621C57E2}" destId="{B0CB8128-B7F2-5747-AD3C-E9EBF5792E3F}" srcOrd="0" destOrd="0" presId="urn:microsoft.com/office/officeart/2005/8/layout/cycle3"/>
    <dgm:cxn modelId="{35A56229-138B-4D4E-B61F-F1B775A0B504}" type="presParOf" srcId="{B0CB8128-B7F2-5747-AD3C-E9EBF5792E3F}" destId="{8D46989E-B61B-9446-AA10-55A5C5FC3197}" srcOrd="0" destOrd="0" presId="urn:microsoft.com/office/officeart/2005/8/layout/cycle3"/>
    <dgm:cxn modelId="{ECB3FB15-BD4B-FE4F-900C-31418E1E3D8F}" type="presParOf" srcId="{B0CB8128-B7F2-5747-AD3C-E9EBF5792E3F}" destId="{536D328D-2372-FD4D-B294-1964B09007FF}" srcOrd="1" destOrd="0" presId="urn:microsoft.com/office/officeart/2005/8/layout/cycle3"/>
    <dgm:cxn modelId="{82964786-6CBA-BD44-9D7D-9431AD5DE579}" type="presParOf" srcId="{B0CB8128-B7F2-5747-AD3C-E9EBF5792E3F}" destId="{84398B41-CD97-594E-AD0D-B7EF6BC55654}" srcOrd="2" destOrd="0" presId="urn:microsoft.com/office/officeart/2005/8/layout/cycle3"/>
    <dgm:cxn modelId="{EB6607EF-C4AB-6F4F-897E-A70854F951D3}" type="presParOf" srcId="{B0CB8128-B7F2-5747-AD3C-E9EBF5792E3F}" destId="{44A72153-886C-A84A-B7EB-5B21C534E96B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D328D-2372-FD4D-B294-1964B09007FF}">
      <dsp:nvSpPr>
        <dsp:cNvPr id="0" name=""/>
        <dsp:cNvSpPr/>
      </dsp:nvSpPr>
      <dsp:spPr>
        <a:xfrm>
          <a:off x="581787" y="-97963"/>
          <a:ext cx="2427420" cy="2427420"/>
        </a:xfrm>
        <a:prstGeom prst="circularArrow">
          <a:avLst>
            <a:gd name="adj1" fmla="val 5689"/>
            <a:gd name="adj2" fmla="val 340510"/>
            <a:gd name="adj3" fmla="val 12712763"/>
            <a:gd name="adj4" fmla="val 18065832"/>
            <a:gd name="adj5" fmla="val 5908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46989E-B61B-9446-AA10-55A5C5FC3197}">
      <dsp:nvSpPr>
        <dsp:cNvPr id="0" name=""/>
        <dsp:cNvSpPr/>
      </dsp:nvSpPr>
      <dsp:spPr>
        <a:xfrm>
          <a:off x="995940" y="473"/>
          <a:ext cx="1599115" cy="799557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Find affect $watch-</a:t>
          </a:r>
          <a:r>
            <a:rPr lang="en-US" sz="1900" kern="1200" dirty="0" err="1" smtClean="0"/>
            <a:t>es</a:t>
          </a:r>
          <a:endParaRPr lang="en-US" sz="1900" kern="1200" dirty="0"/>
        </a:p>
      </dsp:txBody>
      <dsp:txXfrm>
        <a:off x="1034971" y="39504"/>
        <a:ext cx="1521053" cy="721495"/>
      </dsp:txXfrm>
    </dsp:sp>
    <dsp:sp modelId="{84398B41-CD97-594E-AD0D-B7EF6BC55654}">
      <dsp:nvSpPr>
        <dsp:cNvPr id="0" name=""/>
        <dsp:cNvSpPr/>
      </dsp:nvSpPr>
      <dsp:spPr>
        <a:xfrm>
          <a:off x="1915943" y="1593966"/>
          <a:ext cx="1599115" cy="799557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569865"/>
                <a:satOff val="-27070"/>
                <a:lumOff val="33289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569865"/>
                <a:satOff val="-27070"/>
                <a:lumOff val="33289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569865"/>
                <a:satOff val="-27070"/>
                <a:lumOff val="332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Run $watch()</a:t>
          </a:r>
          <a:endParaRPr lang="en-US" sz="1900" kern="1200" dirty="0"/>
        </a:p>
      </dsp:txBody>
      <dsp:txXfrm>
        <a:off x="1954974" y="1632997"/>
        <a:ext cx="1521053" cy="721495"/>
      </dsp:txXfrm>
    </dsp:sp>
    <dsp:sp modelId="{44A72153-886C-A84A-B7EB-5B21C534E96B}">
      <dsp:nvSpPr>
        <dsp:cNvPr id="0" name=""/>
        <dsp:cNvSpPr/>
      </dsp:nvSpPr>
      <dsp:spPr>
        <a:xfrm>
          <a:off x="75936" y="1593966"/>
          <a:ext cx="1599115" cy="799557"/>
        </a:xfrm>
        <a:prstGeom prst="roundRect">
          <a:avLst/>
        </a:prstGeom>
        <a:gradFill rotWithShape="0">
          <a:gsLst>
            <a:gs pos="0">
              <a:schemeClr val="accent4">
                <a:shade val="50000"/>
                <a:hueOff val="569865"/>
                <a:satOff val="-27070"/>
                <a:lumOff val="33289"/>
                <a:alphaOff val="0"/>
                <a:tint val="50000"/>
                <a:satMod val="300000"/>
              </a:schemeClr>
            </a:gs>
            <a:gs pos="35000">
              <a:schemeClr val="accent4">
                <a:shade val="50000"/>
                <a:hueOff val="569865"/>
                <a:satOff val="-27070"/>
                <a:lumOff val="33289"/>
                <a:alphaOff val="0"/>
                <a:tint val="37000"/>
                <a:satMod val="300000"/>
              </a:schemeClr>
            </a:gs>
            <a:gs pos="100000">
              <a:schemeClr val="accent4">
                <a:shade val="50000"/>
                <a:hueOff val="569865"/>
                <a:satOff val="-27070"/>
                <a:lumOff val="3328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$watch() changes state</a:t>
          </a:r>
          <a:endParaRPr lang="en-US" sz="1900" kern="1200" dirty="0"/>
        </a:p>
      </dsp:txBody>
      <dsp:txXfrm>
        <a:off x="114967" y="1632997"/>
        <a:ext cx="1521053" cy="72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Calibri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74DB2-26B5-4E29-9EBC-770518DD068E}" type="datetimeFigureOut">
              <a:rPr lang="en-US" sz="1000" smtClean="0">
                <a:latin typeface="Calibri" pitchFamily="34" charset="0"/>
              </a:rPr>
              <a:pPr/>
              <a:t>9/13/13</a:t>
            </a:fld>
            <a:endParaRPr lang="en-US" sz="1000" dirty="0">
              <a:latin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596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 smtClean="0">
                <a:latin typeface="Calibri" pitchFamily="34" charset="0"/>
              </a:rPr>
              <a:t>© 2012 </a:t>
            </a:r>
            <a:r>
              <a:rPr lang="en-US" sz="1000" dirty="0" err="1" smtClean="0">
                <a:latin typeface="Calibri" pitchFamily="34" charset="0"/>
              </a:rPr>
              <a:t>ServiceNow</a:t>
            </a:r>
            <a:r>
              <a:rPr lang="en-US" sz="1000" dirty="0" smtClean="0">
                <a:latin typeface="Calibri" pitchFamily="34" charset="0"/>
              </a:rPr>
              <a:t> All Rights Reserved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596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1893B-3FF1-4A53-9BC0-58E948B80A4D}" type="slidenum">
              <a:rPr lang="en-US" sz="1100" smtClean="0">
                <a:latin typeface="Calibri" pitchFamily="34" charset="0"/>
              </a:rPr>
              <a:pPr/>
              <a:t>‹#›</a:t>
            </a:fld>
            <a:endParaRPr lang="en-US" sz="11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39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E9AD34C2-E040-478B-AFBD-C6F56B4CC3FC}" type="datetimeFigureOut">
              <a:rPr lang="en-US" smtClean="0"/>
              <a:pPr/>
              <a:t>9/13/13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27961"/>
            <a:ext cx="3096530" cy="32396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© 2012 </a:t>
            </a:r>
            <a:r>
              <a:rPr lang="en-US" dirty="0" err="1" smtClean="0">
                <a:latin typeface="Calibri" pitchFamily="34" charset="0"/>
              </a:rPr>
              <a:t>ServiceNow</a:t>
            </a:r>
            <a:r>
              <a:rPr lang="en-US" dirty="0" smtClean="0">
                <a:latin typeface="Calibri" pitchFamily="34" charset="0"/>
              </a:rPr>
              <a:t>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5"/>
          </p:nvPr>
        </p:nvSpPr>
        <p:spPr>
          <a:xfrm>
            <a:off x="4008438" y="8550275"/>
            <a:ext cx="3067050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/>
            </a:lvl1pPr>
          </a:lstStyle>
          <a:p>
            <a:fld id="{CC715955-598A-4FBB-B8B9-867627826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11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5888" indent="-115888" algn="l" defTabSz="914400" rtl="0" eaLnBrk="1" latinLnBrk="0" hangingPunct="1">
      <a:spcBef>
        <a:spcPts val="672"/>
      </a:spcBef>
      <a:buSzPct val="120000"/>
      <a:buFont typeface="Arial" pitchFamily="34" charset="0"/>
      <a:buChar char="•"/>
      <a:defRPr sz="1200" kern="1200">
        <a:solidFill>
          <a:srgbClr val="000000"/>
        </a:solidFill>
        <a:latin typeface="Calibri" pitchFamily="34" charset="0"/>
        <a:ea typeface="+mn-ea"/>
        <a:cs typeface="+mn-cs"/>
      </a:defRPr>
    </a:lvl1pPr>
    <a:lvl2pPr marL="342900" indent="-169863" algn="l" defTabSz="914400" rtl="0" eaLnBrk="1" latinLnBrk="0" hangingPunct="1">
      <a:spcBef>
        <a:spcPts val="672"/>
      </a:spcBef>
      <a:buSzPct val="120000"/>
      <a:buFont typeface="Arial" pitchFamily="34" charset="0"/>
      <a:buChar char="–"/>
      <a:defRPr sz="1100" kern="1200">
        <a:solidFill>
          <a:srgbClr val="000000"/>
        </a:solidFill>
        <a:latin typeface="Calibri" pitchFamily="34" charset="0"/>
        <a:ea typeface="+mn-ea"/>
        <a:cs typeface="+mn-cs"/>
      </a:defRPr>
    </a:lvl2pPr>
    <a:lvl3pPr marL="571500" indent="-109538" algn="l" defTabSz="914400" rtl="0" eaLnBrk="1" latinLnBrk="0" hangingPunct="1">
      <a:spcBef>
        <a:spcPts val="672"/>
      </a:spcBef>
      <a:buSzPct val="120000"/>
      <a:buFont typeface="Arial" pitchFamily="34" charset="0"/>
      <a:buChar char="•"/>
      <a:defRPr sz="1050" kern="1200">
        <a:solidFill>
          <a:srgbClr val="000000"/>
        </a:solidFill>
        <a:latin typeface="Calibri" pitchFamily="34" charset="0"/>
        <a:ea typeface="+mn-ea"/>
        <a:cs typeface="+mn-cs"/>
      </a:defRPr>
    </a:lvl3pPr>
    <a:lvl4pPr marL="800100" indent="-114300" algn="l" defTabSz="914400" rtl="0" eaLnBrk="1" latinLnBrk="0" hangingPunct="1">
      <a:spcBef>
        <a:spcPts val="672"/>
      </a:spcBef>
      <a:buSzPct val="120000"/>
      <a:buFont typeface="Arial" pitchFamily="34" charset="0"/>
      <a:buChar char="–"/>
      <a:defRPr sz="1000" kern="1200">
        <a:solidFill>
          <a:srgbClr val="000000"/>
        </a:solidFill>
        <a:latin typeface="Calibri" pitchFamily="34" charset="0"/>
        <a:ea typeface="+mn-ea"/>
        <a:cs typeface="+mn-cs"/>
      </a:defRPr>
    </a:lvl4pPr>
    <a:lvl5pPr marL="1030288" indent="-115888" algn="l" defTabSz="914400" rtl="0" eaLnBrk="1" latinLnBrk="0" hangingPunct="1">
      <a:spcBef>
        <a:spcPts val="672"/>
      </a:spcBef>
      <a:buFont typeface="Arial" pitchFamily="34" charset="0"/>
      <a:buChar char="•"/>
      <a:defRPr sz="900" kern="1200">
        <a:solidFill>
          <a:srgbClr val="000000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© 2012 ServiceNow All Rights Reserved</a:t>
            </a:r>
            <a:endParaRPr lang="en-US" dirty="0">
              <a:latin typeface="+mj-lt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6515099" y="8696324"/>
            <a:ext cx="517529" cy="3071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A8270E65-D837-491B-858A-044B60EDE3C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94B28C-4484-438A-9574-596F0B7ACA6B}" type="datetime1">
              <a:rPr lang="en-US" smtClean="0"/>
              <a:pPr/>
              <a:t>9/13/13</a:t>
            </a:fld>
            <a:endParaRPr lang="en-US" dirty="0"/>
          </a:p>
        </p:txBody>
      </p:sp>
      <p:sp>
        <p:nvSpPr>
          <p:cNvPr id="17" name="Header Placeholder 1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© 2012 </a:t>
            </a:r>
            <a:r>
              <a:rPr lang="en-US" dirty="0" err="1" smtClean="0">
                <a:latin typeface="Calibri" pitchFamily="34" charset="0"/>
              </a:rPr>
              <a:t>ServiceNow</a:t>
            </a:r>
            <a:r>
              <a:rPr lang="en-US" dirty="0" smtClean="0">
                <a:latin typeface="Calibri" pitchFamily="34" charset="0"/>
              </a:rPr>
              <a:t>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6515099" y="8696324"/>
            <a:ext cx="517529" cy="3071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A8270E65-D837-491B-858A-044B60EDE3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0E02AE-2D6F-4422-9BC9-1957F80265C5}" type="datetime1">
              <a:rPr lang="en-US" smtClean="0"/>
              <a:pPr/>
              <a:t>9/13/13</a:t>
            </a:fld>
            <a:endParaRPr lang="en-US" dirty="0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© 2012 ServiceNow All Rights Reserved</a:t>
            </a:r>
            <a:endParaRPr lang="en-US" dirty="0">
              <a:latin typeface="+mj-lt"/>
            </a:endParaRPr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Notes Placeholder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6515099" y="8696324"/>
            <a:ext cx="517529" cy="3071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A8270E65-D837-491B-858A-044B60EDE3C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294B28C-4484-438A-9574-596F0B7ACA6B}" type="datetime1">
              <a:rPr lang="en-US" smtClean="0"/>
              <a:pPr/>
              <a:t>9/13/13</a:t>
            </a:fld>
            <a:endParaRPr lang="en-US" dirty="0"/>
          </a:p>
        </p:txBody>
      </p:sp>
      <p:sp>
        <p:nvSpPr>
          <p:cNvPr id="17" name="Header Placeholder 16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4936626" cy="1470025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646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0787" y="2820659"/>
            <a:ext cx="492907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74" y="6235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464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1035" y="6250552"/>
            <a:ext cx="38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46464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327F7620-F109-4F07-AB89-79032DD35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2371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7013" indent="-227013">
              <a:lnSpc>
                <a:spcPct val="100000"/>
              </a:lnSpc>
              <a:spcBef>
                <a:spcPts val="672"/>
              </a:spcBef>
              <a:buClr>
                <a:srgbClr val="D1232B"/>
              </a:buClr>
              <a:buSzPct val="120000"/>
              <a:defRPr sz="2400">
                <a:solidFill>
                  <a:srgbClr val="646464"/>
                </a:solidFill>
              </a:defRPr>
            </a:lvl1pPr>
            <a:lvl2pPr marL="574675" indent="-287338">
              <a:lnSpc>
                <a:spcPct val="100000"/>
              </a:lnSpc>
              <a:spcBef>
                <a:spcPts val="672"/>
              </a:spcBef>
              <a:buClr>
                <a:srgbClr val="D1232B"/>
              </a:buClr>
              <a:buSzPct val="120000"/>
              <a:buFont typeface="Arial" pitchFamily="34" charset="0"/>
              <a:buChar char="–"/>
              <a:defRPr sz="2000">
                <a:solidFill>
                  <a:srgbClr val="646464"/>
                </a:solidFill>
              </a:defRPr>
            </a:lvl2pPr>
            <a:lvl3pPr marL="914400" indent="-173038">
              <a:lnSpc>
                <a:spcPct val="100000"/>
              </a:lnSpc>
              <a:spcBef>
                <a:spcPts val="672"/>
              </a:spcBef>
              <a:buClr>
                <a:srgbClr val="D1232B"/>
              </a:buClr>
              <a:buSzPct val="120000"/>
              <a:defRPr sz="1800">
                <a:solidFill>
                  <a:srgbClr val="646464"/>
                </a:solidFill>
              </a:defRPr>
            </a:lvl3pPr>
            <a:lvl4pPr marL="1141413" indent="-227013">
              <a:lnSpc>
                <a:spcPct val="100000"/>
              </a:lnSpc>
              <a:spcBef>
                <a:spcPts val="672"/>
              </a:spcBef>
              <a:buClr>
                <a:srgbClr val="D1232B"/>
              </a:buClr>
              <a:buSzPct val="120000"/>
              <a:buFont typeface="Arial" pitchFamily="34" charset="0"/>
              <a:buChar char="–"/>
              <a:defRPr sz="1600">
                <a:solidFill>
                  <a:srgbClr val="646464"/>
                </a:solidFill>
              </a:defRPr>
            </a:lvl4pPr>
            <a:lvl5pPr>
              <a:lnSpc>
                <a:spcPct val="9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" name="Footer Placeholder 4"/>
          <p:cNvSpPr>
            <a:spLocks noGrp="1" noChangeAspect="1"/>
          </p:cNvSpPr>
          <p:nvPr>
            <p:ph type="ftr" sz="quarter" idx="3"/>
          </p:nvPr>
        </p:nvSpPr>
        <p:spPr>
          <a:xfrm>
            <a:off x="192074" y="6235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464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1035" y="6250552"/>
            <a:ext cx="38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46464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327F7620-F109-4F07-AB89-79032DD35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19927" y="861698"/>
            <a:ext cx="8089900" cy="446087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057400"/>
            <a:ext cx="7779340" cy="1362075"/>
          </a:xfrm>
        </p:spPr>
        <p:txBody>
          <a:bodyPr anchor="b" anchorCtr="0">
            <a:noAutofit/>
          </a:bodyPr>
          <a:lstStyle>
            <a:lvl1pPr algn="ctr">
              <a:defRPr sz="4800" b="1" cap="none">
                <a:solidFill>
                  <a:srgbClr val="64646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6032" y="3429000"/>
            <a:ext cx="3811902" cy="15001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74" y="6235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464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1035" y="6250552"/>
            <a:ext cx="38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46464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327F7620-F109-4F07-AB89-79032DD35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823716"/>
          </a:xfrm>
          <a:prstGeom prst="rect">
            <a:avLst/>
          </a:prstGeom>
          <a:solidFill>
            <a:srgbClr val="E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464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74" y="6235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464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1035" y="6250552"/>
            <a:ext cx="38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46464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327F7620-F109-4F07-AB89-79032DD35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gNowLogo230gra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98969"/>
            <a:ext cx="9144000" cy="2798563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16170"/>
            <a:ext cx="7772400" cy="1500187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800" b="1">
                <a:solidFill>
                  <a:srgbClr val="D1232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74" y="6235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464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1035" y="6250552"/>
            <a:ext cx="38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46464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327F7620-F109-4F07-AB89-79032DD352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34284"/>
            <a:ext cx="9144000" cy="82371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54" y="6311108"/>
            <a:ext cx="1615728" cy="19992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301" y="0"/>
            <a:ext cx="8229600" cy="7462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972" y="13886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74" y="6235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rgbClr val="646464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1035" y="6250552"/>
            <a:ext cx="38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646464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327F7620-F109-4F07-AB89-79032DD352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2980618" y="6235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Confidential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751035" y="6264774"/>
            <a:ext cx="0" cy="309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6743247"/>
            <a:ext cx="9144000" cy="117134"/>
            <a:chOff x="0" y="6740866"/>
            <a:chExt cx="9144000" cy="117134"/>
          </a:xfrm>
        </p:grpSpPr>
        <p:sp>
          <p:nvSpPr>
            <p:cNvPr id="13" name="Rectangle 12"/>
            <p:cNvSpPr/>
            <p:nvPr/>
          </p:nvSpPr>
          <p:spPr>
            <a:xfrm>
              <a:off x="7858125" y="6740866"/>
              <a:ext cx="1285875" cy="117134"/>
            </a:xfrm>
            <a:prstGeom prst="rect">
              <a:avLst/>
            </a:prstGeom>
            <a:solidFill>
              <a:srgbClr val="D123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740866"/>
              <a:ext cx="7872413" cy="117134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  <a:latin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646464"/>
          </a:solidFill>
          <a:latin typeface="Calibri" pitchFamily="34" charset="0"/>
          <a:ea typeface="+mj-ea"/>
          <a:cs typeface="Arial" pitchFamily="34" charset="0"/>
        </a:defRPr>
      </a:lvl1pPr>
    </p:titleStyle>
    <p:bodyStyle>
      <a:lvl1pPr marL="227013" indent="-227013" algn="l" defTabSz="914400" rtl="0" eaLnBrk="1" latinLnBrk="0" hangingPunct="1">
        <a:spcBef>
          <a:spcPct val="20000"/>
        </a:spcBef>
        <a:buClr>
          <a:srgbClr val="D1232B"/>
        </a:buClr>
        <a:buSzPct val="104000"/>
        <a:buFont typeface="Arial" pitchFamily="34" charset="0"/>
        <a:buChar char="•"/>
        <a:defRPr sz="2600" kern="1200">
          <a:solidFill>
            <a:srgbClr val="646464"/>
          </a:solidFill>
          <a:latin typeface="Calibri" pitchFamily="34" charset="0"/>
          <a:ea typeface="+mn-ea"/>
          <a:cs typeface="Arial" pitchFamily="34" charset="0"/>
        </a:defRPr>
      </a:lvl1pPr>
      <a:lvl2pPr marL="687388" indent="-400050" algn="l" defTabSz="914400" rtl="0" eaLnBrk="1" latinLnBrk="0" hangingPunct="1">
        <a:spcBef>
          <a:spcPct val="20000"/>
        </a:spcBef>
        <a:buClr>
          <a:srgbClr val="D1232B"/>
        </a:buClr>
        <a:buFont typeface="Arial" pitchFamily="34" charset="0"/>
        <a:buChar char="—"/>
        <a:defRPr sz="2000" kern="1200">
          <a:solidFill>
            <a:srgbClr val="646464"/>
          </a:solidFill>
          <a:latin typeface="Calibri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1232B"/>
        </a:buClr>
        <a:buFont typeface="Arial" pitchFamily="34" charset="0"/>
        <a:buChar char="•"/>
        <a:defRPr sz="1800" kern="1200">
          <a:solidFill>
            <a:srgbClr val="646464"/>
          </a:solidFill>
          <a:latin typeface="Calibri" pitchFamily="34" charset="0"/>
          <a:ea typeface="+mn-ea"/>
          <a:cs typeface="Arial" pitchFamily="34" charset="0"/>
        </a:defRPr>
      </a:lvl3pPr>
      <a:lvl4pPr marL="1601788" indent="-287338" algn="l" defTabSz="914400" rtl="0" eaLnBrk="1" latinLnBrk="0" hangingPunct="1">
        <a:spcBef>
          <a:spcPct val="20000"/>
        </a:spcBef>
        <a:buClr>
          <a:srgbClr val="D1232B"/>
        </a:buClr>
        <a:buFont typeface="Arial" pitchFamily="34" charset="0"/>
        <a:buChar char="—"/>
        <a:defRPr sz="1600" kern="1200">
          <a:solidFill>
            <a:srgbClr val="646464"/>
          </a:solidFill>
          <a:latin typeface="Calibri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1232B"/>
        </a:buClr>
        <a:buFont typeface="Arial" pitchFamily="34" charset="0"/>
        <a:buChar char="•"/>
        <a:defRPr sz="1600" kern="1200">
          <a:solidFill>
            <a:srgbClr val="646464"/>
          </a:solidFill>
          <a:latin typeface="Calibri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ngularjs.org/guide/directive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ivotal.github.io/jasmin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33230" y="1412510"/>
            <a:ext cx="5474667" cy="1470025"/>
          </a:xfrm>
        </p:spPr>
        <p:txBody>
          <a:bodyPr/>
          <a:lstStyle/>
          <a:p>
            <a:r>
              <a:rPr lang="en-US" dirty="0" smtClean="0"/>
              <a:t>Session 1: Bootstrap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Write a failing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477530"/>
            <a:ext cx="8229600" cy="4437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Create an empty controller and write a test that verifies adding a task puts that task into the controller's scope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Your test will attempt to call the </a:t>
            </a:r>
            <a:r>
              <a:rPr lang="en-US" dirty="0" err="1" smtClean="0"/>
              <a:t>addEntry</a:t>
            </a:r>
            <a:r>
              <a:rPr lang="en-US" dirty="0" smtClean="0"/>
              <a:t>() method on your new controller, but will fail because you haven't defined that method yet (we'll get to that in Part 2)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8563" y="268642"/>
            <a:ext cx="173415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naco"/>
                <a:cs typeface="Monaco"/>
              </a:rPr>
              <a:t>g</a:t>
            </a:r>
            <a:r>
              <a:rPr lang="en-US" dirty="0" smtClean="0">
                <a:latin typeface="Monaco"/>
                <a:cs typeface="Monaco"/>
              </a:rPr>
              <a:t>oal2-start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8830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This will be easier to just show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013514"/>
            <a:ext cx="8229600" cy="4901054"/>
          </a:xfrm>
        </p:spPr>
        <p:txBody>
          <a:bodyPr/>
          <a:lstStyle/>
          <a:p>
            <a:r>
              <a:rPr lang="en-US" dirty="0" err="1" smtClean="0"/>
              <a:t>beforeEach</a:t>
            </a:r>
            <a:r>
              <a:rPr lang="en-US" dirty="0" smtClean="0"/>
              <a:t>(module('tasks')) will configure your module</a:t>
            </a:r>
          </a:p>
          <a:p>
            <a:r>
              <a:rPr lang="en-US" dirty="0" smtClean="0"/>
              <a:t>Your tests go inside a describe/it block</a:t>
            </a:r>
          </a:p>
          <a:p>
            <a:r>
              <a:rPr lang="en-US" dirty="0" smtClean="0"/>
              <a:t>You'll need to create a controller and assign it a scope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cope = $</a:t>
            </a:r>
            <a:r>
              <a:rPr lang="en-US" dirty="0" err="1" smtClean="0"/>
              <a:t>rootScope</a:t>
            </a:r>
            <a:r>
              <a:rPr lang="en-US" dirty="0" smtClean="0"/>
              <a:t>.$new()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trl = $controller('</a:t>
            </a:r>
            <a:r>
              <a:rPr lang="en-US" dirty="0" err="1" smtClean="0"/>
              <a:t>ControllerName</a:t>
            </a:r>
            <a:r>
              <a:rPr lang="en-US" dirty="0" smtClean="0"/>
              <a:t>', { $scope : scope })</a:t>
            </a:r>
          </a:p>
          <a:p>
            <a:r>
              <a:rPr lang="en-US" dirty="0" smtClean="0"/>
              <a:t>You're adding a new task, so you need to put that new task into the scope somewhere and add it by calling a method on the controller</a:t>
            </a:r>
          </a:p>
          <a:p>
            <a:r>
              <a:rPr lang="en-US" dirty="0" smtClean="0"/>
              <a:t>This is where Angular shines…and the documentation is horrible.</a:t>
            </a:r>
          </a:p>
          <a:p>
            <a:r>
              <a:rPr lang="en-US" dirty="0" smtClean="0"/>
              <a:t>Cut to demo…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8563" y="268642"/>
            <a:ext cx="173415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goal2-start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0669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Make the test 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checkout goal2-part1 to get the failing test</a:t>
            </a:r>
          </a:p>
          <a:p>
            <a:r>
              <a:rPr lang="en-US" dirty="0" smtClean="0"/>
              <a:t>To make it pass you just need to add some </a:t>
            </a:r>
            <a:r>
              <a:rPr lang="en-US" dirty="0" err="1" smtClean="0"/>
              <a:t>Javascript</a:t>
            </a:r>
            <a:r>
              <a:rPr lang="en-US" dirty="0" smtClean="0"/>
              <a:t> to the controller body.</a:t>
            </a:r>
          </a:p>
          <a:p>
            <a:pPr lvl="1"/>
            <a:r>
              <a:rPr lang="en-US" dirty="0" smtClean="0"/>
              <a:t>There's nothing Angular specific about this 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goal2-part1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3790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Tie it in to 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want to hook it all up in the HTML</a:t>
            </a:r>
          </a:p>
          <a:p>
            <a:r>
              <a:rPr lang="en-US" dirty="0" smtClean="0"/>
              <a:t>You'll need to:</a:t>
            </a:r>
          </a:p>
          <a:p>
            <a:pPr lvl="1"/>
            <a:r>
              <a:rPr lang="en-US" dirty="0" smtClean="0"/>
              <a:t>Add your new controller's JS to the page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ng</a:t>
            </a:r>
            <a:r>
              <a:rPr lang="en-US" dirty="0" smtClean="0"/>
              <a:t>-controller to add controller to the page</a:t>
            </a:r>
          </a:p>
          <a:p>
            <a:pPr lvl="1"/>
            <a:r>
              <a:rPr lang="en-US" dirty="0" smtClean="0"/>
              <a:t>Add a form with an </a:t>
            </a:r>
            <a:r>
              <a:rPr lang="en-US" dirty="0" err="1" smtClean="0"/>
              <a:t>ng</a:t>
            </a:r>
            <a:r>
              <a:rPr lang="en-US" dirty="0" smtClean="0"/>
              <a:t>-submit around the input field to submit the task</a:t>
            </a:r>
          </a:p>
          <a:p>
            <a:pPr lvl="1"/>
            <a:r>
              <a:rPr lang="en-US" dirty="0" smtClean="0"/>
              <a:t>Update your </a:t>
            </a:r>
            <a:r>
              <a:rPr lang="en-US" dirty="0" err="1" smtClean="0"/>
              <a:t>ng</a:t>
            </a:r>
            <a:r>
              <a:rPr lang="en-US" dirty="0" smtClean="0"/>
              <a:t>-model and interpolation</a:t>
            </a:r>
          </a:p>
          <a:p>
            <a:pPr lvl="1"/>
            <a:endParaRPr lang="en-US" dirty="0"/>
          </a:p>
          <a:p>
            <a:r>
              <a:rPr lang="en-US" dirty="0" smtClean="0"/>
              <a:t>End result: hitting enter adds the entry as the second item…and then weird stuff ensues!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goal2-part2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432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3: Work with many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3 part goal: TDD adding multiple entries in the controller, tie it in to the HTML, and deal with some bind issues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88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Write a test to add 2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We want that whole list to be dynamic.  Our first job is to write a test for adding two tasks, one after the other.  The entry list should have both tasks in it, in order, after the two tasks are added.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All of your work here will go into the </a:t>
            </a:r>
            <a:r>
              <a:rPr lang="en-US" dirty="0" err="1" smtClean="0"/>
              <a:t>tasksControllerSpec.js</a:t>
            </a:r>
            <a:r>
              <a:rPr lang="en-US" dirty="0" smtClean="0"/>
              <a:t> file.  Use the single entry test as an example.  The test should pass; check your work by changing the controller to make it fail!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Remember, tests are code too so factor out duplication.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naco"/>
                <a:cs typeface="Monaco"/>
              </a:rPr>
              <a:t>g</a:t>
            </a:r>
            <a:r>
              <a:rPr lang="en-US" dirty="0" smtClean="0">
                <a:latin typeface="Monaco"/>
                <a:cs typeface="Monaco"/>
              </a:rPr>
              <a:t>oal3-start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84840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Tie it in to 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 </a:t>
            </a:r>
            <a:r>
              <a:rPr lang="en-US" dirty="0" err="1" smtClean="0"/>
              <a:t>ng</a:t>
            </a:r>
            <a:r>
              <a:rPr lang="en-US" dirty="0" smtClean="0"/>
              <a:t>-repeat on the list to show all the entries in the list</a:t>
            </a:r>
          </a:p>
          <a:p>
            <a:r>
              <a:rPr lang="en-US" dirty="0" smtClean="0"/>
              <a:t>You may see some strange things happening as you add entries in the UI…we have a bug in our controller where we're sharing some state we shouldn't be sharing</a:t>
            </a:r>
          </a:p>
          <a:p>
            <a:pPr lvl="1"/>
            <a:r>
              <a:rPr lang="en-US" dirty="0" smtClean="0"/>
              <a:t>We'll deal with that in the next part!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naco"/>
                <a:cs typeface="Monaco"/>
              </a:rPr>
              <a:t>g</a:t>
            </a:r>
            <a:r>
              <a:rPr lang="en-US" dirty="0" smtClean="0">
                <a:latin typeface="Monaco"/>
                <a:cs typeface="Monaco"/>
              </a:rPr>
              <a:t>oal3-part1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904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Bug squashing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write a test and make it pass to verify that when we add something </a:t>
            </a:r>
            <a:r>
              <a:rPr lang="en-US" dirty="0" err="1" smtClean="0"/>
              <a:t>scope.newTask</a:t>
            </a:r>
            <a:r>
              <a:rPr lang="en-US" dirty="0" smtClean="0"/>
              <a:t> is not the same reference as the thing we added to the task list!</a:t>
            </a:r>
          </a:p>
          <a:p>
            <a:r>
              <a:rPr lang="en-US" dirty="0" smtClean="0"/>
              <a:t>Now, write a test that after adding a task the input field is cleared ready for the next task, and make that test pass too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naco"/>
                <a:cs typeface="Monaco"/>
              </a:rPr>
              <a:t>g</a:t>
            </a:r>
            <a:r>
              <a:rPr lang="en-US" dirty="0" smtClean="0">
                <a:latin typeface="Monaco"/>
                <a:cs typeface="Monaco"/>
              </a:rPr>
              <a:t>oal3-part2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6039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goal3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0658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940896" cy="1470025"/>
          </a:xfrm>
        </p:spPr>
        <p:txBody>
          <a:bodyPr/>
          <a:lstStyle/>
          <a:p>
            <a:r>
              <a:rPr lang="en-US" dirty="0" smtClean="0"/>
              <a:t>Session 2: UI &amp; $watch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pair.  If you're an Angular expert, try to link up with someone who isn't, and vise-versa</a:t>
            </a:r>
          </a:p>
          <a:p>
            <a:pPr lvl="1"/>
            <a:r>
              <a:rPr lang="en-US" dirty="0" smtClean="0"/>
              <a:t>Don't worry, we'll be switching pairs regularly!</a:t>
            </a:r>
          </a:p>
          <a:p>
            <a:r>
              <a:rPr lang="en-US" dirty="0" smtClean="0"/>
              <a:t>Get comfortable…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and enriching the UI</a:t>
            </a:r>
          </a:p>
          <a:p>
            <a:r>
              <a:rPr lang="en-US" dirty="0" smtClean="0"/>
              <a:t>Key topics:</a:t>
            </a:r>
          </a:p>
          <a:p>
            <a:pPr lvl="1"/>
            <a:r>
              <a:rPr lang="en-US" dirty="0" smtClean="0"/>
              <a:t>Avoiding flicker during load</a:t>
            </a:r>
          </a:p>
          <a:p>
            <a:pPr lvl="1"/>
            <a:r>
              <a:rPr lang="en-US" dirty="0" err="1" smtClean="0"/>
              <a:t>TDD'ing</a:t>
            </a:r>
            <a:r>
              <a:rPr lang="en-US" dirty="0" smtClean="0"/>
              <a:t> small behavioral changes</a:t>
            </a:r>
          </a:p>
          <a:p>
            <a:pPr lvl="1"/>
            <a:r>
              <a:rPr lang="en-US" dirty="0" smtClean="0"/>
              <a:t>Adding event-like interactions to the UI</a:t>
            </a:r>
          </a:p>
          <a:p>
            <a:r>
              <a:rPr lang="en-US" dirty="0" smtClean="0"/>
              <a:t>Angular directives used: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-bind, </a:t>
            </a:r>
            <a:r>
              <a:rPr lang="en-US" dirty="0" err="1" smtClean="0"/>
              <a:t>ng</a:t>
            </a:r>
            <a:r>
              <a:rPr lang="en-US" dirty="0" smtClean="0"/>
              <a:t>-cloak, </a:t>
            </a:r>
            <a:r>
              <a:rPr lang="en-US" dirty="0" err="1" smtClean="0"/>
              <a:t>ng</a:t>
            </a:r>
            <a:r>
              <a:rPr lang="en-US" dirty="0" smtClean="0"/>
              <a:t>-show, </a:t>
            </a:r>
            <a:r>
              <a:rPr lang="en-US" dirty="0" err="1" smtClean="0"/>
              <a:t>ng</a:t>
            </a:r>
            <a:r>
              <a:rPr lang="en-US" dirty="0" smtClean="0"/>
              <a:t>-click</a:t>
            </a:r>
          </a:p>
          <a:p>
            <a:r>
              <a:rPr lang="en-US" dirty="0" smtClean="0"/>
              <a:t>Angular JS used: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scope.$watch</a:t>
            </a:r>
            <a:r>
              <a:rPr lang="en-US" dirty="0" smtClean="0"/>
              <a:t>(), $</a:t>
            </a:r>
            <a:r>
              <a:rPr lang="en-US" dirty="0" err="1" smtClean="0"/>
              <a:t>scope.$apply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 4: UI tweaks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parts: preventing flicker, and cleaning up 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goal4-start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6573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1(a): Replace {{ }}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{{ }} binding is convenient but will be rendered by the browser when the page is loaded and before Angular runs</a:t>
            </a:r>
          </a:p>
          <a:p>
            <a:r>
              <a:rPr lang="en-US" dirty="0" smtClean="0"/>
              <a:t>Change the HTML to use the </a:t>
            </a:r>
            <a:r>
              <a:rPr lang="en-US" dirty="0" err="1" smtClean="0"/>
              <a:t>ng</a:t>
            </a:r>
            <a:r>
              <a:rPr lang="en-US" dirty="0" smtClean="0"/>
              <a:t>-bind attribute rather than the {{ }} interpolation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goal4-start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0173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1(b): Handle whitespace in the task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Titles of tasks should not contain leading or trailing whitespace</a:t>
            </a:r>
          </a:p>
          <a:p>
            <a:r>
              <a:rPr lang="en-US" dirty="0" smtClean="0"/>
              <a:t>TDD the following three tests:</a:t>
            </a:r>
          </a:p>
          <a:p>
            <a:pPr lvl="1"/>
            <a:r>
              <a:rPr lang="en-US" dirty="0" smtClean="0"/>
              <a:t>Task with empty title does not get added</a:t>
            </a:r>
          </a:p>
          <a:p>
            <a:pPr lvl="1"/>
            <a:r>
              <a:rPr lang="en-US" dirty="0"/>
              <a:t>All whitespace title does not get </a:t>
            </a:r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Whitespace is trimmed from beginning and end of a new task title before adding</a:t>
            </a:r>
          </a:p>
          <a:p>
            <a:r>
              <a:rPr lang="en-US" dirty="0" smtClean="0"/>
              <a:t>This is all just JS: nothing Angular specific needed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goal4-part1a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4881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Enable completion toggling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mark a task as completed we need to: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Update the model to record as much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Set the "completed" class on the &lt;li&gt;</a:t>
            </a:r>
          </a:p>
          <a:p>
            <a:r>
              <a:rPr lang="en-US" dirty="0" smtClean="0"/>
              <a:t>This will require the use of: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-model to bind the checkbox to a model value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-class to conditionally set a class</a:t>
            </a:r>
          </a:p>
          <a:p>
            <a:pPr lvl="1"/>
            <a:r>
              <a:rPr lang="en-US" dirty="0" smtClean="0"/>
              <a:t>A new test that verifies a newly added task is "incomplete"</a:t>
            </a:r>
          </a:p>
          <a:p>
            <a:pPr lvl="1"/>
            <a:r>
              <a:rPr lang="en-US" dirty="0" smtClean="0"/>
              <a:t>Probably some test refactoring to reflect the model change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goal4-part1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78718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Enable task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remove a task we just need to delete it from the entry list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-repeat will take care of the live update!</a:t>
            </a:r>
          </a:p>
          <a:p>
            <a:r>
              <a:rPr lang="en-US" dirty="0" smtClean="0"/>
              <a:t>This will require the use of: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-click to bind a controller action to the "destroy" button</a:t>
            </a:r>
          </a:p>
          <a:p>
            <a:pPr lvl="1"/>
            <a:r>
              <a:rPr lang="en-US" dirty="0" smtClean="0"/>
              <a:t>A new function on the scope to remove a task from the list</a:t>
            </a:r>
          </a:p>
          <a:p>
            <a:pPr lvl="1"/>
            <a:r>
              <a:rPr lang="en-US" dirty="0" smtClean="0"/>
              <a:t>A test of that function to make sure the correct task is removed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goal4-part2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599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5: Counts and display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parts, all concerned with controlling when things are displayed and tracking counts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492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scope.$watch</a:t>
            </a:r>
            <a:r>
              <a:rPr lang="en-US" dirty="0" smtClean="0"/>
              <a:t>() and $</a:t>
            </a:r>
            <a:r>
              <a:rPr lang="en-US" dirty="0" err="1" smtClean="0"/>
              <a:t>scope.$apply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886722"/>
            <a:ext cx="8229600" cy="5027846"/>
          </a:xfrm>
        </p:spPr>
        <p:txBody>
          <a:bodyPr/>
          <a:lstStyle/>
          <a:p>
            <a:r>
              <a:rPr lang="en-US" dirty="0" smtClean="0"/>
              <a:t>Remember this guy?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04068" y="1586449"/>
            <a:ext cx="1411066" cy="4468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loads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254" y="2503129"/>
            <a:ext cx="1670227" cy="5766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 bootstraps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464816" y="3550076"/>
            <a:ext cx="1350318" cy="1164067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event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55947" y="2115110"/>
            <a:ext cx="1764298" cy="4468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$apply</a:t>
            </a:r>
            <a:r>
              <a:rPr lang="en-US" dirty="0" smtClean="0"/>
              <a:t>(handler)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455947" y="2996758"/>
            <a:ext cx="1764298" cy="635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andler() changes state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10769" y="1837872"/>
            <a:ext cx="1764298" cy="635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$digest </a:t>
            </a:r>
            <a:r>
              <a:rPr lang="en-US" dirty="0" smtClean="0"/>
              <a:t>state change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109368" y="2033262"/>
            <a:ext cx="233" cy="469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1109368" y="3079740"/>
            <a:ext cx="233" cy="470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  <a:endCxn id="10" idx="1"/>
          </p:cNvCxnSpPr>
          <p:nvPr/>
        </p:nvCxnSpPr>
        <p:spPr>
          <a:xfrm flipV="1">
            <a:off x="1815134" y="2338517"/>
            <a:ext cx="1640813" cy="1793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4338096" y="2561923"/>
            <a:ext cx="0" cy="434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12" idx="1"/>
          </p:cNvCxnSpPr>
          <p:nvPr/>
        </p:nvCxnSpPr>
        <p:spPr>
          <a:xfrm flipV="1">
            <a:off x="5220245" y="2155574"/>
            <a:ext cx="1190524" cy="115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9" idx="0"/>
          </p:cNvCxnSpPr>
          <p:nvPr/>
        </p:nvCxnSpPr>
        <p:spPr>
          <a:xfrm flipH="1">
            <a:off x="7289475" y="2473275"/>
            <a:ext cx="3443" cy="963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027894786"/>
              </p:ext>
            </p:extLst>
          </p:nvPr>
        </p:nvGraphicFramePr>
        <p:xfrm>
          <a:off x="5493977" y="3436771"/>
          <a:ext cx="3590996" cy="239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696610" y="4480959"/>
            <a:ext cx="13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$digest loop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314643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scope.$watch</a:t>
            </a:r>
            <a:r>
              <a:rPr lang="en-US" dirty="0" smtClean="0"/>
              <a:t>('</a:t>
            </a:r>
            <a:r>
              <a:rPr lang="en-US" dirty="0" err="1" smtClean="0"/>
              <a:t>expr</a:t>
            </a:r>
            <a:r>
              <a:rPr lang="en-US" dirty="0" smtClean="0"/>
              <a:t>', </a:t>
            </a:r>
            <a:r>
              <a:rPr lang="en-US" dirty="0" err="1" smtClean="0"/>
              <a:t>fn</a:t>
            </a:r>
            <a:r>
              <a:rPr lang="en-US" dirty="0" smtClean="0"/>
              <a:t>, </a:t>
            </a:r>
            <a:r>
              <a:rPr lang="en-US" dirty="0" err="1" smtClean="0"/>
              <a:t>useEquals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time you want to be notified when a model changes, you use $</a:t>
            </a:r>
            <a:r>
              <a:rPr lang="en-US" dirty="0" err="1" smtClean="0"/>
              <a:t>scope.$watch</a:t>
            </a:r>
            <a:r>
              <a:rPr lang="en-US" dirty="0" smtClean="0"/>
              <a:t>('</a:t>
            </a:r>
            <a:r>
              <a:rPr lang="en-US" dirty="0" err="1" smtClean="0"/>
              <a:t>expr</a:t>
            </a:r>
            <a:r>
              <a:rPr lang="en-US" dirty="0" smtClean="0"/>
              <a:t>', </a:t>
            </a:r>
            <a:r>
              <a:rPr lang="en-US" dirty="0" err="1" smtClean="0"/>
              <a:t>fn</a:t>
            </a:r>
            <a:r>
              <a:rPr lang="en-US" dirty="0" smtClean="0"/>
              <a:t>, </a:t>
            </a:r>
            <a:r>
              <a:rPr lang="en-US" dirty="0" err="1" smtClean="0"/>
              <a:t>useEquals</a:t>
            </a:r>
            <a:r>
              <a:rPr lang="en-US" dirty="0" smtClean="0"/>
              <a:t>) *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expr</a:t>
            </a:r>
            <a:r>
              <a:rPr lang="en-US" dirty="0" smtClean="0"/>
              <a:t>' : An Angular expression for the thing to watch (e.g. '</a:t>
            </a:r>
            <a:r>
              <a:rPr lang="en-US" dirty="0" err="1" smtClean="0"/>
              <a:t>taskList.entries</a:t>
            </a:r>
            <a:r>
              <a:rPr lang="en-US" dirty="0" smtClean="0"/>
              <a:t>', evaluated on $scope)</a:t>
            </a:r>
          </a:p>
          <a:p>
            <a:pPr lvl="1"/>
            <a:r>
              <a:rPr lang="en-US" dirty="0" err="1" smtClean="0"/>
              <a:t>fn</a:t>
            </a:r>
            <a:r>
              <a:rPr lang="en-US" dirty="0"/>
              <a:t> </a:t>
            </a:r>
            <a:r>
              <a:rPr lang="en-US" dirty="0" smtClean="0"/>
              <a:t>: the function to run.  Takes </a:t>
            </a:r>
            <a:r>
              <a:rPr lang="en-US" dirty="0" err="1" smtClean="0"/>
              <a:t>args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newValue</a:t>
            </a:r>
            <a:r>
              <a:rPr lang="en-US" dirty="0" smtClean="0"/>
              <a:t> : the new value of the expression</a:t>
            </a:r>
          </a:p>
          <a:p>
            <a:pPr lvl="2"/>
            <a:r>
              <a:rPr lang="en-US" dirty="0" err="1" smtClean="0"/>
              <a:t>oldValue</a:t>
            </a:r>
            <a:r>
              <a:rPr lang="en-US" dirty="0" smtClean="0"/>
              <a:t> : the previous value of the expression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cope : the current scope</a:t>
            </a:r>
          </a:p>
          <a:p>
            <a:pPr lvl="1"/>
            <a:r>
              <a:rPr lang="en-US" dirty="0" err="1" smtClean="0"/>
              <a:t>useEquals</a:t>
            </a:r>
            <a:r>
              <a:rPr lang="en-US" dirty="0" smtClean="0"/>
              <a:t> : a really important </a:t>
            </a:r>
            <a:r>
              <a:rPr lang="en-US" dirty="0" err="1" smtClean="0"/>
              <a:t>boolean</a:t>
            </a:r>
            <a:r>
              <a:rPr lang="en-US" dirty="0" smtClean="0"/>
              <a:t>.  Defaults to false, in which case </a:t>
            </a:r>
            <a:r>
              <a:rPr lang="en-US" i="1" dirty="0" smtClean="0"/>
              <a:t>reference</a:t>
            </a:r>
            <a:r>
              <a:rPr lang="en-US" dirty="0" smtClean="0"/>
              <a:t> equality is used; set to true for </a:t>
            </a:r>
            <a:r>
              <a:rPr lang="en-US" i="1" dirty="0" smtClean="0"/>
              <a:t>equals</a:t>
            </a:r>
            <a:r>
              <a:rPr lang="en-US" dirty="0" smtClean="0"/>
              <a:t> equality.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* (see docs for full API ref: this is simplified)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0391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scope.$apply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called automatically by Angular when events fire</a:t>
            </a:r>
          </a:p>
          <a:p>
            <a:r>
              <a:rPr lang="en-US" dirty="0" smtClean="0"/>
              <a:t>…but if you change the state without Angular knowing, then you have to call $apply explicitly!</a:t>
            </a:r>
          </a:p>
          <a:p>
            <a:pPr lvl="1"/>
            <a:r>
              <a:rPr lang="en-US" dirty="0" smtClean="0"/>
              <a:t>This is especially common in tests, where you may tweak a value on scope directly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8066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050146"/>
            <a:ext cx="8229600" cy="4864421"/>
          </a:xfrm>
        </p:spPr>
        <p:txBody>
          <a:bodyPr>
            <a:normAutofit/>
          </a:bodyPr>
          <a:lstStyle/>
          <a:p>
            <a:r>
              <a:rPr lang="en-US" dirty="0" smtClean="0"/>
              <a:t>Getting a basic app up and running</a:t>
            </a:r>
          </a:p>
          <a:p>
            <a:r>
              <a:rPr lang="en-US" dirty="0" smtClean="0"/>
              <a:t>Key topics:</a:t>
            </a:r>
          </a:p>
          <a:p>
            <a:pPr lvl="1"/>
            <a:r>
              <a:rPr lang="en-US" dirty="0" smtClean="0"/>
              <a:t>Modules, </a:t>
            </a:r>
            <a:r>
              <a:rPr lang="en-US" dirty="0" err="1" smtClean="0"/>
              <a:t>ng</a:t>
            </a:r>
            <a:r>
              <a:rPr lang="en-US" dirty="0" smtClean="0"/>
              <a:t>-app, bindings</a:t>
            </a:r>
          </a:p>
          <a:p>
            <a:pPr lvl="1"/>
            <a:r>
              <a:rPr lang="en-US" dirty="0" smtClean="0"/>
              <a:t>Unit testing: jasmine, basic injection, basic assertions</a:t>
            </a:r>
          </a:p>
          <a:p>
            <a:pPr lvl="1"/>
            <a:r>
              <a:rPr lang="en-US" dirty="0" smtClean="0"/>
              <a:t>Controllers: construction, testing, scope</a:t>
            </a:r>
          </a:p>
          <a:p>
            <a:r>
              <a:rPr lang="en-US" dirty="0" smtClean="0"/>
              <a:t>Angular directives used: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-app, </a:t>
            </a:r>
            <a:r>
              <a:rPr lang="en-US" dirty="0" err="1" smtClean="0"/>
              <a:t>ng</a:t>
            </a:r>
            <a:r>
              <a:rPr lang="en-US" dirty="0" smtClean="0"/>
              <a:t>-controller, </a:t>
            </a:r>
            <a:r>
              <a:rPr lang="en-US" dirty="0" err="1" smtClean="0"/>
              <a:t>ng</a:t>
            </a:r>
            <a:r>
              <a:rPr lang="en-US" dirty="0" smtClean="0"/>
              <a:t>-model, </a:t>
            </a:r>
            <a:r>
              <a:rPr lang="en-US" dirty="0" err="1" smtClean="0"/>
              <a:t>ng</a:t>
            </a:r>
            <a:r>
              <a:rPr lang="en-US" dirty="0" smtClean="0"/>
              <a:t>-repeat, </a:t>
            </a:r>
            <a:r>
              <a:rPr lang="en-US" dirty="0" err="1" smtClean="0"/>
              <a:t>ng</a:t>
            </a:r>
            <a:r>
              <a:rPr lang="en-US" dirty="0" smtClean="0"/>
              <a:t>-submit</a:t>
            </a:r>
          </a:p>
          <a:p>
            <a:r>
              <a:rPr lang="en-US" dirty="0" smtClean="0"/>
              <a:t>Angular JS used:</a:t>
            </a:r>
          </a:p>
          <a:p>
            <a:pPr lvl="1"/>
            <a:r>
              <a:rPr lang="en-US" dirty="0" smtClean="0"/>
              <a:t>$scope, $controller, $</a:t>
            </a:r>
            <a:r>
              <a:rPr lang="en-US" dirty="0" err="1" smtClean="0"/>
              <a:t>rootScope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5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Conditionally hide 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footer should only be shown when there are tasks in the list</a:t>
            </a:r>
          </a:p>
          <a:p>
            <a:r>
              <a:rPr lang="en-US" dirty="0" smtClean="0"/>
              <a:t>What you'll need:</a:t>
            </a:r>
          </a:p>
          <a:p>
            <a:pPr lvl="1"/>
            <a:r>
              <a:rPr lang="en-US" dirty="0" smtClean="0"/>
              <a:t>A watch over the list of entries</a:t>
            </a:r>
          </a:p>
          <a:p>
            <a:pPr lvl="2"/>
            <a:r>
              <a:rPr lang="en-US" dirty="0" smtClean="0"/>
              <a:t>That watch should set a flag indicating whether we have any entries</a:t>
            </a:r>
          </a:p>
          <a:p>
            <a:pPr lvl="1"/>
            <a:r>
              <a:rPr lang="en-US" dirty="0" smtClean="0"/>
              <a:t>Unit tests to verify the watch fires and updates the flag when the number of tasks changes from and to zero</a:t>
            </a:r>
          </a:p>
          <a:p>
            <a:pPr lvl="2"/>
            <a:r>
              <a:rPr lang="en-US" dirty="0" smtClean="0"/>
              <a:t>You'll need to $apply() after changing your tasks to fire the watch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ng</a:t>
            </a:r>
            <a:r>
              <a:rPr lang="en-US" dirty="0" smtClean="0"/>
              <a:t>-show on the footer, conditioned by your new flag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ng</a:t>
            </a:r>
            <a:r>
              <a:rPr lang="en-US" dirty="0" smtClean="0"/>
              <a:t>-cloak and [</a:t>
            </a:r>
            <a:r>
              <a:rPr lang="en-US" dirty="0" err="1" smtClean="0"/>
              <a:t>ng</a:t>
            </a:r>
            <a:r>
              <a:rPr lang="en-US" dirty="0" smtClean="0"/>
              <a:t>-cloak] CSS declaration (see docs) to hide the footer and </a:t>
            </a:r>
            <a:r>
              <a:rPr lang="en-US" dirty="0" err="1" smtClean="0"/>
              <a:t>todo</a:t>
            </a:r>
            <a:r>
              <a:rPr lang="en-US" dirty="0" smtClean="0"/>
              <a:t>-list during page load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90993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Show count of remaining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"1 item left" needs to update dynamically to reflect number of incomplete tasks left to do</a:t>
            </a:r>
          </a:p>
          <a:p>
            <a:r>
              <a:rPr lang="en-US" dirty="0" smtClean="0"/>
              <a:t>What you'll need:</a:t>
            </a:r>
          </a:p>
          <a:p>
            <a:pPr lvl="1"/>
            <a:r>
              <a:rPr lang="en-US" dirty="0" smtClean="0"/>
              <a:t>A watch over the task list that sets a new scope property for the number of incomplete tasks</a:t>
            </a:r>
          </a:p>
          <a:p>
            <a:pPr lvl="2"/>
            <a:r>
              <a:rPr lang="en-US" dirty="0" smtClean="0"/>
              <a:t>You may be able to share or replace your watch from part 1</a:t>
            </a:r>
          </a:p>
          <a:p>
            <a:pPr lvl="1"/>
            <a:r>
              <a:rPr lang="en-US" dirty="0" smtClean="0"/>
              <a:t>Tests that the count is updated correctly (probably at least 3 or 4 cases here)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-pluralize to set "item" or "items" text (see docs)</a:t>
            </a:r>
          </a:p>
          <a:p>
            <a:pPr lvl="1"/>
            <a:r>
              <a:rPr lang="en-US" dirty="0" smtClean="0"/>
              <a:t>Simple interpolation to bind your new scope property into HTML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624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Clear 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together everything from Parts 1 and 2, and make the Clear Completed button work!</a:t>
            </a:r>
          </a:p>
          <a:p>
            <a:r>
              <a:rPr lang="en-US" dirty="0" smtClean="0"/>
              <a:t>Button should be hidden when there are no completed tasks</a:t>
            </a:r>
          </a:p>
          <a:p>
            <a:r>
              <a:rPr lang="en-US" dirty="0" smtClean="0"/>
              <a:t>Count should be correct</a:t>
            </a:r>
          </a:p>
          <a:p>
            <a:r>
              <a:rPr lang="en-US" dirty="0" smtClean="0"/>
              <a:t>Clicking "clear completed" should remove all completed tasks from the list</a:t>
            </a:r>
          </a:p>
          <a:p>
            <a:r>
              <a:rPr lang="en-US" dirty="0" smtClean="0"/>
              <a:t>You'll need tests for the counts and the removal behavior!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goal5-part2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7788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6: Toggle all completed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short one, heavier on tests than on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goal6-start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6997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All Tasks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Clicking the chevrons in the input field should toggle all tasks complete or incomplete</a:t>
            </a:r>
          </a:p>
          <a:p>
            <a:r>
              <a:rPr lang="en-US" dirty="0" smtClean="0"/>
              <a:t>You should write tests both for toggling on and toggling off of the "select all"</a:t>
            </a:r>
          </a:p>
          <a:p>
            <a:r>
              <a:rPr lang="en-US" dirty="0" smtClean="0"/>
              <a:t>No need to remember the pre-toggle state</a:t>
            </a:r>
          </a:p>
          <a:p>
            <a:r>
              <a:rPr lang="en-US" dirty="0" smtClean="0"/>
              <a:t>Writing a custom Jasmine matcher for </a:t>
            </a:r>
            <a:r>
              <a:rPr lang="en-US" dirty="0" err="1" smtClean="0"/>
              <a:t>toBeCompleted</a:t>
            </a:r>
            <a:r>
              <a:rPr lang="en-US" dirty="0" smtClean="0"/>
              <a:t> might be worth exploring…</a:t>
            </a:r>
          </a:p>
          <a:p>
            <a:r>
              <a:rPr lang="en-US" dirty="0" smtClean="0"/>
              <a:t>You'll likely be using another $</a:t>
            </a:r>
            <a:r>
              <a:rPr lang="en-US" dirty="0" err="1" smtClean="0"/>
              <a:t>scope.$watch</a:t>
            </a:r>
            <a:r>
              <a:rPr lang="en-US" dirty="0" smtClean="0"/>
              <a:t>.  Beware that $watch listener is called once on application startup!</a:t>
            </a:r>
          </a:p>
          <a:p>
            <a:r>
              <a:rPr lang="en-US" dirty="0" smtClean="0"/>
              <a:t>Don't forget to $</a:t>
            </a:r>
            <a:r>
              <a:rPr lang="en-US" dirty="0" err="1" smtClean="0"/>
              <a:t>scope.$apply</a:t>
            </a:r>
            <a:r>
              <a:rPr lang="en-US" dirty="0" smtClean="0"/>
              <a:t>() after changing the model in a test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goal5-part2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1754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Session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goal6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939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940896" cy="1470025"/>
          </a:xfrm>
        </p:spPr>
        <p:txBody>
          <a:bodyPr/>
          <a:lstStyle/>
          <a:p>
            <a:r>
              <a:rPr lang="en-US" dirty="0" smtClean="0"/>
              <a:t>Session 3: Injection and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DI to clean up our code</a:t>
            </a:r>
          </a:p>
          <a:p>
            <a:r>
              <a:rPr lang="en-US" dirty="0" smtClean="0"/>
              <a:t>Implementing the filtering links on the task list</a:t>
            </a:r>
          </a:p>
          <a:p>
            <a:r>
              <a:rPr lang="en-US" dirty="0" smtClean="0"/>
              <a:t>Key topics:</a:t>
            </a:r>
          </a:p>
          <a:p>
            <a:pPr lvl="1"/>
            <a:r>
              <a:rPr lang="en-US" dirty="0" smtClean="0"/>
              <a:t>Extracting a factory for the task list</a:t>
            </a:r>
          </a:p>
          <a:p>
            <a:pPr lvl="1"/>
            <a:r>
              <a:rPr lang="en-US" dirty="0" smtClean="0"/>
              <a:t>Injecting dependencies, both framework ($location) and our own</a:t>
            </a:r>
          </a:p>
          <a:p>
            <a:pPr lvl="1"/>
            <a:r>
              <a:rPr lang="en-US" dirty="0" smtClean="0"/>
              <a:t>Using filters in HTML and JS</a:t>
            </a:r>
          </a:p>
          <a:p>
            <a:r>
              <a:rPr lang="en-US" dirty="0" smtClean="0"/>
              <a:t>Angular directives used: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-repeat with a filter, </a:t>
            </a:r>
            <a:r>
              <a:rPr lang="en-US" dirty="0" err="1" smtClean="0"/>
              <a:t>ng</a:t>
            </a:r>
            <a:r>
              <a:rPr lang="en-US" dirty="0" smtClean="0"/>
              <a:t>-class</a:t>
            </a:r>
          </a:p>
          <a:p>
            <a:r>
              <a:rPr lang="en-US" dirty="0" smtClean="0"/>
              <a:t>Angular JS used:</a:t>
            </a:r>
          </a:p>
          <a:p>
            <a:pPr lvl="1"/>
            <a:r>
              <a:rPr lang="en-US" dirty="0" err="1" smtClean="0"/>
              <a:t>module.factory</a:t>
            </a:r>
            <a:r>
              <a:rPr lang="en-US" dirty="0" smtClean="0"/>
              <a:t>, $location,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483156" cy="1470025"/>
          </a:xfrm>
        </p:spPr>
        <p:txBody>
          <a:bodyPr/>
          <a:lstStyle/>
          <a:p>
            <a:r>
              <a:rPr lang="en-US" dirty="0" smtClean="0"/>
              <a:t>Goal 7: Refactoring the task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parts: extract a factory for the task list, then move implementation details from controller to your new object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goal7-start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7584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Factories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Declared with module('…').</a:t>
            </a:r>
            <a:r>
              <a:rPr lang="en-US" b="1" i="1" dirty="0" smtClean="0"/>
              <a:t>factory</a:t>
            </a:r>
            <a:r>
              <a:rPr lang="en-US" dirty="0" smtClean="0"/>
              <a:t>('</a:t>
            </a:r>
            <a:r>
              <a:rPr lang="en-US" i="1" dirty="0" smtClean="0"/>
              <a:t>name</a:t>
            </a:r>
            <a:r>
              <a:rPr lang="en-US" dirty="0" smtClean="0"/>
              <a:t>', function() {})</a:t>
            </a:r>
          </a:p>
          <a:p>
            <a:r>
              <a:rPr lang="en-US" dirty="0" smtClean="0"/>
              <a:t>You can inject the factory into your controller by name like so:</a:t>
            </a:r>
          </a:p>
          <a:p>
            <a:pPr lvl="1"/>
            <a:r>
              <a:rPr lang="en-US" dirty="0"/>
              <a:t>.</a:t>
            </a:r>
            <a:r>
              <a:rPr lang="en-US" i="1" dirty="0"/>
              <a:t>controller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dirty="0" err="1"/>
              <a:t>TasksController</a:t>
            </a:r>
            <a:r>
              <a:rPr lang="en-US" b="1" dirty="0"/>
              <a:t>'</a:t>
            </a:r>
            <a:r>
              <a:rPr lang="en-US" dirty="0"/>
              <a:t>, function($scope</a:t>
            </a:r>
            <a:r>
              <a:rPr lang="en-US" dirty="0" smtClean="0"/>
              <a:t>, </a:t>
            </a:r>
            <a:r>
              <a:rPr lang="en-US" i="1" dirty="0" smtClean="0"/>
              <a:t>name</a:t>
            </a:r>
            <a:r>
              <a:rPr lang="en-US" dirty="0" smtClean="0"/>
              <a:t>) {} )</a:t>
            </a:r>
          </a:p>
          <a:p>
            <a:r>
              <a:rPr lang="en-US" dirty="0" smtClean="0"/>
              <a:t>Factories return a </a:t>
            </a:r>
            <a:r>
              <a:rPr lang="en-US" i="1" dirty="0" smtClean="0"/>
              <a:t>singleton</a:t>
            </a:r>
            <a:r>
              <a:rPr lang="en-US" dirty="0" smtClean="0"/>
              <a:t> that is bound to the injector</a:t>
            </a:r>
          </a:p>
          <a:p>
            <a:r>
              <a:rPr lang="en-US" dirty="0" smtClean="0"/>
              <a:t>There are other options:</a:t>
            </a:r>
          </a:p>
          <a:p>
            <a:pPr lvl="1"/>
            <a:r>
              <a:rPr lang="en-US" dirty="0" smtClean="0"/>
              <a:t>Service: like factory, but calls the function argument as a constructor function to create the instance</a:t>
            </a:r>
          </a:p>
          <a:p>
            <a:pPr lvl="1"/>
            <a:r>
              <a:rPr lang="en-US" dirty="0" smtClean="0"/>
              <a:t>Value/Constant: specifies an explicit value</a:t>
            </a:r>
          </a:p>
          <a:p>
            <a:pPr lvl="1"/>
            <a:r>
              <a:rPr lang="en-US" dirty="0" smtClean="0"/>
              <a:t>Provider: the big man on campus, all the others are implemented in terms of this.  Allows for configuration through </a:t>
            </a:r>
            <a:r>
              <a:rPr lang="en-US" dirty="0" err="1" smtClean="0"/>
              <a:t>module.config</a:t>
            </a:r>
            <a:r>
              <a:rPr lang="en-US" dirty="0" smtClean="0"/>
              <a:t>.  Angular </a:t>
            </a:r>
            <a:r>
              <a:rPr lang="en-US" dirty="0" err="1" smtClean="0"/>
              <a:t>Github</a:t>
            </a:r>
            <a:r>
              <a:rPr lang="en-US" dirty="0" smtClean="0"/>
              <a:t> wiki is the best place to learn more about this.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goal7-start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98072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1: Creating an Angular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8563" y="268642"/>
            <a:ext cx="173415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6185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Extract the 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 the </a:t>
            </a:r>
            <a:r>
              <a:rPr lang="en-US" dirty="0" err="1" smtClean="0"/>
              <a:t>taskList</a:t>
            </a:r>
            <a:r>
              <a:rPr lang="en-US" dirty="0" smtClean="0"/>
              <a:t> object out into a factory</a:t>
            </a:r>
          </a:p>
          <a:p>
            <a:r>
              <a:rPr lang="en-US" dirty="0" smtClean="0"/>
              <a:t>Steps: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Create a new JS file called </a:t>
            </a:r>
            <a:r>
              <a:rPr lang="en-US" dirty="0" err="1" smtClean="0"/>
              <a:t>js</a:t>
            </a:r>
            <a:r>
              <a:rPr lang="en-US" dirty="0" smtClean="0"/>
              <a:t>/</a:t>
            </a:r>
            <a:r>
              <a:rPr lang="en-US" dirty="0" err="1" smtClean="0"/>
              <a:t>taskListFactory.js</a:t>
            </a:r>
            <a:endParaRPr lang="en-US" dirty="0" smtClean="0"/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Create a factory in there that returns a function that, when called, returns a </a:t>
            </a:r>
            <a:r>
              <a:rPr lang="en-US" dirty="0" err="1" smtClean="0"/>
              <a:t>taskList</a:t>
            </a:r>
            <a:r>
              <a:rPr lang="en-US" dirty="0" smtClean="0"/>
              <a:t> instance like we have in the controller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In the controller, inject that new </a:t>
            </a:r>
            <a:r>
              <a:rPr lang="en-US" dirty="0" err="1" smtClean="0"/>
              <a:t>taskListFactory</a:t>
            </a:r>
            <a:endParaRPr lang="en-US" dirty="0" smtClean="0"/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In the controller, assign $</a:t>
            </a:r>
            <a:r>
              <a:rPr lang="en-US" dirty="0" err="1" smtClean="0"/>
              <a:t>scope.taskList</a:t>
            </a:r>
            <a:r>
              <a:rPr lang="en-US" dirty="0" smtClean="0"/>
              <a:t> = </a:t>
            </a:r>
            <a:r>
              <a:rPr lang="en-US" dirty="0" err="1" smtClean="0"/>
              <a:t>taskListFactory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</a:t>
            </a:r>
            <a:r>
              <a:rPr lang="en-US" dirty="0" err="1" smtClean="0"/>
              <a:t>shouldn</a:t>
            </a:r>
            <a:r>
              <a:rPr lang="fr-FR" dirty="0" smtClean="0"/>
              <a:t>’</a:t>
            </a:r>
            <a:r>
              <a:rPr lang="en-US" dirty="0" smtClean="0"/>
              <a:t>t require any test changes, and the only HTML change is to include your JS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goal7-start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224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Move over our task list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a lot of behavior in the controller that knows about the internals of </a:t>
            </a:r>
            <a:r>
              <a:rPr lang="en-US" dirty="0" err="1" smtClean="0"/>
              <a:t>taskList</a:t>
            </a:r>
            <a:endParaRPr lang="en-US" dirty="0" smtClean="0"/>
          </a:p>
          <a:p>
            <a:r>
              <a:rPr lang="en-US" dirty="0" smtClean="0"/>
              <a:t>Move behavior for:</a:t>
            </a:r>
          </a:p>
          <a:p>
            <a:pPr lvl="1"/>
            <a:r>
              <a:rPr lang="en-US" dirty="0" err="1" smtClean="0"/>
              <a:t>addEntry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trimTitle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removeTask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removeCompletedTasks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You'll need to leave methods on the scope that call through for things exposed in the HTML!</a:t>
            </a:r>
          </a:p>
          <a:p>
            <a:r>
              <a:rPr lang="en-US" dirty="0" smtClean="0"/>
              <a:t>Again, no tests need to change: everything should always be green!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goal7-part1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87470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483156" cy="1470025"/>
          </a:xfrm>
        </p:spPr>
        <p:txBody>
          <a:bodyPr/>
          <a:lstStyle/>
          <a:p>
            <a:r>
              <a:rPr lang="en-US" dirty="0" smtClean="0"/>
              <a:t>Goal 8: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single part, but quite a big one.  We'll tackle it in chunks.  We'll be dealing with $location, $watch, and a new filter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goal8-start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8333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063218"/>
            <a:ext cx="8229600" cy="4851349"/>
          </a:xfrm>
        </p:spPr>
        <p:txBody>
          <a:bodyPr>
            <a:normAutofit/>
          </a:bodyPr>
          <a:lstStyle/>
          <a:p>
            <a:r>
              <a:rPr lang="en-US" dirty="0" smtClean="0"/>
              <a:t>Just a function to transform an input into an output</a:t>
            </a:r>
          </a:p>
          <a:p>
            <a:r>
              <a:rPr lang="en-US" dirty="0" smtClean="0"/>
              <a:t>Commonly used to filter arrays to select certain elements</a:t>
            </a:r>
          </a:p>
          <a:p>
            <a:r>
              <a:rPr lang="en-US" dirty="0" smtClean="0"/>
              <a:t>Ties in nicely with expressions in e.g. </a:t>
            </a:r>
            <a:r>
              <a:rPr lang="en-US" dirty="0" err="1" smtClean="0"/>
              <a:t>ng</a:t>
            </a:r>
            <a:r>
              <a:rPr lang="en-US" dirty="0" smtClean="0"/>
              <a:t>-repeat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-repeat="candy in gumdrops | </a:t>
            </a:r>
            <a:r>
              <a:rPr lang="en-US" dirty="0" err="1" smtClean="0"/>
              <a:t>filter:noGreens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Also usable in JS</a:t>
            </a:r>
          </a:p>
          <a:p>
            <a:pPr lvl="1"/>
            <a:r>
              <a:rPr lang="en-US" dirty="0" smtClean="0"/>
              <a:t>$filter('</a:t>
            </a:r>
            <a:r>
              <a:rPr lang="en-US" dirty="0" err="1" smtClean="0"/>
              <a:t>noGreens</a:t>
            </a:r>
            <a:r>
              <a:rPr lang="en-US" dirty="0" smtClean="0"/>
              <a:t>')(gumdrops)</a:t>
            </a:r>
          </a:p>
          <a:p>
            <a:r>
              <a:rPr lang="en-US" dirty="0" smtClean="0"/>
              <a:t>Can be injected by name by appending "Filter"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unction(</a:t>
            </a:r>
            <a:r>
              <a:rPr lang="en-US" dirty="0" err="1" smtClean="0"/>
              <a:t>noGreensFilter</a:t>
            </a:r>
            <a:r>
              <a:rPr lang="en-US" dirty="0" smtClean="0"/>
              <a:t>) { …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goal8-start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959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array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We're going to use the filter confusingly called 'filter'</a:t>
            </a:r>
          </a:p>
          <a:p>
            <a:r>
              <a:rPr lang="en-US" dirty="0" smtClean="0"/>
              <a:t>Injected as "</a:t>
            </a:r>
            <a:r>
              <a:rPr lang="en-US" dirty="0" err="1" smtClean="0"/>
              <a:t>filterFilter</a:t>
            </a:r>
            <a:r>
              <a:rPr lang="en-US" dirty="0" smtClean="0"/>
              <a:t>"</a:t>
            </a:r>
          </a:p>
          <a:p>
            <a:r>
              <a:rPr lang="en-US" dirty="0" smtClean="0"/>
              <a:t>Takes an array, an expression,</a:t>
            </a:r>
            <a:r>
              <a:rPr lang="en-US" dirty="0"/>
              <a:t> </a:t>
            </a:r>
            <a:r>
              <a:rPr lang="en-US" dirty="0" smtClean="0"/>
              <a:t>and optionally a comparator</a:t>
            </a:r>
          </a:p>
          <a:p>
            <a:r>
              <a:rPr lang="en-US" dirty="0" smtClean="0"/>
              <a:t>Expression is one of:</a:t>
            </a:r>
          </a:p>
          <a:p>
            <a:pPr lvl="1"/>
            <a:r>
              <a:rPr lang="en-US" dirty="0" smtClean="0"/>
              <a:t>String: a substring match on elements in the array</a:t>
            </a:r>
          </a:p>
          <a:p>
            <a:pPr lvl="1"/>
            <a:r>
              <a:rPr lang="en-US" dirty="0" smtClean="0"/>
              <a:t>Object: an object "pattern", e.g. { color : 'green' }.  Only objects with a matching property will match</a:t>
            </a:r>
          </a:p>
          <a:p>
            <a:pPr lvl="1"/>
            <a:r>
              <a:rPr lang="en-US" dirty="0" smtClean="0"/>
              <a:t>Function: a predicate function that returns true for a match, else false.</a:t>
            </a:r>
          </a:p>
          <a:p>
            <a:r>
              <a:rPr lang="en-US" dirty="0" smtClean="0"/>
              <a:t>If expression is null, matches all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goal8-start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511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Introduce a status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954928"/>
            <a:ext cx="8229600" cy="4959640"/>
          </a:xfrm>
        </p:spPr>
        <p:txBody>
          <a:bodyPr/>
          <a:lstStyle/>
          <a:p>
            <a:r>
              <a:rPr lang="en-US" dirty="0" smtClean="0"/>
              <a:t>We want a filter in the scope that will filter by completion status</a:t>
            </a:r>
          </a:p>
          <a:p>
            <a:r>
              <a:rPr lang="en-US" dirty="0" smtClean="0"/>
              <a:t>Initially, let's make the filter null to match everything</a:t>
            </a:r>
          </a:p>
          <a:p>
            <a:r>
              <a:rPr lang="en-US" dirty="0" smtClean="0"/>
              <a:t>Write a test that takes a </a:t>
            </a:r>
            <a:r>
              <a:rPr lang="en-US" dirty="0" err="1" smtClean="0"/>
              <a:t>filterFilter</a:t>
            </a:r>
            <a:r>
              <a:rPr lang="en-US" dirty="0" smtClean="0"/>
              <a:t> and applies it to a list of tasks, and verify that the result has the same tasks in it</a:t>
            </a:r>
          </a:p>
          <a:p>
            <a:r>
              <a:rPr lang="en-US" dirty="0" smtClean="0"/>
              <a:t>Put that filter into your </a:t>
            </a:r>
            <a:r>
              <a:rPr lang="en-US" dirty="0" err="1" smtClean="0"/>
              <a:t>ng</a:t>
            </a:r>
            <a:r>
              <a:rPr lang="en-US" dirty="0" smtClean="0"/>
              <a:t>-repeat and verify that you still see all the tasks in the UI</a:t>
            </a:r>
          </a:p>
          <a:p>
            <a:r>
              <a:rPr lang="en-US" dirty="0" err="1" smtClean="0"/>
              <a:t>ng</a:t>
            </a:r>
            <a:r>
              <a:rPr lang="en-US" dirty="0" smtClean="0"/>
              <a:t>-repeat="task in </a:t>
            </a:r>
            <a:r>
              <a:rPr lang="en-US" dirty="0" err="1" smtClean="0"/>
              <a:t>taskList.entries</a:t>
            </a:r>
            <a:r>
              <a:rPr lang="en-US" dirty="0" smtClean="0"/>
              <a:t> | </a:t>
            </a:r>
            <a:r>
              <a:rPr lang="en-US" dirty="0" err="1" smtClean="0"/>
              <a:t>filter:statusFilter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filteredEntries</a:t>
            </a:r>
            <a:r>
              <a:rPr lang="en-US" dirty="0" smtClean="0"/>
              <a:t> = </a:t>
            </a:r>
            <a:r>
              <a:rPr lang="en-US" dirty="0" err="1" smtClean="0"/>
              <a:t>filterFilter</a:t>
            </a:r>
            <a:r>
              <a:rPr lang="en-US" dirty="0" smtClean="0"/>
              <a:t>(</a:t>
            </a:r>
            <a:r>
              <a:rPr lang="en-US" dirty="0" err="1" smtClean="0"/>
              <a:t>taskList.entries</a:t>
            </a:r>
            <a:r>
              <a:rPr lang="en-US" dirty="0" smtClean="0"/>
              <a:t>, </a:t>
            </a:r>
            <a:r>
              <a:rPr lang="en-US" dirty="0" err="1" smtClean="0"/>
              <a:t>statusFilter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goal8-start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829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1b Filter on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someone clicks on the links for all/active/completed we should show only those</a:t>
            </a:r>
          </a:p>
          <a:p>
            <a:r>
              <a:rPr lang="en-US" dirty="0" smtClean="0"/>
              <a:t>Inject the $location service (see docs) to get the current path</a:t>
            </a:r>
          </a:p>
          <a:p>
            <a:r>
              <a:rPr lang="en-US" dirty="0" smtClean="0"/>
              <a:t>You'll need to watch your current path ($</a:t>
            </a:r>
            <a:r>
              <a:rPr lang="en-US" dirty="0" err="1" smtClean="0"/>
              <a:t>location.path</a:t>
            </a:r>
            <a:r>
              <a:rPr lang="en-US" dirty="0" smtClean="0"/>
              <a:t>()) to know when to change the filter.  To do this, attach $location to your scope.</a:t>
            </a:r>
          </a:p>
          <a:p>
            <a:r>
              <a:rPr lang="en-US" dirty="0" smtClean="0"/>
              <a:t>When on active, filter { completed : true }; when on completed, filter { completed : false }; when on all, filter null</a:t>
            </a:r>
          </a:p>
          <a:p>
            <a:r>
              <a:rPr lang="en-US" dirty="0" smtClean="0"/>
              <a:t>Remember to set the class to selected in your HTML for whatever link is active</a:t>
            </a:r>
          </a:p>
          <a:p>
            <a:r>
              <a:rPr lang="en-US" dirty="0" smtClean="0"/>
              <a:t>You need tests for all three cases (all, active, complete)!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goal8-part1a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409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1c: Use filters to simplify </a:t>
            </a:r>
            <a:r>
              <a:rPr lang="en-US" dirty="0" err="1" smtClean="0"/>
              <a:t>taskList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taskList</a:t>
            </a:r>
            <a:r>
              <a:rPr lang="en-US" dirty="0" smtClean="0"/>
              <a:t> is doing some nasty things to count tasks and remove incomplete tasks</a:t>
            </a:r>
          </a:p>
          <a:p>
            <a:r>
              <a:rPr lang="en-US" dirty="0" smtClean="0"/>
              <a:t>Replace those with uses of </a:t>
            </a:r>
            <a:r>
              <a:rPr lang="en-US" dirty="0" err="1" smtClean="0"/>
              <a:t>filterFilter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removeAllCompletedTasks</a:t>
            </a:r>
            <a:r>
              <a:rPr lang="en-US" dirty="0" smtClean="0"/>
              <a:t>, replace the task list with a filtered version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countIncompleteTasks</a:t>
            </a:r>
            <a:r>
              <a:rPr lang="en-US" dirty="0" smtClean="0"/>
              <a:t>, filter the task list and check its length</a:t>
            </a:r>
          </a:p>
          <a:p>
            <a:r>
              <a:rPr lang="en-US" dirty="0" smtClean="0"/>
              <a:t>For extra credit, see if you can't make the controller a littler neater and better organized…it's getting rather messy!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goal8-part1b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4899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latest </a:t>
            </a:r>
            <a:r>
              <a:rPr lang="en-US" dirty="0" err="1" smtClean="0"/>
              <a:t>git</a:t>
            </a:r>
            <a:r>
              <a:rPr lang="en-US" dirty="0" smtClean="0"/>
              <a:t>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like </a:t>
            </a:r>
            <a:r>
              <a:rPr lang="en-US" dirty="0" err="1" smtClean="0"/>
              <a:t>git</a:t>
            </a:r>
            <a:r>
              <a:rPr lang="en-US" dirty="0" smtClean="0"/>
              <a:t> pull wasn't enough…</a:t>
            </a:r>
          </a:p>
          <a:p>
            <a:endParaRPr lang="en-US" dirty="0"/>
          </a:p>
          <a:p>
            <a:r>
              <a:rPr lang="en-US" dirty="0" smtClean="0"/>
              <a:t>You need to run: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mtClean="0"/>
              <a:t>	 </a:t>
            </a:r>
            <a:r>
              <a:rPr lang="en-US" sz="4000" dirty="0" err="1" smtClean="0"/>
              <a:t>git</a:t>
            </a:r>
            <a:r>
              <a:rPr lang="en-US" sz="4000" dirty="0" smtClean="0"/>
              <a:t> fetch -t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74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940896" cy="1470025"/>
          </a:xfrm>
        </p:spPr>
        <p:txBody>
          <a:bodyPr/>
          <a:lstStyle/>
          <a:p>
            <a:r>
              <a:rPr lang="en-US" dirty="0" smtClean="0"/>
              <a:t>Session 4: Modules and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477530"/>
            <a:ext cx="8229600" cy="4437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Hook angular into the page, and bind the input field to the second entry on the page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The end result: typing in the input field should dynamically update the second (incomplete) entry on the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Bonus points: set a default value for the second entry, for when the input value is empty (hint: ||)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78563" y="268642"/>
            <a:ext cx="173415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0479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and using new modules and services</a:t>
            </a:r>
          </a:p>
          <a:p>
            <a:r>
              <a:rPr lang="en-US" dirty="0" smtClean="0"/>
              <a:t>Storing our task list into local storage</a:t>
            </a:r>
            <a:endParaRPr lang="en-US" dirty="0"/>
          </a:p>
          <a:p>
            <a:r>
              <a:rPr lang="en-US" dirty="0"/>
              <a:t>Key topics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Building an independent module</a:t>
            </a:r>
          </a:p>
          <a:p>
            <a:pPr lvl="1"/>
            <a:r>
              <a:rPr lang="en-US" dirty="0" smtClean="0"/>
              <a:t>Creating a simple service object</a:t>
            </a:r>
            <a:endParaRPr lang="en-US" dirty="0"/>
          </a:p>
          <a:p>
            <a:r>
              <a:rPr lang="en-US" dirty="0"/>
              <a:t>Angular JS used:</a:t>
            </a:r>
          </a:p>
          <a:p>
            <a:pPr lvl="1"/>
            <a:r>
              <a:rPr lang="en-US" dirty="0" smtClean="0"/>
              <a:t>Module and factory creation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can depend on other modules to provide injectable services</a:t>
            </a:r>
          </a:p>
          <a:p>
            <a:r>
              <a:rPr lang="en-US" dirty="0" smtClean="0"/>
              <a:t>We declare a dependency on another module like so: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ngular.module</a:t>
            </a:r>
            <a:r>
              <a:rPr lang="en-US" dirty="0" smtClean="0"/>
              <a:t>('</a:t>
            </a:r>
            <a:r>
              <a:rPr lang="en-US" dirty="0" err="1" smtClean="0"/>
              <a:t>myModule</a:t>
            </a:r>
            <a:r>
              <a:rPr lang="en-US" dirty="0" smtClean="0"/>
              <a:t>', ['</a:t>
            </a:r>
            <a:r>
              <a:rPr lang="en-US" dirty="0" err="1" smtClean="0"/>
              <a:t>yourModule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When we depend on a module, all of the services registered to the provider in that module now become available to us</a:t>
            </a:r>
          </a:p>
          <a:p>
            <a:r>
              <a:rPr lang="en-US" dirty="0" smtClean="0"/>
              <a:t>Breaking things into multiple modules: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akes it easier to test in isolation</a:t>
            </a:r>
          </a:p>
          <a:p>
            <a:pPr lvl="1"/>
            <a:r>
              <a:rPr lang="en-US" dirty="0" smtClean="0"/>
              <a:t>Offers an easy configuration point for changing implementations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1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already saw a kind of service in the </a:t>
            </a:r>
            <a:r>
              <a:rPr lang="en-US" dirty="0" err="1" smtClean="0"/>
              <a:t>taskListFactory</a:t>
            </a:r>
            <a:endParaRPr lang="en-US" dirty="0" smtClean="0"/>
          </a:p>
          <a:p>
            <a:r>
              <a:rPr lang="en-US" dirty="0" smtClean="0"/>
              <a:t>More commonly, services are used for wrapping and controlling things like HTTP requests</a:t>
            </a:r>
          </a:p>
          <a:p>
            <a:r>
              <a:rPr lang="en-US" dirty="0" smtClean="0"/>
              <a:t>Although we use the term "service" there's no real difference between a service and a factory</a:t>
            </a:r>
          </a:p>
          <a:p>
            <a:pPr lvl="1"/>
            <a:r>
              <a:rPr lang="en-US" dirty="0" smtClean="0"/>
              <a:t>Service: Angular treats </a:t>
            </a:r>
            <a:r>
              <a:rPr lang="en-US" dirty="0" err="1" smtClean="0"/>
              <a:t>arg</a:t>
            </a:r>
            <a:r>
              <a:rPr lang="en-US" dirty="0" smtClean="0"/>
              <a:t> as constructor function to build object</a:t>
            </a:r>
          </a:p>
          <a:p>
            <a:pPr lvl="1"/>
            <a:r>
              <a:rPr lang="en-US" dirty="0" smtClean="0"/>
              <a:t>Factory: Angular takes return value of function as object</a:t>
            </a:r>
          </a:p>
          <a:p>
            <a:pPr lvl="1"/>
            <a:r>
              <a:rPr lang="en-US" dirty="0" smtClean="0"/>
              <a:t>Value/Constant: Angular takes the value itself</a:t>
            </a:r>
          </a:p>
          <a:p>
            <a:pPr lvl="1"/>
            <a:r>
              <a:rPr lang="en-US" dirty="0" smtClean="0"/>
              <a:t>Provider: Angular calls $get on the provider to create the object</a:t>
            </a:r>
          </a:p>
          <a:p>
            <a:pPr lvl="2"/>
            <a:r>
              <a:rPr lang="en-US" dirty="0" smtClean="0"/>
              <a:t>This is powerful for configurability. In </a:t>
            </a:r>
            <a:r>
              <a:rPr lang="en-US" dirty="0" err="1" smtClean="0"/>
              <a:t>config</a:t>
            </a:r>
            <a:r>
              <a:rPr lang="en-US" dirty="0" smtClean="0"/>
              <a:t>() you can manipulate the provider object before $get is called.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33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483156" cy="1470025"/>
          </a:xfrm>
        </p:spPr>
        <p:txBody>
          <a:bodyPr/>
          <a:lstStyle/>
          <a:p>
            <a:r>
              <a:rPr lang="en-US" dirty="0" smtClean="0"/>
              <a:t>Goal 9: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Services are an essential part of building an Angular app.  Here, we'll start to store our task list in local storage so we can see it from refresh to refresh!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goal9-start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3744510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module and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we create a module with:</a:t>
            </a:r>
          </a:p>
          <a:p>
            <a:pPr marL="287337" lvl="1" indent="0">
              <a:buNone/>
            </a:pPr>
            <a:r>
              <a:rPr lang="en-US" dirty="0" err="1" smtClean="0"/>
              <a:t>angular.module</a:t>
            </a:r>
            <a:r>
              <a:rPr lang="en-US" dirty="0" smtClean="0"/>
              <a:t>('</a:t>
            </a:r>
            <a:r>
              <a:rPr lang="en-US" dirty="0" err="1" smtClean="0"/>
              <a:t>localStorageService</a:t>
            </a:r>
            <a:r>
              <a:rPr lang="en-US" dirty="0" smtClean="0"/>
              <a:t>', [])</a:t>
            </a:r>
          </a:p>
          <a:p>
            <a:r>
              <a:rPr lang="en-US" dirty="0" smtClean="0"/>
              <a:t>We'll use a factory declaration to create our service</a:t>
            </a:r>
          </a:p>
          <a:p>
            <a:pPr marL="287337" lvl="1" indent="0">
              <a:buNone/>
            </a:pPr>
            <a:r>
              <a:rPr lang="en-US" dirty="0" smtClean="0"/>
              <a:t>.factory('</a:t>
            </a:r>
            <a:r>
              <a:rPr lang="en-US" dirty="0" err="1" smtClean="0"/>
              <a:t>taskPersister</a:t>
            </a:r>
            <a:r>
              <a:rPr lang="en-US" dirty="0" smtClean="0"/>
              <a:t>', function() { } )</a:t>
            </a:r>
          </a:p>
          <a:p>
            <a:r>
              <a:rPr lang="en-US" dirty="0" smtClean="0"/>
              <a:t>You can just chain the .factory definition on to the end of the module declaration for this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goal9-start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572655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Local storage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964772"/>
            <a:ext cx="8229600" cy="527066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localStorageService</a:t>
            </a:r>
            <a:r>
              <a:rPr lang="en-US" dirty="0" smtClean="0"/>
              <a:t> module with a </a:t>
            </a:r>
            <a:r>
              <a:rPr lang="en-US" dirty="0" err="1" smtClean="0"/>
              <a:t>taskPersister</a:t>
            </a:r>
            <a:r>
              <a:rPr lang="en-US" dirty="0" smtClean="0"/>
              <a:t> factory</a:t>
            </a:r>
          </a:p>
          <a:p>
            <a:r>
              <a:rPr lang="en-US" dirty="0" err="1" smtClean="0"/>
              <a:t>taskPersister</a:t>
            </a:r>
            <a:r>
              <a:rPr lang="en-US" dirty="0" smtClean="0"/>
              <a:t> has an API of: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etrieve() : get an array of tasks from local storage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tore(</a:t>
            </a:r>
            <a:r>
              <a:rPr lang="en-US" dirty="0" err="1" smtClean="0"/>
              <a:t>taskList</a:t>
            </a:r>
            <a:r>
              <a:rPr lang="en-US" dirty="0" smtClean="0"/>
              <a:t>) : save an array of tasks to local storage</a:t>
            </a:r>
          </a:p>
          <a:p>
            <a:r>
              <a:rPr lang="en-US" dirty="0" smtClean="0"/>
              <a:t>Inject </a:t>
            </a:r>
            <a:r>
              <a:rPr lang="en-US" dirty="0" err="1" smtClean="0"/>
              <a:t>localStorageKey</a:t>
            </a:r>
            <a:r>
              <a:rPr lang="en-US" dirty="0" smtClean="0"/>
              <a:t> into the </a:t>
            </a:r>
            <a:r>
              <a:rPr lang="en-US" dirty="0" err="1" smtClean="0"/>
              <a:t>taskPersister</a:t>
            </a:r>
            <a:endParaRPr lang="en-US" dirty="0" smtClean="0"/>
          </a:p>
          <a:p>
            <a:r>
              <a:rPr lang="en-US" dirty="0" smtClean="0"/>
              <a:t> Write tests in a new </a:t>
            </a:r>
            <a:r>
              <a:rPr lang="en-US" dirty="0" err="1" smtClean="0"/>
              <a:t>localStorageServiceSpec.js</a:t>
            </a:r>
            <a:r>
              <a:rPr lang="en-US" dirty="0" smtClean="0"/>
              <a:t> file for:</a:t>
            </a:r>
          </a:p>
          <a:p>
            <a:pPr lvl="1"/>
            <a:r>
              <a:rPr lang="en-US" dirty="0" smtClean="0"/>
              <a:t>Retrieve when storage is empty returns empty array</a:t>
            </a:r>
          </a:p>
          <a:p>
            <a:pPr lvl="1"/>
            <a:r>
              <a:rPr lang="en-US" dirty="0" smtClean="0"/>
              <a:t>Store of an array of tasks stores to the local store in the </a:t>
            </a:r>
            <a:r>
              <a:rPr lang="en-US" dirty="0" err="1" smtClean="0"/>
              <a:t>localStorageKey</a:t>
            </a:r>
            <a:endParaRPr lang="en-US" dirty="0" smtClean="0"/>
          </a:p>
          <a:p>
            <a:pPr lvl="1"/>
            <a:r>
              <a:rPr lang="en-US" dirty="0" smtClean="0"/>
              <a:t>Retrieve of a stored list of tasks gives back that list of tasks</a:t>
            </a:r>
          </a:p>
          <a:p>
            <a:r>
              <a:rPr lang="en-US" dirty="0"/>
              <a:t>In tests, you can </a:t>
            </a:r>
            <a:r>
              <a:rPr lang="en-US" dirty="0" smtClean="0"/>
              <a:t>set the </a:t>
            </a:r>
            <a:r>
              <a:rPr lang="en-US" dirty="0" err="1" smtClean="0"/>
              <a:t>localStorageKey</a:t>
            </a:r>
            <a:r>
              <a:rPr lang="en-US" dirty="0" smtClean="0"/>
              <a:t> like so:</a:t>
            </a:r>
            <a:endParaRPr lang="en-US" dirty="0"/>
          </a:p>
          <a:p>
            <a:pPr marL="287337" lvl="1" indent="0">
              <a:buNone/>
            </a:pPr>
            <a:r>
              <a:rPr lang="en-US" dirty="0" err="1"/>
              <a:t>beforeEach</a:t>
            </a:r>
            <a:r>
              <a:rPr lang="en-US" dirty="0"/>
              <a:t>(module('</a:t>
            </a:r>
            <a:r>
              <a:rPr lang="en-US" dirty="0" err="1"/>
              <a:t>localStorageService</a:t>
            </a:r>
            <a:r>
              <a:rPr lang="en-US" dirty="0"/>
              <a:t>', function($provide) {</a:t>
            </a:r>
          </a:p>
          <a:p>
            <a:pPr marL="287337" lvl="1" indent="0">
              <a:buNone/>
            </a:pPr>
            <a:r>
              <a:rPr lang="en-US" dirty="0"/>
              <a:t>	$</a:t>
            </a:r>
            <a:r>
              <a:rPr lang="en-US" dirty="0" err="1"/>
              <a:t>provide.constant</a:t>
            </a:r>
            <a:r>
              <a:rPr lang="en-US" dirty="0"/>
              <a:t>('</a:t>
            </a:r>
            <a:r>
              <a:rPr lang="en-US" dirty="0" err="1"/>
              <a:t>localStorageKey</a:t>
            </a:r>
            <a:r>
              <a:rPr lang="en-US" dirty="0"/>
              <a:t>', </a:t>
            </a:r>
            <a:r>
              <a:rPr lang="en-US" dirty="0" err="1"/>
              <a:t>localStorageKey</a:t>
            </a:r>
            <a:r>
              <a:rPr lang="en-US" dirty="0"/>
              <a:t>);</a:t>
            </a:r>
          </a:p>
          <a:p>
            <a:pPr marL="287337" lvl="1" indent="0">
              <a:buNone/>
            </a:pPr>
            <a:r>
              <a:rPr lang="en-US" dirty="0"/>
              <a:t>}));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goal9-start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27240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Integrate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974616"/>
            <a:ext cx="8229600" cy="4939951"/>
          </a:xfrm>
        </p:spPr>
        <p:txBody>
          <a:bodyPr/>
          <a:lstStyle/>
          <a:p>
            <a:r>
              <a:rPr lang="en-US" dirty="0" smtClean="0"/>
              <a:t>Now we want to actually use that local storage service</a:t>
            </a:r>
          </a:p>
          <a:p>
            <a:r>
              <a:rPr lang="en-US" dirty="0" smtClean="0"/>
              <a:t>Bring in the module dependency</a:t>
            </a:r>
          </a:p>
          <a:p>
            <a:r>
              <a:rPr lang="en-US" dirty="0" smtClean="0"/>
              <a:t>Write tests using a mock task </a:t>
            </a:r>
            <a:r>
              <a:rPr lang="en-US" dirty="0" err="1" smtClean="0"/>
              <a:t>persister</a:t>
            </a:r>
            <a:r>
              <a:rPr lang="en-US" dirty="0" smtClean="0"/>
              <a:t> (see jasmine docs for </a:t>
            </a:r>
            <a:r>
              <a:rPr lang="en-US" dirty="0" err="1" smtClean="0"/>
              <a:t>jasmine.createSpyObj</a:t>
            </a:r>
            <a:r>
              <a:rPr lang="en-US" dirty="0" smtClean="0"/>
              <a:t> and use the module </a:t>
            </a:r>
            <a:r>
              <a:rPr lang="en-US" dirty="0" err="1" smtClean="0"/>
              <a:t>config</a:t>
            </a:r>
            <a:r>
              <a:rPr lang="en-US" dirty="0" smtClean="0"/>
              <a:t> trick from before)</a:t>
            </a:r>
          </a:p>
          <a:p>
            <a:pPr lvl="1"/>
            <a:r>
              <a:rPr lang="en-US" dirty="0" smtClean="0"/>
              <a:t>Restores state on initial load</a:t>
            </a:r>
          </a:p>
          <a:p>
            <a:pPr lvl="1"/>
            <a:r>
              <a:rPr lang="en-US" dirty="0" smtClean="0"/>
              <a:t>Records state on task addition</a:t>
            </a:r>
          </a:p>
          <a:p>
            <a:pPr lvl="1"/>
            <a:r>
              <a:rPr lang="en-US" dirty="0" smtClean="0"/>
              <a:t>Records state on task removal</a:t>
            </a:r>
          </a:p>
          <a:p>
            <a:pPr lvl="1"/>
            <a:r>
              <a:rPr lang="en-US" dirty="0" smtClean="0"/>
              <a:t>Records state on task completion</a:t>
            </a:r>
          </a:p>
          <a:p>
            <a:r>
              <a:rPr lang="en-US" dirty="0" smtClean="0"/>
              <a:t>Write a test for </a:t>
            </a:r>
            <a:r>
              <a:rPr lang="en-US" dirty="0" err="1" smtClean="0"/>
              <a:t>taskListFactory</a:t>
            </a:r>
            <a:r>
              <a:rPr lang="en-US" dirty="0" smtClean="0"/>
              <a:t> (in a new spec) for setting the task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naco"/>
                <a:cs typeface="Monaco"/>
              </a:rPr>
              <a:t>g</a:t>
            </a:r>
            <a:r>
              <a:rPr lang="en-US" dirty="0" smtClean="0">
                <a:latin typeface="Monaco"/>
                <a:cs typeface="Monaco"/>
              </a:rPr>
              <a:t>oal9-part1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7082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940896" cy="1470025"/>
          </a:xfrm>
        </p:spPr>
        <p:txBody>
          <a:bodyPr/>
          <a:lstStyle/>
          <a:p>
            <a:r>
              <a:rPr lang="en-US" dirty="0" smtClean="0"/>
              <a:t>Session 5: Directives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Wherein we disappear down the rabbit hole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1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we'll be covering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directives to manipulate the DOM</a:t>
            </a:r>
          </a:p>
          <a:p>
            <a:r>
              <a:rPr lang="en-US" dirty="0" smtClean="0"/>
              <a:t>Communicating between controllers and directives</a:t>
            </a:r>
          </a:p>
          <a:p>
            <a:r>
              <a:rPr lang="en-US" dirty="0" smtClean="0"/>
              <a:t>Key </a:t>
            </a:r>
            <a:r>
              <a:rPr lang="en-US" dirty="0"/>
              <a:t>topics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Calling JS on DOM elements in a safe way</a:t>
            </a:r>
          </a:p>
          <a:p>
            <a:pPr lvl="1"/>
            <a:r>
              <a:rPr lang="en-US" dirty="0" smtClean="0"/>
              <a:t>Extracting </a:t>
            </a:r>
            <a:r>
              <a:rPr lang="en-US" dirty="0" err="1" smtClean="0"/>
              <a:t>templated</a:t>
            </a:r>
            <a:r>
              <a:rPr lang="en-US" dirty="0" smtClean="0"/>
              <a:t> code into a directive</a:t>
            </a:r>
          </a:p>
          <a:p>
            <a:pPr lvl="1"/>
            <a:r>
              <a:rPr lang="en-US" dirty="0" smtClean="0"/>
              <a:t>Isolating scopes to make </a:t>
            </a:r>
            <a:r>
              <a:rPr lang="en-US" dirty="0" err="1" smtClean="0"/>
              <a:t>templated</a:t>
            </a:r>
            <a:r>
              <a:rPr lang="en-US" dirty="0" smtClean="0"/>
              <a:t> code reusable</a:t>
            </a:r>
          </a:p>
          <a:p>
            <a:r>
              <a:rPr lang="en-US" dirty="0" smtClean="0"/>
              <a:t>Angular </a:t>
            </a:r>
            <a:r>
              <a:rPr lang="en-US" dirty="0"/>
              <a:t>JS used: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irective, $broadcast/$on, $timeout, </a:t>
            </a:r>
            <a:r>
              <a:rPr lang="en-US" dirty="0" err="1" smtClean="0"/>
              <a:t>jqLite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4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a directive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kind of DOM manipulation</a:t>
            </a:r>
          </a:p>
          <a:p>
            <a:pPr lvl="1"/>
            <a:r>
              <a:rPr lang="en-US" dirty="0" smtClean="0"/>
              <a:t>Generating new DOM </a:t>
            </a:r>
            <a:r>
              <a:rPr lang="en-US" dirty="0" err="1" smtClean="0"/>
              <a:t>subtrees</a:t>
            </a:r>
            <a:endParaRPr lang="en-US" dirty="0" smtClean="0"/>
          </a:p>
          <a:p>
            <a:pPr lvl="1"/>
            <a:r>
              <a:rPr lang="en-US" dirty="0" smtClean="0"/>
              <a:t>Manipulating existing DOM elements</a:t>
            </a:r>
          </a:p>
          <a:p>
            <a:pPr lvl="1"/>
            <a:r>
              <a:rPr lang="en-US" dirty="0" smtClean="0"/>
              <a:t>…any programmatic work that happens against the DOM</a:t>
            </a:r>
          </a:p>
          <a:p>
            <a:r>
              <a:rPr lang="en-US" dirty="0" smtClean="0"/>
              <a:t>Makes it easy (well, possible) to package up self-contained, reusable widgets</a:t>
            </a:r>
          </a:p>
          <a:p>
            <a:r>
              <a:rPr lang="en-US" dirty="0" smtClean="0"/>
              <a:t>Gives us a mechanism for keeping all the DOM mischief out of our controller or 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8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update of 2</a:t>
            </a:r>
            <a:r>
              <a:rPr lang="en-US" baseline="30000" dirty="0" smtClean="0"/>
              <a:t>nd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angular.js</a:t>
            </a:r>
            <a:r>
              <a:rPr lang="en-US" dirty="0" smtClean="0"/>
              <a:t> file is found at: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 smtClean="0">
                <a:latin typeface="Menlo Regular"/>
                <a:cs typeface="Menlo Regular"/>
              </a:rPr>
              <a:t>bower_components</a:t>
            </a:r>
            <a:r>
              <a:rPr lang="en-US" sz="2000" dirty="0" smtClean="0">
                <a:latin typeface="Menlo Regular"/>
                <a:cs typeface="Menlo Regular"/>
              </a:rPr>
              <a:t>/angular/</a:t>
            </a:r>
            <a:r>
              <a:rPr lang="en-US" sz="2000" dirty="0" err="1" smtClean="0">
                <a:latin typeface="Menlo Regular"/>
                <a:cs typeface="Menlo Regular"/>
              </a:rPr>
              <a:t>angular.js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/>
              <a:t>Modules are declared using: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Menlo Regular"/>
                <a:cs typeface="Menlo Regular"/>
              </a:rPr>
              <a:t>angular.module</a:t>
            </a:r>
            <a:r>
              <a:rPr lang="en-US" sz="2000" dirty="0">
                <a:latin typeface="Menlo Regular"/>
                <a:cs typeface="Menlo Regular"/>
              </a:rPr>
              <a:t>(name, dependencies</a:t>
            </a:r>
            <a:r>
              <a:rPr lang="en-US" sz="2000" dirty="0" smtClean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You configure an app in the DOM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ng</a:t>
            </a:r>
            <a:r>
              <a:rPr lang="en-US" dirty="0" smtClean="0"/>
              <a:t>-app="name"</a:t>
            </a:r>
          </a:p>
          <a:p>
            <a:pPr marL="0" indent="0">
              <a:buNone/>
            </a:pPr>
            <a:r>
              <a:rPr lang="en-US" dirty="0" smtClean="0"/>
              <a:t>A new value can be bound to current scope with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Menlo Regular"/>
                <a:cs typeface="Menlo Regular"/>
              </a:rPr>
              <a:t>ng</a:t>
            </a:r>
            <a:r>
              <a:rPr lang="en-US" sz="2000" dirty="0">
                <a:latin typeface="Menlo Regular"/>
                <a:cs typeface="Menlo Regular"/>
              </a:rPr>
              <a:t>-model="</a:t>
            </a:r>
            <a:r>
              <a:rPr lang="en-US" sz="2000" dirty="0" err="1" smtClean="0">
                <a:latin typeface="Menlo Regular"/>
                <a:cs typeface="Menlo Regular"/>
              </a:rPr>
              <a:t>variableName</a:t>
            </a:r>
            <a:r>
              <a:rPr lang="en-US" sz="2000" dirty="0" smtClean="0">
                <a:latin typeface="Menlo Regular"/>
                <a:cs typeface="Menlo Regular"/>
              </a:rPr>
              <a:t>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value can be interpolated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Menlo Regular"/>
                <a:cs typeface="Menlo Regular"/>
              </a:rPr>
              <a:t>{{ </a:t>
            </a:r>
            <a:r>
              <a:rPr lang="en-US" sz="2000" dirty="0" err="1">
                <a:latin typeface="Menlo Regular"/>
                <a:cs typeface="Menlo Regular"/>
              </a:rPr>
              <a:t>variableName</a:t>
            </a:r>
            <a:r>
              <a:rPr lang="en-US" sz="2000" dirty="0">
                <a:latin typeface="Menlo Regular"/>
                <a:cs typeface="Menlo Regular"/>
              </a:rPr>
              <a:t> || 'default value' }}</a:t>
            </a:r>
          </a:p>
          <a:p>
            <a:pPr marL="0" indent="0">
              <a:buNone/>
            </a:pPr>
            <a:endParaRPr lang="en-US" sz="2000" dirty="0">
              <a:latin typeface="Menlo Regular"/>
              <a:cs typeface="Menlo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8563" y="268642"/>
            <a:ext cx="173415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2971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directive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HTML, can appear in four ways:</a:t>
            </a:r>
          </a:p>
          <a:p>
            <a:pPr lvl="1"/>
            <a:r>
              <a:rPr lang="en-US" dirty="0" smtClean="0"/>
              <a:t>As an element: &lt;my-directive&gt;&lt;/my-directive&gt;</a:t>
            </a:r>
          </a:p>
          <a:p>
            <a:pPr lvl="1"/>
            <a:r>
              <a:rPr lang="en-US" dirty="0" smtClean="0"/>
              <a:t>As an attribute: &lt;li my-directive="awesome"&gt;&lt;/li&gt;</a:t>
            </a:r>
          </a:p>
          <a:p>
            <a:pPr lvl="1"/>
            <a:r>
              <a:rPr lang="en-US" dirty="0" smtClean="0"/>
              <a:t>As a class: &lt;li class="my-directive: awesome"&gt;&lt;/li&gt;</a:t>
            </a:r>
          </a:p>
          <a:p>
            <a:pPr lvl="1"/>
            <a:r>
              <a:rPr lang="en-US" dirty="0" smtClean="0"/>
              <a:t>As a comment: &lt;!--  directive: my-directive awesome </a:t>
            </a:r>
            <a:r>
              <a:rPr lang="en-US" dirty="0" smtClean="0">
                <a:sym typeface="Wingdings"/>
              </a:rPr>
              <a:t>--&gt;</a:t>
            </a:r>
          </a:p>
          <a:p>
            <a:r>
              <a:rPr lang="en-US" dirty="0" smtClean="0">
                <a:sym typeface="Wingdings"/>
              </a:rPr>
              <a:t>When in element form, you can </a:t>
            </a:r>
            <a:r>
              <a:rPr lang="en-US" i="1" dirty="0" err="1" smtClean="0">
                <a:sym typeface="Wingdings"/>
              </a:rPr>
              <a:t>transclude</a:t>
            </a:r>
            <a:r>
              <a:rPr lang="en-US" dirty="0" smtClean="0">
                <a:sym typeface="Wingdings"/>
              </a:rPr>
              <a:t> content in</a:t>
            </a:r>
          </a:p>
          <a:p>
            <a:pPr lvl="1"/>
            <a:r>
              <a:rPr lang="en-US" dirty="0" smtClean="0">
                <a:sym typeface="Wingdings"/>
              </a:rPr>
              <a:t>Simply means to process child nodes of your element in an appropriate scope</a:t>
            </a:r>
          </a:p>
          <a:p>
            <a:r>
              <a:rPr lang="en-US" dirty="0" smtClean="0">
                <a:sym typeface="Wingdings"/>
              </a:rPr>
              <a:t>All forms are configured with JS .directive() calls, and may be augmented with HTML templates (inline or separated)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create a directive?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934569"/>
            <a:ext cx="8229600" cy="5092203"/>
          </a:xfrm>
        </p:spPr>
        <p:txBody>
          <a:bodyPr/>
          <a:lstStyle/>
          <a:p>
            <a:r>
              <a:rPr lang="en-US" dirty="0" smtClean="0"/>
              <a:t>Strongly advise looking at the docs for this</a:t>
            </a:r>
          </a:p>
          <a:p>
            <a:r>
              <a:rPr lang="en-US" dirty="0" smtClean="0"/>
              <a:t>Directive is declared as:</a:t>
            </a:r>
          </a:p>
          <a:p>
            <a:pPr lvl="1"/>
            <a:r>
              <a:rPr lang="en-US" dirty="0" err="1" smtClean="0"/>
              <a:t>gTasks.directive</a:t>
            </a:r>
            <a:r>
              <a:rPr lang="en-US" dirty="0" smtClean="0"/>
              <a:t>('</a:t>
            </a:r>
            <a:r>
              <a:rPr lang="en-US" dirty="0" err="1" smtClean="0"/>
              <a:t>directiveName</a:t>
            </a:r>
            <a:r>
              <a:rPr lang="en-US" dirty="0" smtClean="0"/>
              <a:t>', function() { … directive </a:t>
            </a:r>
            <a:r>
              <a:rPr lang="en-US" dirty="0" err="1" smtClean="0"/>
              <a:t>def'n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The directive definition can take many forms</a:t>
            </a:r>
          </a:p>
          <a:p>
            <a:pPr lvl="1"/>
            <a:r>
              <a:rPr lang="en-US" dirty="0" smtClean="0"/>
              <a:t>Simplest is to return a "link" function</a:t>
            </a:r>
          </a:p>
          <a:p>
            <a:pPr lvl="2"/>
            <a:r>
              <a:rPr lang="en-US" dirty="0" smtClean="0"/>
              <a:t>Takes the current scope, element, and element attributes as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2"/>
            <a:r>
              <a:rPr lang="en-US" dirty="0" smtClean="0"/>
              <a:t>In the link function, you can manipulate the DOM,</a:t>
            </a:r>
            <a:r>
              <a:rPr lang="en-US" dirty="0"/>
              <a:t> </a:t>
            </a:r>
            <a:r>
              <a:rPr lang="en-US" dirty="0" smtClean="0"/>
              <a:t>attach things to the scope ($watch, $on, etc.), and so on</a:t>
            </a:r>
          </a:p>
          <a:p>
            <a:pPr lvl="1"/>
            <a:r>
              <a:rPr lang="en-US" dirty="0" smtClean="0"/>
              <a:t>More advanced is to return a directive definition object</a:t>
            </a:r>
          </a:p>
          <a:p>
            <a:pPr lvl="2"/>
            <a:r>
              <a:rPr lang="en-US" dirty="0" smtClean="0"/>
              <a:t>Useful for setting up isolate scopes, different types of directives, templates, more complex linking and compiling behavior, etc. etc.</a:t>
            </a:r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http://docs.angularjs.org/guide/</a:t>
            </a:r>
            <a:r>
              <a:rPr lang="en-US" dirty="0" smtClean="0">
                <a:hlinkClick r:id="rId2"/>
              </a:rPr>
              <a:t>directive</a:t>
            </a:r>
            <a:r>
              <a:rPr lang="en-US" dirty="0" smtClean="0"/>
              <a:t> (really, read it)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1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someone mention isolation?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945082"/>
            <a:ext cx="8229600" cy="4969485"/>
          </a:xfrm>
        </p:spPr>
        <p:txBody>
          <a:bodyPr/>
          <a:lstStyle/>
          <a:p>
            <a:r>
              <a:rPr lang="en-US" dirty="0" smtClean="0"/>
              <a:t>Directives are only reusable if they don't depend directly on data/behavior in their surrounding scope</a:t>
            </a:r>
          </a:p>
          <a:p>
            <a:r>
              <a:rPr lang="en-US" dirty="0" smtClean="0"/>
              <a:t>But sometimes they need to have data passed to them…</a:t>
            </a:r>
          </a:p>
          <a:p>
            <a:r>
              <a:rPr lang="en-US" dirty="0" smtClean="0"/>
              <a:t>Isolate scope addresses this problem</a:t>
            </a:r>
          </a:p>
          <a:p>
            <a:pPr marL="287337" lvl="1" indent="0">
              <a:buNone/>
            </a:pPr>
            <a:r>
              <a:rPr lang="en-US" dirty="0" smtClean="0"/>
              <a:t>	scope : { </a:t>
            </a:r>
            <a:r>
              <a:rPr lang="en-US" dirty="0" err="1" smtClean="0"/>
              <a:t>twoWayBinding</a:t>
            </a:r>
            <a:r>
              <a:rPr lang="en-US" dirty="0" smtClean="0"/>
              <a:t> : '=',</a:t>
            </a:r>
          </a:p>
          <a:p>
            <a:pPr marL="287337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attributeValue</a:t>
            </a:r>
            <a:r>
              <a:rPr lang="en-US" dirty="0" smtClean="0"/>
              <a:t> : '@',</a:t>
            </a:r>
          </a:p>
          <a:p>
            <a:pPr marL="287337" lvl="1" indent="0">
              <a:buNone/>
            </a:pPr>
            <a:r>
              <a:rPr lang="en-US" dirty="0"/>
              <a:t>	</a:t>
            </a:r>
            <a:r>
              <a:rPr lang="en-US" dirty="0" smtClean="0"/>
              <a:t>	expression : '&amp;'  }</a:t>
            </a:r>
          </a:p>
          <a:p>
            <a:r>
              <a:rPr lang="en-US" dirty="0" smtClean="0"/>
              <a:t>Now, your directive takes arguments with names like two-way-binding="</a:t>
            </a:r>
            <a:r>
              <a:rPr lang="en-US" dirty="0" err="1" smtClean="0"/>
              <a:t>myVar</a:t>
            </a:r>
            <a:r>
              <a:rPr lang="en-US" dirty="0" smtClean="0"/>
              <a:t>", and </a:t>
            </a:r>
            <a:r>
              <a:rPr lang="en-US" dirty="0" err="1" smtClean="0"/>
              <a:t>myVar</a:t>
            </a:r>
            <a:r>
              <a:rPr lang="en-US" dirty="0" smtClean="0"/>
              <a:t> will be made available to the directive</a:t>
            </a:r>
          </a:p>
          <a:p>
            <a:r>
              <a:rPr lang="en-US" dirty="0" smtClean="0"/>
              <a:t>There's a lot, lot more you can do…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1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inheritance is only on way for directives to communicate</a:t>
            </a:r>
          </a:p>
          <a:p>
            <a:r>
              <a:rPr lang="en-US" dirty="0" smtClean="0"/>
              <a:t>Can fire and respond to events ($emit/$broadcast/$on)</a:t>
            </a:r>
          </a:p>
          <a:p>
            <a:r>
              <a:rPr lang="en-US" dirty="0" smtClean="0"/>
              <a:t>Can expose their own controllers that other directives can see</a:t>
            </a:r>
          </a:p>
          <a:p>
            <a:r>
              <a:rPr lang="en-US" dirty="0" smtClean="0"/>
              <a:t>We'll look at the event-oriented communication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scope.$emit</a:t>
            </a:r>
            <a:r>
              <a:rPr lang="en-US" dirty="0" smtClean="0"/>
              <a:t>('name', </a:t>
            </a:r>
            <a:r>
              <a:rPr lang="en-US" dirty="0" err="1" smtClean="0"/>
              <a:t>args</a:t>
            </a:r>
            <a:r>
              <a:rPr lang="en-US" dirty="0" smtClean="0"/>
              <a:t>) sends an event </a:t>
            </a:r>
            <a:r>
              <a:rPr lang="en-US" i="1" dirty="0" smtClean="0"/>
              <a:t>up</a:t>
            </a:r>
            <a:r>
              <a:rPr lang="en-US" dirty="0" smtClean="0"/>
              <a:t> the scope chain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scope.$broadcast</a:t>
            </a:r>
            <a:r>
              <a:rPr lang="en-US" dirty="0" smtClean="0"/>
              <a:t>('name', </a:t>
            </a:r>
            <a:r>
              <a:rPr lang="en-US" dirty="0" err="1" smtClean="0"/>
              <a:t>args</a:t>
            </a:r>
            <a:r>
              <a:rPr lang="en-US" dirty="0" smtClean="0"/>
              <a:t>) sends an event </a:t>
            </a:r>
            <a:r>
              <a:rPr lang="en-US" i="1" dirty="0" smtClean="0"/>
              <a:t>down</a:t>
            </a:r>
            <a:r>
              <a:rPr lang="en-US" dirty="0" smtClean="0"/>
              <a:t> the scope chain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scope.$on</a:t>
            </a:r>
            <a:r>
              <a:rPr lang="en-US" dirty="0" smtClean="0"/>
              <a:t>('name', </a:t>
            </a:r>
            <a:r>
              <a:rPr lang="en-US" dirty="0" err="1" smtClean="0"/>
              <a:t>funtion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 {} ) invokes the function when the event 'name' is received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483156" cy="1470025"/>
          </a:xfrm>
        </p:spPr>
        <p:txBody>
          <a:bodyPr/>
          <a:lstStyle/>
          <a:p>
            <a:r>
              <a:rPr lang="en-US" dirty="0" smtClean="0"/>
              <a:t>Goal 10: Editing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We'll start simple(</a:t>
            </a:r>
            <a:r>
              <a:rPr lang="en-US" dirty="0" err="1" smtClean="0"/>
              <a:t>ish</a:t>
            </a:r>
            <a:r>
              <a:rPr lang="en-US" dirty="0" smtClean="0"/>
              <a:t>): let's enable editing of tasks.  This will be in three parts, the second of which will introduce an attribute directive and $broadcast/$on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goal10-start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0952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Show our edit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double-clicks an entry, we should show the editing input field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g-dblclick</a:t>
            </a:r>
            <a:r>
              <a:rPr lang="en-US" dirty="0" smtClean="0"/>
              <a:t> will respond to a double click</a:t>
            </a:r>
          </a:p>
          <a:p>
            <a:r>
              <a:rPr lang="en-US" dirty="0" smtClean="0"/>
              <a:t>To bring the input field forward, set the CSS class "editing" on the appropriate &lt;li&gt;</a:t>
            </a:r>
          </a:p>
          <a:p>
            <a:r>
              <a:rPr lang="en-US" dirty="0" smtClean="0"/>
              <a:t>Easiest way to do this is to track the "currently being edited" task in scope and use an expression like "task == </a:t>
            </a:r>
            <a:r>
              <a:rPr lang="en-US" dirty="0" err="1" smtClean="0"/>
              <a:t>taskBeingEdited</a:t>
            </a:r>
            <a:r>
              <a:rPr lang="en-US" dirty="0" smtClean="0"/>
              <a:t>" in your </a:t>
            </a:r>
            <a:r>
              <a:rPr lang="en-US" dirty="0" err="1" smtClean="0"/>
              <a:t>ng</a:t>
            </a:r>
            <a:r>
              <a:rPr lang="en-US" dirty="0" smtClean="0"/>
              <a:t>-class declaration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goal10-start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4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Give focus to the edit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954928"/>
            <a:ext cx="8229600" cy="4959640"/>
          </a:xfrm>
        </p:spPr>
        <p:txBody>
          <a:bodyPr/>
          <a:lstStyle/>
          <a:p>
            <a:r>
              <a:rPr lang="en-US" dirty="0" smtClean="0"/>
              <a:t>This is going to be hard</a:t>
            </a:r>
          </a:p>
          <a:p>
            <a:r>
              <a:rPr lang="en-US" dirty="0" smtClean="0"/>
              <a:t>End result should be HTML like:</a:t>
            </a:r>
          </a:p>
          <a:p>
            <a:pPr lvl="1"/>
            <a:r>
              <a:rPr lang="en-US" dirty="0"/>
              <a:t>&lt;input </a:t>
            </a:r>
            <a:r>
              <a:rPr lang="en-US" dirty="0" err="1" smtClean="0"/>
              <a:t>sn</a:t>
            </a:r>
            <a:r>
              <a:rPr lang="en-US" dirty="0"/>
              <a:t>-set-focus="{{ '</a:t>
            </a:r>
            <a:r>
              <a:rPr lang="en-US" dirty="0" err="1"/>
              <a:t>focusEditInput</a:t>
            </a:r>
            <a:r>
              <a:rPr lang="en-US" dirty="0"/>
              <a:t>_' + $index }}</a:t>
            </a:r>
            <a:r>
              <a:rPr lang="en-US" dirty="0" smtClean="0"/>
              <a:t>" … &gt;</a:t>
            </a:r>
          </a:p>
          <a:p>
            <a:r>
              <a:rPr lang="en-US" dirty="0" smtClean="0"/>
              <a:t>You'll need to:</a:t>
            </a:r>
          </a:p>
          <a:p>
            <a:pPr lvl="1"/>
            <a:r>
              <a:rPr lang="en-US" dirty="0" smtClean="0"/>
              <a:t>Create a directive called "</a:t>
            </a:r>
            <a:r>
              <a:rPr lang="en-US" dirty="0" err="1" smtClean="0"/>
              <a:t>snSetFocus</a:t>
            </a:r>
            <a:r>
              <a:rPr lang="en-US" dirty="0" smtClean="0"/>
              <a:t>" (</a:t>
            </a:r>
            <a:r>
              <a:rPr lang="en-US" dirty="0" err="1" smtClean="0"/>
              <a:t>gTasks.directive</a:t>
            </a:r>
            <a:r>
              <a:rPr lang="en-US" dirty="0" smtClean="0"/>
              <a:t>('</a:t>
            </a:r>
            <a:r>
              <a:rPr lang="en-US" dirty="0" err="1" smtClean="0"/>
              <a:t>snSetFocus</a:t>
            </a:r>
            <a:r>
              <a:rPr lang="en-US" dirty="0" smtClean="0"/>
              <a:t>', …))</a:t>
            </a:r>
          </a:p>
          <a:p>
            <a:pPr lvl="1"/>
            <a:r>
              <a:rPr lang="en-US" dirty="0" smtClean="0"/>
              <a:t>In that directive, use a $on to listen for the event given by the </a:t>
            </a:r>
            <a:r>
              <a:rPr lang="en-US" dirty="0" err="1" smtClean="0"/>
              <a:t>snSetFocus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When that fires, call focus() on the element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editTask</a:t>
            </a:r>
            <a:r>
              <a:rPr lang="en-US" dirty="0" smtClean="0"/>
              <a:t> function, $broadcast a suitably-named message</a:t>
            </a:r>
          </a:p>
          <a:p>
            <a:r>
              <a:rPr lang="en-US" dirty="0" smtClean="0"/>
              <a:t>Because we're producing multiple input fields, each needs a different name, so be sure to include the index</a:t>
            </a:r>
          </a:p>
          <a:p>
            <a:r>
              <a:rPr lang="en-US" dirty="0" smtClean="0"/>
              <a:t>I'll show you what a test looks like after…(it's awesome)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goal10-part1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2274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Finish editing on blur/submit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user tabs out of the field or hits enter, the edit should be committed</a:t>
            </a:r>
          </a:p>
          <a:p>
            <a:r>
              <a:rPr lang="en-US" dirty="0" smtClean="0"/>
              <a:t>Ideally hitting escape would cancel the edit, but we'll hold off on that for now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goal10-part2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432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231" y="1412510"/>
            <a:ext cx="5483156" cy="1470025"/>
          </a:xfrm>
        </p:spPr>
        <p:txBody>
          <a:bodyPr/>
          <a:lstStyle/>
          <a:p>
            <a:r>
              <a:rPr lang="en-US" dirty="0" smtClean="0"/>
              <a:t>Goal 11: A task-entry directive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Here we bring it all home.  We're going to extract a directive for task entries in the list, first by just using a template then by isolating its scope.  We'll even wrap all the DOM manipulation up with tests.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goal11-start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8683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Extract a template for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018442"/>
            <a:ext cx="8229600" cy="4896126"/>
          </a:xfrm>
        </p:spPr>
        <p:txBody>
          <a:bodyPr/>
          <a:lstStyle/>
          <a:p>
            <a:r>
              <a:rPr lang="en-US" dirty="0" smtClean="0"/>
              <a:t>Simple element directive just replaces the directive with a template partial</a:t>
            </a:r>
          </a:p>
          <a:p>
            <a:r>
              <a:rPr lang="en-US" dirty="0" smtClean="0"/>
              <a:t>Take the content inside the &lt;li&gt; and put it into a new file under /</a:t>
            </a:r>
            <a:r>
              <a:rPr lang="en-US" dirty="0" err="1" smtClean="0"/>
              <a:t>tpl</a:t>
            </a:r>
            <a:r>
              <a:rPr lang="en-US" dirty="0" smtClean="0"/>
              <a:t>/</a:t>
            </a:r>
            <a:r>
              <a:rPr lang="en-US" dirty="0" err="1" smtClean="0"/>
              <a:t>taskEntry.html</a:t>
            </a:r>
            <a:endParaRPr lang="en-US" dirty="0" smtClean="0"/>
          </a:p>
          <a:p>
            <a:r>
              <a:rPr lang="en-US" dirty="0" smtClean="0"/>
              <a:t>Create a directive called </a:t>
            </a:r>
            <a:r>
              <a:rPr lang="en-US" dirty="0" err="1" smtClean="0"/>
              <a:t>taskEntry</a:t>
            </a:r>
            <a:r>
              <a:rPr lang="en-US" dirty="0" smtClean="0"/>
              <a:t>, with a definition of:</a:t>
            </a:r>
          </a:p>
          <a:p>
            <a:pPr marL="287337" lvl="1" indent="0">
              <a:buNone/>
            </a:pPr>
            <a:r>
              <a:rPr lang="en-US" dirty="0" smtClean="0"/>
              <a:t>	{ restrict: 'E', // restrict to elements</a:t>
            </a:r>
          </a:p>
          <a:p>
            <a:pPr marL="287337" lvl="1" indent="0">
              <a:buNone/>
            </a:pPr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err="1" smtClean="0"/>
              <a:t>templateUrl</a:t>
            </a:r>
            <a:r>
              <a:rPr lang="en-US" dirty="0" smtClean="0"/>
              <a:t>: '</a:t>
            </a:r>
            <a:r>
              <a:rPr lang="en-US" dirty="0" err="1" smtClean="0"/>
              <a:t>tpl</a:t>
            </a:r>
            <a:r>
              <a:rPr lang="en-US" dirty="0" smtClean="0"/>
              <a:t>/</a:t>
            </a:r>
            <a:r>
              <a:rPr lang="en-US" dirty="0" err="1" smtClean="0"/>
              <a:t>taskEntry.html</a:t>
            </a:r>
            <a:r>
              <a:rPr lang="en-US" dirty="0" smtClean="0"/>
              <a:t>' }</a:t>
            </a:r>
            <a:endParaRPr lang="en-US" dirty="0"/>
          </a:p>
          <a:p>
            <a:r>
              <a:rPr lang="en-US" dirty="0" smtClean="0"/>
              <a:t>Test infrastructure is in place in </a:t>
            </a:r>
            <a:r>
              <a:rPr lang="en-US" dirty="0" err="1" smtClean="0"/>
              <a:t>taskEntrySpec.js</a:t>
            </a:r>
            <a:endParaRPr lang="en-US" dirty="0" smtClean="0"/>
          </a:p>
          <a:p>
            <a:pPr lvl="1"/>
            <a:r>
              <a:rPr lang="en-US" dirty="0" smtClean="0"/>
              <a:t>Write a test that checks to see that element has a child DOM node of type "div" with class "view"</a:t>
            </a:r>
          </a:p>
          <a:p>
            <a:pPr lvl="1"/>
            <a:r>
              <a:rPr lang="en-US" dirty="0" smtClean="0"/>
              <a:t>Element is a </a:t>
            </a:r>
            <a:r>
              <a:rPr lang="en-US" dirty="0" err="1" smtClean="0"/>
              <a:t>jqLite</a:t>
            </a:r>
            <a:r>
              <a:rPr lang="en-US" dirty="0" smtClean="0"/>
              <a:t> instance, so </a:t>
            </a:r>
            <a:r>
              <a:rPr lang="en-US" dirty="0" err="1" smtClean="0"/>
              <a:t>element.find</a:t>
            </a:r>
            <a:r>
              <a:rPr lang="en-US" dirty="0" smtClean="0"/>
              <a:t>('div').</a:t>
            </a:r>
            <a:r>
              <a:rPr lang="en-US" dirty="0" err="1" smtClean="0"/>
              <a:t>hasClass</a:t>
            </a:r>
            <a:r>
              <a:rPr lang="en-US" dirty="0" smtClean="0"/>
              <a:t>("view") will be true if there is a &lt;div class="view"&gt; in the DOM under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goal11-start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0401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2: Add a 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three part goal: writing a failing test, passing the test, and hooking everything up in 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8563" y="268642"/>
            <a:ext cx="1734154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Monaco"/>
                <a:cs typeface="Monaco"/>
              </a:rPr>
              <a:t>g</a:t>
            </a:r>
            <a:r>
              <a:rPr lang="en-US" dirty="0" smtClean="0">
                <a:latin typeface="Monaco"/>
                <a:cs typeface="Monaco"/>
              </a:rPr>
              <a:t>oal2-start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662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 the task-entry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898624"/>
            <a:ext cx="8229600" cy="5200039"/>
          </a:xfrm>
        </p:spPr>
        <p:txBody>
          <a:bodyPr>
            <a:normAutofit/>
          </a:bodyPr>
          <a:lstStyle/>
          <a:p>
            <a:r>
              <a:rPr lang="en-US" dirty="0" smtClean="0"/>
              <a:t>Create an isolate scope by adding scope : { … } to your directive definition</a:t>
            </a:r>
          </a:p>
          <a:p>
            <a:r>
              <a:rPr lang="en-US" dirty="0" smtClean="0"/>
              <a:t>Scope object takes name to binding type pairs</a:t>
            </a:r>
          </a:p>
          <a:p>
            <a:pPr lvl="1"/>
            <a:r>
              <a:rPr lang="en-US" dirty="0" smtClean="0"/>
              <a:t>Recall: '=' means two-way, '@' means bind value, '&amp;' means bind expression</a:t>
            </a:r>
          </a:p>
          <a:p>
            <a:r>
              <a:rPr lang="en-US" dirty="0" smtClean="0"/>
              <a:t>You need to isolate the task variable, the index, and the edit, destroy, and finish editing functions</a:t>
            </a:r>
          </a:p>
          <a:p>
            <a:r>
              <a:rPr lang="en-US" dirty="0" smtClean="0"/>
              <a:t>To set those values, you need to specify the attributes in HTML:</a:t>
            </a:r>
            <a:endParaRPr lang="en-US" dirty="0"/>
          </a:p>
          <a:p>
            <a:pPr marL="287337" lvl="1" indent="0">
              <a:buNone/>
            </a:pPr>
            <a:r>
              <a:rPr lang="en-US" dirty="0" smtClean="0"/>
              <a:t>	&lt;task-entry task="task" index="$index" edit="</a:t>
            </a:r>
            <a:r>
              <a:rPr lang="en-US" dirty="0" err="1" smtClean="0"/>
              <a:t>editTask</a:t>
            </a:r>
            <a:r>
              <a:rPr lang="en-US" dirty="0" smtClean="0"/>
              <a:t>(task)" … &gt;</a:t>
            </a:r>
          </a:p>
          <a:p>
            <a:r>
              <a:rPr lang="en-US" dirty="0" smtClean="0"/>
              <a:t>In your tests, create spies for the different functions, add them to the &lt;task-entry&gt; element, and watch for calls as you interact with the DOM!</a:t>
            </a:r>
          </a:p>
          <a:p>
            <a:pPr marL="287337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7590" y="268642"/>
            <a:ext cx="190512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Monaco"/>
                <a:cs typeface="Monaco"/>
              </a:rPr>
              <a:t>goal11-part1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1198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notes on scope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020242"/>
            <a:ext cx="8229600" cy="4894326"/>
          </a:xfrm>
        </p:spPr>
        <p:txBody>
          <a:bodyPr/>
          <a:lstStyle/>
          <a:p>
            <a:r>
              <a:rPr lang="en-US" dirty="0" smtClean="0"/>
              <a:t>Argument passing from directive up to parent is possible using object notation</a:t>
            </a:r>
          </a:p>
          <a:p>
            <a:r>
              <a:rPr lang="en-US" dirty="0" smtClean="0"/>
              <a:t>For example, we could have written the task-entry as:</a:t>
            </a:r>
          </a:p>
          <a:p>
            <a:pPr lvl="1"/>
            <a:r>
              <a:rPr lang="en-US" dirty="0" smtClean="0"/>
              <a:t>&lt;task-entry edit="</a:t>
            </a:r>
            <a:r>
              <a:rPr lang="en-US" dirty="0" err="1" smtClean="0"/>
              <a:t>editTask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)" … /&gt;</a:t>
            </a:r>
          </a:p>
          <a:p>
            <a:r>
              <a:rPr lang="en-US" dirty="0" smtClean="0"/>
              <a:t>And called it from the template as:</a:t>
            </a:r>
          </a:p>
          <a:p>
            <a:pPr lvl="1"/>
            <a:r>
              <a:rPr lang="en-US" dirty="0" err="1"/>
              <a:t>n</a:t>
            </a:r>
            <a:r>
              <a:rPr lang="en-US" dirty="0" err="1" smtClean="0"/>
              <a:t>g-dblclick</a:t>
            </a:r>
            <a:r>
              <a:rPr lang="en-US" dirty="0" smtClean="0"/>
              <a:t>="edit({a: task, </a:t>
            </a:r>
            <a:r>
              <a:rPr lang="en-US" dirty="0" err="1" smtClean="0"/>
              <a:t>b:index</a:t>
            </a:r>
            <a:r>
              <a:rPr lang="en-US" dirty="0" smtClean="0"/>
              <a:t>})</a:t>
            </a:r>
          </a:p>
          <a:p>
            <a:r>
              <a:rPr lang="en-US" dirty="0" smtClean="0"/>
              <a:t>In this case it's unnecessary as outer scope has everything we need</a:t>
            </a:r>
          </a:p>
          <a:p>
            <a:r>
              <a:rPr lang="en-US" dirty="0" smtClean="0"/>
              <a:t>If the inner scope (directive scope) had information that was needed, this passing mechanism allows us to talk </a:t>
            </a:r>
            <a:r>
              <a:rPr lang="en-US" i="1" dirty="0" smtClean="0"/>
              <a:t>up</a:t>
            </a:r>
            <a:r>
              <a:rPr lang="en-US" dirty="0" smtClean="0"/>
              <a:t> the hierarchy </a:t>
            </a:r>
            <a:r>
              <a:rPr lang="en-US" smtClean="0"/>
              <a:t>via expressions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93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847340" y="585775"/>
            <a:ext cx="5474667" cy="1470025"/>
          </a:xfrm>
        </p:spPr>
        <p:txBody>
          <a:bodyPr/>
          <a:lstStyle/>
          <a:p>
            <a:pPr algn="ctr"/>
            <a:r>
              <a:rPr lang="en-US" dirty="0" smtClean="0"/>
              <a:t>We made it!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218760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9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Tests </a:t>
            </a:r>
            <a:r>
              <a:rPr lang="en-US" dirty="0"/>
              <a:t>use jasmine (</a:t>
            </a:r>
            <a:r>
              <a:rPr lang="en-US" dirty="0">
                <a:hlinkClick r:id="rId2"/>
              </a:rPr>
              <a:t>http://pivotal.github.io/jasmine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We'll talk dependency injection in a moment, as it's about to become very important…</a:t>
            </a:r>
          </a:p>
          <a:p>
            <a:r>
              <a:rPr lang="en-US" dirty="0" smtClean="0"/>
              <a:t>In your tests you have to: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Configure your app before each run (using </a:t>
            </a:r>
            <a:r>
              <a:rPr lang="en-US" dirty="0" err="1" smtClean="0"/>
              <a:t>beforeEach</a:t>
            </a:r>
            <a:r>
              <a:rPr lang="en-US" dirty="0" smtClean="0"/>
              <a:t> and module)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Gather up the dependencies you need (controllers, scopes, etc.)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Perform an operation (typically by calling something on the controller)</a:t>
            </a:r>
          </a:p>
          <a:p>
            <a:pPr marL="744537" lvl="1" indent="-457200">
              <a:buFont typeface="+mj-lt"/>
              <a:buAutoNum type="arabicPeriod"/>
            </a:pPr>
            <a:r>
              <a:rPr lang="en-US" dirty="0" smtClean="0"/>
              <a:t>Verify the result (using Jasmine matchers)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0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does Angular do DI?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972" y="1388604"/>
            <a:ext cx="8229600" cy="45093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DI: Dependency Injection</a:t>
            </a:r>
          </a:p>
          <a:p>
            <a:r>
              <a:rPr lang="en-US" dirty="0" smtClean="0"/>
              <a:t>Very simple concept: pass your dependencies in as arguments</a:t>
            </a:r>
          </a:p>
          <a:p>
            <a:pPr lvl="1"/>
            <a:r>
              <a:rPr lang="en-US" dirty="0" smtClean="0"/>
              <a:t>That</a:t>
            </a:r>
            <a:r>
              <a:rPr lang="fr-FR" dirty="0" smtClean="0"/>
              <a:t>’</a:t>
            </a:r>
            <a:r>
              <a:rPr lang="en-US" dirty="0" smtClean="0"/>
              <a:t>s it.  The magic is that Angular does it for you!</a:t>
            </a:r>
          </a:p>
          <a:p>
            <a:r>
              <a:rPr lang="en-US" dirty="0" smtClean="0"/>
              <a:t>To ask Angular to inject a dependency in a test, we use the inject() function: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inject</a:t>
            </a:r>
            <a:r>
              <a:rPr lang="en-US" dirty="0"/>
              <a:t>(</a:t>
            </a:r>
            <a:r>
              <a:rPr lang="en-US" b="1" dirty="0"/>
              <a:t>function</a:t>
            </a:r>
            <a:r>
              <a:rPr lang="en-US" dirty="0"/>
              <a:t>($</a:t>
            </a:r>
            <a:r>
              <a:rPr lang="en-US" dirty="0" err="1"/>
              <a:t>rootScope</a:t>
            </a:r>
            <a:r>
              <a:rPr lang="en-US" dirty="0"/>
              <a:t>, $controller) {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smtClean="0"/>
              <a:t>   </a:t>
            </a:r>
            <a:r>
              <a:rPr lang="en-US" i="1" dirty="0" smtClean="0"/>
              <a:t>/</a:t>
            </a:r>
            <a:r>
              <a:rPr lang="en-US" i="1" dirty="0"/>
              <a:t>/ $</a:t>
            </a:r>
            <a:r>
              <a:rPr lang="en-US" i="1" dirty="0" err="1"/>
              <a:t>rootScope</a:t>
            </a:r>
            <a:r>
              <a:rPr lang="en-US" i="1" dirty="0"/>
              <a:t> and $controller are injected by Angular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r>
              <a:rPr lang="en-US" dirty="0"/>
              <a:t>)</a:t>
            </a:r>
          </a:p>
          <a:p>
            <a:r>
              <a:rPr lang="en-US" dirty="0" smtClean="0"/>
              <a:t>Remember: this is all plain old JavaScript!  The inject() function is just a helper provided by Angular to find your dependencies</a:t>
            </a:r>
            <a:r>
              <a:rPr lang="en-US" dirty="0"/>
              <a:t> </a:t>
            </a:r>
            <a:r>
              <a:rPr lang="en-US" dirty="0" smtClean="0"/>
              <a:t>(see angular-</a:t>
            </a:r>
            <a:r>
              <a:rPr lang="en-US" dirty="0" err="1" smtClean="0"/>
              <a:t>mocks.js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>
                <a:latin typeface="Calibri" pitchFamily="34" charset="0"/>
              </a:rPr>
              <a:t>© 2013 ServiceNow All Rights Reserved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7F7620-F109-4F07-AB89-79032DD352C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3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N(R)_PowerPoint_Template_130306">
  <a:themeElements>
    <a:clrScheme name="ServiceNow 1">
      <a:dk1>
        <a:srgbClr val="646464"/>
      </a:dk1>
      <a:lt1>
        <a:sysClr val="window" lastClr="FFFFFF"/>
      </a:lt1>
      <a:dk2>
        <a:srgbClr val="000000"/>
      </a:dk2>
      <a:lt2>
        <a:srgbClr val="FFFFFF"/>
      </a:lt2>
      <a:accent1>
        <a:srgbClr val="003399"/>
      </a:accent1>
      <a:accent2>
        <a:srgbClr val="A5A5A5"/>
      </a:accent2>
      <a:accent3>
        <a:srgbClr val="003399"/>
      </a:accent3>
      <a:accent4>
        <a:srgbClr val="006DDA"/>
      </a:accent4>
      <a:accent5>
        <a:srgbClr val="001642"/>
      </a:accent5>
      <a:accent6>
        <a:srgbClr val="146D14"/>
      </a:accent6>
      <a:hlink>
        <a:srgbClr val="55ADFD"/>
      </a:hlink>
      <a:folHlink>
        <a:srgbClr val="D25B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SN(R)_PowerPoint_Template_130306.potx</Template>
  <TotalTime>7955</TotalTime>
  <Words>5172</Words>
  <Application>Microsoft Macintosh PowerPoint</Application>
  <PresentationFormat>On-screen Show (4:3)</PresentationFormat>
  <Paragraphs>622</Paragraphs>
  <Slides>72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SN(R)_PowerPoint_Template_130306</vt:lpstr>
      <vt:lpstr>Session 1: Bootstrap</vt:lpstr>
      <vt:lpstr>Getting Started</vt:lpstr>
      <vt:lpstr>What we'll be covering</vt:lpstr>
      <vt:lpstr>Goal 1: Creating an Angular App</vt:lpstr>
      <vt:lpstr>Requirements</vt:lpstr>
      <vt:lpstr>Dynamic update of 2nd entry</vt:lpstr>
      <vt:lpstr>Goal 2: Add a controller</vt:lpstr>
      <vt:lpstr>Testing overview</vt:lpstr>
      <vt:lpstr>So how does Angular do DI?</vt:lpstr>
      <vt:lpstr>Part 1: Write a failing test</vt:lpstr>
      <vt:lpstr>Part 1: This will be easier to just show you…</vt:lpstr>
      <vt:lpstr>Part 2: Make the test pass</vt:lpstr>
      <vt:lpstr>Part 3: Tie it in to the HTML</vt:lpstr>
      <vt:lpstr>Goal 3: Work with many tasks</vt:lpstr>
      <vt:lpstr>Part 1: Write a test to add 2 tasks</vt:lpstr>
      <vt:lpstr>Part 2: Tie it in to the HTML</vt:lpstr>
      <vt:lpstr>Part 3: Bug squashing</vt:lpstr>
      <vt:lpstr>End of Session 1</vt:lpstr>
      <vt:lpstr>Session 2: UI &amp; $watch</vt:lpstr>
      <vt:lpstr>What we'll be covering</vt:lpstr>
      <vt:lpstr>Goal 4: UI tweaks </vt:lpstr>
      <vt:lpstr>Part 1(a): Replace {{ }} binding</vt:lpstr>
      <vt:lpstr>Part 1(b): Handle whitespace in the task title</vt:lpstr>
      <vt:lpstr>Part 2: Enable completion toggling</vt:lpstr>
      <vt:lpstr>Part 3: Enable task removal</vt:lpstr>
      <vt:lpstr>Goal 5: Counts and display</vt:lpstr>
      <vt:lpstr>$scope.$watch() and $scope.$apply()</vt:lpstr>
      <vt:lpstr>$scope.$watch('expr', fn, useEquals))</vt:lpstr>
      <vt:lpstr>$scope.$apply()</vt:lpstr>
      <vt:lpstr>Part 1: Conditionally hide footer</vt:lpstr>
      <vt:lpstr>Part 2: Show count of remaining tasks</vt:lpstr>
      <vt:lpstr>Part 3: Clear Completed Tasks</vt:lpstr>
      <vt:lpstr>Goal 6: Toggle all completed</vt:lpstr>
      <vt:lpstr>Mark All Tasks Complete</vt:lpstr>
      <vt:lpstr>End of Session 2</vt:lpstr>
      <vt:lpstr>Session 3: Injection and filters</vt:lpstr>
      <vt:lpstr>What we'll be covering</vt:lpstr>
      <vt:lpstr>Goal 7: Refactoring the task list</vt:lpstr>
      <vt:lpstr>Angular Factories</vt:lpstr>
      <vt:lpstr>Part 1: Extract the task list</vt:lpstr>
      <vt:lpstr>Part 2: Move over our task list behavior</vt:lpstr>
      <vt:lpstr>Goal 8: Filtering</vt:lpstr>
      <vt:lpstr>Angular filters</vt:lpstr>
      <vt:lpstr>Custom array filters</vt:lpstr>
      <vt:lpstr>Part 1: Introduce a status filter</vt:lpstr>
      <vt:lpstr>Part 1b Filter on location</vt:lpstr>
      <vt:lpstr>Part 1c: Use filters to simplify taskList</vt:lpstr>
      <vt:lpstr>Getting the latest git stuff</vt:lpstr>
      <vt:lpstr>Session 4: Modules and Services</vt:lpstr>
      <vt:lpstr>What we'll be covering</vt:lpstr>
      <vt:lpstr>Module dependencies</vt:lpstr>
      <vt:lpstr>Services</vt:lpstr>
      <vt:lpstr>Goal 9: Services</vt:lpstr>
      <vt:lpstr>Creating a module and a service</vt:lpstr>
      <vt:lpstr>Part 1: Local storage service</vt:lpstr>
      <vt:lpstr>Part 2: Integrate local storage</vt:lpstr>
      <vt:lpstr>Session 5: Directives</vt:lpstr>
      <vt:lpstr>What we'll be covering</vt:lpstr>
      <vt:lpstr>What's a directive for?</vt:lpstr>
      <vt:lpstr>What does a directive look like?</vt:lpstr>
      <vt:lpstr>How do I create a directive?</vt:lpstr>
      <vt:lpstr>Did someone mention isolation?</vt:lpstr>
      <vt:lpstr>Directive communication</vt:lpstr>
      <vt:lpstr>Goal 10: Editing tasks</vt:lpstr>
      <vt:lpstr>Part 1: Show our edit box</vt:lpstr>
      <vt:lpstr>Part 2: Give focus to the edit box</vt:lpstr>
      <vt:lpstr>Part 3: Finish editing on blur/submit</vt:lpstr>
      <vt:lpstr>Goal 11: A task-entry directive</vt:lpstr>
      <vt:lpstr>Part 1: Extract a template for tasks</vt:lpstr>
      <vt:lpstr>Isolate the task-entry scope</vt:lpstr>
      <vt:lpstr>Final notes on scope isolation</vt:lpstr>
      <vt:lpstr>We made it!</vt:lpstr>
    </vt:vector>
  </TitlesOfParts>
  <Company>CatapultWorks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IT</dc:title>
  <dc:creator>Kim Johnsen</dc:creator>
  <cp:lastModifiedBy>Chris Tucker</cp:lastModifiedBy>
  <cp:revision>115</cp:revision>
  <dcterms:created xsi:type="dcterms:W3CDTF">2013-01-08T00:01:48Z</dcterms:created>
  <dcterms:modified xsi:type="dcterms:W3CDTF">2013-09-16T05:40:32Z</dcterms:modified>
</cp:coreProperties>
</file>