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63" r:id="rId2"/>
    <p:sldId id="289" r:id="rId3"/>
    <p:sldId id="290" r:id="rId4"/>
    <p:sldId id="286" r:id="rId5"/>
    <p:sldId id="283" r:id="rId6"/>
    <p:sldId id="284" r:id="rId7"/>
    <p:sldId id="291" r:id="rId8"/>
    <p:sldId id="285" r:id="rId9"/>
    <p:sldId id="292" r:id="rId10"/>
    <p:sldId id="288" r:id="rId11"/>
    <p:sldId id="287" r:id="rId12"/>
    <p:sldId id="293" r:id="rId13"/>
    <p:sldId id="295" r:id="rId14"/>
    <p:sldId id="294" r:id="rId15"/>
    <p:sldId id="257" r:id="rId16"/>
  </p:sldIdLst>
  <p:sldSz cx="9144000" cy="6858000" type="screen4x3"/>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32B"/>
    <a:srgbClr val="646464"/>
    <a:srgbClr val="C50C21"/>
    <a:srgbClr val="515151"/>
    <a:srgbClr val="000000"/>
    <a:srgbClr val="146D14"/>
    <a:srgbClr val="A5A5A5"/>
    <a:srgbClr val="D25B15"/>
    <a:srgbClr val="3D0051"/>
    <a:srgbClr val="535A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15620"/>
    <p:restoredTop sz="86627" autoAdjust="0"/>
  </p:normalViewPr>
  <p:slideViewPr>
    <p:cSldViewPr snapToGrid="0" snapToObjects="1">
      <p:cViewPr>
        <p:scale>
          <a:sx n="108" d="100"/>
          <a:sy n="108" d="100"/>
        </p:scale>
        <p:origin x="-1656" y="-5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26" d="100"/>
          <a:sy n="226" d="100"/>
        </p:scale>
        <p:origin x="2658" y="4908"/>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7AFD4-4A8C-3543-A4D1-449ED24E7068}" type="doc">
      <dgm:prSet loTypeId="urn:microsoft.com/office/officeart/2005/8/layout/cycle3" loCatId="" qsTypeId="urn:microsoft.com/office/officeart/2005/8/quickstyle/simple3" qsCatId="simple" csTypeId="urn:microsoft.com/office/officeart/2005/8/colors/accent4_4" csCatId="accent4" phldr="1"/>
      <dgm:spPr/>
      <dgm:t>
        <a:bodyPr/>
        <a:lstStyle/>
        <a:p>
          <a:endParaRPr lang="en-US"/>
        </a:p>
      </dgm:t>
    </dgm:pt>
    <dgm:pt modelId="{8B0003B6-C33A-8F4B-A3E6-B6E64DE927B0}">
      <dgm:prSet phldrT="[Text]"/>
      <dgm:spPr/>
      <dgm:t>
        <a:bodyPr/>
        <a:lstStyle/>
        <a:p>
          <a:r>
            <a:rPr lang="en-US" dirty="0" smtClean="0"/>
            <a:t>Find affect $watch-</a:t>
          </a:r>
          <a:r>
            <a:rPr lang="en-US" dirty="0" err="1" smtClean="0"/>
            <a:t>es</a:t>
          </a:r>
          <a:endParaRPr lang="en-US" dirty="0"/>
        </a:p>
      </dgm:t>
    </dgm:pt>
    <dgm:pt modelId="{A7CABB9E-9FA5-0941-BFDC-47DE3DB27869}" type="parTrans" cxnId="{92C281AB-B044-4041-A3BA-78281525A029}">
      <dgm:prSet/>
      <dgm:spPr/>
      <dgm:t>
        <a:bodyPr/>
        <a:lstStyle/>
        <a:p>
          <a:endParaRPr lang="en-US"/>
        </a:p>
      </dgm:t>
    </dgm:pt>
    <dgm:pt modelId="{6A81EF7F-B1B1-DC41-8418-1C276B5C573E}" type="sibTrans" cxnId="{92C281AB-B044-4041-A3BA-78281525A029}">
      <dgm:prSet/>
      <dgm:spPr/>
      <dgm:t>
        <a:bodyPr/>
        <a:lstStyle/>
        <a:p>
          <a:endParaRPr lang="en-US"/>
        </a:p>
      </dgm:t>
    </dgm:pt>
    <dgm:pt modelId="{CA3D4B87-6471-214A-8C74-A933D5DF35BF}">
      <dgm:prSet phldrT="[Text]"/>
      <dgm:spPr/>
      <dgm:t>
        <a:bodyPr/>
        <a:lstStyle/>
        <a:p>
          <a:r>
            <a:rPr lang="en-US" dirty="0" smtClean="0"/>
            <a:t>Run $watch()</a:t>
          </a:r>
          <a:endParaRPr lang="en-US" dirty="0"/>
        </a:p>
      </dgm:t>
    </dgm:pt>
    <dgm:pt modelId="{262076E0-7979-A541-AA68-32CD19E5CB36}" type="parTrans" cxnId="{EC4AD0A0-CD74-9E4D-9172-7D22B2459D07}">
      <dgm:prSet/>
      <dgm:spPr/>
      <dgm:t>
        <a:bodyPr/>
        <a:lstStyle/>
        <a:p>
          <a:endParaRPr lang="en-US"/>
        </a:p>
      </dgm:t>
    </dgm:pt>
    <dgm:pt modelId="{4CFCDD26-1229-244F-8074-5456C1F942CE}" type="sibTrans" cxnId="{EC4AD0A0-CD74-9E4D-9172-7D22B2459D07}">
      <dgm:prSet/>
      <dgm:spPr/>
      <dgm:t>
        <a:bodyPr/>
        <a:lstStyle/>
        <a:p>
          <a:endParaRPr lang="en-US"/>
        </a:p>
      </dgm:t>
    </dgm:pt>
    <dgm:pt modelId="{C7D58674-83A9-B148-B8AA-21F790799F8E}">
      <dgm:prSet phldrT="[Text]"/>
      <dgm:spPr/>
      <dgm:t>
        <a:bodyPr/>
        <a:lstStyle/>
        <a:p>
          <a:r>
            <a:rPr lang="en-US" dirty="0" smtClean="0"/>
            <a:t>$watch() changes state</a:t>
          </a:r>
          <a:endParaRPr lang="en-US" dirty="0"/>
        </a:p>
      </dgm:t>
    </dgm:pt>
    <dgm:pt modelId="{500E7958-9E27-954D-91E4-C9CCEFD8322A}" type="parTrans" cxnId="{84665A04-0D4D-D344-9D73-500F848D8DC7}">
      <dgm:prSet/>
      <dgm:spPr/>
      <dgm:t>
        <a:bodyPr/>
        <a:lstStyle/>
        <a:p>
          <a:endParaRPr lang="en-US"/>
        </a:p>
      </dgm:t>
    </dgm:pt>
    <dgm:pt modelId="{9FFAF5B5-DA95-BA44-8922-1538D795777F}" type="sibTrans" cxnId="{84665A04-0D4D-D344-9D73-500F848D8DC7}">
      <dgm:prSet/>
      <dgm:spPr/>
      <dgm:t>
        <a:bodyPr/>
        <a:lstStyle/>
        <a:p>
          <a:endParaRPr lang="en-US"/>
        </a:p>
      </dgm:t>
    </dgm:pt>
    <dgm:pt modelId="{83CD327B-AB92-2743-BD9C-6055621C57E2}" type="pres">
      <dgm:prSet presAssocID="{D937AFD4-4A8C-3543-A4D1-449ED24E7068}" presName="Name0" presStyleCnt="0">
        <dgm:presLayoutVars>
          <dgm:dir/>
          <dgm:resizeHandles val="exact"/>
        </dgm:presLayoutVars>
      </dgm:prSet>
      <dgm:spPr/>
    </dgm:pt>
    <dgm:pt modelId="{B0CB8128-B7F2-5747-AD3C-E9EBF5792E3F}" type="pres">
      <dgm:prSet presAssocID="{D937AFD4-4A8C-3543-A4D1-449ED24E7068}" presName="cycle" presStyleCnt="0"/>
      <dgm:spPr/>
    </dgm:pt>
    <dgm:pt modelId="{8D46989E-B61B-9446-AA10-55A5C5FC3197}" type="pres">
      <dgm:prSet presAssocID="{8B0003B6-C33A-8F4B-A3E6-B6E64DE927B0}" presName="nodeFirstNode" presStyleLbl="node1" presStyleIdx="0" presStyleCnt="3">
        <dgm:presLayoutVars>
          <dgm:bulletEnabled val="1"/>
        </dgm:presLayoutVars>
      </dgm:prSet>
      <dgm:spPr/>
      <dgm:t>
        <a:bodyPr/>
        <a:lstStyle/>
        <a:p>
          <a:endParaRPr lang="en-US"/>
        </a:p>
      </dgm:t>
    </dgm:pt>
    <dgm:pt modelId="{536D328D-2372-FD4D-B294-1964B09007FF}" type="pres">
      <dgm:prSet presAssocID="{6A81EF7F-B1B1-DC41-8418-1C276B5C573E}" presName="sibTransFirstNode" presStyleLbl="bgShp" presStyleIdx="0" presStyleCnt="1"/>
      <dgm:spPr/>
    </dgm:pt>
    <dgm:pt modelId="{84398B41-CD97-594E-AD0D-B7EF6BC55654}" type="pres">
      <dgm:prSet presAssocID="{CA3D4B87-6471-214A-8C74-A933D5DF35BF}" presName="nodeFollowingNodes" presStyleLbl="node1" presStyleIdx="1" presStyleCnt="3">
        <dgm:presLayoutVars>
          <dgm:bulletEnabled val="1"/>
        </dgm:presLayoutVars>
      </dgm:prSet>
      <dgm:spPr/>
      <dgm:t>
        <a:bodyPr/>
        <a:lstStyle/>
        <a:p>
          <a:endParaRPr lang="en-US"/>
        </a:p>
      </dgm:t>
    </dgm:pt>
    <dgm:pt modelId="{44A72153-886C-A84A-B7EB-5B21C534E96B}" type="pres">
      <dgm:prSet presAssocID="{C7D58674-83A9-B148-B8AA-21F790799F8E}" presName="nodeFollowingNodes" presStyleLbl="node1" presStyleIdx="2" presStyleCnt="3">
        <dgm:presLayoutVars>
          <dgm:bulletEnabled val="1"/>
        </dgm:presLayoutVars>
      </dgm:prSet>
      <dgm:spPr/>
    </dgm:pt>
  </dgm:ptLst>
  <dgm:cxnLst>
    <dgm:cxn modelId="{EC4AD0A0-CD74-9E4D-9172-7D22B2459D07}" srcId="{D937AFD4-4A8C-3543-A4D1-449ED24E7068}" destId="{CA3D4B87-6471-214A-8C74-A933D5DF35BF}" srcOrd="1" destOrd="0" parTransId="{262076E0-7979-A541-AA68-32CD19E5CB36}" sibTransId="{4CFCDD26-1229-244F-8074-5456C1F942CE}"/>
    <dgm:cxn modelId="{4DF45CFA-26D4-6B49-98AE-9FE1F2B8D4C5}" type="presOf" srcId="{C7D58674-83A9-B148-B8AA-21F790799F8E}" destId="{44A72153-886C-A84A-B7EB-5B21C534E96B}" srcOrd="0" destOrd="0" presId="urn:microsoft.com/office/officeart/2005/8/layout/cycle3"/>
    <dgm:cxn modelId="{76CF94AD-035C-AA43-A176-9DA0D7D00E6D}" type="presOf" srcId="{8B0003B6-C33A-8F4B-A3E6-B6E64DE927B0}" destId="{8D46989E-B61B-9446-AA10-55A5C5FC3197}" srcOrd="0" destOrd="0" presId="urn:microsoft.com/office/officeart/2005/8/layout/cycle3"/>
    <dgm:cxn modelId="{FA6781F6-61AB-9446-AD30-D7A090306DD6}" type="presOf" srcId="{CA3D4B87-6471-214A-8C74-A933D5DF35BF}" destId="{84398B41-CD97-594E-AD0D-B7EF6BC55654}" srcOrd="0" destOrd="0" presId="urn:microsoft.com/office/officeart/2005/8/layout/cycle3"/>
    <dgm:cxn modelId="{07CEC8DC-F561-7F48-98CC-4D566DE6C7BD}" type="presOf" srcId="{6A81EF7F-B1B1-DC41-8418-1C276B5C573E}" destId="{536D328D-2372-FD4D-B294-1964B09007FF}" srcOrd="0" destOrd="0" presId="urn:microsoft.com/office/officeart/2005/8/layout/cycle3"/>
    <dgm:cxn modelId="{84665A04-0D4D-D344-9D73-500F848D8DC7}" srcId="{D937AFD4-4A8C-3543-A4D1-449ED24E7068}" destId="{C7D58674-83A9-B148-B8AA-21F790799F8E}" srcOrd="2" destOrd="0" parTransId="{500E7958-9E27-954D-91E4-C9CCEFD8322A}" sibTransId="{9FFAF5B5-DA95-BA44-8922-1538D795777F}"/>
    <dgm:cxn modelId="{A603DDFA-126D-024F-8E65-FB4325AC19D4}" type="presOf" srcId="{D937AFD4-4A8C-3543-A4D1-449ED24E7068}" destId="{83CD327B-AB92-2743-BD9C-6055621C57E2}" srcOrd="0" destOrd="0" presId="urn:microsoft.com/office/officeart/2005/8/layout/cycle3"/>
    <dgm:cxn modelId="{92C281AB-B044-4041-A3BA-78281525A029}" srcId="{D937AFD4-4A8C-3543-A4D1-449ED24E7068}" destId="{8B0003B6-C33A-8F4B-A3E6-B6E64DE927B0}" srcOrd="0" destOrd="0" parTransId="{A7CABB9E-9FA5-0941-BFDC-47DE3DB27869}" sibTransId="{6A81EF7F-B1B1-DC41-8418-1C276B5C573E}"/>
    <dgm:cxn modelId="{378EBAE8-2D58-374B-AB72-06C796BE4597}" type="presParOf" srcId="{83CD327B-AB92-2743-BD9C-6055621C57E2}" destId="{B0CB8128-B7F2-5747-AD3C-E9EBF5792E3F}" srcOrd="0" destOrd="0" presId="urn:microsoft.com/office/officeart/2005/8/layout/cycle3"/>
    <dgm:cxn modelId="{049CB744-3CA8-BD43-A0C9-3484A2C2EF03}" type="presParOf" srcId="{B0CB8128-B7F2-5747-AD3C-E9EBF5792E3F}" destId="{8D46989E-B61B-9446-AA10-55A5C5FC3197}" srcOrd="0" destOrd="0" presId="urn:microsoft.com/office/officeart/2005/8/layout/cycle3"/>
    <dgm:cxn modelId="{EFAC22E0-5D52-8642-BD23-FCF3E14D6269}" type="presParOf" srcId="{B0CB8128-B7F2-5747-AD3C-E9EBF5792E3F}" destId="{536D328D-2372-FD4D-B294-1964B09007FF}" srcOrd="1" destOrd="0" presId="urn:microsoft.com/office/officeart/2005/8/layout/cycle3"/>
    <dgm:cxn modelId="{B51A9BC7-0514-E74C-860B-D68FC9C9D423}" type="presParOf" srcId="{B0CB8128-B7F2-5747-AD3C-E9EBF5792E3F}" destId="{84398B41-CD97-594E-AD0D-B7EF6BC55654}" srcOrd="2" destOrd="0" presId="urn:microsoft.com/office/officeart/2005/8/layout/cycle3"/>
    <dgm:cxn modelId="{0347FE23-DE52-0B40-9F6B-D53B84500BB7}" type="presParOf" srcId="{B0CB8128-B7F2-5747-AD3C-E9EBF5792E3F}" destId="{44A72153-886C-A84A-B7EB-5B21C534E96B}"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D328D-2372-FD4D-B294-1964B09007FF}">
      <dsp:nvSpPr>
        <dsp:cNvPr id="0" name=""/>
        <dsp:cNvSpPr/>
      </dsp:nvSpPr>
      <dsp:spPr>
        <a:xfrm>
          <a:off x="581787" y="-97963"/>
          <a:ext cx="2427420" cy="2427420"/>
        </a:xfrm>
        <a:prstGeom prst="circularArrow">
          <a:avLst>
            <a:gd name="adj1" fmla="val 5689"/>
            <a:gd name="adj2" fmla="val 340510"/>
            <a:gd name="adj3" fmla="val 12712763"/>
            <a:gd name="adj4" fmla="val 18065832"/>
            <a:gd name="adj5" fmla="val 5908"/>
          </a:avLst>
        </a:prstGeom>
        <a:solidFill>
          <a:schemeClr val="accent4">
            <a:tint val="55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8D46989E-B61B-9446-AA10-55A5C5FC3197}">
      <dsp:nvSpPr>
        <dsp:cNvPr id="0" name=""/>
        <dsp:cNvSpPr/>
      </dsp:nvSpPr>
      <dsp:spPr>
        <a:xfrm>
          <a:off x="995940" y="473"/>
          <a:ext cx="1599115" cy="799557"/>
        </a:xfrm>
        <a:prstGeom prst="roundRect">
          <a:avLst/>
        </a:prstGeom>
        <a:gradFill rotWithShape="0">
          <a:gsLst>
            <a:gs pos="0">
              <a:schemeClr val="accent4">
                <a:shade val="50000"/>
                <a:hueOff val="0"/>
                <a:satOff val="0"/>
                <a:lumOff val="0"/>
                <a:alphaOff val="0"/>
                <a:tint val="50000"/>
                <a:satMod val="300000"/>
              </a:schemeClr>
            </a:gs>
            <a:gs pos="35000">
              <a:schemeClr val="accent4">
                <a:shade val="50000"/>
                <a:hueOff val="0"/>
                <a:satOff val="0"/>
                <a:lumOff val="0"/>
                <a:alphaOff val="0"/>
                <a:tint val="37000"/>
                <a:satMod val="300000"/>
              </a:schemeClr>
            </a:gs>
            <a:gs pos="100000">
              <a:schemeClr val="accent4">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Find affect $watch-</a:t>
          </a:r>
          <a:r>
            <a:rPr lang="en-US" sz="1900" kern="1200" dirty="0" err="1" smtClean="0"/>
            <a:t>es</a:t>
          </a:r>
          <a:endParaRPr lang="en-US" sz="1900" kern="1200" dirty="0"/>
        </a:p>
      </dsp:txBody>
      <dsp:txXfrm>
        <a:off x="1034971" y="39504"/>
        <a:ext cx="1521053" cy="721495"/>
      </dsp:txXfrm>
    </dsp:sp>
    <dsp:sp modelId="{84398B41-CD97-594E-AD0D-B7EF6BC55654}">
      <dsp:nvSpPr>
        <dsp:cNvPr id="0" name=""/>
        <dsp:cNvSpPr/>
      </dsp:nvSpPr>
      <dsp:spPr>
        <a:xfrm>
          <a:off x="1915943" y="1593966"/>
          <a:ext cx="1599115" cy="799557"/>
        </a:xfrm>
        <a:prstGeom prst="roundRect">
          <a:avLst/>
        </a:prstGeom>
        <a:gradFill rotWithShape="0">
          <a:gsLst>
            <a:gs pos="0">
              <a:schemeClr val="accent4">
                <a:shade val="50000"/>
                <a:hueOff val="569865"/>
                <a:satOff val="-27070"/>
                <a:lumOff val="33289"/>
                <a:alphaOff val="0"/>
                <a:tint val="50000"/>
                <a:satMod val="300000"/>
              </a:schemeClr>
            </a:gs>
            <a:gs pos="35000">
              <a:schemeClr val="accent4">
                <a:shade val="50000"/>
                <a:hueOff val="569865"/>
                <a:satOff val="-27070"/>
                <a:lumOff val="33289"/>
                <a:alphaOff val="0"/>
                <a:tint val="37000"/>
                <a:satMod val="300000"/>
              </a:schemeClr>
            </a:gs>
            <a:gs pos="100000">
              <a:schemeClr val="accent4">
                <a:shade val="50000"/>
                <a:hueOff val="569865"/>
                <a:satOff val="-27070"/>
                <a:lumOff val="332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Run $watch()</a:t>
          </a:r>
          <a:endParaRPr lang="en-US" sz="1900" kern="1200" dirty="0"/>
        </a:p>
      </dsp:txBody>
      <dsp:txXfrm>
        <a:off x="1954974" y="1632997"/>
        <a:ext cx="1521053" cy="721495"/>
      </dsp:txXfrm>
    </dsp:sp>
    <dsp:sp modelId="{44A72153-886C-A84A-B7EB-5B21C534E96B}">
      <dsp:nvSpPr>
        <dsp:cNvPr id="0" name=""/>
        <dsp:cNvSpPr/>
      </dsp:nvSpPr>
      <dsp:spPr>
        <a:xfrm>
          <a:off x="75936" y="1593966"/>
          <a:ext cx="1599115" cy="799557"/>
        </a:xfrm>
        <a:prstGeom prst="roundRect">
          <a:avLst/>
        </a:prstGeom>
        <a:gradFill rotWithShape="0">
          <a:gsLst>
            <a:gs pos="0">
              <a:schemeClr val="accent4">
                <a:shade val="50000"/>
                <a:hueOff val="569865"/>
                <a:satOff val="-27070"/>
                <a:lumOff val="33289"/>
                <a:alphaOff val="0"/>
                <a:tint val="50000"/>
                <a:satMod val="300000"/>
              </a:schemeClr>
            </a:gs>
            <a:gs pos="35000">
              <a:schemeClr val="accent4">
                <a:shade val="50000"/>
                <a:hueOff val="569865"/>
                <a:satOff val="-27070"/>
                <a:lumOff val="33289"/>
                <a:alphaOff val="0"/>
                <a:tint val="37000"/>
                <a:satMod val="300000"/>
              </a:schemeClr>
            </a:gs>
            <a:gs pos="100000">
              <a:schemeClr val="accent4">
                <a:shade val="50000"/>
                <a:hueOff val="569865"/>
                <a:satOff val="-27070"/>
                <a:lumOff val="332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$watch() changes state</a:t>
          </a:r>
          <a:endParaRPr lang="en-US" sz="1900" kern="1200" dirty="0"/>
        </a:p>
      </dsp:txBody>
      <dsp:txXfrm>
        <a:off x="114967" y="1632997"/>
        <a:ext cx="1521053" cy="72149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sz="1000" dirty="0">
              <a:latin typeface="Calibri" pitchFamily="34" charset="0"/>
            </a:endParaRPr>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89974DB2-26B5-4E29-9EBC-770518DD068E}" type="datetimeFigureOut">
              <a:rPr lang="en-US" sz="1000" smtClean="0">
                <a:latin typeface="Calibri" pitchFamily="34" charset="0"/>
              </a:rPr>
              <a:pPr/>
              <a:t>9/3/13</a:t>
            </a:fld>
            <a:endParaRPr lang="en-US" sz="1000" dirty="0">
              <a:latin typeface="Calibri" pitchFamily="34" charset="0"/>
            </a:endParaRPr>
          </a:p>
        </p:txBody>
      </p:sp>
      <p:sp>
        <p:nvSpPr>
          <p:cNvPr id="4" name="Footer Placeholder 3"/>
          <p:cNvSpPr>
            <a:spLocks noGrp="1"/>
          </p:cNvSpPr>
          <p:nvPr>
            <p:ph type="ftr" sz="quarter" idx="2"/>
          </p:nvPr>
        </p:nvSpPr>
        <p:spPr>
          <a:xfrm>
            <a:off x="0" y="8559658"/>
            <a:ext cx="3066733" cy="452596"/>
          </a:xfrm>
          <a:prstGeom prst="rect">
            <a:avLst/>
          </a:prstGeom>
        </p:spPr>
        <p:txBody>
          <a:bodyPr vert="horz" lIns="91440" tIns="45720" rIns="91440" bIns="45720" rtlCol="0" anchor="b"/>
          <a:lstStyle>
            <a:lvl1pPr algn="l">
              <a:defRPr sz="1200"/>
            </a:lvl1pPr>
          </a:lstStyle>
          <a:p>
            <a:r>
              <a:rPr lang="en-US" sz="1000" dirty="0" smtClean="0">
                <a:latin typeface="Calibri" pitchFamily="34" charset="0"/>
              </a:rPr>
              <a:t>© 2012 </a:t>
            </a:r>
            <a:r>
              <a:rPr lang="en-US" sz="1000" dirty="0" err="1" smtClean="0">
                <a:latin typeface="Calibri" pitchFamily="34" charset="0"/>
              </a:rPr>
              <a:t>ServiceNow</a:t>
            </a:r>
            <a:r>
              <a:rPr lang="en-US" sz="1000" dirty="0" smtClean="0">
                <a:latin typeface="Calibri" pitchFamily="34" charset="0"/>
              </a:rPr>
              <a:t> All Rights Reserved</a:t>
            </a:r>
            <a:endParaRPr lang="en-US" sz="1000" dirty="0">
              <a:latin typeface="Calibri" pitchFamily="34" charset="0"/>
            </a:endParaRPr>
          </a:p>
        </p:txBody>
      </p:sp>
      <p:sp>
        <p:nvSpPr>
          <p:cNvPr id="5" name="Slide Number Placeholder 4"/>
          <p:cNvSpPr>
            <a:spLocks noGrp="1"/>
          </p:cNvSpPr>
          <p:nvPr>
            <p:ph type="sldNum" sz="quarter" idx="3"/>
          </p:nvPr>
        </p:nvSpPr>
        <p:spPr>
          <a:xfrm>
            <a:off x="4008705" y="8559658"/>
            <a:ext cx="3066733" cy="452596"/>
          </a:xfrm>
          <a:prstGeom prst="rect">
            <a:avLst/>
          </a:prstGeom>
        </p:spPr>
        <p:txBody>
          <a:bodyPr vert="horz" lIns="91440" tIns="45720" rIns="91440" bIns="45720" rtlCol="0" anchor="b"/>
          <a:lstStyle>
            <a:lvl1pPr algn="r">
              <a:defRPr sz="1200"/>
            </a:lvl1pPr>
          </a:lstStyle>
          <a:p>
            <a:fld id="{C091893B-3FF1-4A53-9BC0-58E948B80A4D}" type="slidenum">
              <a:rPr lang="en-US" sz="1100" smtClean="0">
                <a:latin typeface="Calibri" pitchFamily="34" charset="0"/>
              </a:rPr>
              <a:pPr/>
              <a:t>‹#›</a:t>
            </a:fld>
            <a:endParaRPr lang="en-US" sz="1100" dirty="0">
              <a:latin typeface="Calibri" pitchFamily="34" charset="0"/>
            </a:endParaRPr>
          </a:p>
        </p:txBody>
      </p:sp>
    </p:spTree>
    <p:extLst>
      <p:ext uri="{BB962C8B-B14F-4D97-AF65-F5344CB8AC3E}">
        <p14:creationId xmlns:p14="http://schemas.microsoft.com/office/powerpoint/2010/main" val="40205339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000">
                <a:solidFill>
                  <a:srgbClr val="000000"/>
                </a:solidFill>
                <a:latin typeface="Calibri" pitchFamily="34" charset="0"/>
              </a:defRPr>
            </a:lvl1pPr>
          </a:lstStyle>
          <a:p>
            <a:endParaRPr lang="en-US" dirty="0"/>
          </a:p>
        </p:txBody>
      </p:sp>
      <p:sp>
        <p:nvSpPr>
          <p:cNvPr id="3" name="Date Placeholder 2"/>
          <p:cNvSpPr>
            <a:spLocks noGrp="1"/>
          </p:cNvSpPr>
          <p:nvPr>
            <p:ph type="dt" idx="1"/>
          </p:nvPr>
        </p:nvSpPr>
        <p:spPr>
          <a:xfrm>
            <a:off x="4008705" y="0"/>
            <a:ext cx="3066733" cy="452596"/>
          </a:xfrm>
          <a:prstGeom prst="rect">
            <a:avLst/>
          </a:prstGeom>
        </p:spPr>
        <p:txBody>
          <a:bodyPr vert="horz" lIns="91440" tIns="45720" rIns="91440" bIns="45720" rtlCol="0"/>
          <a:lstStyle>
            <a:lvl1pPr algn="r">
              <a:defRPr sz="1000">
                <a:solidFill>
                  <a:srgbClr val="000000"/>
                </a:solidFill>
                <a:latin typeface="Calibri" pitchFamily="34" charset="0"/>
              </a:defRPr>
            </a:lvl1pPr>
          </a:lstStyle>
          <a:p>
            <a:fld id="{E9AD34C2-E040-478B-AFBD-C6F56B4CC3FC}" type="datetimeFigureOut">
              <a:rPr lang="en-US" smtClean="0"/>
              <a:pPr/>
              <a:t>9/3/13</a:t>
            </a:fld>
            <a:endParaRPr lang="en-US" dirty="0"/>
          </a:p>
        </p:txBody>
      </p:sp>
      <p:sp>
        <p:nvSpPr>
          <p:cNvPr id="4" name="Slide Image Placeholder 3"/>
          <p:cNvSpPr>
            <a:spLocks noGrp="1" noRot="1" noChangeAspect="1"/>
          </p:cNvSpPr>
          <p:nvPr>
            <p:ph type="sldImg" idx="2"/>
          </p:nvPr>
        </p:nvSpPr>
        <p:spPr>
          <a:xfrm>
            <a:off x="1276350" y="679450"/>
            <a:ext cx="4524375" cy="33940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27961"/>
            <a:ext cx="3096530" cy="323964"/>
          </a:xfrm>
          <a:prstGeom prst="rect">
            <a:avLst/>
          </a:prstGeom>
        </p:spPr>
        <p:txBody>
          <a:bodyPr vert="horz" lIns="91440" tIns="45720" rIns="91440" bIns="45720" rtlCol="0" anchor="ctr" anchorCtr="0"/>
          <a:lstStyle>
            <a:lvl1pPr algn="l">
              <a:defRPr sz="1000">
                <a:solidFill>
                  <a:srgbClr val="000000"/>
                </a:solidFill>
                <a:latin typeface="Arial" pitchFamily="34" charset="0"/>
              </a:defRPr>
            </a:lvl1pPr>
          </a:lstStyle>
          <a:p>
            <a:r>
              <a:rPr lang="en-US" dirty="0" smtClean="0">
                <a:latin typeface="Calibri" pitchFamily="34" charset="0"/>
              </a:rPr>
              <a:t>© 2012 </a:t>
            </a:r>
            <a:r>
              <a:rPr lang="en-US" dirty="0" err="1" smtClean="0">
                <a:latin typeface="Calibri" pitchFamily="34" charset="0"/>
              </a:rPr>
              <a:t>ServiceNow</a:t>
            </a:r>
            <a:r>
              <a:rPr lang="en-US" dirty="0" smtClean="0">
                <a:latin typeface="Calibri" pitchFamily="34" charset="0"/>
              </a:rPr>
              <a:t> All Rights Reserved</a:t>
            </a:r>
            <a:endParaRPr lang="en-US" dirty="0">
              <a:latin typeface="Calibri" pitchFamily="34" charset="0"/>
            </a:endParaRPr>
          </a:p>
        </p:txBody>
      </p:sp>
      <p:sp>
        <p:nvSpPr>
          <p:cNvPr id="12" name="Slide Number Placeholder 11"/>
          <p:cNvSpPr>
            <a:spLocks noGrp="1"/>
          </p:cNvSpPr>
          <p:nvPr>
            <p:ph type="sldNum" sz="quarter" idx="5"/>
          </p:nvPr>
        </p:nvSpPr>
        <p:spPr>
          <a:xfrm>
            <a:off x="4008438" y="8550275"/>
            <a:ext cx="3067050" cy="452438"/>
          </a:xfrm>
          <a:prstGeom prst="rect">
            <a:avLst/>
          </a:prstGeom>
        </p:spPr>
        <p:txBody>
          <a:bodyPr vert="horz" lIns="91440" tIns="45720" rIns="91440" bIns="45720" rtlCol="0" anchor="b"/>
          <a:lstStyle>
            <a:lvl1pPr algn="r">
              <a:defRPr sz="1100"/>
            </a:lvl1pPr>
          </a:lstStyle>
          <a:p>
            <a:fld id="{CC715955-598A-4FBB-B8B9-8676278268C6}" type="slidenum">
              <a:rPr lang="en-US" smtClean="0"/>
              <a:pPr/>
              <a:t>‹#›</a:t>
            </a:fld>
            <a:endParaRPr lang="en-US"/>
          </a:p>
        </p:txBody>
      </p:sp>
    </p:spTree>
    <p:extLst>
      <p:ext uri="{BB962C8B-B14F-4D97-AF65-F5344CB8AC3E}">
        <p14:creationId xmlns:p14="http://schemas.microsoft.com/office/powerpoint/2010/main" val="1911741159"/>
      </p:ext>
    </p:extLst>
  </p:cSld>
  <p:clrMap bg1="lt1" tx1="dk1" bg2="lt2" tx2="dk2" accent1="accent1" accent2="accent2" accent3="accent3" accent4="accent4" accent5="accent5" accent6="accent6" hlink="hlink" folHlink="folHlink"/>
  <p:hf/>
  <p:notesStyle>
    <a:lvl1pPr marL="115888" indent="-115888" algn="l" defTabSz="914400" rtl="0" eaLnBrk="1" latinLnBrk="0" hangingPunct="1">
      <a:spcBef>
        <a:spcPts val="672"/>
      </a:spcBef>
      <a:buSzPct val="120000"/>
      <a:buFont typeface="Arial" pitchFamily="34" charset="0"/>
      <a:buChar char="•"/>
      <a:defRPr sz="1200" kern="1200">
        <a:solidFill>
          <a:srgbClr val="000000"/>
        </a:solidFill>
        <a:latin typeface="Calibri" pitchFamily="34" charset="0"/>
        <a:ea typeface="+mn-ea"/>
        <a:cs typeface="+mn-cs"/>
      </a:defRPr>
    </a:lvl1pPr>
    <a:lvl2pPr marL="342900" indent="-169863" algn="l" defTabSz="914400" rtl="0" eaLnBrk="1" latinLnBrk="0" hangingPunct="1">
      <a:spcBef>
        <a:spcPts val="672"/>
      </a:spcBef>
      <a:buSzPct val="120000"/>
      <a:buFont typeface="Arial" pitchFamily="34" charset="0"/>
      <a:buChar char="–"/>
      <a:defRPr sz="1100" kern="1200">
        <a:solidFill>
          <a:srgbClr val="000000"/>
        </a:solidFill>
        <a:latin typeface="Calibri" pitchFamily="34" charset="0"/>
        <a:ea typeface="+mn-ea"/>
        <a:cs typeface="+mn-cs"/>
      </a:defRPr>
    </a:lvl2pPr>
    <a:lvl3pPr marL="571500" indent="-109538" algn="l" defTabSz="914400" rtl="0" eaLnBrk="1" latinLnBrk="0" hangingPunct="1">
      <a:spcBef>
        <a:spcPts val="672"/>
      </a:spcBef>
      <a:buSzPct val="120000"/>
      <a:buFont typeface="Arial" pitchFamily="34" charset="0"/>
      <a:buChar char="•"/>
      <a:defRPr sz="1050" kern="1200">
        <a:solidFill>
          <a:srgbClr val="000000"/>
        </a:solidFill>
        <a:latin typeface="Calibri" pitchFamily="34" charset="0"/>
        <a:ea typeface="+mn-ea"/>
        <a:cs typeface="+mn-cs"/>
      </a:defRPr>
    </a:lvl3pPr>
    <a:lvl4pPr marL="800100" indent="-114300" algn="l" defTabSz="914400" rtl="0" eaLnBrk="1" latinLnBrk="0" hangingPunct="1">
      <a:spcBef>
        <a:spcPts val="672"/>
      </a:spcBef>
      <a:buSzPct val="120000"/>
      <a:buFont typeface="Arial" pitchFamily="34" charset="0"/>
      <a:buChar char="–"/>
      <a:defRPr sz="1000" kern="1200">
        <a:solidFill>
          <a:srgbClr val="000000"/>
        </a:solidFill>
        <a:latin typeface="Calibri" pitchFamily="34" charset="0"/>
        <a:ea typeface="+mn-ea"/>
        <a:cs typeface="+mn-cs"/>
      </a:defRPr>
    </a:lvl4pPr>
    <a:lvl5pPr marL="1030288" indent="-115888" algn="l" defTabSz="914400" rtl="0" eaLnBrk="1" latinLnBrk="0" hangingPunct="1">
      <a:spcBef>
        <a:spcPts val="672"/>
      </a:spcBef>
      <a:buFont typeface="Arial" pitchFamily="34" charset="0"/>
      <a:buChar char="•"/>
      <a:defRPr sz="900" kern="1200">
        <a:solidFill>
          <a:srgbClr val="000000"/>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
          </p:nvPr>
        </p:nvSpPr>
        <p:spPr/>
        <p:txBody>
          <a:bodyPr/>
          <a:lstStyle/>
          <a:p>
            <a:r>
              <a:rPr lang="en-US" smtClean="0">
                <a:latin typeface="+mj-lt"/>
              </a:rPr>
              <a:t>© 2012 ServiceNow All Rights Reserved</a:t>
            </a:r>
            <a:endParaRPr lang="en-US" dirty="0">
              <a:latin typeface="+mj-lt"/>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normAutofit/>
          </a:bodyPr>
          <a:lstStyle/>
          <a:p>
            <a:endParaRPr lang="en-US" dirty="0"/>
          </a:p>
        </p:txBody>
      </p:sp>
      <p:sp>
        <p:nvSpPr>
          <p:cNvPr id="12"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1</a:t>
            </a:fld>
            <a:endParaRPr lang="en-US" dirty="0"/>
          </a:p>
        </p:txBody>
      </p:sp>
      <p:sp>
        <p:nvSpPr>
          <p:cNvPr id="16" name="Date Placeholder 15"/>
          <p:cNvSpPr>
            <a:spLocks noGrp="1"/>
          </p:cNvSpPr>
          <p:nvPr>
            <p:ph type="dt" idx="10"/>
          </p:nvPr>
        </p:nvSpPr>
        <p:spPr/>
        <p:txBody>
          <a:bodyPr/>
          <a:lstStyle/>
          <a:p>
            <a:fld id="{6294B28C-4484-438A-9574-596F0B7ACA6B}" type="datetime1">
              <a:rPr lang="en-US" smtClean="0"/>
              <a:pPr/>
              <a:t>9/3/13</a:t>
            </a:fld>
            <a:endParaRPr lang="en-US" dirty="0"/>
          </a:p>
        </p:txBody>
      </p:sp>
      <p:sp>
        <p:nvSpPr>
          <p:cNvPr id="17" name="Header Placeholder 16"/>
          <p:cNvSpPr>
            <a:spLocks noGrp="1"/>
          </p:cNvSpPr>
          <p:nvPr>
            <p:ph type="hd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latin typeface="Calibri" pitchFamily="34" charset="0"/>
              </a:rPr>
              <a:t>© 2012 </a:t>
            </a:r>
            <a:r>
              <a:rPr lang="en-US" dirty="0" err="1" smtClean="0">
                <a:latin typeface="Calibri" pitchFamily="34" charset="0"/>
              </a:rPr>
              <a:t>ServiceNow</a:t>
            </a:r>
            <a:r>
              <a:rPr lang="en-US" dirty="0" smtClean="0">
                <a:latin typeface="Calibri" pitchFamily="34" charset="0"/>
              </a:rPr>
              <a:t> All Rights Reserved</a:t>
            </a:r>
            <a:endParaRPr lang="en-US" dirty="0">
              <a:latin typeface="Calibri" pitchFamily="34" charset="0"/>
            </a:endParaRPr>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14"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15</a:t>
            </a:fld>
            <a:endParaRPr lang="en-US" dirty="0"/>
          </a:p>
        </p:txBody>
      </p:sp>
      <p:sp>
        <p:nvSpPr>
          <p:cNvPr id="15" name="Date Placeholder 14"/>
          <p:cNvSpPr>
            <a:spLocks noGrp="1"/>
          </p:cNvSpPr>
          <p:nvPr>
            <p:ph type="dt" idx="11"/>
          </p:nvPr>
        </p:nvSpPr>
        <p:spPr/>
        <p:txBody>
          <a:bodyPr/>
          <a:lstStyle/>
          <a:p>
            <a:fld id="{0EC57A45-903A-4B6E-8FF3-27C25B916BF4}" type="datetime1">
              <a:rPr lang="en-US" smtClean="0"/>
              <a:pPr/>
              <a:t>9/3/13</a:t>
            </a:fld>
            <a:endParaRPr lang="en-US" dirty="0"/>
          </a:p>
        </p:txBody>
      </p:sp>
      <p:sp>
        <p:nvSpPr>
          <p:cNvPr id="16" name="Header Placeholder 15"/>
          <p:cNvSpPr>
            <a:spLocks noGrp="1"/>
          </p:cNvSpPr>
          <p:nvPr>
            <p:ph type="hd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3231" y="1412510"/>
            <a:ext cx="4936626" cy="1470025"/>
          </a:xfrm>
        </p:spPr>
        <p:txBody>
          <a:bodyPr>
            <a:noAutofit/>
          </a:bodyPr>
          <a:lstStyle>
            <a:lvl1pPr algn="l">
              <a:defRPr sz="4800">
                <a:solidFill>
                  <a:srgbClr val="646464"/>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340787" y="2820659"/>
            <a:ext cx="4929072" cy="17526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rgbClr val="646464"/>
                </a:solidFill>
                <a:latin typeface="Arial" pitchFamily="34" charset="0"/>
                <a:cs typeface="Arial" pitchFamily="34" charset="0"/>
              </a:defRPr>
            </a:lvl1pPr>
          </a:lstStyle>
          <a:p>
            <a:pPr algn="l"/>
            <a:r>
              <a:rPr lang="en-US" dirty="0" smtClean="0">
                <a:latin typeface="Calibri" pitchFamily="34" charset="0"/>
              </a:rPr>
              <a:t>© 2013 ServiceNow All Rights Reserved</a:t>
            </a:r>
            <a:endParaRPr lang="en-US" dirty="0">
              <a:latin typeface="Calibri" pitchFamily="34" charset="0"/>
            </a:endParaRPr>
          </a:p>
        </p:txBody>
      </p:sp>
      <p:sp>
        <p:nvSpPr>
          <p:cNvPr id="11"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rgbClr val="646464"/>
                </a:solidFill>
                <a:latin typeface="Calibri" pitchFamily="34" charset="0"/>
                <a:cs typeface="Arial" pitchFamily="34" charset="0"/>
              </a:defRPr>
            </a:lvl1pPr>
          </a:lstStyle>
          <a:p>
            <a:fld id="{327F7620-F109-4F07-AB89-79032DD352C8}"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82371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endParaRPr>
          </a:p>
        </p:txBody>
      </p:sp>
      <p:sp>
        <p:nvSpPr>
          <p:cNvPr id="2" name="Title 1"/>
          <p:cNvSpPr>
            <a:spLocks noGrp="1"/>
          </p:cNvSpPr>
          <p:nvPr>
            <p:ph type="title"/>
          </p:nvPr>
        </p:nvSpPr>
        <p:spPr/>
        <p:txBody>
          <a:bodyPr/>
          <a:lstStyle>
            <a:lvl1pPr>
              <a:defRPr>
                <a:solidFill>
                  <a:srgbClr val="646464"/>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7013" indent="-227013">
              <a:lnSpc>
                <a:spcPct val="100000"/>
              </a:lnSpc>
              <a:spcBef>
                <a:spcPts val="672"/>
              </a:spcBef>
              <a:buClr>
                <a:srgbClr val="D1232B"/>
              </a:buClr>
              <a:buSzPct val="120000"/>
              <a:defRPr sz="2400">
                <a:solidFill>
                  <a:srgbClr val="646464"/>
                </a:solidFill>
              </a:defRPr>
            </a:lvl1pPr>
            <a:lvl2pPr marL="574675" indent="-287338">
              <a:lnSpc>
                <a:spcPct val="100000"/>
              </a:lnSpc>
              <a:spcBef>
                <a:spcPts val="672"/>
              </a:spcBef>
              <a:buClr>
                <a:srgbClr val="D1232B"/>
              </a:buClr>
              <a:buSzPct val="120000"/>
              <a:buFont typeface="Arial" pitchFamily="34" charset="0"/>
              <a:buChar char="–"/>
              <a:defRPr sz="2000">
                <a:solidFill>
                  <a:srgbClr val="646464"/>
                </a:solidFill>
              </a:defRPr>
            </a:lvl2pPr>
            <a:lvl3pPr marL="914400" indent="-173038">
              <a:lnSpc>
                <a:spcPct val="100000"/>
              </a:lnSpc>
              <a:spcBef>
                <a:spcPts val="672"/>
              </a:spcBef>
              <a:buClr>
                <a:srgbClr val="D1232B"/>
              </a:buClr>
              <a:buSzPct val="120000"/>
              <a:defRPr sz="1800">
                <a:solidFill>
                  <a:srgbClr val="646464"/>
                </a:solidFill>
              </a:defRPr>
            </a:lvl3pPr>
            <a:lvl4pPr marL="1141413" indent="-227013">
              <a:lnSpc>
                <a:spcPct val="100000"/>
              </a:lnSpc>
              <a:spcBef>
                <a:spcPts val="672"/>
              </a:spcBef>
              <a:buClr>
                <a:srgbClr val="D1232B"/>
              </a:buClr>
              <a:buSzPct val="120000"/>
              <a:buFont typeface="Arial" pitchFamily="34" charset="0"/>
              <a:buChar char="–"/>
              <a:defRPr sz="1600">
                <a:solidFill>
                  <a:srgbClr val="646464"/>
                </a:solidFill>
              </a:defRPr>
            </a:lvl4pPr>
            <a:lvl5pPr>
              <a:lnSpc>
                <a:spcPct val="9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Footer Placeholder 4"/>
          <p:cNvSpPr>
            <a:spLocks noGrp="1" noChangeAspect="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rgbClr val="646464"/>
                </a:solidFill>
                <a:latin typeface="Arial" pitchFamily="34" charset="0"/>
                <a:cs typeface="Arial" pitchFamily="34" charset="0"/>
              </a:defRPr>
            </a:lvl1pPr>
          </a:lstStyle>
          <a:p>
            <a:pPr algn="l"/>
            <a:r>
              <a:rPr lang="en-US" dirty="0" smtClean="0">
                <a:latin typeface="Calibri" pitchFamily="34" charset="0"/>
              </a:rPr>
              <a:t>© 2013 ServiceNow All Rights Reserved</a:t>
            </a:r>
            <a:endParaRPr lang="en-US" dirty="0">
              <a:latin typeface="Calibri" pitchFamily="34" charset="0"/>
            </a:endParaRPr>
          </a:p>
        </p:txBody>
      </p:sp>
      <p:sp>
        <p:nvSpPr>
          <p:cNvPr id="11"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rgbClr val="646464"/>
                </a:solidFill>
                <a:latin typeface="Calibri" pitchFamily="34" charset="0"/>
                <a:cs typeface="Arial" pitchFamily="34" charset="0"/>
              </a:defRPr>
            </a:lvl1pPr>
          </a:lstStyle>
          <a:p>
            <a:fld id="{327F7620-F109-4F07-AB89-79032DD352C8}" type="slidenum">
              <a:rPr lang="en-US" smtClean="0"/>
              <a:pPr/>
              <a:t>‹#›</a:t>
            </a:fld>
            <a:endParaRPr lang="en-US" dirty="0"/>
          </a:p>
        </p:txBody>
      </p:sp>
      <p:sp>
        <p:nvSpPr>
          <p:cNvPr id="9" name="Text Placeholder 8"/>
          <p:cNvSpPr>
            <a:spLocks noGrp="1"/>
          </p:cNvSpPr>
          <p:nvPr>
            <p:ph type="body" sz="quarter" idx="10"/>
          </p:nvPr>
        </p:nvSpPr>
        <p:spPr>
          <a:xfrm>
            <a:off x="419927" y="861698"/>
            <a:ext cx="8089900" cy="446087"/>
          </a:xfrm>
        </p:spPr>
        <p:txBody>
          <a:bodyPr>
            <a:noAutofit/>
          </a:bodyPr>
          <a:lstStyle>
            <a:lvl1pPr>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057400"/>
            <a:ext cx="7779340" cy="1362075"/>
          </a:xfrm>
        </p:spPr>
        <p:txBody>
          <a:bodyPr anchor="b" anchorCtr="0">
            <a:noAutofit/>
          </a:bodyPr>
          <a:lstStyle>
            <a:lvl1pPr algn="ctr">
              <a:defRPr sz="4800" b="1" cap="none">
                <a:solidFill>
                  <a:srgbClr val="646464"/>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706032" y="3429000"/>
            <a:ext cx="3811902" cy="1500187"/>
          </a:xfrm>
        </p:spPr>
        <p:txBody>
          <a:bodyPr anchor="t" anchorCtr="0"/>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rgbClr val="646464"/>
                </a:solidFill>
                <a:latin typeface="Arial" pitchFamily="34" charset="0"/>
                <a:cs typeface="Arial" pitchFamily="34" charset="0"/>
              </a:defRPr>
            </a:lvl1pPr>
          </a:lstStyle>
          <a:p>
            <a:pPr algn="l"/>
            <a:r>
              <a:rPr lang="en-US" dirty="0" smtClean="0">
                <a:latin typeface="Calibri" pitchFamily="34" charset="0"/>
              </a:rPr>
              <a:t>© 2013 ServiceNow All Rights Reserved</a:t>
            </a:r>
            <a:endParaRPr lang="en-US" dirty="0">
              <a:latin typeface="Calibri" pitchFamily="34" charset="0"/>
            </a:endParaRPr>
          </a:p>
        </p:txBody>
      </p:sp>
      <p:sp>
        <p:nvSpPr>
          <p:cNvPr id="8"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rgbClr val="646464"/>
                </a:solidFill>
                <a:latin typeface="Calibri" pitchFamily="34" charset="0"/>
                <a:cs typeface="Arial" pitchFamily="34" charset="0"/>
              </a:defRPr>
            </a:lvl1pPr>
          </a:lstStyle>
          <a:p>
            <a:fld id="{327F7620-F109-4F07-AB89-79032DD352C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0"/>
            <a:ext cx="9144000" cy="823716"/>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endParaRPr>
          </a:p>
        </p:txBody>
      </p:sp>
      <p:sp>
        <p:nvSpPr>
          <p:cNvPr id="2" name="Title 1"/>
          <p:cNvSpPr>
            <a:spLocks noGrp="1"/>
          </p:cNvSpPr>
          <p:nvPr>
            <p:ph type="title"/>
          </p:nvPr>
        </p:nvSpPr>
        <p:spPr/>
        <p:txBody>
          <a:bodyPr/>
          <a:lstStyle>
            <a:lvl1pPr>
              <a:defRPr>
                <a:solidFill>
                  <a:srgbClr val="646464"/>
                </a:solidFill>
              </a:defRPr>
            </a:lvl1pPr>
          </a:lstStyle>
          <a:p>
            <a:r>
              <a:rPr lang="en-US" smtClean="0"/>
              <a:t>Click to edit Master title style</a:t>
            </a:r>
            <a:endParaRPr lang="en-US" dirty="0"/>
          </a:p>
        </p:txBody>
      </p:sp>
      <p:sp>
        <p:nvSpPr>
          <p:cNvPr id="7" name="Footer Placeholder 4"/>
          <p:cNvSpPr>
            <a:spLocks noGrp="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rgbClr val="646464"/>
                </a:solidFill>
                <a:latin typeface="Arial" pitchFamily="34" charset="0"/>
                <a:cs typeface="Arial" pitchFamily="34" charset="0"/>
              </a:defRPr>
            </a:lvl1pPr>
          </a:lstStyle>
          <a:p>
            <a:pPr algn="l"/>
            <a:r>
              <a:rPr lang="en-US" dirty="0" smtClean="0">
                <a:latin typeface="Calibri" pitchFamily="34" charset="0"/>
              </a:rPr>
              <a:t>© 2013 ServiceNow All Rights Reserved</a:t>
            </a:r>
            <a:endParaRPr lang="en-US" dirty="0">
              <a:latin typeface="Calibri" pitchFamily="34" charset="0"/>
            </a:endParaRPr>
          </a:p>
        </p:txBody>
      </p:sp>
      <p:sp>
        <p:nvSpPr>
          <p:cNvPr id="8"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rgbClr val="646464"/>
                </a:solidFill>
                <a:latin typeface="Calibri" pitchFamily="34" charset="0"/>
                <a:cs typeface="Arial" pitchFamily="34" charset="0"/>
              </a:defRPr>
            </a:lvl1pPr>
          </a:lstStyle>
          <a:p>
            <a:fld id="{327F7620-F109-4F07-AB89-79032DD352C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2" name="Picture 11" descr="LgNowLogo230gray.png"/>
          <p:cNvPicPr>
            <a:picLocks noChangeAspect="1"/>
          </p:cNvPicPr>
          <p:nvPr userDrawn="1"/>
        </p:nvPicPr>
        <p:blipFill>
          <a:blip r:embed="rId2" cstate="print"/>
          <a:stretch>
            <a:fillRect/>
          </a:stretch>
        </p:blipFill>
        <p:spPr>
          <a:xfrm>
            <a:off x="0" y="1598969"/>
            <a:ext cx="9144000" cy="2798563"/>
          </a:xfrm>
          <a:prstGeom prst="rect">
            <a:avLst/>
          </a:prstGeom>
        </p:spPr>
      </p:pic>
      <p:sp>
        <p:nvSpPr>
          <p:cNvPr id="5" name="Text Placeholder 2"/>
          <p:cNvSpPr>
            <a:spLocks noGrp="1"/>
          </p:cNvSpPr>
          <p:nvPr>
            <p:ph type="body" idx="1"/>
          </p:nvPr>
        </p:nvSpPr>
        <p:spPr>
          <a:xfrm>
            <a:off x="722313" y="2316170"/>
            <a:ext cx="7772400" cy="1500187"/>
          </a:xfrm>
        </p:spPr>
        <p:txBody>
          <a:bodyPr anchor="ctr" anchorCtr="1">
            <a:noAutofit/>
          </a:bodyPr>
          <a:lstStyle>
            <a:lvl1pPr marL="0" indent="0" algn="ctr">
              <a:buNone/>
              <a:defRPr sz="4800" b="1">
                <a:solidFill>
                  <a:srgbClr val="D1232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Footer Placeholder 4"/>
          <p:cNvSpPr>
            <a:spLocks noGrp="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rgbClr val="646464"/>
                </a:solidFill>
                <a:latin typeface="Arial" pitchFamily="34" charset="0"/>
                <a:cs typeface="Arial" pitchFamily="34" charset="0"/>
              </a:defRPr>
            </a:lvl1pPr>
          </a:lstStyle>
          <a:p>
            <a:pPr algn="l"/>
            <a:r>
              <a:rPr lang="en-US" dirty="0" smtClean="0">
                <a:latin typeface="Calibri" pitchFamily="34" charset="0"/>
              </a:rPr>
              <a:t>© 2013 ServiceNow All Rights Reserved</a:t>
            </a:r>
            <a:endParaRPr lang="en-US" dirty="0">
              <a:latin typeface="Calibri" pitchFamily="34" charset="0"/>
            </a:endParaRPr>
          </a:p>
        </p:txBody>
      </p:sp>
      <p:sp>
        <p:nvSpPr>
          <p:cNvPr id="11"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rgbClr val="646464"/>
                </a:solidFill>
                <a:latin typeface="Calibri" pitchFamily="34" charset="0"/>
                <a:cs typeface="Arial" pitchFamily="34" charset="0"/>
              </a:defRPr>
            </a:lvl1pPr>
          </a:lstStyle>
          <a:p>
            <a:fld id="{327F7620-F109-4F07-AB89-79032DD352C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034284"/>
            <a:ext cx="9144000" cy="82371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4454" y="6311108"/>
            <a:ext cx="1615728" cy="199926"/>
          </a:xfrm>
          <a:prstGeom prst="rect">
            <a:avLst/>
          </a:prstGeom>
        </p:spPr>
      </p:pic>
      <p:sp>
        <p:nvSpPr>
          <p:cNvPr id="2" name="Title Placeholder 1"/>
          <p:cNvSpPr>
            <a:spLocks noGrp="1"/>
          </p:cNvSpPr>
          <p:nvPr>
            <p:ph type="title"/>
          </p:nvPr>
        </p:nvSpPr>
        <p:spPr>
          <a:xfrm>
            <a:off x="404301" y="0"/>
            <a:ext cx="8229600" cy="746256"/>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6972" y="13886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rgbClr val="646464"/>
                </a:solidFill>
                <a:latin typeface="Arial" pitchFamily="34" charset="0"/>
                <a:cs typeface="Arial" pitchFamily="34" charset="0"/>
              </a:defRPr>
            </a:lvl1pPr>
          </a:lstStyle>
          <a:p>
            <a:pPr algn="l"/>
            <a:r>
              <a:rPr lang="en-US" dirty="0" smtClean="0">
                <a:latin typeface="Calibri" pitchFamily="34" charset="0"/>
              </a:rPr>
              <a:t>© 2013 ServiceNow All Rights Reserved</a:t>
            </a:r>
            <a:endParaRPr lang="en-US" dirty="0">
              <a:latin typeface="Calibri" pitchFamily="34" charset="0"/>
            </a:endParaRPr>
          </a:p>
        </p:txBody>
      </p:sp>
      <p:sp>
        <p:nvSpPr>
          <p:cNvPr id="6"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rgbClr val="646464"/>
                </a:solidFill>
                <a:latin typeface="Calibri" pitchFamily="34" charset="0"/>
                <a:cs typeface="Arial" pitchFamily="34" charset="0"/>
              </a:defRPr>
            </a:lvl1pPr>
          </a:lstStyle>
          <a:p>
            <a:fld id="{327F7620-F109-4F07-AB89-79032DD352C8}" type="slidenum">
              <a:rPr lang="en-US" smtClean="0"/>
              <a:pPr/>
              <a:t>‹#›</a:t>
            </a:fld>
            <a:endParaRPr lang="en-US" dirty="0"/>
          </a:p>
        </p:txBody>
      </p:sp>
      <p:sp>
        <p:nvSpPr>
          <p:cNvPr id="14" name="Footer Placeholder 4"/>
          <p:cNvSpPr txBox="1">
            <a:spLocks/>
          </p:cNvSpPr>
          <p:nvPr/>
        </p:nvSpPr>
        <p:spPr>
          <a:xfrm>
            <a:off x="2980618" y="6235437"/>
            <a:ext cx="2895600" cy="365125"/>
          </a:xfrm>
          <a:prstGeom prst="rect">
            <a:avLst/>
          </a:prstGeom>
        </p:spPr>
        <p:txBody>
          <a:bodyPr vert="horz" lIns="91440" tIns="45720" rIns="91440" bIns="45720" rtlCol="0" anchor="ctr"/>
          <a:lstStyle>
            <a:lvl1pPr algn="ctr">
              <a:defRPr sz="7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646464"/>
                </a:solidFill>
                <a:effectLst/>
                <a:uLnTx/>
                <a:uFillTx/>
                <a:latin typeface="Calibri" pitchFamily="34" charset="0"/>
                <a:ea typeface="+mn-ea"/>
                <a:cs typeface="Arial" pitchFamily="34" charset="0"/>
              </a:rPr>
              <a:t>Confidential</a:t>
            </a:r>
          </a:p>
        </p:txBody>
      </p:sp>
      <p:cxnSp>
        <p:nvCxnSpPr>
          <p:cNvPr id="19" name="Straight Connector 18"/>
          <p:cNvCxnSpPr/>
          <p:nvPr/>
        </p:nvCxnSpPr>
        <p:spPr>
          <a:xfrm>
            <a:off x="8751035" y="6264774"/>
            <a:ext cx="0" cy="309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0" y="6743247"/>
            <a:ext cx="9144000" cy="117134"/>
            <a:chOff x="0" y="6740866"/>
            <a:chExt cx="9144000" cy="117134"/>
          </a:xfrm>
        </p:grpSpPr>
        <p:sp>
          <p:nvSpPr>
            <p:cNvPr id="13" name="Rectangle 12"/>
            <p:cNvSpPr/>
            <p:nvPr/>
          </p:nvSpPr>
          <p:spPr>
            <a:xfrm>
              <a:off x="7858125" y="6740866"/>
              <a:ext cx="1285875" cy="117134"/>
            </a:xfrm>
            <a:prstGeom prst="rect">
              <a:avLst/>
            </a:prstGeom>
            <a:solidFill>
              <a:srgbClr val="D12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latin typeface="Calibri" pitchFamily="34" charset="0"/>
              </a:endParaRPr>
            </a:p>
          </p:txBody>
        </p:sp>
        <p:sp>
          <p:nvSpPr>
            <p:cNvPr id="12" name="Rectangle 11"/>
            <p:cNvSpPr/>
            <p:nvPr/>
          </p:nvSpPr>
          <p:spPr>
            <a:xfrm>
              <a:off x="0" y="6740866"/>
              <a:ext cx="7872413" cy="117134"/>
            </a:xfrm>
            <a:prstGeom prst="rect">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latin typeface="Calibri"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dt="0"/>
  <p:txStyles>
    <p:titleStyle>
      <a:lvl1pPr algn="l" defTabSz="914400" rtl="0" eaLnBrk="1" latinLnBrk="0" hangingPunct="1">
        <a:spcBef>
          <a:spcPct val="0"/>
        </a:spcBef>
        <a:buNone/>
        <a:defRPr sz="2800" b="1" kern="1200">
          <a:solidFill>
            <a:srgbClr val="646464"/>
          </a:solidFill>
          <a:latin typeface="Calibri" pitchFamily="34" charset="0"/>
          <a:ea typeface="+mj-ea"/>
          <a:cs typeface="Arial" pitchFamily="34" charset="0"/>
        </a:defRPr>
      </a:lvl1pPr>
    </p:titleStyle>
    <p:bodyStyle>
      <a:lvl1pPr marL="227013" indent="-227013" algn="l" defTabSz="914400" rtl="0" eaLnBrk="1" latinLnBrk="0" hangingPunct="1">
        <a:spcBef>
          <a:spcPct val="20000"/>
        </a:spcBef>
        <a:buClr>
          <a:srgbClr val="D1232B"/>
        </a:buClr>
        <a:buSzPct val="104000"/>
        <a:buFont typeface="Arial" pitchFamily="34" charset="0"/>
        <a:buChar char="•"/>
        <a:defRPr sz="2600" kern="1200">
          <a:solidFill>
            <a:srgbClr val="646464"/>
          </a:solidFill>
          <a:latin typeface="Calibri" pitchFamily="34" charset="0"/>
          <a:ea typeface="+mn-ea"/>
          <a:cs typeface="Arial" pitchFamily="34" charset="0"/>
        </a:defRPr>
      </a:lvl1pPr>
      <a:lvl2pPr marL="687388" indent="-400050" algn="l" defTabSz="914400" rtl="0" eaLnBrk="1" latinLnBrk="0" hangingPunct="1">
        <a:spcBef>
          <a:spcPct val="20000"/>
        </a:spcBef>
        <a:buClr>
          <a:srgbClr val="D1232B"/>
        </a:buClr>
        <a:buFont typeface="Arial" pitchFamily="34" charset="0"/>
        <a:buChar char="—"/>
        <a:defRPr sz="2000" kern="1200">
          <a:solidFill>
            <a:srgbClr val="646464"/>
          </a:solidFill>
          <a:latin typeface="Calibri" pitchFamily="34" charset="0"/>
          <a:ea typeface="+mn-ea"/>
          <a:cs typeface="Arial" pitchFamily="34" charset="0"/>
        </a:defRPr>
      </a:lvl2pPr>
      <a:lvl3pPr marL="1143000" indent="-228600" algn="l" defTabSz="914400" rtl="0" eaLnBrk="1" latinLnBrk="0" hangingPunct="1">
        <a:spcBef>
          <a:spcPct val="20000"/>
        </a:spcBef>
        <a:buClr>
          <a:srgbClr val="D1232B"/>
        </a:buClr>
        <a:buFont typeface="Arial" pitchFamily="34" charset="0"/>
        <a:buChar char="•"/>
        <a:defRPr sz="1800" kern="1200">
          <a:solidFill>
            <a:srgbClr val="646464"/>
          </a:solidFill>
          <a:latin typeface="Calibri" pitchFamily="34" charset="0"/>
          <a:ea typeface="+mn-ea"/>
          <a:cs typeface="Arial" pitchFamily="34" charset="0"/>
        </a:defRPr>
      </a:lvl3pPr>
      <a:lvl4pPr marL="1601788" indent="-287338" algn="l" defTabSz="914400" rtl="0" eaLnBrk="1" latinLnBrk="0" hangingPunct="1">
        <a:spcBef>
          <a:spcPct val="20000"/>
        </a:spcBef>
        <a:buClr>
          <a:srgbClr val="D1232B"/>
        </a:buClr>
        <a:buFont typeface="Arial" pitchFamily="34" charset="0"/>
        <a:buChar char="—"/>
        <a:defRPr sz="1600" kern="1200">
          <a:solidFill>
            <a:srgbClr val="646464"/>
          </a:solidFill>
          <a:latin typeface="Calibri" pitchFamily="34" charset="0"/>
          <a:ea typeface="+mn-ea"/>
          <a:cs typeface="Arial" pitchFamily="34" charset="0"/>
        </a:defRPr>
      </a:lvl4pPr>
      <a:lvl5pPr marL="2057400" indent="-228600" algn="l" defTabSz="914400" rtl="0" eaLnBrk="1" latinLnBrk="0" hangingPunct="1">
        <a:spcBef>
          <a:spcPct val="20000"/>
        </a:spcBef>
        <a:buClr>
          <a:srgbClr val="D1232B"/>
        </a:buClr>
        <a:buFont typeface="Arial" pitchFamily="34" charset="0"/>
        <a:buChar char="•"/>
        <a:defRPr sz="1600" kern="1200">
          <a:solidFill>
            <a:srgbClr val="646464"/>
          </a:solidFill>
          <a:latin typeface="Calibri"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ctucker/angular-snc-training.g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gular/angular.js/wik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smtClean="0"/>
              <a:t>AngularJS</a:t>
            </a:r>
            <a:endParaRPr lang="en-US" dirty="0"/>
          </a:p>
        </p:txBody>
      </p:sp>
      <p:sp>
        <p:nvSpPr>
          <p:cNvPr id="4" name="Footer Placeholder 3"/>
          <p:cNvSpPr>
            <a:spLocks noGrp="1"/>
          </p:cNvSpPr>
          <p:nvPr>
            <p:ph type="ftr" sz="quarter" idx="3"/>
          </p:nvPr>
        </p:nvSpPr>
        <p:spPr/>
        <p:txBody>
          <a:bodyPr/>
          <a:lstStyle/>
          <a:p>
            <a:pPr algn="l"/>
            <a:r>
              <a:rPr lang="en-US" dirty="0"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1</a:t>
            </a:fld>
            <a:endParaRPr lang="en-US" dirty="0"/>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this going to be like?</a:t>
            </a:r>
            <a:endParaRPr lang="en-US" dirty="0"/>
          </a:p>
        </p:txBody>
      </p:sp>
      <p:sp>
        <p:nvSpPr>
          <p:cNvPr id="3" name="Content Placeholder 2"/>
          <p:cNvSpPr>
            <a:spLocks noGrp="1"/>
          </p:cNvSpPr>
          <p:nvPr>
            <p:ph idx="1"/>
          </p:nvPr>
        </p:nvSpPr>
        <p:spPr>
          <a:xfrm>
            <a:off x="426972" y="1034726"/>
            <a:ext cx="8229600" cy="4879841"/>
          </a:xfrm>
        </p:spPr>
        <p:txBody>
          <a:bodyPr/>
          <a:lstStyle/>
          <a:p>
            <a:r>
              <a:rPr lang="en-US" dirty="0" smtClean="0"/>
              <a:t>It will be very interactive</a:t>
            </a:r>
          </a:p>
          <a:p>
            <a:pPr lvl="1"/>
            <a:r>
              <a:rPr lang="en-US" dirty="0" smtClean="0"/>
              <a:t>You can't just sit back and listen</a:t>
            </a:r>
          </a:p>
          <a:p>
            <a:pPr lvl="1"/>
            <a:r>
              <a:rPr lang="en-US" dirty="0" smtClean="0"/>
              <a:t>You'll be writing a </a:t>
            </a:r>
            <a:r>
              <a:rPr lang="en-US" i="1" dirty="0" smtClean="0"/>
              <a:t>lot</a:t>
            </a:r>
            <a:r>
              <a:rPr lang="en-US" dirty="0" smtClean="0"/>
              <a:t> of code</a:t>
            </a:r>
          </a:p>
          <a:p>
            <a:pPr lvl="1"/>
            <a:r>
              <a:rPr lang="en-US" dirty="0" smtClean="0"/>
              <a:t>We'll always be in pairs, and I'll be constantly roving the room to help out</a:t>
            </a:r>
          </a:p>
          <a:p>
            <a:r>
              <a:rPr lang="en-US" dirty="0" smtClean="0"/>
              <a:t>This is not a replacement for reading docs</a:t>
            </a:r>
          </a:p>
          <a:p>
            <a:pPr lvl="1"/>
            <a:r>
              <a:rPr lang="en-US" dirty="0" smtClean="0"/>
              <a:t>You'll be given ideas of what to work with, but will need to use the docs, </a:t>
            </a:r>
            <a:r>
              <a:rPr lang="en-US" dirty="0" err="1" smtClean="0"/>
              <a:t>google</a:t>
            </a:r>
            <a:r>
              <a:rPr lang="en-US" dirty="0" smtClean="0"/>
              <a:t>, Stack Overflow, etc.</a:t>
            </a:r>
          </a:p>
          <a:p>
            <a:r>
              <a:rPr lang="en-US" dirty="0" smtClean="0"/>
              <a:t>Testing is going to be a consistent theme across </a:t>
            </a:r>
            <a:r>
              <a:rPr lang="en-US" i="1" dirty="0" smtClean="0"/>
              <a:t>all</a:t>
            </a:r>
            <a:r>
              <a:rPr lang="en-US" dirty="0" smtClean="0"/>
              <a:t> sessions</a:t>
            </a:r>
          </a:p>
          <a:p>
            <a:r>
              <a:rPr lang="en-US" dirty="0" smtClean="0"/>
              <a:t>We're not going to talk much about </a:t>
            </a:r>
            <a:r>
              <a:rPr lang="en-US" dirty="0" err="1" smtClean="0"/>
              <a:t>ServiceNow</a:t>
            </a:r>
            <a:endParaRPr lang="en-US" dirty="0" smtClean="0"/>
          </a:p>
          <a:p>
            <a:pPr lvl="1"/>
            <a:r>
              <a:rPr lang="en-US" dirty="0" smtClean="0"/>
              <a:t>First two days will be pure Angular, with no server involved</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10</a:t>
            </a:fld>
            <a:endParaRPr lang="en-US" dirty="0"/>
          </a:p>
        </p:txBody>
      </p:sp>
    </p:spTree>
    <p:extLst>
      <p:ext uri="{BB962C8B-B14F-4D97-AF65-F5344CB8AC3E}">
        <p14:creationId xmlns:p14="http://schemas.microsoft.com/office/powerpoint/2010/main" val="27654417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We'll be building a to-do list app, based on the work at </a:t>
            </a:r>
            <a:r>
              <a:rPr lang="en-US" dirty="0" err="1" smtClean="0"/>
              <a:t>todomvc.com</a:t>
            </a:r>
            <a:endParaRPr lang="en-US" dirty="0" smtClean="0"/>
          </a:p>
          <a:p>
            <a:r>
              <a:rPr lang="en-US" dirty="0" smtClean="0"/>
              <a:t>The work is broken down into </a:t>
            </a:r>
            <a:r>
              <a:rPr lang="en-US" i="1" dirty="0" smtClean="0"/>
              <a:t>sessions</a:t>
            </a:r>
            <a:r>
              <a:rPr lang="en-US" dirty="0" smtClean="0"/>
              <a:t>, </a:t>
            </a:r>
            <a:r>
              <a:rPr lang="en-US" i="1" dirty="0" smtClean="0"/>
              <a:t>goals</a:t>
            </a:r>
            <a:r>
              <a:rPr lang="en-US" dirty="0" smtClean="0"/>
              <a:t>, and </a:t>
            </a:r>
            <a:r>
              <a:rPr lang="en-US" i="1" dirty="0" smtClean="0"/>
              <a:t>parts</a:t>
            </a:r>
            <a:endParaRPr lang="en-US" dirty="0"/>
          </a:p>
          <a:p>
            <a:pPr lvl="1"/>
            <a:r>
              <a:rPr lang="en-US" dirty="0" smtClean="0"/>
              <a:t>At the start of each session, we'll do a high-level overview of what's coming</a:t>
            </a:r>
          </a:p>
          <a:p>
            <a:pPr lvl="1"/>
            <a:r>
              <a:rPr lang="en-US" dirty="0" smtClean="0"/>
              <a:t>At the start of each goal we'll describe our requirement(s) and the tools we can use to achieve it</a:t>
            </a:r>
          </a:p>
          <a:p>
            <a:pPr lvl="2"/>
            <a:r>
              <a:rPr lang="en-US" dirty="0" smtClean="0"/>
              <a:t>Some goals are split into parts to be completed sequentially</a:t>
            </a:r>
          </a:p>
          <a:p>
            <a:pPr lvl="1"/>
            <a:r>
              <a:rPr lang="en-US" dirty="0" smtClean="0"/>
              <a:t>After each goal we'll have a group conversation about what we did, before resetting to the repository version and discussing that</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11</a:t>
            </a:fld>
            <a:endParaRPr lang="en-US" dirty="0"/>
          </a:p>
        </p:txBody>
      </p:sp>
    </p:spTree>
    <p:extLst>
      <p:ext uri="{BB962C8B-B14F-4D97-AF65-F5344CB8AC3E}">
        <p14:creationId xmlns:p14="http://schemas.microsoft.com/office/powerpoint/2010/main" val="36775490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clone </a:t>
            </a:r>
            <a:r>
              <a:rPr lang="en-US" dirty="0" smtClean="0">
                <a:hlinkClick r:id="rId2"/>
              </a:rPr>
              <a:t>http://github.com/ctucker/angular-snc-training.git</a:t>
            </a:r>
            <a:endParaRPr lang="en-US" dirty="0" smtClean="0"/>
          </a:p>
          <a:p>
            <a:r>
              <a:rPr lang="en-US" dirty="0" smtClean="0"/>
              <a:t>Follow the instructions in the </a:t>
            </a:r>
            <a:r>
              <a:rPr lang="en-US" dirty="0" err="1" smtClean="0"/>
              <a:t>README.md</a:t>
            </a:r>
            <a:r>
              <a:rPr lang="en-US" dirty="0" smtClean="0"/>
              <a:t> file</a:t>
            </a:r>
          </a:p>
          <a:p>
            <a:r>
              <a:rPr lang="en-US" dirty="0" smtClean="0"/>
              <a:t>Quick overview:</a:t>
            </a:r>
          </a:p>
          <a:p>
            <a:pPr lvl="1"/>
            <a:r>
              <a:rPr lang="en-US" dirty="0" smtClean="0"/>
              <a:t>Install </a:t>
            </a:r>
            <a:r>
              <a:rPr lang="en-US" dirty="0" err="1" smtClean="0"/>
              <a:t>NodeJS</a:t>
            </a:r>
            <a:endParaRPr lang="en-US" dirty="0" smtClean="0"/>
          </a:p>
          <a:p>
            <a:pPr lvl="1"/>
            <a:r>
              <a:rPr lang="en-US" dirty="0" smtClean="0"/>
              <a:t>Pull the code</a:t>
            </a:r>
          </a:p>
          <a:p>
            <a:pPr lvl="1"/>
            <a:r>
              <a:rPr lang="en-US" dirty="0" smtClean="0"/>
              <a:t>Run ./</a:t>
            </a:r>
            <a:r>
              <a:rPr lang="en-US" dirty="0" err="1" smtClean="0"/>
              <a:t>node_modules</a:t>
            </a:r>
            <a:r>
              <a:rPr lang="en-US" dirty="0" smtClean="0"/>
              <a:t>/karma/bin/karma start –single-run</a:t>
            </a:r>
          </a:p>
          <a:p>
            <a:r>
              <a:rPr lang="en-US" dirty="0" smtClean="0"/>
              <a:t>If you already have Node you should be good to go</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12</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59364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git</a:t>
            </a:r>
            <a:endParaRPr lang="en-US" dirty="0"/>
          </a:p>
        </p:txBody>
      </p:sp>
      <p:sp>
        <p:nvSpPr>
          <p:cNvPr id="3" name="Content Placeholder 2"/>
          <p:cNvSpPr>
            <a:spLocks noGrp="1"/>
          </p:cNvSpPr>
          <p:nvPr>
            <p:ph idx="1"/>
          </p:nvPr>
        </p:nvSpPr>
        <p:spPr/>
        <p:txBody>
          <a:bodyPr>
            <a:normAutofit lnSpcReduction="10000"/>
          </a:bodyPr>
          <a:lstStyle/>
          <a:p>
            <a:r>
              <a:rPr lang="en-US" dirty="0" smtClean="0"/>
              <a:t>Everything is tagged in </a:t>
            </a:r>
            <a:r>
              <a:rPr lang="en-US" dirty="0" err="1" smtClean="0"/>
              <a:t>git</a:t>
            </a:r>
            <a:r>
              <a:rPr lang="en-US" dirty="0" smtClean="0"/>
              <a:t>.</a:t>
            </a:r>
          </a:p>
          <a:p>
            <a:r>
              <a:rPr lang="en-US" dirty="0" smtClean="0"/>
              <a:t>At the top of each slide you'll see a box: </a:t>
            </a:r>
          </a:p>
          <a:p>
            <a:r>
              <a:rPr lang="en-US" dirty="0" smtClean="0"/>
              <a:t>That box has the tag for this exercise</a:t>
            </a:r>
          </a:p>
          <a:p>
            <a:r>
              <a:rPr lang="en-US" dirty="0" smtClean="0"/>
              <a:t>You should check that tag out as a new branch</a:t>
            </a:r>
          </a:p>
          <a:p>
            <a:pPr lvl="1"/>
            <a:r>
              <a:rPr lang="en-US" dirty="0" smtClean="0"/>
              <a:t>Let's figure out the </a:t>
            </a:r>
            <a:r>
              <a:rPr lang="en-US" dirty="0" err="1" smtClean="0"/>
              <a:t>git</a:t>
            </a:r>
            <a:r>
              <a:rPr lang="en-US" dirty="0" smtClean="0"/>
              <a:t> problems up-front, now!</a:t>
            </a:r>
          </a:p>
          <a:p>
            <a:r>
              <a:rPr lang="en-US" dirty="0" smtClean="0"/>
              <a:t>When you're done with an exercise, </a:t>
            </a:r>
            <a:r>
              <a:rPr lang="en-US" dirty="0" err="1" smtClean="0"/>
              <a:t>git</a:t>
            </a:r>
            <a:r>
              <a:rPr lang="en-US" dirty="0" smtClean="0"/>
              <a:t> commit your work</a:t>
            </a:r>
          </a:p>
          <a:p>
            <a:r>
              <a:rPr lang="en-US" dirty="0" smtClean="0"/>
              <a:t>You'll then be able to easily check out the next tag as a branch and carry on</a:t>
            </a:r>
          </a:p>
          <a:p>
            <a:r>
              <a:rPr lang="en-US" dirty="0" smtClean="0"/>
              <a:t>No need to push your work to a server anywhere (unless you want to)</a:t>
            </a:r>
          </a:p>
          <a:p>
            <a:r>
              <a:rPr lang="en-US" dirty="0" smtClean="0"/>
              <a:t>Command line: </a:t>
            </a:r>
            <a:r>
              <a:rPr lang="en-US" dirty="0" err="1" smtClean="0"/>
              <a:t>git</a:t>
            </a:r>
            <a:r>
              <a:rPr lang="en-US" dirty="0" smtClean="0"/>
              <a:t> checkout –b </a:t>
            </a:r>
            <a:r>
              <a:rPr lang="en-US" smtClean="0"/>
              <a:t>g1 goal1-start</a:t>
            </a:r>
            <a:endParaRPr lang="en-US" dirty="0" smtClean="0"/>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13</a:t>
            </a:fld>
            <a:endParaRPr lang="en-US" dirty="0"/>
          </a:p>
        </p:txBody>
      </p:sp>
      <p:sp>
        <p:nvSpPr>
          <p:cNvPr id="6" name="Text Placeholder 5"/>
          <p:cNvSpPr>
            <a:spLocks noGrp="1"/>
          </p:cNvSpPr>
          <p:nvPr>
            <p:ph type="body" sz="quarter" idx="10"/>
          </p:nvPr>
        </p:nvSpPr>
        <p:spPr/>
        <p:txBody>
          <a:bodyPr/>
          <a:lstStyle/>
          <a:p>
            <a:endParaRPr lang="en-US"/>
          </a:p>
        </p:txBody>
      </p:sp>
      <p:sp>
        <p:nvSpPr>
          <p:cNvPr id="7" name="TextBox 6"/>
          <p:cNvSpPr txBox="1"/>
          <p:nvPr/>
        </p:nvSpPr>
        <p:spPr>
          <a:xfrm>
            <a:off x="5861148" y="1891281"/>
            <a:ext cx="190512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r"/>
            <a:r>
              <a:rPr lang="en-US" dirty="0" smtClean="0">
                <a:latin typeface="Monaco"/>
                <a:cs typeface="Monaco"/>
              </a:rPr>
              <a:t>goal1-start</a:t>
            </a:r>
            <a:endParaRPr lang="en-US" dirty="0">
              <a:latin typeface="Monaco"/>
              <a:cs typeface="Monaco"/>
            </a:endParaRPr>
          </a:p>
        </p:txBody>
      </p:sp>
    </p:spTree>
    <p:extLst>
      <p:ext uri="{BB962C8B-B14F-4D97-AF65-F5344CB8AC3E}">
        <p14:creationId xmlns:p14="http://schemas.microsoft.com/office/powerpoint/2010/main" val="29828053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documentation resources</a:t>
            </a:r>
            <a:endParaRPr lang="en-US" dirty="0"/>
          </a:p>
        </p:txBody>
      </p:sp>
      <p:sp>
        <p:nvSpPr>
          <p:cNvPr id="3" name="Content Placeholder 2"/>
          <p:cNvSpPr>
            <a:spLocks noGrp="1"/>
          </p:cNvSpPr>
          <p:nvPr>
            <p:ph idx="1"/>
          </p:nvPr>
        </p:nvSpPr>
        <p:spPr/>
        <p:txBody>
          <a:bodyPr/>
          <a:lstStyle/>
          <a:p>
            <a:r>
              <a:rPr lang="en-US" dirty="0" err="1" smtClean="0"/>
              <a:t>Egghead.io</a:t>
            </a:r>
            <a:endParaRPr lang="en-US" dirty="0" smtClean="0"/>
          </a:p>
          <a:p>
            <a:r>
              <a:rPr lang="en-US" dirty="0"/>
              <a:t>Angular Wiki: </a:t>
            </a:r>
            <a:r>
              <a:rPr lang="en-US" dirty="0">
                <a:hlinkClick r:id="rId2"/>
              </a:rPr>
              <a:t>https://github.com/angular/angular.js/wiki</a:t>
            </a:r>
            <a:r>
              <a:rPr lang="en-US" dirty="0" smtClean="0">
                <a:hlinkClick r:id="rId2"/>
              </a:rPr>
              <a:t>/</a:t>
            </a:r>
            <a:endParaRPr lang="en-US" dirty="0" smtClean="0"/>
          </a:p>
          <a:p>
            <a:r>
              <a:rPr lang="en-US" dirty="0" smtClean="0"/>
              <a:t>Angular docs themselves (</a:t>
            </a:r>
            <a:r>
              <a:rPr lang="en-US" dirty="0" err="1" smtClean="0"/>
              <a:t>angularjs.org</a:t>
            </a:r>
            <a:r>
              <a:rPr lang="en-US" dirty="0" smtClean="0"/>
              <a:t>)</a:t>
            </a:r>
          </a:p>
          <a:p>
            <a:r>
              <a:rPr lang="en-US" dirty="0" err="1" smtClean="0"/>
              <a:t>StackOverflow</a:t>
            </a:r>
            <a:r>
              <a:rPr lang="en-US" dirty="0" smtClean="0"/>
              <a:t>/Google searches</a:t>
            </a:r>
          </a:p>
          <a:p>
            <a:pPr lvl="1"/>
            <a:r>
              <a:rPr lang="en-US" dirty="0" smtClean="0"/>
              <a:t>You'll be spending a lot of time as you work with Angular doing this, so get to recognize the names of people who know what they're talking about!  People I've learned to listen closely to: John </a:t>
            </a:r>
            <a:r>
              <a:rPr lang="en-US" dirty="0" err="1" smtClean="0"/>
              <a:t>Lindqvist</a:t>
            </a:r>
            <a:r>
              <a:rPr lang="en-US" dirty="0" smtClean="0"/>
              <a:t>, Mark </a:t>
            </a:r>
            <a:r>
              <a:rPr lang="en-US" dirty="0" err="1" smtClean="0"/>
              <a:t>Rajcok</a:t>
            </a:r>
            <a:r>
              <a:rPr lang="en-US" dirty="0" smtClean="0"/>
              <a:t>, </a:t>
            </a:r>
            <a:r>
              <a:rPr lang="en-US" dirty="0" err="1" smtClean="0"/>
              <a:t>Misko</a:t>
            </a:r>
            <a:r>
              <a:rPr lang="en-US" dirty="0" smtClean="0"/>
              <a:t> </a:t>
            </a:r>
            <a:r>
              <a:rPr lang="en-US" dirty="0" err="1" smtClean="0"/>
              <a:t>Hevery</a:t>
            </a:r>
            <a:endParaRPr lang="en-US" dirty="0"/>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14</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757756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Thank </a:t>
            </a:r>
            <a:r>
              <a:rPr lang="en-US" dirty="0" smtClean="0"/>
              <a:t>you</a:t>
            </a:r>
            <a:endParaRPr lang="en-US" dirty="0"/>
          </a:p>
        </p:txBody>
      </p:sp>
      <p:sp>
        <p:nvSpPr>
          <p:cNvPr id="4" name="Footer Placeholder 3"/>
          <p:cNvSpPr>
            <a:spLocks noGrp="1"/>
          </p:cNvSpPr>
          <p:nvPr>
            <p:ph type="ftr" sz="quarter" idx="3"/>
          </p:nvPr>
        </p:nvSpPr>
        <p:spPr/>
        <p:txBody>
          <a:bodyPr/>
          <a:lstStyle/>
          <a:p>
            <a:pPr algn="l"/>
            <a:r>
              <a:rPr lang="en-US" dirty="0" smtClean="0">
                <a:latin typeface="Calibri" pitchFamily="34" charset="0"/>
              </a:rPr>
              <a:t>© 2013 ServiceNow All Rights Reserved</a:t>
            </a:r>
            <a:endParaRPr lang="en-US" dirty="0">
              <a:latin typeface="Calibri" pitchFamily="34" charset="0"/>
            </a:endParaRPr>
          </a:p>
        </p:txBody>
      </p:sp>
      <p:sp>
        <p:nvSpPr>
          <p:cNvPr id="6" name="Slide Number Placeholder 5"/>
          <p:cNvSpPr>
            <a:spLocks noGrp="1"/>
          </p:cNvSpPr>
          <p:nvPr>
            <p:ph type="sldNum" sz="quarter" idx="4"/>
          </p:nvPr>
        </p:nvSpPr>
        <p:spPr/>
        <p:txBody>
          <a:bodyPr/>
          <a:lstStyle/>
          <a:p>
            <a:fld id="{327F7620-F109-4F07-AB89-79032DD352C8}" type="slidenum">
              <a:rPr lang="en-US" smtClean="0"/>
              <a:pPr/>
              <a:t>15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hits</a:t>
            </a:r>
            <a:endParaRPr lang="en-US" dirty="0"/>
          </a:p>
        </p:txBody>
      </p:sp>
      <p:sp>
        <p:nvSpPr>
          <p:cNvPr id="3" name="Content Placeholder 2"/>
          <p:cNvSpPr>
            <a:spLocks noGrp="1"/>
          </p:cNvSpPr>
          <p:nvPr>
            <p:ph idx="1"/>
          </p:nvPr>
        </p:nvSpPr>
        <p:spPr/>
        <p:txBody>
          <a:bodyPr/>
          <a:lstStyle/>
          <a:p>
            <a:r>
              <a:rPr lang="en-US" dirty="0" smtClean="0"/>
              <a:t>Two-way data binding in an MVC framework</a:t>
            </a:r>
          </a:p>
          <a:p>
            <a:r>
              <a:rPr lang="en-US" dirty="0" smtClean="0"/>
              <a:t>Testability and flexibility through Dependency Injection</a:t>
            </a:r>
          </a:p>
          <a:p>
            <a:r>
              <a:rPr lang="en-US" dirty="0" smtClean="0"/>
              <a:t>(HTML) Extensibility through directives</a:t>
            </a:r>
          </a:p>
          <a:p>
            <a:r>
              <a:rPr lang="en-US" dirty="0" smtClean="0"/>
              <a:t>Promises built-in for asynchronous activities (e.g. XHR)</a:t>
            </a:r>
          </a:p>
          <a:p>
            <a:r>
              <a:rPr lang="en-US" dirty="0" smtClean="0"/>
              <a:t>Framework tends to stay out of the way of your business logic</a:t>
            </a:r>
          </a:p>
          <a:p>
            <a:pPr lvl="1"/>
            <a:r>
              <a:rPr lang="en-US" dirty="0" smtClean="0"/>
              <a:t>Though lack of documentation means when you are hooking into the framework, life can be unnecessarily difficult</a:t>
            </a:r>
          </a:p>
          <a:p>
            <a:r>
              <a:rPr lang="en-US" dirty="0" smtClean="0"/>
              <a:t>Relatively low conceptual complexity</a:t>
            </a:r>
          </a:p>
          <a:p>
            <a:pPr lvl="1"/>
            <a:r>
              <a:rPr lang="en-US" dirty="0" smtClean="0"/>
              <a:t>Devil's in the details</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2</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045340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data binding</a:t>
            </a:r>
            <a:endParaRPr lang="en-US" dirty="0"/>
          </a:p>
        </p:txBody>
      </p:sp>
      <p:sp>
        <p:nvSpPr>
          <p:cNvPr id="3" name="Content Placeholder 2"/>
          <p:cNvSpPr>
            <a:spLocks noGrp="1"/>
          </p:cNvSpPr>
          <p:nvPr>
            <p:ph idx="1"/>
          </p:nvPr>
        </p:nvSpPr>
        <p:spPr/>
        <p:txBody>
          <a:bodyPr/>
          <a:lstStyle/>
          <a:p>
            <a:r>
              <a:rPr lang="en-US" dirty="0" smtClean="0"/>
              <a:t>This is MVC, where the </a:t>
            </a:r>
            <a:r>
              <a:rPr lang="en-US" i="1" dirty="0" smtClean="0"/>
              <a:t>model</a:t>
            </a:r>
            <a:r>
              <a:rPr lang="en-US" dirty="0" smtClean="0"/>
              <a:t> is stored in a </a:t>
            </a:r>
            <a:r>
              <a:rPr lang="en-US" i="1" dirty="0" smtClean="0"/>
              <a:t>scope</a:t>
            </a:r>
          </a:p>
          <a:p>
            <a:r>
              <a:rPr lang="en-US" dirty="0" smtClean="0"/>
              <a:t>Scopes are a very powerful concept</a:t>
            </a:r>
          </a:p>
          <a:p>
            <a:pPr lvl="1"/>
            <a:r>
              <a:rPr lang="en-US" dirty="0" smtClean="0"/>
              <a:t>Established primarily by controllers</a:t>
            </a:r>
            <a:r>
              <a:rPr lang="en-US" dirty="0"/>
              <a:t> </a:t>
            </a:r>
            <a:r>
              <a:rPr lang="en-US" dirty="0" smtClean="0"/>
              <a:t>and directives</a:t>
            </a:r>
          </a:p>
          <a:p>
            <a:pPr lvl="1"/>
            <a:r>
              <a:rPr lang="en-US" dirty="0" smtClean="0"/>
              <a:t>Allow for complex inheritance and communication of models between different parts of your app</a:t>
            </a:r>
          </a:p>
          <a:p>
            <a:r>
              <a:rPr lang="en-US" dirty="0" smtClean="0"/>
              <a:t>If you bind something in the UI to a model then:</a:t>
            </a:r>
          </a:p>
          <a:p>
            <a:pPr lvl="1"/>
            <a:r>
              <a:rPr lang="en-US" dirty="0" smtClean="0"/>
              <a:t>Changes to the UI update the model</a:t>
            </a:r>
          </a:p>
          <a:p>
            <a:pPr lvl="1"/>
            <a:r>
              <a:rPr lang="en-US" dirty="0" smtClean="0"/>
              <a:t>Changes to the model update the UI</a:t>
            </a:r>
          </a:p>
          <a:p>
            <a:r>
              <a:rPr lang="en-US" dirty="0" smtClean="0"/>
              <a:t>The scope is </a:t>
            </a:r>
            <a:r>
              <a:rPr lang="en-US" b="1" dirty="0" smtClean="0"/>
              <a:t>not</a:t>
            </a:r>
            <a:r>
              <a:rPr lang="en-US" dirty="0" smtClean="0"/>
              <a:t> the model, it's just where you put the model!</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3</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379959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binding works</a:t>
            </a:r>
            <a:endParaRPr lang="en-US" dirty="0"/>
          </a:p>
        </p:txBody>
      </p:sp>
      <p:sp>
        <p:nvSpPr>
          <p:cNvPr id="3" name="Content Placeholder 2"/>
          <p:cNvSpPr>
            <a:spLocks noGrp="1"/>
          </p:cNvSpPr>
          <p:nvPr>
            <p:ph idx="1"/>
          </p:nvPr>
        </p:nvSpPr>
        <p:spPr/>
        <p:txBody>
          <a:bodyPr/>
          <a:lstStyle/>
          <a:p>
            <a:r>
              <a:rPr lang="en-US" dirty="0" smtClean="0"/>
              <a:t>You bind to a value using either the {{ }} notation, or by using a directive (e.g. </a:t>
            </a:r>
            <a:r>
              <a:rPr lang="en-US" dirty="0" err="1" smtClean="0"/>
              <a:t>ng</a:t>
            </a:r>
            <a:r>
              <a:rPr lang="en-US" dirty="0" smtClean="0"/>
              <a:t>-model="</a:t>
            </a:r>
            <a:r>
              <a:rPr lang="en-US" dirty="0" err="1" smtClean="0"/>
              <a:t>todoList.remainingCount</a:t>
            </a:r>
            <a:r>
              <a:rPr lang="en-US" dirty="0" smtClean="0"/>
              <a:t>")</a:t>
            </a:r>
          </a:p>
          <a:p>
            <a:r>
              <a:rPr lang="en-US" dirty="0" smtClean="0"/>
              <a:t>Changes are handled </a:t>
            </a:r>
            <a:r>
              <a:rPr lang="en-US" dirty="0"/>
              <a:t>by </a:t>
            </a:r>
            <a:r>
              <a:rPr lang="en-US" dirty="0" err="1"/>
              <a:t>Angular's</a:t>
            </a:r>
            <a:r>
              <a:rPr lang="en-US" dirty="0"/>
              <a:t> event, $apply, and $digest </a:t>
            </a:r>
            <a:r>
              <a:rPr lang="en-US" dirty="0" smtClean="0"/>
              <a:t>looping</a:t>
            </a:r>
          </a:p>
          <a:p>
            <a:r>
              <a:rPr lang="en-US" dirty="0" smtClean="0"/>
              <a:t>Events trigger </a:t>
            </a:r>
            <a:r>
              <a:rPr lang="en-US" dirty="0" err="1" smtClean="0"/>
              <a:t>Angular's</a:t>
            </a:r>
            <a:r>
              <a:rPr lang="en-US" dirty="0" smtClean="0"/>
              <a:t> $apply process, which changes state and asks the application to $digest it</a:t>
            </a:r>
          </a:p>
          <a:p>
            <a:r>
              <a:rPr lang="en-US" dirty="0" smtClean="0"/>
              <a:t>As the app runs the digest it may change more things, triggering another run through the digest loop…</a:t>
            </a:r>
          </a:p>
          <a:p>
            <a:r>
              <a:rPr lang="en-US" dirty="0" smtClean="0"/>
              <a:t>There is some sanity checking in there to avoid infinite looping</a:t>
            </a:r>
            <a:endParaRPr lang="en-US" dirty="0"/>
          </a:p>
          <a:p>
            <a:endParaRPr lang="en-US" dirty="0" smtClean="0"/>
          </a:p>
          <a:p>
            <a:endParaRPr lang="en-US" dirty="0"/>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4</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84666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an Angular app</a:t>
            </a:r>
            <a:endParaRPr lang="en-US" dirty="0"/>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5</a:t>
            </a:fld>
            <a:endParaRPr lang="en-US" dirty="0"/>
          </a:p>
        </p:txBody>
      </p:sp>
      <p:sp>
        <p:nvSpPr>
          <p:cNvPr id="9" name="Rounded Rectangle 8"/>
          <p:cNvSpPr/>
          <p:nvPr/>
        </p:nvSpPr>
        <p:spPr>
          <a:xfrm>
            <a:off x="404301" y="1139636"/>
            <a:ext cx="1411066" cy="4468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Page loads</a:t>
            </a:r>
            <a:endParaRPr lang="en-US" dirty="0"/>
          </a:p>
        </p:txBody>
      </p:sp>
      <p:sp>
        <p:nvSpPr>
          <p:cNvPr id="10" name="Rounded Rectangle 9"/>
          <p:cNvSpPr/>
          <p:nvPr/>
        </p:nvSpPr>
        <p:spPr>
          <a:xfrm>
            <a:off x="274487" y="2056316"/>
            <a:ext cx="1670227" cy="5766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Angular bootstraps</a:t>
            </a:r>
            <a:endParaRPr lang="en-US" dirty="0"/>
          </a:p>
        </p:txBody>
      </p:sp>
      <p:sp>
        <p:nvSpPr>
          <p:cNvPr id="12" name="Hexagon 11"/>
          <p:cNvSpPr/>
          <p:nvPr/>
        </p:nvSpPr>
        <p:spPr>
          <a:xfrm>
            <a:off x="465049" y="3103263"/>
            <a:ext cx="1350318" cy="1164067"/>
          </a:xfrm>
          <a:prstGeom prst="hex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Wait for event</a:t>
            </a:r>
            <a:endParaRPr lang="en-US" dirty="0"/>
          </a:p>
        </p:txBody>
      </p:sp>
      <p:sp>
        <p:nvSpPr>
          <p:cNvPr id="13" name="Rounded Rectangle 12"/>
          <p:cNvSpPr/>
          <p:nvPr/>
        </p:nvSpPr>
        <p:spPr>
          <a:xfrm>
            <a:off x="3456180" y="1668297"/>
            <a:ext cx="1764298" cy="44681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$apply</a:t>
            </a:r>
            <a:r>
              <a:rPr lang="en-US" dirty="0" smtClean="0"/>
              <a:t>(handler)</a:t>
            </a:r>
            <a:endParaRPr lang="en-US" dirty="0"/>
          </a:p>
        </p:txBody>
      </p:sp>
      <p:sp>
        <p:nvSpPr>
          <p:cNvPr id="14" name="Rounded Rectangle 13"/>
          <p:cNvSpPr/>
          <p:nvPr/>
        </p:nvSpPr>
        <p:spPr>
          <a:xfrm>
            <a:off x="3456180" y="2549945"/>
            <a:ext cx="1764298" cy="6354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a:t>
            </a:r>
            <a:r>
              <a:rPr lang="en-US" dirty="0" smtClean="0"/>
              <a:t>andler() changes state</a:t>
            </a:r>
            <a:endParaRPr lang="en-US" dirty="0"/>
          </a:p>
        </p:txBody>
      </p:sp>
      <p:sp>
        <p:nvSpPr>
          <p:cNvPr id="15" name="Rounded Rectangle 14"/>
          <p:cNvSpPr/>
          <p:nvPr/>
        </p:nvSpPr>
        <p:spPr>
          <a:xfrm>
            <a:off x="6411002" y="1586449"/>
            <a:ext cx="1764298" cy="6354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$digest </a:t>
            </a:r>
            <a:r>
              <a:rPr lang="en-US" dirty="0" smtClean="0"/>
              <a:t>state change</a:t>
            </a:r>
            <a:endParaRPr lang="en-US" dirty="0"/>
          </a:p>
        </p:txBody>
      </p:sp>
      <p:cxnSp>
        <p:nvCxnSpPr>
          <p:cNvPr id="19" name="Straight Arrow Connector 18"/>
          <p:cNvCxnSpPr>
            <a:stCxn id="9" idx="2"/>
            <a:endCxn id="10" idx="0"/>
          </p:cNvCxnSpPr>
          <p:nvPr/>
        </p:nvCxnSpPr>
        <p:spPr>
          <a:xfrm flipH="1">
            <a:off x="1109601" y="1586449"/>
            <a:ext cx="233" cy="469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2"/>
          </p:cNvCxnSpPr>
          <p:nvPr/>
        </p:nvCxnSpPr>
        <p:spPr>
          <a:xfrm>
            <a:off x="1109601" y="2632927"/>
            <a:ext cx="233" cy="4703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2" idx="0"/>
            <a:endCxn id="13" idx="1"/>
          </p:cNvCxnSpPr>
          <p:nvPr/>
        </p:nvCxnSpPr>
        <p:spPr>
          <a:xfrm flipV="1">
            <a:off x="1815367" y="1891704"/>
            <a:ext cx="1640813" cy="1793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3" idx="2"/>
            <a:endCxn id="14" idx="0"/>
          </p:cNvCxnSpPr>
          <p:nvPr/>
        </p:nvCxnSpPr>
        <p:spPr>
          <a:xfrm>
            <a:off x="4338329" y="2115110"/>
            <a:ext cx="0" cy="434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4" idx="3"/>
            <a:endCxn id="15" idx="1"/>
          </p:cNvCxnSpPr>
          <p:nvPr/>
        </p:nvCxnSpPr>
        <p:spPr>
          <a:xfrm flipV="1">
            <a:off x="5220478" y="1904151"/>
            <a:ext cx="1190524" cy="963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5" idx="2"/>
            <a:endCxn id="49" idx="0"/>
          </p:cNvCxnSpPr>
          <p:nvPr/>
        </p:nvCxnSpPr>
        <p:spPr>
          <a:xfrm flipH="1">
            <a:off x="7289708" y="2221852"/>
            <a:ext cx="3443" cy="963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49" name="Diagram 48"/>
          <p:cNvGraphicFramePr/>
          <p:nvPr>
            <p:extLst>
              <p:ext uri="{D42A27DB-BD31-4B8C-83A1-F6EECF244321}">
                <p14:modId xmlns:p14="http://schemas.microsoft.com/office/powerpoint/2010/main" val="4104542455"/>
              </p:ext>
            </p:extLst>
          </p:nvPr>
        </p:nvGraphicFramePr>
        <p:xfrm>
          <a:off x="5494210" y="3185348"/>
          <a:ext cx="3590996" cy="2393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4" name="TextBox 63"/>
          <p:cNvSpPr txBox="1"/>
          <p:nvPr/>
        </p:nvSpPr>
        <p:spPr>
          <a:xfrm>
            <a:off x="6824598" y="4342261"/>
            <a:ext cx="1336912" cy="369332"/>
          </a:xfrm>
          <a:prstGeom prst="rect">
            <a:avLst/>
          </a:prstGeom>
          <a:noFill/>
        </p:spPr>
        <p:txBody>
          <a:bodyPr wrap="none" rtlCol="0">
            <a:spAutoFit/>
          </a:bodyPr>
          <a:lstStyle/>
          <a:p>
            <a:r>
              <a:rPr lang="en-US" dirty="0" smtClean="0"/>
              <a:t>$digest loop</a:t>
            </a:r>
            <a:endParaRPr lang="en-US" dirty="0"/>
          </a:p>
        </p:txBody>
      </p:sp>
    </p:spTree>
    <p:extLst>
      <p:ext uri="{BB962C8B-B14F-4D97-AF65-F5344CB8AC3E}">
        <p14:creationId xmlns:p14="http://schemas.microsoft.com/office/powerpoint/2010/main" val="27208203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a:xfrm>
            <a:off x="426972" y="917144"/>
            <a:ext cx="8229600" cy="4997423"/>
          </a:xfrm>
        </p:spPr>
        <p:txBody>
          <a:bodyPr/>
          <a:lstStyle/>
          <a:p>
            <a:r>
              <a:rPr lang="en-US" dirty="0" smtClean="0"/>
              <a:t>Really important concept to understand in Angular</a:t>
            </a:r>
          </a:p>
          <a:p>
            <a:r>
              <a:rPr lang="en-US" dirty="0" smtClean="0"/>
              <a:t>Idea is very simple:</a:t>
            </a:r>
          </a:p>
          <a:p>
            <a:pPr lvl="1"/>
            <a:r>
              <a:rPr lang="en-US" dirty="0" smtClean="0"/>
              <a:t>Don't new() up your dependencies when you create your object: instead </a:t>
            </a:r>
            <a:r>
              <a:rPr lang="en-US" i="1" dirty="0" smtClean="0"/>
              <a:t>pass them in</a:t>
            </a:r>
            <a:r>
              <a:rPr lang="en-US" dirty="0" smtClean="0"/>
              <a:t>.</a:t>
            </a:r>
          </a:p>
          <a:p>
            <a:r>
              <a:rPr lang="en-US" dirty="0" smtClean="0"/>
              <a:t>Goal of DI is to </a:t>
            </a:r>
            <a:r>
              <a:rPr lang="en-US" i="1" dirty="0" smtClean="0"/>
              <a:t>break dependencies</a:t>
            </a:r>
            <a:endParaRPr lang="en-US" dirty="0" smtClean="0"/>
          </a:p>
          <a:p>
            <a:r>
              <a:rPr lang="en-US" dirty="0" smtClean="0"/>
              <a:t>DI lets us pass in different implementations easily</a:t>
            </a:r>
          </a:p>
          <a:p>
            <a:pPr lvl="1"/>
            <a:r>
              <a:rPr lang="en-US" dirty="0" smtClean="0"/>
              <a:t>Especially valuable for testing</a:t>
            </a:r>
          </a:p>
          <a:p>
            <a:r>
              <a:rPr lang="en-US" dirty="0" smtClean="0"/>
              <a:t>In Angular, we inject </a:t>
            </a:r>
            <a:r>
              <a:rPr lang="en-US" i="1" dirty="0" smtClean="0"/>
              <a:t>services</a:t>
            </a:r>
            <a:r>
              <a:rPr lang="en-US" dirty="0" smtClean="0"/>
              <a:t>, that are provided either by Angular itself (e.g. </a:t>
            </a:r>
            <a:r>
              <a:rPr lang="en-US" dirty="0" err="1" smtClean="0"/>
              <a:t>filterFilter</a:t>
            </a:r>
            <a:r>
              <a:rPr lang="en-US" dirty="0" smtClean="0"/>
              <a:t>) or that we create (e.g. </a:t>
            </a:r>
            <a:r>
              <a:rPr lang="en-US" dirty="0" err="1" smtClean="0"/>
              <a:t>todoStorage</a:t>
            </a:r>
            <a:r>
              <a:rPr lang="en-US" dirty="0" smtClean="0"/>
              <a:t>)</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6</a:t>
            </a:fld>
            <a:endParaRPr lang="en-US" dirty="0"/>
          </a:p>
        </p:txBody>
      </p:sp>
    </p:spTree>
    <p:extLst>
      <p:ext uri="{BB962C8B-B14F-4D97-AF65-F5344CB8AC3E}">
        <p14:creationId xmlns:p14="http://schemas.microsoft.com/office/powerpoint/2010/main" val="1969746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Related to Dependency Inversion Principle (DIP) and Inversion of Control (</a:t>
            </a:r>
            <a:r>
              <a:rPr lang="en-US" dirty="0" err="1" smtClean="0"/>
              <a:t>IoC</a:t>
            </a:r>
            <a:r>
              <a:rPr lang="en-US" dirty="0" smtClean="0"/>
              <a:t>)</a:t>
            </a:r>
          </a:p>
          <a:p>
            <a:r>
              <a:rPr lang="en-US" dirty="0" smtClean="0"/>
              <a:t>Simply means passing dependencies </a:t>
            </a:r>
            <a:r>
              <a:rPr lang="en-US" i="1" dirty="0" smtClean="0"/>
              <a:t>to</a:t>
            </a:r>
            <a:r>
              <a:rPr lang="en-US" dirty="0" smtClean="0"/>
              <a:t> a piece of code, rather than having it construct them itself</a:t>
            </a:r>
          </a:p>
          <a:p>
            <a:r>
              <a:rPr lang="en-US" dirty="0" smtClean="0"/>
              <a:t>Managed in Angular with modules and some rather nifty argument name matching magic</a:t>
            </a:r>
          </a:p>
          <a:p>
            <a:pPr lvl="1"/>
            <a:r>
              <a:rPr lang="en-US" dirty="0" smtClean="0"/>
              <a:t>Modules declare and register services/factories/values/etc.</a:t>
            </a:r>
          </a:p>
          <a:p>
            <a:pPr lvl="1"/>
            <a:r>
              <a:rPr lang="en-US" dirty="0" smtClean="0"/>
              <a:t>Functions that Angular calls get their </a:t>
            </a:r>
            <a:r>
              <a:rPr lang="en-US" dirty="0" err="1" smtClean="0"/>
              <a:t>args</a:t>
            </a:r>
            <a:r>
              <a:rPr lang="en-US" dirty="0" smtClean="0"/>
              <a:t> matched and the appropriate values passed in</a:t>
            </a:r>
          </a:p>
          <a:p>
            <a:r>
              <a:rPr lang="en-US" dirty="0" smtClean="0"/>
              <a:t>All the magic is handled by an "injector" service that gets configured on app creation</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7</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28753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US" dirty="0"/>
          </a:p>
        </p:txBody>
      </p:sp>
      <p:sp>
        <p:nvSpPr>
          <p:cNvPr id="3" name="Content Placeholder 2"/>
          <p:cNvSpPr>
            <a:spLocks noGrp="1"/>
          </p:cNvSpPr>
          <p:nvPr>
            <p:ph idx="1"/>
          </p:nvPr>
        </p:nvSpPr>
        <p:spPr/>
        <p:txBody>
          <a:bodyPr>
            <a:normAutofit/>
          </a:bodyPr>
          <a:lstStyle/>
          <a:p>
            <a:r>
              <a:rPr lang="en-US" dirty="0" smtClean="0"/>
              <a:t>Scopes, scopes, scopes, all the way down</a:t>
            </a:r>
          </a:p>
          <a:p>
            <a:r>
              <a:rPr lang="en-US" dirty="0" smtClean="0"/>
              <a:t>A scope is a place to hang all of your data and behavior</a:t>
            </a:r>
          </a:p>
          <a:p>
            <a:r>
              <a:rPr lang="en-US" dirty="0" smtClean="0"/>
              <a:t>Scopes are defined and inherited in many ways</a:t>
            </a:r>
          </a:p>
          <a:p>
            <a:pPr lvl="1"/>
            <a:r>
              <a:rPr lang="en-US" dirty="0" smtClean="0"/>
              <a:t>Controllers create a new scope that prototypically inherits from its parent</a:t>
            </a:r>
          </a:p>
          <a:p>
            <a:pPr lvl="1"/>
            <a:r>
              <a:rPr lang="en-US" dirty="0" smtClean="0"/>
              <a:t>Directives </a:t>
            </a:r>
            <a:r>
              <a:rPr lang="en-US" i="1" dirty="0" smtClean="0"/>
              <a:t>may</a:t>
            </a:r>
            <a:r>
              <a:rPr lang="en-US" dirty="0" smtClean="0"/>
              <a:t> create a new scope, and </a:t>
            </a:r>
            <a:r>
              <a:rPr lang="en-US" i="1" dirty="0" smtClean="0"/>
              <a:t>may</a:t>
            </a:r>
            <a:r>
              <a:rPr lang="en-US" dirty="0" smtClean="0"/>
              <a:t> be isolated</a:t>
            </a:r>
          </a:p>
          <a:p>
            <a:pPr lvl="1"/>
            <a:r>
              <a:rPr lang="en-US" dirty="0" smtClean="0"/>
              <a:t>Scopes nest: the app makes a $</a:t>
            </a:r>
            <a:r>
              <a:rPr lang="en-US" dirty="0" err="1" smtClean="0"/>
              <a:t>rootScope</a:t>
            </a:r>
            <a:r>
              <a:rPr lang="en-US" dirty="0" smtClean="0"/>
              <a:t>; your controller extends the $</a:t>
            </a:r>
            <a:r>
              <a:rPr lang="en-US" dirty="0" err="1" smtClean="0"/>
              <a:t>rootScope</a:t>
            </a:r>
            <a:r>
              <a:rPr lang="en-US" dirty="0" smtClean="0"/>
              <a:t>; a directive (e.g. </a:t>
            </a:r>
            <a:r>
              <a:rPr lang="en-US" dirty="0" err="1" smtClean="0"/>
              <a:t>ng</a:t>
            </a:r>
            <a:r>
              <a:rPr lang="en-US" dirty="0" smtClean="0"/>
              <a:t>-repeat) further extends that scope</a:t>
            </a:r>
          </a:p>
          <a:p>
            <a:r>
              <a:rPr lang="en-US" dirty="0" smtClean="0"/>
              <a:t>This is not simple stuff</a:t>
            </a:r>
          </a:p>
          <a:p>
            <a:r>
              <a:rPr lang="en-US" dirty="0" smtClean="0"/>
              <a:t>Highly recommend installing </a:t>
            </a:r>
            <a:r>
              <a:rPr lang="en-US" dirty="0" err="1" smtClean="0"/>
              <a:t>Batarang</a:t>
            </a:r>
            <a:r>
              <a:rPr lang="en-US" dirty="0" smtClean="0"/>
              <a:t> in Chrome to help visualize scopes</a:t>
            </a:r>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8</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006806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The only place you'll manipulate the DOM</a:t>
            </a:r>
          </a:p>
          <a:p>
            <a:r>
              <a:rPr lang="en-US" dirty="0" smtClean="0"/>
              <a:t>Isolates away all of the </a:t>
            </a:r>
            <a:r>
              <a:rPr lang="en-US" dirty="0" err="1" smtClean="0"/>
              <a:t>JQuery</a:t>
            </a:r>
            <a:r>
              <a:rPr lang="en-US" dirty="0" smtClean="0"/>
              <a:t>-style DOM tweaking into one place</a:t>
            </a:r>
          </a:p>
          <a:p>
            <a:r>
              <a:rPr lang="en-US" dirty="0" smtClean="0"/>
              <a:t>Encourages reusability of components</a:t>
            </a:r>
          </a:p>
          <a:p>
            <a:pPr lvl="1"/>
            <a:r>
              <a:rPr lang="en-US" dirty="0" smtClean="0"/>
              <a:t>Proper reusability requires </a:t>
            </a:r>
            <a:r>
              <a:rPr lang="en-US" i="1" dirty="0" smtClean="0"/>
              <a:t>isolating</a:t>
            </a:r>
            <a:r>
              <a:rPr lang="en-US" dirty="0" smtClean="0"/>
              <a:t> the scope, which we'll cover in more detail tomorrow</a:t>
            </a:r>
          </a:p>
          <a:p>
            <a:r>
              <a:rPr lang="en-US" dirty="0" smtClean="0"/>
              <a:t>Can at times be rather difficult to debug and manage, especially with respect to scoping rules</a:t>
            </a:r>
            <a:endParaRPr lang="en-US" dirty="0"/>
          </a:p>
        </p:txBody>
      </p:sp>
      <p:sp>
        <p:nvSpPr>
          <p:cNvPr id="4" name="Footer Placeholder 3"/>
          <p:cNvSpPr>
            <a:spLocks noGrp="1"/>
          </p:cNvSpPr>
          <p:nvPr>
            <p:ph type="ftr" sz="quarter" idx="3"/>
          </p:nvPr>
        </p:nvSpPr>
        <p:spPr/>
        <p:txBody>
          <a:bodyPr/>
          <a:lstStyle/>
          <a:p>
            <a:pPr algn="l"/>
            <a:r>
              <a:rPr lang="en-US" smtClean="0">
                <a:latin typeface="Calibri" pitchFamily="34" charset="0"/>
              </a:rPr>
              <a:t>© 2013 ServiceNow All Rights Reserved</a:t>
            </a:r>
            <a:endParaRPr lang="en-US" dirty="0">
              <a:latin typeface="Calibri" pitchFamily="34" charset="0"/>
            </a:endParaRPr>
          </a:p>
        </p:txBody>
      </p:sp>
      <p:sp>
        <p:nvSpPr>
          <p:cNvPr id="5" name="Slide Number Placeholder 4"/>
          <p:cNvSpPr>
            <a:spLocks noGrp="1"/>
          </p:cNvSpPr>
          <p:nvPr>
            <p:ph type="sldNum" sz="quarter" idx="4"/>
          </p:nvPr>
        </p:nvSpPr>
        <p:spPr/>
        <p:txBody>
          <a:bodyPr/>
          <a:lstStyle/>
          <a:p>
            <a:fld id="{327F7620-F109-4F07-AB89-79032DD352C8}" type="slidenum">
              <a:rPr lang="en-US" smtClean="0"/>
              <a:pPr/>
              <a:t>9</a:t>
            </a:fld>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24438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N_Powerpoint_Template_062112">
  <a:themeElements>
    <a:clrScheme name="ServiceNow">
      <a:dk1>
        <a:srgbClr val="646464"/>
      </a:dk1>
      <a:lt1>
        <a:sysClr val="window" lastClr="FFFFFF"/>
      </a:lt1>
      <a:dk2>
        <a:srgbClr val="000000"/>
      </a:dk2>
      <a:lt2>
        <a:srgbClr val="FFFFFF"/>
      </a:lt2>
      <a:accent1>
        <a:srgbClr val="D1232B"/>
      </a:accent1>
      <a:accent2>
        <a:srgbClr val="A5A5A5"/>
      </a:accent2>
      <a:accent3>
        <a:srgbClr val="003399"/>
      </a:accent3>
      <a:accent4>
        <a:srgbClr val="006DDA"/>
      </a:accent4>
      <a:accent5>
        <a:srgbClr val="001642"/>
      </a:accent5>
      <a:accent6>
        <a:srgbClr val="146D14"/>
      </a:accent6>
      <a:hlink>
        <a:srgbClr val="55ADFD"/>
      </a:hlink>
      <a:folHlink>
        <a:srgbClr val="D25B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SN(R)_PowerPoint_Template_130306.potx</Template>
  <TotalTime>11040</TotalTime>
  <Words>1195</Words>
  <Application>Microsoft Macintosh PowerPoint</Application>
  <PresentationFormat>On-screen Show (4:3)</PresentationFormat>
  <Paragraphs>145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SN_Powerpoint_Template_062112</vt:lpstr>
      <vt:lpstr>AngularJS</vt:lpstr>
      <vt:lpstr>The big hits</vt:lpstr>
      <vt:lpstr>Two-way data binding</vt:lpstr>
      <vt:lpstr>How binding works</vt:lpstr>
      <vt:lpstr>Lifecycle of an Angular app</vt:lpstr>
      <vt:lpstr>Dependency Injection</vt:lpstr>
      <vt:lpstr>Dependency Injection</vt:lpstr>
      <vt:lpstr>Scopes</vt:lpstr>
      <vt:lpstr>Directives</vt:lpstr>
      <vt:lpstr>What's this going to be like?</vt:lpstr>
      <vt:lpstr>Agenda</vt:lpstr>
      <vt:lpstr>Setting up</vt:lpstr>
      <vt:lpstr>Working with git</vt:lpstr>
      <vt:lpstr>Useful documentation resources</vt:lpstr>
      <vt:lpstr>PowerPoint Presentation</vt:lpstr>
    </vt:vector>
  </TitlesOfParts>
  <Company>CatapultWorks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IT</dc:title>
  <dc:creator>Kim Johnsen</dc:creator>
  <cp:lastModifiedBy>Chris Tucker</cp:lastModifiedBy>
  <cp:revision>45</cp:revision>
  <dcterms:created xsi:type="dcterms:W3CDTF">2013-01-08T00:01:48Z</dcterms:created>
  <dcterms:modified xsi:type="dcterms:W3CDTF">2013-09-11T19:23:46Z</dcterms:modified>
</cp:coreProperties>
</file>