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1C1-F9DC-4F57-9BA0-65BCE484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F6A9-71FC-4B58-ADB1-B0681E8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A3F-0DEA-41B8-A245-95C2A8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ABA-B7E5-4857-B81B-EADEB04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4B5E-8CFA-4A3E-815A-5111ED0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0D0-EADA-4583-B912-19E1F39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46D2-F0CD-4DBA-B8E2-3E38400C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94D-FBFC-4844-B142-E1124D0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5315-3A36-4D78-87F2-0E2013F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384-3515-455D-8DFA-E7B2752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2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96FF-F7BA-48D0-8AA3-2D372A9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511-2879-44A3-A8FD-131009E7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DB21-7930-432E-A7B8-1A6864FE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6304-EB33-4D63-810D-6022A3D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9B00-DB72-40AB-9320-F14C38F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C06-2FE1-42C4-8D9F-91FD3B8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47A-7081-4383-A493-199B763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631D-77C5-45B1-84BE-2C63184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847F-996A-4C76-8162-1A66E9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228-EAD6-4181-BE17-243B1B1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848-92B4-4B8F-9EF2-87D7EA9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6AC-1CD3-4D04-A5A0-51A84994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F35A-5943-4F76-B3CC-378E49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7A71-96FB-45BE-A836-564CA562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8376-263B-4336-BE7F-9EEB080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4CD-408C-4748-92F0-B63BA5D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5AD0-6D2A-4DDC-A736-64C208202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779B-503E-4A01-ADA8-D70A214B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949E-AD11-41D4-A0A9-FCEBF8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2BE2-8A06-4D7D-9145-BE23FCA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CCC-8F70-45BB-BCF5-1688313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3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B01-FE50-456F-A1BB-40B1601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DCBF3-9572-4843-B8CF-7D1037FF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BFC9-CAA4-447B-8671-E2B65EAA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37A-8E16-4FB0-A0A3-9D1941F9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6A615-E0BC-4139-920F-E9BD89DF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B339C-6EAD-4E1E-B48D-DAC8FD9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806A-C134-48B3-8DA0-09BBC0F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E503-4967-4F5B-B904-7A29B8E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7A-E7E4-4B57-86DE-D9A89CE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863E-0B93-455E-8535-888DCA2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DD57-D694-4A16-894C-3C7A176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2EE8-2EF2-4654-8629-154C80D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F56F-648D-4CE0-A3A2-6BC5A634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C7B14-92FC-4BDF-88AC-A273E273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F87A-07A3-4FDC-9624-A1F5B46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99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E2C-B220-4766-8555-B3281C5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88-5782-4D04-AB87-B46A49E5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536-E835-431E-A2AA-190B1EE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5192-761A-44AF-B397-58CAD7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9FD-2C18-4B81-92D3-2053664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BA79-F03F-4A5D-A9F7-F836F43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10-77A8-46CE-8C79-955D7C3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1B67-315D-4CDC-AA8E-F62E899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B9E0-5312-46C3-9EB5-BEBFB6D0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700B-CA45-4958-88E9-59CE4F9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D7C3-43D6-4F09-B7F2-2006081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9EA3-B843-43A1-A42A-11D4007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B43E-7662-4075-B80F-5798E42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CDC9-1002-4C2E-BAB2-DB2F9BD7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631-0602-4480-8589-412E24BA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7EF0-5ED4-41D7-95C0-C36EF810A11B}" type="datetimeFigureOut">
              <a:rPr lang="en-IL" smtClean="0"/>
              <a:t>14/11/2021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296E-05A3-4762-A08E-5089D636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30F-8F21-46E5-8D95-0F1BD456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BD7E0-8599-4A52-9949-03A38CB8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998" y="4731298"/>
            <a:ext cx="8817412" cy="1167992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bg1"/>
                </a:solidFill>
              </a:rPr>
              <a:t>STEG - Tunisian Company of Electricity and Gas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</a:t>
            </a:r>
            <a:endParaRPr lang="en-I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35E76EF7-BC7A-4D51-B727-F3D8D5772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3" b="26064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66CA65-28EA-4C76-A064-0520EA3E35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4424" r="13387" b="20376"/>
          <a:stretch/>
        </p:blipFill>
        <p:spPr>
          <a:xfrm>
            <a:off x="450517" y="4643375"/>
            <a:ext cx="2190799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DB83C-3F45-4C89-8DB8-7175F4FB4590}"/>
              </a:ext>
            </a:extLst>
          </p:cNvPr>
          <p:cNvSpPr txBox="1"/>
          <p:nvPr/>
        </p:nvSpPr>
        <p:spPr>
          <a:xfrm>
            <a:off x="205153" y="123427"/>
            <a:ext cx="1198684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Societe</a:t>
            </a:r>
            <a:r>
              <a:rPr lang="en-US" sz="2800" dirty="0"/>
              <a:t> </a:t>
            </a:r>
            <a:r>
              <a:rPr lang="en-US" sz="2800" dirty="0" err="1"/>
              <a:t>Tunisienne</a:t>
            </a:r>
            <a:r>
              <a:rPr lang="en-US" sz="2800" dirty="0"/>
              <a:t> </a:t>
            </a:r>
            <a:r>
              <a:rPr lang="en-US" sz="2800" dirty="0" err="1"/>
              <a:t>del'Electricite</a:t>
            </a:r>
            <a:r>
              <a:rPr lang="en-US" sz="2800" dirty="0"/>
              <a:t> at du Gaz (STEG) is the leading electricity and gas provider in Tunisia.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STEG has almost 5 million customers (4mill electricity and 1mill gas consumers) and provides over 15k GW/H annually.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STEG suffered tremendous losses in the order of 200 million Tunisian Dinars (~70 million USD) due to fraudulent manipulations of meters by consumers.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Objective:</a:t>
            </a:r>
          </a:p>
          <a:p>
            <a:r>
              <a:rPr lang="en-US" sz="2800" dirty="0"/>
              <a:t>While all of STEG’s clients are metered, electricity theft has been a growing challenge since the Revolution, reflecting a deterioration of the social contract. This project focuses on </a:t>
            </a:r>
            <a:r>
              <a:rPr lang="en-US" sz="2800" b="1" i="1" dirty="0"/>
              <a:t>predicting the fraudulent customers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Data source:</a:t>
            </a:r>
          </a:p>
          <a:p>
            <a:r>
              <a:rPr lang="en-US" sz="2800" dirty="0"/>
              <a:t>Kaggle - Fraud Detection in Electricity and Gas Consumption:</a:t>
            </a:r>
          </a:p>
          <a:p>
            <a:r>
              <a:rPr lang="en-US" sz="2000" dirty="0"/>
              <a:t>https://www.kaggle.com/mrmorj/fraud-detection-in-electricity-and-gas-consumption</a:t>
            </a:r>
          </a:p>
        </p:txBody>
      </p:sp>
    </p:spTree>
    <p:extLst>
      <p:ext uri="{BB962C8B-B14F-4D97-AF65-F5344CB8AC3E}">
        <p14:creationId xmlns:p14="http://schemas.microsoft.com/office/powerpoint/2010/main" val="3238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08440" y="246516"/>
            <a:ext cx="120307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EDA process: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340MB csv file with 4.47m records and 22 columns, 137K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We’ve found a problem with the timeline continuity and decided to focus on the meter readings as a feature representing the timeline.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Gas and electricity have different tariff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Certain districts and regions showed higher proportion between fraudulent and regular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Fraudulent clients were identified as more likely to change meters during their lifetime.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We’ve noticed a higher percent of average monthly consumption values for fraudulent clients in particular segments of the consumption scale.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8051D5-A3DC-4A53-8E1B-B2303ACCA1F1}"/>
              </a:ext>
            </a:extLst>
          </p:cNvPr>
          <p:cNvGrpSpPr/>
          <p:nvPr/>
        </p:nvGrpSpPr>
        <p:grpSpPr>
          <a:xfrm>
            <a:off x="606669" y="2132664"/>
            <a:ext cx="10849708" cy="1178167"/>
            <a:chOff x="606669" y="2004648"/>
            <a:chExt cx="10849708" cy="11781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2F1792-D364-476B-8E9D-91DF995C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69" y="2004648"/>
              <a:ext cx="10849708" cy="117816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F6ADFC-7F3A-4E32-BE73-9BD2436DE31E}"/>
                </a:ext>
              </a:extLst>
            </p:cNvPr>
            <p:cNvCxnSpPr/>
            <p:nvPr/>
          </p:nvCxnSpPr>
          <p:spPr>
            <a:xfrm flipH="1">
              <a:off x="10647485" y="2329961"/>
              <a:ext cx="263769" cy="17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6B4DC3-1314-44D7-9C74-79E7C6357A92}"/>
                </a:ext>
              </a:extLst>
            </p:cNvPr>
            <p:cNvCxnSpPr/>
            <p:nvPr/>
          </p:nvCxnSpPr>
          <p:spPr>
            <a:xfrm flipH="1">
              <a:off x="10659213" y="2895598"/>
              <a:ext cx="263769" cy="17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4C8E97-36D3-4577-B5CA-82D74411DB17}"/>
                </a:ext>
              </a:extLst>
            </p:cNvPr>
            <p:cNvCxnSpPr/>
            <p:nvPr/>
          </p:nvCxnSpPr>
          <p:spPr>
            <a:xfrm flipH="1">
              <a:off x="10659206" y="2526321"/>
              <a:ext cx="263769" cy="17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ADDD21-66E2-4109-804C-8667BD3BDD0E}"/>
                </a:ext>
              </a:extLst>
            </p:cNvPr>
            <p:cNvCxnSpPr/>
            <p:nvPr/>
          </p:nvCxnSpPr>
          <p:spPr>
            <a:xfrm flipH="1">
              <a:off x="10662135" y="2705097"/>
              <a:ext cx="263769" cy="17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7CBD04-3D79-41A0-A0A0-0CEBF9D0F7AC}"/>
                </a:ext>
              </a:extLst>
            </p:cNvPr>
            <p:cNvSpPr/>
            <p:nvPr/>
          </p:nvSpPr>
          <p:spPr>
            <a:xfrm>
              <a:off x="641839" y="2611315"/>
              <a:ext cx="817685" cy="360485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2723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5F0B2-89DA-4670-B2C1-6B47CE7B2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7" b="1"/>
          <a:stretch/>
        </p:blipFill>
        <p:spPr>
          <a:xfrm>
            <a:off x="4693698" y="3668952"/>
            <a:ext cx="7189801" cy="3138857"/>
          </a:xfrm>
          <a:prstGeom prst="rect">
            <a:avLst/>
          </a:prstGeom>
        </p:spPr>
      </p:pic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 r="1" b="10696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-194140" y="87920"/>
            <a:ext cx="4693698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>
                    <a:alpha val="60000"/>
                  </a:schemeClr>
                </a:solidFill>
              </a:rPr>
              <a:t>   </a:t>
            </a:r>
            <a:r>
              <a:rPr lang="en-US" sz="2400" b="1" i="1" u="sng" dirty="0">
                <a:solidFill>
                  <a:schemeClr val="bg1">
                    <a:alpha val="60000"/>
                  </a:schemeClr>
                </a:solidFill>
              </a:rPr>
              <a:t>Feature engineering: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We had gone through the process of feature engineering </a:t>
            </a:r>
            <a:br>
              <a:rPr lang="en-US" sz="2400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400" b="1" i="1" u="sng" dirty="0">
                <a:solidFill>
                  <a:schemeClr val="bg1">
                    <a:alpha val="60000"/>
                  </a:schemeClr>
                </a:solidFill>
              </a:rPr>
              <a:t>3 times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, with the aim of improving models’ performance and ended up with 9 features.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Our guideline in performing this task was reaching a “wide form” format in the most efficient way, with 1 line remaining per client.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For features with higher fraudulent clients’ proportion, we calculated the ratio between them and all clients.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Irregular meter readings between ending and starting points, led us to chose it as an indication of fraud.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6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0637A-3C96-479C-B9D8-2DBCF3AEBBEC}"/>
              </a:ext>
            </a:extLst>
          </p:cNvPr>
          <p:cNvSpPr txBox="1"/>
          <p:nvPr/>
        </p:nvSpPr>
        <p:spPr>
          <a:xfrm>
            <a:off x="7420709" y="4281859"/>
            <a:ext cx="400929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Fraudulent clients higher avg. month consumption</a:t>
            </a:r>
            <a:endParaRPr lang="en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A2840-0FA4-4BF1-9344-605B921714E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589124" y="4589636"/>
            <a:ext cx="2836231" cy="611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84F180-C255-42E1-AFED-3675B50FDAA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420708" y="4589636"/>
            <a:ext cx="2004647" cy="122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063EA2-C084-4491-A51E-B843EF40BFD8}"/>
              </a:ext>
            </a:extLst>
          </p:cNvPr>
          <p:cNvCxnSpPr>
            <a:cxnSpLocks/>
          </p:cNvCxnSpPr>
          <p:nvPr/>
        </p:nvCxnSpPr>
        <p:spPr>
          <a:xfrm>
            <a:off x="9425355" y="4589636"/>
            <a:ext cx="2329960" cy="172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08440" y="246516"/>
            <a:ext cx="12030788" cy="627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Models' performance: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models used: LR, DT, RF, XGB, LGBM and Voting.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tried </a:t>
            </a:r>
            <a:r>
              <a:rPr lang="en-US" sz="2800" b="1" i="1" dirty="0"/>
              <a:t>PCA</a:t>
            </a:r>
            <a:r>
              <a:rPr lang="en-US" sz="2800" dirty="0"/>
              <a:t> for dimensionality reduction, which was fruitless.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Our data was imbalanced (1 to 17 ratio) which had to be taken into account during data splitting and models’ class weight.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performed Cross validation and Grid search for optimization.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AUC</a:t>
            </a:r>
            <a:r>
              <a:rPr lang="en-US" sz="2800" dirty="0"/>
              <a:t> score was our main metric for model evaluation.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used the </a:t>
            </a:r>
            <a:r>
              <a:rPr lang="en-US" sz="2800" b="1" i="1" dirty="0"/>
              <a:t>Voting</a:t>
            </a:r>
            <a:r>
              <a:rPr lang="en-US" sz="2800" dirty="0"/>
              <a:t> model but there was no improvement in the result.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our business requirements we chose </a:t>
            </a:r>
            <a:r>
              <a:rPr lang="en-US" sz="2800" b="1" i="1" dirty="0"/>
              <a:t>f-beta</a:t>
            </a:r>
            <a:r>
              <a:rPr lang="en-US" sz="2800" dirty="0"/>
              <a:t> as the score for optimizing the Recall/Precision ratio. Few Betas were tested in order to find the optimal.</a:t>
            </a:r>
          </a:p>
        </p:txBody>
      </p:sp>
    </p:spTree>
    <p:extLst>
      <p:ext uri="{BB962C8B-B14F-4D97-AF65-F5344CB8AC3E}">
        <p14:creationId xmlns:p14="http://schemas.microsoft.com/office/powerpoint/2010/main" val="8475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1728" y="246516"/>
            <a:ext cx="12191980" cy="174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Results and conclusions: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Changing the class weight from ‘balanced’ to a lower ratio improved the model.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Feature engineering was </a:t>
            </a:r>
            <a:r>
              <a:rPr lang="en-US" sz="2800" b="1" i="1" u="sng" dirty="0"/>
              <a:t>the key</a:t>
            </a:r>
            <a:r>
              <a:rPr lang="en-US" sz="2800" b="1" i="1" dirty="0"/>
              <a:t> </a:t>
            </a:r>
            <a:r>
              <a:rPr lang="en-US" sz="2800" dirty="0"/>
              <a:t>for improving the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340BD-D187-4484-B650-4AF8480C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31" y="3429000"/>
            <a:ext cx="10093570" cy="3182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395F8AF-C327-4BED-9FC5-28BE0B0840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5606270"/>
              </p:ext>
            </p:extLst>
          </p:nvPr>
        </p:nvGraphicFramePr>
        <p:xfrm>
          <a:off x="2346871" y="2156094"/>
          <a:ext cx="7045557" cy="103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1137539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1049909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809308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175703">
                  <a:extLst>
                    <a:ext uri="{9D8B030D-6E8A-4147-A177-3AD203B41FA5}">
                      <a16:colId xmlns:a16="http://schemas.microsoft.com/office/drawing/2014/main" val="2288005683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3286111560"/>
                    </a:ext>
                  </a:extLst>
                </a:gridCol>
                <a:gridCol w="1230924">
                  <a:extLst>
                    <a:ext uri="{9D8B030D-6E8A-4147-A177-3AD203B41FA5}">
                      <a16:colId xmlns:a16="http://schemas.microsoft.com/office/drawing/2014/main" val="1913033423"/>
                    </a:ext>
                  </a:extLst>
                </a:gridCol>
              </a:tblGrid>
              <a:tr h="5045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train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f-Beta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  <a:endParaRPr lang="en-IL" b="0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IL" b="0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0.09</a:t>
                      </a:r>
                      <a:endParaRPr lang="en-IL" b="0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7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508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STEG - Tunisian Company of Electricity and Gas 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 - Tunisian electricity and gas company Fraud detection</dc:title>
  <dc:creator>שקד דקל</dc:creator>
  <cp:lastModifiedBy>שקד דקל</cp:lastModifiedBy>
  <cp:revision>45</cp:revision>
  <dcterms:created xsi:type="dcterms:W3CDTF">2021-11-14T05:22:54Z</dcterms:created>
  <dcterms:modified xsi:type="dcterms:W3CDTF">2021-11-15T09:37:52Z</dcterms:modified>
</cp:coreProperties>
</file>