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60" r:id="rId5"/>
    <p:sldId id="259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3" r:id="rId16"/>
    <p:sldId id="271" r:id="rId17"/>
    <p:sldId id="272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CD9"/>
    <a:srgbClr val="CC3300"/>
    <a:srgbClr val="D9D7DB"/>
    <a:srgbClr val="D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4" autoAdjust="0"/>
  </p:normalViewPr>
  <p:slideViewPr>
    <p:cSldViewPr>
      <p:cViewPr>
        <p:scale>
          <a:sx n="58" d="100"/>
          <a:sy n="58" d="100"/>
        </p:scale>
        <p:origin x="-2146" y="-59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BA52F-4915-4D57-B81F-74B2F3934FB9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6A69-0703-4C9D-886C-08C7DFD19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8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6A69-0703-4C9D-886C-08C7DFD1983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2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6A69-0703-4C9D-886C-08C7DFD198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50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2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8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00024" y="4137021"/>
            <a:ext cx="7357530" cy="2555234"/>
            <a:chOff x="500024" y="4137021"/>
            <a:chExt cx="8643976" cy="2555234"/>
          </a:xfrm>
        </p:grpSpPr>
        <p:sp>
          <p:nvSpPr>
            <p:cNvPr id="11" name="자유형 10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429000" y="1"/>
            <a:ext cx="5714999" cy="2032001"/>
            <a:chOff x="3419856" y="0"/>
            <a:chExt cx="8772142" cy="2032001"/>
          </a:xfrm>
        </p:grpSpPr>
        <p:sp>
          <p:nvSpPr>
            <p:cNvPr id="14" name="자유형 13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2571744"/>
            <a:ext cx="7486679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39218"/>
            <a:ext cx="7486679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3F3C7D-C44F-4366-82B1-4C4A2D50ED83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flipV="1">
            <a:off x="0" y="1"/>
            <a:ext cx="4178789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96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FDB3C7-5054-4286-85C3-4F59C1C046CC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8726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10B068-B361-4947-BC31-3FFBE4975B8E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4282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85719" y="4013206"/>
            <a:ext cx="5141531" cy="2555234"/>
            <a:chOff x="380959" y="4013206"/>
            <a:chExt cx="9048784" cy="2555234"/>
          </a:xfrm>
        </p:grpSpPr>
        <p:sp>
          <p:nvSpPr>
            <p:cNvPr id="8" name="자유형 7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flipH="1">
            <a:off x="1" y="1"/>
            <a:ext cx="7072307" cy="2032001"/>
            <a:chOff x="0" y="0"/>
            <a:chExt cx="9144000" cy="2032001"/>
          </a:xfrm>
        </p:grpSpPr>
        <p:sp>
          <p:nvSpPr>
            <p:cNvPr id="14" name="자유형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5880" y="2786048"/>
            <a:ext cx="7772399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5880" y="2214555"/>
            <a:ext cx="7772399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D4F9BB-4132-4287-8CC8-8D855CD297EE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flipH="1" flipV="1">
            <a:off x="5157216" y="1"/>
            <a:ext cx="3986783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15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84301"/>
            <a:ext cx="40385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84301"/>
            <a:ext cx="40385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9A288E1-115A-4383-9733-92AB1765EBDC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8476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081693-AE98-47AF-BCDA-93D1F4898FF4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3177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5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323850" y="6356351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AA4EAC8-C441-4BE7-B3AD-00E7DB0BEFCE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667500" y="6356351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1324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D74842-A1D3-4A5D-B60D-F66EAD15763D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667500" y="6356351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12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3861054" cy="26431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6959" y="4772044"/>
            <a:ext cx="6510083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16959" y="584219"/>
            <a:ext cx="6510083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16959" y="5338782"/>
            <a:ext cx="6510083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323850" y="6356351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746A07-4E39-4CFF-B8D7-EE6D080B9A38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6667500" y="6356351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2320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 flipV="1">
            <a:off x="0" y="4183082"/>
            <a:ext cx="7317486" cy="2032001"/>
            <a:chOff x="0" y="0"/>
            <a:chExt cx="9144000" cy="2032001"/>
          </a:xfrm>
        </p:grpSpPr>
        <p:sp>
          <p:nvSpPr>
            <p:cNvPr id="8" name="자유형 7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flipH="1">
            <a:off x="0" y="1"/>
            <a:ext cx="7047453" cy="2032001"/>
            <a:chOff x="0" y="0"/>
            <a:chExt cx="9144000" cy="2032001"/>
          </a:xfrm>
        </p:grpSpPr>
        <p:sp>
          <p:nvSpPr>
            <p:cNvPr id="13" name="자유형 12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428869"/>
            <a:ext cx="8648699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52BC57F3-9C61-4DD8-BC82-791510D19AD4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5" name="그림 14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flipH="1" flipV="1">
            <a:off x="4941189" y="1"/>
            <a:ext cx="4202810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60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rot="16200000" flipH="1" flipV="1">
            <a:off x="-1454005" y="1454033"/>
            <a:ext cx="5148943" cy="224077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320986" y="1"/>
            <a:ext cx="5823012" cy="1357298"/>
            <a:chOff x="0" y="0"/>
            <a:chExt cx="9144000" cy="2032001"/>
          </a:xfrm>
        </p:grpSpPr>
        <p:sp>
          <p:nvSpPr>
            <p:cNvPr id="9" name="자유형 8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3266980" y="4071944"/>
            <a:ext cx="5662738" cy="2600696"/>
            <a:chOff x="500024" y="4137021"/>
            <a:chExt cx="8643976" cy="2555234"/>
          </a:xfrm>
        </p:grpSpPr>
        <p:sp>
          <p:nvSpPr>
            <p:cNvPr id="15" name="자유형 14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32" y="1428736"/>
            <a:ext cx="6143668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000232" y="2643189"/>
            <a:ext cx="6143668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BB672A5-5BAE-46CA-A956-0A74255F87A1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3570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라인.png"/>
          <p:cNvPicPr>
            <a:picLocks noChangeAspect="1"/>
          </p:cNvPicPr>
          <p:nvPr/>
        </p:nvPicPr>
        <p:blipFill rotWithShape="1">
          <a:blip r:embed="rId2" cstate="print">
            <a:alphaModFix/>
            <a:lum contrast="20000"/>
          </a:blip>
          <a:stretch>
            <a:fillRect/>
          </a:stretch>
        </p:blipFill>
        <p:spPr>
          <a:xfrm rot="16200000" flipH="1" flipV="1">
            <a:off x="-1345706" y="1345735"/>
            <a:ext cx="5148943" cy="245736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6200000">
            <a:off x="6269387" y="1290702"/>
            <a:ext cx="4500484" cy="1000108"/>
            <a:chOff x="4643516" y="1"/>
            <a:chExt cx="4500484" cy="1000108"/>
          </a:xfrm>
        </p:grpSpPr>
        <p:sp>
          <p:nvSpPr>
            <p:cNvPr id="8" name="자유형 7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2324" y="274639"/>
            <a:ext cx="15144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53414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4BE92F-BAFE-4705-AE57-F7ACE4712A3E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352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1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2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F433-02EB-44AB-95A1-2747F0C3FF36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FCC-6549-4F8C-AA9C-052FCA896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1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73243" y="1"/>
            <a:ext cx="3770756" cy="1000108"/>
            <a:chOff x="4643516" y="1"/>
            <a:chExt cx="4500484" cy="1000108"/>
          </a:xfrm>
        </p:grpSpPr>
        <p:sp>
          <p:nvSpPr>
            <p:cNvPr id="11" name="자유형 10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3" name="그림 12" descr="라인.png"/>
          <p:cNvPicPr>
            <a:picLocks noChangeAspect="1"/>
          </p:cNvPicPr>
          <p:nvPr/>
        </p:nvPicPr>
        <p:blipFill rotWithShape="1">
          <a:blip r:embed="rId14" cstate="print">
            <a:alphaModFix/>
            <a:lum contrast="10000"/>
          </a:blip>
          <a:stretch>
            <a:fillRect/>
          </a:stretch>
        </p:blipFill>
        <p:spPr>
          <a:xfrm>
            <a:off x="1" y="3352800"/>
            <a:ext cx="4239101" cy="35052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1"/>
            <a:ext cx="847724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1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84D3C4-AC30-4BDB-A481-8CE9613C97F6}" type="datetime1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2018-06-18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1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9330" y="2258413"/>
            <a:ext cx="9144000" cy="1906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9330" y="2114397"/>
            <a:ext cx="9144000" cy="1440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4164699"/>
            <a:ext cx="9144000" cy="144016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184" y="2297715"/>
            <a:ext cx="8748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 smtClean="0"/>
              <a:t>HA</a:t>
            </a:r>
            <a:r>
              <a:rPr lang="en-US" altLang="ko-KR" sz="2800" dirty="0" err="1" smtClean="0"/>
              <a:t>nsung</a:t>
            </a:r>
            <a:r>
              <a:rPr lang="en-US" altLang="ko-KR" sz="6000" dirty="0" err="1" smtClean="0"/>
              <a:t>S</a:t>
            </a:r>
            <a:r>
              <a:rPr lang="en-US" altLang="ko-KR" sz="3200" dirty="0" err="1" smtClean="0"/>
              <a:t>tatistical</a:t>
            </a:r>
            <a:r>
              <a:rPr lang="en-US" altLang="ko-KR" sz="6000" dirty="0" err="1" smtClean="0"/>
              <a:t>I</a:t>
            </a:r>
            <a:r>
              <a:rPr lang="en-US" altLang="ko-KR" sz="3200" dirty="0" err="1" smtClean="0"/>
              <a:t>nformatics</a:t>
            </a:r>
            <a:r>
              <a:rPr lang="en-US" altLang="ko-KR" sz="6000" dirty="0" err="1" smtClean="0"/>
              <a:t>S</a:t>
            </a:r>
            <a:r>
              <a:rPr lang="en-US" altLang="ko-KR" sz="3200" dirty="0" err="1" smtClean="0"/>
              <a:t>cientists</a:t>
            </a:r>
            <a:r>
              <a:rPr lang="en-US" altLang="ko-KR" sz="6000" dirty="0" smtClean="0"/>
              <a:t> </a:t>
            </a:r>
            <a:r>
              <a:rPr lang="ko-KR" altLang="en-US" sz="6000" dirty="0"/>
              <a:t>조</a:t>
            </a:r>
            <a:endParaRPr lang="ko-KR" altLang="en-US" sz="3200" dirty="0">
              <a:solidFill>
                <a:srgbClr val="0070C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9628" y="4581128"/>
            <a:ext cx="2474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1413 </a:t>
            </a:r>
            <a:r>
              <a:rPr lang="ko-KR" altLang="en-US" sz="2800" dirty="0" smtClean="0"/>
              <a:t>이윤</a:t>
            </a:r>
            <a:r>
              <a:rPr lang="ko-KR" altLang="en-US" sz="2800" dirty="0"/>
              <a:t>수</a:t>
            </a:r>
            <a:endParaRPr lang="en-US" altLang="ko-KR" sz="2800" dirty="0" smtClean="0"/>
          </a:p>
          <a:p>
            <a:r>
              <a:rPr lang="en-US" altLang="ko-KR" sz="2800" dirty="0" smtClean="0"/>
              <a:t>1417 </a:t>
            </a:r>
            <a:r>
              <a:rPr lang="ko-KR" altLang="en-US" sz="2800" dirty="0" smtClean="0"/>
              <a:t>최정</a:t>
            </a:r>
            <a:r>
              <a:rPr lang="ko-KR" altLang="en-US" sz="2800" dirty="0"/>
              <a:t>민</a:t>
            </a:r>
          </a:p>
        </p:txBody>
      </p:sp>
      <p:sp>
        <p:nvSpPr>
          <p:cNvPr id="15" name="평행 사변형 14"/>
          <p:cNvSpPr/>
          <p:nvPr/>
        </p:nvSpPr>
        <p:spPr>
          <a:xfrm>
            <a:off x="7956376" y="1556792"/>
            <a:ext cx="2016224" cy="701621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8064846" y="1702750"/>
            <a:ext cx="2016224" cy="701621"/>
          </a:xfrm>
          <a:prstGeom prst="parallelogram">
            <a:avLst/>
          </a:prstGeom>
          <a:solidFill>
            <a:srgbClr val="D6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3" name="직사각형 2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평행 사변형 3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0952" y="72421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지역별 학교 수 그림그래프</a:t>
            </a:r>
            <a:endParaRPr lang="ko-KR" altLang="en-US" sz="20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7929618" cy="512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860032" y="348014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결</a:t>
            </a:r>
            <a:r>
              <a:rPr lang="ko-KR" altLang="en-US" sz="4400" dirty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3" name="직사각형 2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평행 사변형 3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0952" y="724214"/>
            <a:ext cx="5589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지역별 인구수 비 </a:t>
            </a:r>
            <a:r>
              <a:rPr lang="en-US" altLang="ko-KR" sz="2000" i="1" dirty="0" smtClean="0"/>
              <a:t>:</a:t>
            </a:r>
            <a:r>
              <a:rPr lang="ko-KR" altLang="en-US" sz="2000" i="1" dirty="0" smtClean="0"/>
              <a:t> 학교 수 그림그래프 코드</a:t>
            </a:r>
            <a:endParaRPr lang="ko-KR" altLang="en-US" sz="2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592935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luee\Desktop\HSHS\수행평가\정보\정보 수행평가\그림 그래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46" y="1479018"/>
            <a:ext cx="6031627" cy="50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4" name="직사각형 3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0952" y="724214"/>
            <a:ext cx="5589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지역별 인구수 비 </a:t>
            </a:r>
            <a:r>
              <a:rPr lang="en-US" altLang="ko-KR" sz="2000" i="1" dirty="0" smtClean="0"/>
              <a:t>:</a:t>
            </a:r>
            <a:r>
              <a:rPr lang="ko-KR" altLang="en-US" sz="2000" i="1" dirty="0" smtClean="0"/>
              <a:t> 학교 수 그림그래프 </a:t>
            </a:r>
            <a:endParaRPr lang="ko-KR" altLang="en-US" sz="2000" i="1" dirty="0"/>
          </a:p>
        </p:txBody>
      </p:sp>
      <p:sp>
        <p:nvSpPr>
          <p:cNvPr id="2" name="도넛 1"/>
          <p:cNvSpPr/>
          <p:nvPr/>
        </p:nvSpPr>
        <p:spPr>
          <a:xfrm>
            <a:off x="4067944" y="5157192"/>
            <a:ext cx="1080120" cy="1152128"/>
          </a:xfrm>
          <a:prstGeom prst="donut">
            <a:avLst>
              <a:gd name="adj" fmla="val 6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1907704" y="4221088"/>
            <a:ext cx="1080120" cy="1152128"/>
          </a:xfrm>
          <a:prstGeom prst="donut">
            <a:avLst>
              <a:gd name="adj" fmla="val 6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4220344" y="2204864"/>
            <a:ext cx="1080120" cy="1152128"/>
          </a:xfrm>
          <a:prstGeom prst="donut">
            <a:avLst>
              <a:gd name="adj" fmla="val 6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4" name="직사각형 3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32040" y="34801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결론</a:t>
            </a:r>
            <a:endParaRPr lang="ko-KR" altLang="en-US" sz="4400" dirty="0">
              <a:solidFill>
                <a:srgbClr val="0070C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508586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서초구와 강북구와 양천구의 인구 대비 초등학교 수의 비율이 낮은 것을 볼 수 있다</a:t>
            </a:r>
            <a:r>
              <a:rPr lang="en-US" altLang="ko-KR" sz="3200" dirty="0" smtClean="0"/>
              <a:t>. 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-&gt; </a:t>
            </a:r>
            <a:r>
              <a:rPr lang="ko-KR" altLang="en-US" sz="3200" dirty="0" smtClean="0"/>
              <a:t>서초구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강북구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양천구의 초등학교가 더 필요하다고 볼 수 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10952" y="72421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1.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278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4" name="직사각형 3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32040" y="34801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결론</a:t>
            </a:r>
            <a:endParaRPr lang="ko-KR" altLang="en-US" sz="4400" dirty="0">
              <a:solidFill>
                <a:srgbClr val="0070C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508586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중구와 종로구의 인구 대비 초등학교 수의 비율이 높은 것을 볼 수 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이는 중구와 종로구는 도심이여 상대적으로 거주지역이 적어 초등학생 수가 </a:t>
            </a:r>
            <a:r>
              <a:rPr lang="ko-KR" altLang="en-US" sz="3200" dirty="0" smtClean="0"/>
              <a:t>매우 적기 때문이라고 생각한다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</a:t>
            </a:r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10952" y="72421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2.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160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4" name="직사각형 3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32040" y="34801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단</a:t>
            </a:r>
            <a:r>
              <a:rPr lang="ko-KR" altLang="en-US" sz="4400" dirty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점</a:t>
            </a:r>
            <a:endParaRPr lang="ko-KR" altLang="en-US" sz="4400" dirty="0">
              <a:solidFill>
                <a:srgbClr val="0070C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952" y="72421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1.</a:t>
            </a:r>
            <a:endParaRPr lang="ko-KR" altLang="en-US" sz="2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490" y="1724296"/>
            <a:ext cx="88139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분석을 하는 과정에서 인구와 서울시 위치 및 주택가를 기준으로밖에 생각하지 않았지만 구의 면적과 땅값도 고려하여야 한다고 생각한다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예를 들면 서초구에서는 초등학교 수의 비율이 적은 대신 각 초등학교의 정원이 높을 수 있어 초등학교의 수가 적어도 충분히 초등학생의 인원을 수용할 수도 있는 것을 고려하지 않았다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61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4" name="직사각형 3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19672" y="348014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추가해 </a:t>
            </a:r>
            <a:r>
              <a:rPr lang="ko-KR" altLang="en-US" sz="4400" dirty="0" err="1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보고싶은</a:t>
            </a:r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점</a:t>
            </a:r>
            <a:endParaRPr lang="ko-KR" altLang="en-US" sz="4400" dirty="0">
              <a:solidFill>
                <a:srgbClr val="0070C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508586"/>
            <a:ext cx="9073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서울시에 대한 분석을 전국에 대한 분석으로 확대와 초등학교 외에도 중학교나 고등학교에서의 분석이 필요하다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각 학교에서의 </a:t>
            </a:r>
            <a:r>
              <a:rPr lang="ko-KR" altLang="en-US" sz="3200" dirty="0" smtClean="0"/>
              <a:t>최대정원을 고려하여 분석을 해보고 싶다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  <a:p>
            <a:r>
              <a:rPr lang="ko-KR" altLang="en-US" sz="3200" dirty="0" smtClean="0"/>
              <a:t> </a:t>
            </a:r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08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116632"/>
            <a:ext cx="12783071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9832" y="2852936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1"/>
                </a:solidFill>
                <a:latin typeface="HY센스L" panose="02030600000101010101" pitchFamily="18" charset="-127"/>
                <a:ea typeface="HY센스L" panose="02030600000101010101" pitchFamily="18" charset="-127"/>
              </a:rPr>
              <a:t>감사합니</a:t>
            </a:r>
            <a:r>
              <a:rPr lang="ko-KR" altLang="en-US" sz="4800" dirty="0">
                <a:solidFill>
                  <a:schemeClr val="accent1"/>
                </a:solidFill>
                <a:latin typeface="HY센스L" panose="02030600000101010101" pitchFamily="18" charset="-127"/>
                <a:ea typeface="HY센스L" panose="02030600000101010101" pitchFamily="18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8834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160" y="2882382"/>
            <a:ext cx="320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제작동기</a:t>
            </a:r>
            <a:endParaRPr lang="ko-KR" altLang="en-US" sz="48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1251" y="3651823"/>
            <a:ext cx="374441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3654963" y="3840688"/>
            <a:ext cx="29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교육격</a:t>
            </a:r>
            <a:r>
              <a:rPr lang="ko-KR" altLang="en-US" sz="2800" dirty="0"/>
              <a:t>차</a:t>
            </a:r>
          </a:p>
        </p:txBody>
      </p:sp>
      <p:sp>
        <p:nvSpPr>
          <p:cNvPr id="11" name="타원 10"/>
          <p:cNvSpPr/>
          <p:nvPr/>
        </p:nvSpPr>
        <p:spPr>
          <a:xfrm>
            <a:off x="3618959" y="4038291"/>
            <a:ext cx="72008" cy="66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210824" y="260648"/>
            <a:ext cx="2849008" cy="2088232"/>
          </a:xfrm>
          <a:prstGeom prst="wedgeRoundRectCallout">
            <a:avLst>
              <a:gd name="adj1" fmla="val 40673"/>
              <a:gd name="adj2" fmla="val 71399"/>
              <a:gd name="adj3" fmla="val 16667"/>
            </a:avLst>
          </a:prstGeom>
          <a:solidFill>
            <a:srgbClr val="D4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최근 사교육 등의 교육격차가 벌어짐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94636" y="4437112"/>
            <a:ext cx="2871816" cy="2045476"/>
          </a:xfrm>
          <a:prstGeom prst="wedgeRoundRectCallout">
            <a:avLst>
              <a:gd name="adj1" fmla="val 42859"/>
              <a:gd name="adj2" fmla="val -69071"/>
              <a:gd name="adj3" fmla="val 16667"/>
            </a:avLst>
          </a:prstGeom>
          <a:solidFill>
            <a:srgbClr val="D4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ko-KR" altLang="en-US" sz="2800" dirty="0">
                <a:solidFill>
                  <a:schemeClr val="tx1"/>
                </a:solidFill>
              </a:rPr>
              <a:t>지역간의 교육격차에 대해 알아보기로 </a:t>
            </a:r>
            <a:r>
              <a:rPr lang="ko-KR" altLang="en-US" sz="2800" dirty="0" smtClean="0">
                <a:solidFill>
                  <a:schemeClr val="tx1"/>
                </a:solidFill>
              </a:rPr>
              <a:t>함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012160" y="264625"/>
            <a:ext cx="2849008" cy="2088232"/>
          </a:xfrm>
          <a:prstGeom prst="wedgeRoundRectCallout">
            <a:avLst>
              <a:gd name="adj1" fmla="val -53509"/>
              <a:gd name="adj2" fmla="val 80013"/>
              <a:gd name="adj3" fmla="val 16667"/>
            </a:avLst>
          </a:prstGeom>
          <a:solidFill>
            <a:srgbClr val="D4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농촌과 도시 등의 지역간의 교육격차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ex) </a:t>
            </a:r>
            <a:r>
              <a:rPr lang="ko-KR" altLang="en-US" sz="2000" dirty="0">
                <a:solidFill>
                  <a:srgbClr val="FF0000"/>
                </a:solidFill>
              </a:rPr>
              <a:t>농촌에는 학교 학생 수가 부족함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12160" y="4595441"/>
            <a:ext cx="2871816" cy="2045476"/>
          </a:xfrm>
          <a:prstGeom prst="wedgeRoundRectCallout">
            <a:avLst>
              <a:gd name="adj1" fmla="val -57360"/>
              <a:gd name="adj2" fmla="val -77865"/>
              <a:gd name="adj3" fmla="val 16667"/>
            </a:avLst>
          </a:prstGeom>
          <a:solidFill>
            <a:srgbClr val="D4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F0000"/>
              </a:buClr>
            </a:pPr>
            <a:r>
              <a:rPr lang="en-US" altLang="ko-KR" sz="2800" dirty="0" smtClean="0">
                <a:solidFill>
                  <a:schemeClr val="tx1"/>
                </a:solidFill>
              </a:rPr>
              <a:t>-&gt; </a:t>
            </a:r>
            <a:r>
              <a:rPr lang="ko-KR" altLang="en-US" sz="2800" dirty="0">
                <a:solidFill>
                  <a:schemeClr val="tx1"/>
                </a:solidFill>
              </a:rPr>
              <a:t>그 중 서울 각 구별 교육격차에 대해 알아보기로 함</a:t>
            </a:r>
          </a:p>
        </p:txBody>
      </p:sp>
    </p:spTree>
    <p:extLst>
      <p:ext uri="{BB962C8B-B14F-4D97-AF65-F5344CB8AC3E}">
        <p14:creationId xmlns:p14="http://schemas.microsoft.com/office/powerpoint/2010/main" val="32692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4" name="직사각형 3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76614" y="348014"/>
            <a:ext cx="190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목</a:t>
            </a:r>
            <a:r>
              <a:rPr lang="ko-KR" altLang="en-US" sz="4400" dirty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718131"/>
            <a:ext cx="91951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서울시의 각 구별 초등학생 인구 대비 </a:t>
            </a:r>
            <a:endParaRPr lang="en-US" altLang="ko-KR" sz="3600" dirty="0" smtClean="0"/>
          </a:p>
          <a:p>
            <a:r>
              <a:rPr lang="ko-KR" altLang="en-US" sz="3600" dirty="0" smtClean="0"/>
              <a:t>초등학교 </a:t>
            </a:r>
            <a:r>
              <a:rPr lang="ko-KR" altLang="en-US" sz="3600" dirty="0" smtClean="0"/>
              <a:t>수</a:t>
            </a:r>
            <a:endParaRPr lang="en-US" altLang="ko-KR" sz="36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각 </a:t>
            </a:r>
            <a:r>
              <a:rPr lang="ko-KR" altLang="en-US" sz="3200" dirty="0"/>
              <a:t>지역의 인구 대비 초등학교수가 낮으면 그 </a:t>
            </a:r>
            <a:r>
              <a:rPr lang="ko-KR" altLang="en-US" sz="3200" dirty="0" smtClean="0"/>
              <a:t>지역의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인구 </a:t>
            </a:r>
            <a:r>
              <a:rPr lang="ko-KR" altLang="en-US" sz="3200" dirty="0"/>
              <a:t>대비 초등학교가 부족하다는 것이라고 생각함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685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556792"/>
            <a:ext cx="8784976" cy="5184576"/>
          </a:xfrm>
          <a:prstGeom prst="rect">
            <a:avLst/>
          </a:prstGeom>
          <a:solidFill>
            <a:srgbClr val="D9D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9" name="직사각형 8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평행 사변형 9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2331" y="1772816"/>
            <a:ext cx="78133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800" dirty="0" err="1" smtClean="0"/>
              <a:t>여러가지</a:t>
            </a:r>
            <a:r>
              <a:rPr lang="ko-KR" altLang="en-US" sz="2800" dirty="0" smtClean="0"/>
              <a:t> 모양의 구멍을 가진 </a:t>
            </a:r>
            <a:r>
              <a:rPr lang="ko-KR" altLang="en-US" sz="2800" dirty="0" err="1" smtClean="0"/>
              <a:t>구리판이</a:t>
            </a:r>
            <a:r>
              <a:rPr lang="ko-KR" altLang="en-US" sz="2800" dirty="0" smtClean="0"/>
              <a:t> 이용하여 어떠한 구조의 원판이 </a:t>
            </a:r>
            <a:r>
              <a:rPr lang="ko-KR" altLang="en-US" sz="2800" dirty="0" err="1" smtClean="0"/>
              <a:t>와전류가</a:t>
            </a:r>
            <a:r>
              <a:rPr lang="ko-KR" altLang="en-US" sz="2800" dirty="0" smtClean="0"/>
              <a:t> 적게 발생하는 지 찾고 이를 통해 </a:t>
            </a:r>
            <a:r>
              <a:rPr lang="ko-KR" altLang="en-US" sz="2800" dirty="0" err="1" smtClean="0"/>
              <a:t>와전류</a:t>
            </a:r>
            <a:r>
              <a:rPr lang="ko-KR" altLang="en-US" sz="2800" dirty="0" smtClean="0"/>
              <a:t> 손실을 최소화 할 수 있는 구조를 찾는다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(1)</a:t>
            </a:r>
          </a:p>
          <a:p>
            <a:pPr marL="400050" indent="-400050">
              <a:buFont typeface="+mj-lt"/>
              <a:buAutoNum type="arabicParenR"/>
            </a:pP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79512" y="1446158"/>
            <a:ext cx="8784976" cy="5184576"/>
          </a:xfrm>
          <a:prstGeom prst="rect">
            <a:avLst/>
          </a:prstGeom>
          <a:solidFill>
            <a:srgbClr val="D9D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253426" y="1733034"/>
            <a:ext cx="84950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 smtClean="0"/>
          </a:p>
          <a:p>
            <a:r>
              <a:rPr lang="en-US" altLang="ko-KR" sz="3600" dirty="0" smtClean="0"/>
              <a:t>1</a:t>
            </a:r>
            <a:r>
              <a:rPr lang="en-US" altLang="ko-KR" sz="3600" dirty="0"/>
              <a:t>. </a:t>
            </a:r>
            <a:r>
              <a:rPr lang="ko-KR" altLang="en-US" sz="3600" dirty="0"/>
              <a:t>서울시 각 구별 초등학생 인구 대비 초등학교 수를 막대그래프로 나타낸다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서울시 각 구별 초등학생 인구 대비 초등학교 수를 그림그래프로 나타낸다</a:t>
            </a:r>
            <a:r>
              <a:rPr lang="en-US" altLang="ko-KR" sz="3600" dirty="0"/>
              <a:t>.</a:t>
            </a:r>
            <a:endParaRPr lang="ko-KR" altLang="en-US" sz="3600" dirty="0"/>
          </a:p>
          <a:p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2907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692696" y="4293096"/>
            <a:ext cx="6120680" cy="330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52120" y="-2043608"/>
            <a:ext cx="6120680" cy="330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>
          <a:xfrm>
            <a:off x="0" y="43934"/>
            <a:ext cx="9144000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295" name="모서리가 둥근 직사각형 12294"/>
          <p:cNvSpPr/>
          <p:nvPr/>
        </p:nvSpPr>
        <p:spPr>
          <a:xfrm>
            <a:off x="1475656" y="1196752"/>
            <a:ext cx="2664291" cy="139668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서울시 인구 데이터와 초등학교 수의 데이터를 불러옴</a:t>
            </a:r>
          </a:p>
          <a:p>
            <a:pPr algn="ctr">
              <a:defRPr/>
            </a:pP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12296" name="모서리가 둥근 직사각형 12295"/>
          <p:cNvSpPr/>
          <p:nvPr/>
        </p:nvSpPr>
        <p:spPr>
          <a:xfrm>
            <a:off x="1475656" y="4221129"/>
            <a:ext cx="2664291" cy="1327505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2000" dirty="0" smtClean="0">
                <a:solidFill>
                  <a:srgbClr val="000000"/>
                </a:solidFill>
              </a:rPr>
              <a:t>그림그래프로 나타냄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12297" name="모서리가 둥근 직사각형 12296"/>
          <p:cNvSpPr/>
          <p:nvPr/>
        </p:nvSpPr>
        <p:spPr>
          <a:xfrm>
            <a:off x="5778091" y="4168917"/>
            <a:ext cx="2610333" cy="137971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2000" dirty="0" smtClean="0">
                <a:solidFill>
                  <a:srgbClr val="000000"/>
                </a:solidFill>
              </a:rPr>
              <a:t>막대그래프로 나타냄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12298" name="모서리가 둥근 직사각형 12297"/>
          <p:cNvSpPr/>
          <p:nvPr/>
        </p:nvSpPr>
        <p:spPr>
          <a:xfrm>
            <a:off x="5778091" y="1196752"/>
            <a:ext cx="2466317" cy="139668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각 구의 초등학생 인구대비 초등학교 수의 값을 구함</a:t>
            </a:r>
          </a:p>
          <a:p>
            <a:pPr algn="ctr">
              <a:defRPr/>
            </a:pP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12299" name="오른쪽 화살표 12298"/>
          <p:cNvSpPr/>
          <p:nvPr/>
        </p:nvSpPr>
        <p:spPr>
          <a:xfrm>
            <a:off x="4572000" y="1444156"/>
            <a:ext cx="864108" cy="4320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D8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12300" name="오른쪽 화살표 12299"/>
          <p:cNvSpPr/>
          <p:nvPr/>
        </p:nvSpPr>
        <p:spPr>
          <a:xfrm rot="10758170">
            <a:off x="4502589" y="4679291"/>
            <a:ext cx="864108" cy="4320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D8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12301" name="오른쪽 화살표 12300"/>
          <p:cNvSpPr/>
          <p:nvPr/>
        </p:nvSpPr>
        <p:spPr>
          <a:xfrm rot="5373631">
            <a:off x="6228173" y="3179821"/>
            <a:ext cx="1152144" cy="4139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D8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4" name="직사각형 3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0032" y="339493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코</a:t>
            </a:r>
            <a:r>
              <a:rPr lang="ko-KR" altLang="en-US" sz="4400" dirty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952" y="72421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인구 대비 초등학교 수 데이터</a:t>
            </a:r>
            <a:endParaRPr lang="ko-KR" altLang="en-US" sz="2000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68267"/>
            <a:ext cx="5760640" cy="522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4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4" name="직사각형 3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0032" y="348014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결</a:t>
            </a:r>
            <a:r>
              <a:rPr lang="ko-KR" altLang="en-US" sz="4400" dirty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952" y="72421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막대그래프</a:t>
            </a:r>
            <a:endParaRPr lang="ko-KR" altLang="en-US" sz="2000" i="1" dirty="0"/>
          </a:p>
        </p:txBody>
      </p:sp>
      <p:pic>
        <p:nvPicPr>
          <p:cNvPr id="2050" name="Picture 2" descr="C:\Users\bluee\Desktop\HSHS\수행평가\정보\정보 수행평가\서울 각 구 별 인구대비 초등학교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232" y="1556792"/>
            <a:ext cx="10108422" cy="505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9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uee\Desktop\HSHS\수행평가\정보\정보 수행평가\서울 각 구 별 인구대비 초등학교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1120"/>
            <a:ext cx="9144000" cy="69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9216" y="2882382"/>
            <a:ext cx="1480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단</a:t>
            </a:r>
            <a:r>
              <a:rPr lang="ko-KR" altLang="en-US" sz="4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11251" y="3651823"/>
            <a:ext cx="374441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801844" y="3861048"/>
            <a:ext cx="3563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한눈에 어떤 구인지 들어오기 어려움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53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9330" y="620688"/>
            <a:ext cx="10090400" cy="847579"/>
            <a:chOff x="-9330" y="1556792"/>
            <a:chExt cx="10090400" cy="847579"/>
          </a:xfrm>
        </p:grpSpPr>
        <p:sp>
          <p:nvSpPr>
            <p:cNvPr id="3" name="직사각형 2"/>
            <p:cNvSpPr/>
            <p:nvPr/>
          </p:nvSpPr>
          <p:spPr>
            <a:xfrm>
              <a:off x="-9330" y="2114397"/>
              <a:ext cx="9144000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평행 사변형 3"/>
            <p:cNvSpPr/>
            <p:nvPr/>
          </p:nvSpPr>
          <p:spPr>
            <a:xfrm>
              <a:off x="7956376" y="1556792"/>
              <a:ext cx="2016224" cy="701621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/>
            <p:cNvSpPr/>
            <p:nvPr/>
          </p:nvSpPr>
          <p:spPr>
            <a:xfrm>
              <a:off x="8064846" y="1702750"/>
              <a:ext cx="2016224" cy="701621"/>
            </a:xfrm>
            <a:prstGeom prst="parallelogram">
              <a:avLst/>
            </a:prstGeom>
            <a:solidFill>
              <a:srgbClr val="D6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0952" y="72421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지역별 학교 수 그림그래프 코드</a:t>
            </a:r>
            <a:endParaRPr lang="ko-KR" altLang="en-US" sz="20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219950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860032" y="339493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코</a:t>
            </a:r>
            <a:r>
              <a:rPr lang="ko-KR" altLang="en-US" sz="4400" dirty="0">
                <a:solidFill>
                  <a:srgbClr val="0070C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B0D6F6"/>
      </a:hlink>
      <a:folHlink>
        <a:srgbClr val="7FA9FD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313</Words>
  <Application>Microsoft Office PowerPoint</Application>
  <PresentationFormat>화면 슬라이드 쇼(4:3)</PresentationFormat>
  <Paragraphs>58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나래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최정민</dc:creator>
  <cp:lastModifiedBy>최정민</cp:lastModifiedBy>
  <cp:revision>37</cp:revision>
  <dcterms:created xsi:type="dcterms:W3CDTF">2018-06-06T00:35:32Z</dcterms:created>
  <dcterms:modified xsi:type="dcterms:W3CDTF">2018-06-18T06:01:38Z</dcterms:modified>
</cp:coreProperties>
</file>