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E972E-4783-48B5-9341-C3A984377E56}">
  <a:tblStyle styleId="{E14E972E-4783-48B5-9341-C3A984377E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54" d="100"/>
          <a:sy n="154" d="100"/>
        </p:scale>
        <p:origin x="8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Significance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Uncerstainty decomposition: Stochastic and Systematic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UQ: 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Cost -&gt; Ensembles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No calibration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Mush everything together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Aleatoric Uncertainty, reduce by adding better predictors, to better describe the prediction within one model.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Epistemic Uncertainty, reduce by more data, reduce the variance between each trained model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Example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Winter Precip Type Classification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4 labels</a:t>
            </a:r>
            <a:endParaRPr>
              <a:solidFill>
                <a:schemeClr val="dk1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Not enough occurrences and hard to predict and classify the sleet and frozen rain -&gt; Alea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ENN, See Fig 2a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Loss Function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Last Layer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Still using gradient decent, but output distribution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Can be Discrete or Continuous?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See Fig 1c, good stuff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Fig 3(?)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Fig 4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Fig 5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Fig 6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6578a151c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6578a151c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6578a151c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6578a151c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7d6faa65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7d6faa65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6578a151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6578a151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6578a151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6578a151c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6578a151c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6578a151c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6578a15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6578a15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6578a151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6578a151c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16578a151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16578a151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6578a151c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6578a151c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7d6faa6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7d6faa6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6578a151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16578a151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6578a151c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6578a151c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7d6faa65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7d6faa65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7d6faa65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7d6faa65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7d6faa65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7d6faa65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humor, eve’s law just means EVVE &lt;- total variance. Then we must have adam’s law, so renaming total expectation.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6578a151c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6578a151c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7d6faa65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7d6faa65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7d6faa6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7d6faa6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6578a151c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6578a151c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69bad1fd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69bad1fd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9325"/>
            <a:ext cx="8520600" cy="25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 b="1"/>
              <a:t>Evidential Deep Learning: </a:t>
            </a:r>
            <a:br>
              <a:rPr lang="en" sz="3000" b="1"/>
            </a:br>
            <a:r>
              <a:rPr lang="en" sz="3000" b="1"/>
              <a:t>Enhancing Predictive Uncertainty Estimation for  Earth System Science Applications</a:t>
            </a:r>
            <a:endParaRPr sz="30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20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i="1"/>
              <a:t>Schreck et al. 2024</a:t>
            </a:r>
            <a:br>
              <a:rPr lang="en" sz="2400" i="1"/>
            </a:b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Machine Learning Journal Club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November 19, 2024</a:t>
            </a:r>
            <a:endParaRPr sz="2400"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00" y="3207650"/>
            <a:ext cx="1652075" cy="165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Results: Confusion Matrices (from supplemental of preprint…)</a:t>
            </a:r>
            <a:endParaRPr sz="2220" b="1"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0" y="3844725"/>
            <a:ext cx="91440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Key points:</a:t>
            </a:r>
            <a:br>
              <a:rPr lang="en" b="1"/>
            </a:br>
            <a:r>
              <a:rPr lang="en"/>
              <a:t>1) Deterministic and evidential NNs have comparable performance</a:t>
            </a:r>
            <a:br>
              <a:rPr lang="en"/>
            </a:br>
            <a:r>
              <a:rPr lang="en"/>
              <a:t>2) Very few sleet and freezing rain observations, as expected</a:t>
            </a:r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6" name="Google Shape;15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687" y="572700"/>
            <a:ext cx="4271227" cy="35873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375" y="61725"/>
            <a:ext cx="6981098" cy="42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Results: Reliability Diagrams</a:t>
            </a:r>
            <a:endParaRPr b="1"/>
          </a:p>
        </p:txBody>
      </p:sp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4948375" y="1075925"/>
            <a:ext cx="30561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430" b="1">
                <a:solidFill>
                  <a:srgbClr val="38761D"/>
                </a:solidFill>
              </a:rPr>
              <a:t>Perfect Reliability</a:t>
            </a:r>
            <a:endParaRPr sz="2430" b="1">
              <a:solidFill>
                <a:srgbClr val="38761D"/>
              </a:solidFill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body" idx="1"/>
          </p:nvPr>
        </p:nvSpPr>
        <p:spPr>
          <a:xfrm>
            <a:off x="0" y="3844725"/>
            <a:ext cx="9144000" cy="12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rgbClr val="38761D"/>
                </a:solidFill>
              </a:rPr>
              <a:t>Reliability = Deviation of predicted &lt;p-type&gt; probability from relative frequency in observations </a:t>
            </a:r>
            <a:endParaRPr sz="2200" b="1">
              <a:solidFill>
                <a:srgbClr val="38761D"/>
              </a:solidFill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 rotWithShape="1">
          <a:blip r:embed="rId3">
            <a:alphaModFix/>
          </a:blip>
          <a:srcRect l="2713" t="77889" r="69599" b="15598"/>
          <a:stretch/>
        </p:blipFill>
        <p:spPr>
          <a:xfrm>
            <a:off x="1744950" y="3240796"/>
            <a:ext cx="2956051" cy="4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 rotWithShape="1">
          <a:blip r:embed="rId3">
            <a:alphaModFix/>
          </a:blip>
          <a:srcRect l="2718" t="3005" r="69595" b="58466"/>
          <a:stretch/>
        </p:blipFill>
        <p:spPr>
          <a:xfrm>
            <a:off x="1744950" y="742200"/>
            <a:ext cx="2956051" cy="2498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4"/>
          <p:cNvCxnSpPr/>
          <p:nvPr/>
        </p:nvCxnSpPr>
        <p:spPr>
          <a:xfrm rot="10800000" flipH="1">
            <a:off x="2630700" y="1075925"/>
            <a:ext cx="1941300" cy="2029800"/>
          </a:xfrm>
          <a:prstGeom prst="straightConnector1">
            <a:avLst/>
          </a:prstGeom>
          <a:noFill/>
          <a:ln w="1143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Results: Reliability Diagrams</a:t>
            </a:r>
            <a:endParaRPr b="1"/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3">
            <a:alphaModFix/>
          </a:blip>
          <a:srcRect l="2713" t="77889" r="69599" b="15598"/>
          <a:stretch/>
        </p:blipFill>
        <p:spPr>
          <a:xfrm>
            <a:off x="1744950" y="3240796"/>
            <a:ext cx="2956051" cy="4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 l="2718" t="3005" r="69595" b="58466"/>
          <a:stretch/>
        </p:blipFill>
        <p:spPr>
          <a:xfrm>
            <a:off x="1744950" y="742200"/>
            <a:ext cx="2956051" cy="249859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2499075" y="3844725"/>
            <a:ext cx="6492600" cy="12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rgbClr val="9900FF"/>
                </a:solidFill>
              </a:rPr>
              <a:t>For inputs with predicted P(rain)≈0.16, observed P(rain)≈0.19 → model underconfident</a:t>
            </a:r>
            <a:endParaRPr sz="2200" b="1">
              <a:solidFill>
                <a:srgbClr val="9900FF"/>
              </a:solidFill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2740150" y="2571750"/>
            <a:ext cx="285900" cy="287400"/>
          </a:xfrm>
          <a:prstGeom prst="ellipse">
            <a:avLst/>
          </a:prstGeom>
          <a:noFill/>
          <a:ln w="38100" cap="flat" cmpd="sng">
            <a:solidFill>
              <a:srgbClr val="99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1512185" y="2829825"/>
            <a:ext cx="1144525" cy="1645525"/>
          </a:xfrm>
          <a:custGeom>
            <a:avLst/>
            <a:gdLst/>
            <a:ahLst/>
            <a:cxnLst/>
            <a:rect l="l" t="t" r="r" b="b"/>
            <a:pathLst>
              <a:path w="45781" h="65821" extrusionOk="0">
                <a:moveTo>
                  <a:pt x="45782" y="0"/>
                </a:moveTo>
                <a:cubicBezTo>
                  <a:pt x="38162" y="6306"/>
                  <a:pt x="1047" y="26867"/>
                  <a:pt x="62" y="37837"/>
                </a:cubicBezTo>
                <a:cubicBezTo>
                  <a:pt x="-923" y="48807"/>
                  <a:pt x="33235" y="61157"/>
                  <a:pt x="39870" y="65821"/>
                </a:cubicBezTo>
              </a:path>
            </a:pathLst>
          </a:custGeom>
          <a:noFill/>
          <a:ln w="38100" cap="flat" cmpd="sng">
            <a:solidFill>
              <a:srgbClr val="9900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Results: Reliability Diagrams</a:t>
            </a:r>
            <a:endParaRPr b="1"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l="2713" t="77889" r="69599" b="15598"/>
          <a:stretch/>
        </p:blipFill>
        <p:spPr>
          <a:xfrm>
            <a:off x="1744950" y="3240796"/>
            <a:ext cx="2956051" cy="4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3">
            <a:alphaModFix/>
          </a:blip>
          <a:srcRect l="2718" t="3005" r="69595" b="58466"/>
          <a:stretch/>
        </p:blipFill>
        <p:spPr>
          <a:xfrm>
            <a:off x="1744950" y="742200"/>
            <a:ext cx="2956051" cy="249859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94" name="Google Shape;194;p26"/>
          <p:cNvSpPr/>
          <p:nvPr/>
        </p:nvSpPr>
        <p:spPr>
          <a:xfrm rot="-2700929">
            <a:off x="2047889" y="1321204"/>
            <a:ext cx="2354029" cy="871438"/>
          </a:xfrm>
          <a:prstGeom prst="ellipse">
            <a:avLst/>
          </a:prstGeom>
          <a:noFill/>
          <a:ln w="38100" cap="flat" cmpd="sng">
            <a:solidFill>
              <a:srgbClr val="99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6"/>
          <p:cNvSpPr/>
          <p:nvPr/>
        </p:nvSpPr>
        <p:spPr>
          <a:xfrm rot="-2700929">
            <a:off x="2811214" y="1966279"/>
            <a:ext cx="2354029" cy="871438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1"/>
          </p:nvPr>
        </p:nvSpPr>
        <p:spPr>
          <a:xfrm>
            <a:off x="-135075" y="2431075"/>
            <a:ext cx="2522400" cy="12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rgbClr val="9900FF"/>
                </a:solidFill>
              </a:rPr>
              <a:t>Model underconfident</a:t>
            </a:r>
            <a:endParaRPr sz="2200" b="1">
              <a:solidFill>
                <a:srgbClr val="9900FF"/>
              </a:solidFill>
            </a:endParaRPr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1"/>
          </p:nvPr>
        </p:nvSpPr>
        <p:spPr>
          <a:xfrm>
            <a:off x="4322625" y="2059575"/>
            <a:ext cx="2522400" cy="12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rgbClr val="FF9900"/>
                </a:solidFill>
              </a:rPr>
              <a:t>Model overconfident</a:t>
            </a:r>
            <a:endParaRPr sz="2200" b="1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Results: Reliability Diagrams</a:t>
            </a:r>
            <a:endParaRPr b="1"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4682350" y="1286125"/>
            <a:ext cx="30561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430" b="1">
                <a:solidFill>
                  <a:srgbClr val="0000FF"/>
                </a:solidFill>
              </a:rPr>
              <a:t>Climatology</a:t>
            </a:r>
            <a:endParaRPr sz="2430" b="1">
              <a:solidFill>
                <a:srgbClr val="0000FF"/>
              </a:solidFill>
            </a:endParaRPr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2713" t="77889" r="69599" b="15598"/>
          <a:stretch/>
        </p:blipFill>
        <p:spPr>
          <a:xfrm>
            <a:off x="1744950" y="3240796"/>
            <a:ext cx="2956051" cy="4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 l="2718" t="3005" r="69595" b="58466"/>
          <a:stretch/>
        </p:blipFill>
        <p:spPr>
          <a:xfrm>
            <a:off x="1744950" y="742200"/>
            <a:ext cx="2956051" cy="24985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7"/>
          <p:cNvCxnSpPr/>
          <p:nvPr/>
        </p:nvCxnSpPr>
        <p:spPr>
          <a:xfrm flipH="1">
            <a:off x="3686000" y="1115350"/>
            <a:ext cx="19800" cy="1990500"/>
          </a:xfrm>
          <a:prstGeom prst="straightConnector1">
            <a:avLst/>
          </a:prstGeom>
          <a:noFill/>
          <a:ln w="1143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8"/>
          <p:cNvPicPr preferRelativeResize="0"/>
          <p:nvPr/>
        </p:nvPicPr>
        <p:blipFill rotWithShape="1">
          <a:blip r:embed="rId3">
            <a:alphaModFix/>
          </a:blip>
          <a:srcRect l="2713" t="77889" r="69599" b="15598"/>
          <a:stretch/>
        </p:blipFill>
        <p:spPr>
          <a:xfrm>
            <a:off x="1744950" y="3240796"/>
            <a:ext cx="2956051" cy="4222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 rotWithShape="1">
          <a:blip r:embed="rId3">
            <a:alphaModFix/>
          </a:blip>
          <a:srcRect l="2718" t="3005" r="69595" b="58466"/>
          <a:stretch/>
        </p:blipFill>
        <p:spPr>
          <a:xfrm>
            <a:off x="1744950" y="742200"/>
            <a:ext cx="2956051" cy="249859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Results: Reliability Diagrams</a:t>
            </a:r>
            <a:endParaRPr b="1"/>
          </a:p>
        </p:txBody>
      </p:sp>
      <p:cxnSp>
        <p:nvCxnSpPr>
          <p:cNvPr id="215" name="Google Shape;215;p28"/>
          <p:cNvCxnSpPr/>
          <p:nvPr/>
        </p:nvCxnSpPr>
        <p:spPr>
          <a:xfrm rot="10800000" flipH="1">
            <a:off x="2631901" y="1943073"/>
            <a:ext cx="1862100" cy="9900"/>
          </a:xfrm>
          <a:prstGeom prst="straightConnector1">
            <a:avLst/>
          </a:prstGeom>
          <a:noFill/>
          <a:ln w="114300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4682350" y="1209925"/>
            <a:ext cx="30561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430" b="1">
                <a:solidFill>
                  <a:srgbClr val="980000"/>
                </a:solidFill>
              </a:rPr>
              <a:t>No Resolution Line</a:t>
            </a:r>
            <a:endParaRPr sz="2430" b="1">
              <a:solidFill>
                <a:srgbClr val="980000"/>
              </a:solidFill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0" y="3844725"/>
            <a:ext cx="9144000" cy="12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 b="1">
                <a:solidFill>
                  <a:srgbClr val="980000"/>
                </a:solidFill>
              </a:rPr>
              <a:t>Resolution = Average difference of predicted &lt;p-type&gt; probabilities from climatology</a:t>
            </a:r>
            <a:endParaRPr sz="2200"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0" y="4301925"/>
            <a:ext cx="91440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Rain and snow:</a:t>
            </a:r>
            <a:r>
              <a:rPr lang="en"/>
              <a:t> Evidential &gt; Deterministic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/>
              <a:t>Freezing rain and sleet:</a:t>
            </a:r>
            <a:r>
              <a:rPr lang="en"/>
              <a:t> Evidential &lt; Deterministic</a:t>
            </a:r>
            <a:endParaRPr/>
          </a:p>
        </p:txBody>
      </p:sp>
      <p:pic>
        <p:nvPicPr>
          <p:cNvPr id="225" name="Google Shape;22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375" y="61725"/>
            <a:ext cx="6981098" cy="424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1"/>
          </p:nvPr>
        </p:nvSpPr>
        <p:spPr>
          <a:xfrm>
            <a:off x="0" y="3539925"/>
            <a:ext cx="91440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690" b="1"/>
              <a:t>Discard test? </a:t>
            </a:r>
            <a:br>
              <a:rPr lang="en" sz="1690" b="1"/>
            </a:br>
            <a:r>
              <a:rPr lang="en" sz="1690" b="1"/>
              <a:t>	</a:t>
            </a:r>
            <a:r>
              <a:rPr lang="en" sz="1690"/>
              <a:t>1) Sort test set from least certain to most certain. </a:t>
            </a:r>
            <a:br>
              <a:rPr lang="en" sz="1690"/>
            </a:br>
            <a:r>
              <a:rPr lang="en" sz="1690"/>
              <a:t>	2) Iteratively remove N% of least certain data and re-run trained model.</a:t>
            </a:r>
            <a:endParaRPr sz="1690" b="1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690" b="1"/>
              <a:t>Key points: </a:t>
            </a:r>
            <a:r>
              <a:rPr lang="en" sz="1690"/>
              <a:t>Test set performance improves as inputs become more “certain”. Similar results for ensemble vs. evidential UQ. </a:t>
            </a:r>
            <a:endParaRPr sz="1690"/>
          </a:p>
        </p:txBody>
      </p:sp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49" y="496500"/>
            <a:ext cx="6717098" cy="303382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sp>
        <p:nvSpPr>
          <p:cNvPr id="240" name="Google Shape;240;p31"/>
          <p:cNvSpPr txBox="1">
            <a:spLocks noGrp="1"/>
          </p:cNvSpPr>
          <p:nvPr>
            <p:ph type="body" idx="1"/>
          </p:nvPr>
        </p:nvSpPr>
        <p:spPr>
          <a:xfrm>
            <a:off x="0" y="3844725"/>
            <a:ext cx="91440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Key points</a:t>
            </a:r>
            <a:br>
              <a:rPr lang="en" b="1"/>
            </a:br>
            <a:r>
              <a:rPr lang="en"/>
              <a:t>1) Aleatoric uncertainty high near p-type transition boundaries (data insufficiently constrains the output)</a:t>
            </a:r>
            <a:br>
              <a:rPr lang="en"/>
            </a:br>
            <a:r>
              <a:rPr lang="en"/>
              <a:t>2) Epistemic uncertainty high in freezing rain zone (insufficient # of examples)</a:t>
            </a:r>
            <a:br>
              <a:rPr lang="en"/>
            </a:br>
            <a:r>
              <a:rPr lang="en"/>
              <a:t>3) Aleatoric uncertainty &gt; Epistemic uncertainty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87" y="54775"/>
            <a:ext cx="6144036" cy="378994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2" name="Google Shape;24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 Uncertainty Quantification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Forecast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Physics-Based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Initial Condition, Boundary conditions, Model Specifications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High computational cost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uncertainty calibration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 Validation		→	Vary in data split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Deep Ensemble		→	Vary in weight initialization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Monte Carlo Dropout	→	Randomly deactivate weights, or using dropout layer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Still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Evidential Deep Learning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Results</a:t>
            </a:r>
            <a:endParaRPr b="1"/>
          </a:p>
        </p:txBody>
      </p:sp>
      <p:sp>
        <p:nvSpPr>
          <p:cNvPr id="248" name="Google Shape;248;p32"/>
          <p:cNvSpPr txBox="1">
            <a:spLocks noGrp="1"/>
          </p:cNvSpPr>
          <p:nvPr>
            <p:ph type="body" idx="1"/>
          </p:nvPr>
        </p:nvSpPr>
        <p:spPr>
          <a:xfrm>
            <a:off x="0" y="3997125"/>
            <a:ext cx="9144000" cy="12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Key point: </a:t>
            </a:r>
            <a:r>
              <a:rPr lang="en"/>
              <a:t>Uncertainty trend is physically consistent.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75" y="500400"/>
            <a:ext cx="8839449" cy="33443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0" name="Google Shape;25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 Points</a:t>
            </a:r>
            <a:endParaRPr b="1"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Evidential NN provides UQ without computational cost ensemble-based NN UQ or physics-based UQ methods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Evidential NN and deterministic NN have comparable p-type prediction performance (accuracy and calibration!)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Aleatoric and epistemic uncertainties are easily computed from evidential NN, and make physical sense!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Discussion Questions</a:t>
            </a:r>
            <a:endParaRPr b="1"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Should reducing one type of uncertainty be prioritized over another (if so, in what scenarios)?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some potential applications of uncertainty quantification in your research?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much utility does this work have for forecasters? How “trustworthy” is this method?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Maybe Combine ENN with other neural networks? Like GAN-CERNN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EVVE, lol</a:t>
            </a: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- Aleatoric and Epistemic Uncertainty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374206" cy="4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 two extreme cases: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Unpredictable output data (Aleatoric)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Noisy input data (Epistemic)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703388" y="2037750"/>
          <a:ext cx="4169025" cy="792420"/>
        </p:xfrm>
        <a:graphic>
          <a:graphicData uri="http://schemas.openxmlformats.org/drawingml/2006/table">
            <a:tbl>
              <a:tblPr>
                <a:noFill/>
                <a:tableStyleId>{E14E972E-4783-48B5-9341-C3A984377E56}</a:tableStyleId>
              </a:tblPr>
              <a:tblGrid>
                <a:gridCol w="110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Input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703388" y="3516900"/>
          <a:ext cx="4169025" cy="792420"/>
        </p:xfrm>
        <a:graphic>
          <a:graphicData uri="http://schemas.openxmlformats.org/drawingml/2006/table">
            <a:tbl>
              <a:tblPr>
                <a:noFill/>
                <a:tableStyleId>{E14E972E-4783-48B5-9341-C3A984377E56}</a:tableStyleId>
              </a:tblPr>
              <a:tblGrid>
                <a:gridCol w="110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Output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918350" y="1076275"/>
            <a:ext cx="4102800" cy="4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Ensemble Result: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Unpredictable output</a:t>
            </a:r>
            <a:endParaRPr sz="14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→ Unreliable predictions for all models</a:t>
            </a:r>
            <a:endParaRPr sz="14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→ </a:t>
            </a:r>
            <a:r>
              <a:rPr lang="en" sz="1400" b="1"/>
              <a:t>Large spread in ensemble result</a:t>
            </a:r>
            <a:endParaRPr sz="1400" b="1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Noisy input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	→ Each subset captures different dynamics</a:t>
            </a:r>
            <a:endParaRPr sz="14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→ Every model makes different predictions</a:t>
            </a:r>
            <a:endParaRPr sz="1400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→ </a:t>
            </a:r>
            <a:r>
              <a:rPr lang="en" sz="1400" b="1"/>
              <a:t>Large spread in ensemble result</a:t>
            </a:r>
            <a:endParaRPr sz="1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Aleatoric and Epistemic Uncertainty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Aleatoric Uncertainty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Stochastic Uncertainty, unexplained component, EV,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cannot make accurate predictions with the input. The output "seems" stochastic with the given input.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Epistemic Uncertainty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a.k.a. Systematic Uncertainty, explained component, VE,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input data is noisy, or some mislabelled samples (thus, systematic), so the model trained by those data cannot make accurate predictions.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7163" y="2571750"/>
            <a:ext cx="1629675" cy="29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175" y="4324625"/>
            <a:ext cx="1629657" cy="2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- Uncertainty Examples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4647000" cy="28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Consider two extreme cases: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Unpredictable output data 	(Aleatoric)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Noisy input data			(Epistemic)</a:t>
            </a:r>
            <a:endParaRPr sz="1400"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494438" y="1718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{E14E972E-4783-48B5-9341-C3A984377E56}</a:tableStyleId>
              </a:tblPr>
              <a:tblGrid>
                <a:gridCol w="110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1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" name="Google Shape;92;p17"/>
          <p:cNvGraphicFramePr/>
          <p:nvPr/>
        </p:nvGraphicFramePr>
        <p:xfrm>
          <a:off x="494438" y="293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{E14E972E-4783-48B5-9341-C3A984377E56}</a:tableStyleId>
              </a:tblPr>
              <a:tblGrid>
                <a:gridCol w="110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4918350" y="923875"/>
            <a:ext cx="4102800" cy="40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How to improve model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Technically, we cannot remedy this problem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Add other input that better describes the output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Gather model data to make training independent from training split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Reduce model complexity(?), so less overfitting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/>
              <a:t>X: Training Process: </a:t>
            </a:r>
            <a:r>
              <a:rPr lang="en" sz="1400"/>
              <a:t>data noise, model config…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b="1"/>
              <a:t>Y: Model Output: </a:t>
            </a:r>
            <a:r>
              <a:rPr lang="en" sz="1400"/>
              <a:t>Y = f(input)</a:t>
            </a:r>
            <a:endParaRPr sz="14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3913" y="4218525"/>
            <a:ext cx="374357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2266288" y="4544225"/>
            <a:ext cx="2659800" cy="5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Aleatoric		Epistemic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Precipitation Type Prediction Example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	4 meteorological variables (T, Td, u, v)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Output: 	Rain, Frozen Rain, Sleet, Snow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Problem: Inconsistent precipitation data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The data and report are </a:t>
            </a:r>
            <a:r>
              <a:rPr lang="en" b="1"/>
              <a:t>crowd-sourced reports</a:t>
            </a:r>
            <a:r>
              <a:rPr lang="en"/>
              <a:t>. The outcome may vary due to subscale meteorological and societal factors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</a:t>
            </a:r>
            <a:r>
              <a:rPr lang="en" b="1"/>
              <a:t>Mislabelled</a:t>
            </a:r>
            <a:r>
              <a:rPr lang="en"/>
              <a:t> sleet and freezing rain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- </a:t>
            </a:r>
            <a:r>
              <a:rPr lang="en" b="1"/>
              <a:t>Small Occurrences</a:t>
            </a:r>
            <a:r>
              <a:rPr lang="en"/>
              <a:t>: sleet and freezing rain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Therefore, we have probabilistic result for each label (multinomial distr.)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350" y="882952"/>
            <a:ext cx="2918951" cy="1824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6329" y="561625"/>
            <a:ext cx="3865525" cy="292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250" y="3638850"/>
            <a:ext cx="1972725" cy="6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5975" y="3577123"/>
            <a:ext cx="2076000" cy="76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379350" y="985525"/>
            <a:ext cx="4257600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NN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Loss: cross-entropy (logistic reg.)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Output: Softmax, probability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Evidential NN</a:t>
            </a:r>
            <a:endParaRPr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Loss: MLE of Dirichlet Distribution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Mathematically convenience </a:t>
            </a:r>
            <a:r>
              <a:rPr lang="en" sz="1400"/>
              <a:t> 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Output:  probability density function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Evidential Neural Network</a:t>
            </a: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296025" y="4749900"/>
            <a:ext cx="7245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* For completeness, the real output equivalent in evidential NN is outputting normal-inverse gamma distribution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7213" y="3439425"/>
            <a:ext cx="4381863" cy="9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>
            <a:spLocks noGrp="1"/>
          </p:cNvSpPr>
          <p:nvPr>
            <p:ph type="body" idx="1"/>
          </p:nvPr>
        </p:nvSpPr>
        <p:spPr>
          <a:xfrm>
            <a:off x="898175" y="4333975"/>
            <a:ext cx="3157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Sample Output, Fig 1.c</a:t>
            </a:r>
            <a:endParaRPr sz="1400" b="1"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5238750" y="4318725"/>
            <a:ext cx="31575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Fig 2.a</a:t>
            </a:r>
            <a:endParaRPr sz="14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3">
            <a:alphaModFix/>
          </a:blip>
          <a:srcRect l="5279" t="14659" r="78426" b="59348"/>
          <a:stretch/>
        </p:blipFill>
        <p:spPr>
          <a:xfrm>
            <a:off x="604325" y="3589875"/>
            <a:ext cx="1489924" cy="69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 rotWithShape="1">
          <a:blip r:embed="rId3">
            <a:alphaModFix/>
          </a:blip>
          <a:srcRect l="24208" t="47763" r="16588" b="7017"/>
          <a:stretch/>
        </p:blipFill>
        <p:spPr>
          <a:xfrm>
            <a:off x="1838075" y="3589875"/>
            <a:ext cx="3111650" cy="698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2127600" y="3589825"/>
            <a:ext cx="1655400" cy="698700"/>
          </a:xfrm>
          <a:prstGeom prst="rect">
            <a:avLst/>
          </a:prstGeom>
          <a:noFill/>
          <a:ln w="3810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925525" y="3589825"/>
            <a:ext cx="1024200" cy="698700"/>
          </a:xfrm>
          <a:prstGeom prst="rect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body" idx="1"/>
          </p:nvPr>
        </p:nvSpPr>
        <p:spPr>
          <a:xfrm>
            <a:off x="1473550" y="3088825"/>
            <a:ext cx="30561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029" b="1">
                <a:solidFill>
                  <a:srgbClr val="4A86E8"/>
                </a:solidFill>
              </a:rPr>
              <a:t>Misclassification Error</a:t>
            </a:r>
            <a:endParaRPr sz="2029" b="1">
              <a:solidFill>
                <a:srgbClr val="4A86E8"/>
              </a:solidFill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2506475" y="4348425"/>
            <a:ext cx="4362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029" b="1">
                <a:solidFill>
                  <a:srgbClr val="6AA84F"/>
                </a:solidFill>
              </a:rPr>
              <a:t>Uncertainty, Dirichlet Variance</a:t>
            </a:r>
            <a:endParaRPr sz="2029" b="1">
              <a:solidFill>
                <a:srgbClr val="6AA84F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200" y="961550"/>
            <a:ext cx="4287025" cy="12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ENN Loss Function</a:t>
            </a:r>
            <a:endParaRPr/>
          </a:p>
        </p:txBody>
      </p:sp>
      <p:cxnSp>
        <p:nvCxnSpPr>
          <p:cNvPr id="131" name="Google Shape;131;p20"/>
          <p:cNvCxnSpPr/>
          <p:nvPr/>
        </p:nvCxnSpPr>
        <p:spPr>
          <a:xfrm flipH="1">
            <a:off x="5703650" y="2075250"/>
            <a:ext cx="416100" cy="87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5840825" y="2382750"/>
            <a:ext cx="32028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Maximize the likelihood</a:t>
            </a:r>
            <a:endParaRPr sz="100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❖"/>
            </a:pPr>
            <a:r>
              <a:rPr lang="en" sz="1000"/>
              <a:t>Conjugate prior integration, easy in Dir. Distr.</a:t>
            </a:r>
            <a:endParaRPr sz="1000"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060888" y="765475"/>
            <a:ext cx="2329500" cy="4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Dirichlet Distribution</a:t>
            </a:r>
            <a:endParaRPr sz="1400" b="1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5">
            <a:alphaModFix/>
          </a:blip>
          <a:srcRect r="4131"/>
          <a:stretch/>
        </p:blipFill>
        <p:spPr>
          <a:xfrm>
            <a:off x="4985282" y="3589875"/>
            <a:ext cx="2647975" cy="6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/>
          <p:nvPr/>
        </p:nvSpPr>
        <p:spPr>
          <a:xfrm>
            <a:off x="5113582" y="3589873"/>
            <a:ext cx="2555100" cy="698700"/>
          </a:xfrm>
          <a:prstGeom prst="rect">
            <a:avLst/>
          </a:prstGeom>
          <a:noFill/>
          <a:ln w="38100" cap="flat" cmpd="sng">
            <a:solidFill>
              <a:srgbClr val="674E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4262250" y="3105175"/>
            <a:ext cx="4362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2029" b="1">
                <a:solidFill>
                  <a:srgbClr val="674EA7"/>
                </a:solidFill>
              </a:rPr>
              <a:t>KL Div., Regularizer</a:t>
            </a:r>
            <a:endParaRPr sz="2029" b="1">
              <a:solidFill>
                <a:srgbClr val="674EA7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379350" y="1061725"/>
            <a:ext cx="4257600" cy="19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Minimize misclassification and uncertainty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Kullback-Leibler Divergence </a:t>
            </a:r>
            <a:r>
              <a:rPr lang="en" sz="1000"/>
              <a:t>(Eq.11)</a:t>
            </a:r>
            <a:endParaRPr sz="1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premature convergence to uniform distribution due to misclassified samples.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616500" y="1152475"/>
            <a:ext cx="7961700" cy="3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Brier Score (BS)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15909"/>
              <a:buChar char="●"/>
            </a:pPr>
            <a:r>
              <a:rPr lang="en"/>
              <a:t>Basically feed label into MSE,</a:t>
            </a:r>
            <a:r>
              <a:rPr lang="en" sz="1552" strike="sngStrike"/>
              <a:t> and trust the process works out, What a BS.</a:t>
            </a:r>
            <a:endParaRPr sz="1552" strike="sngStrike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50000"/>
              <a:buChar char="●"/>
            </a:pPr>
            <a:r>
              <a:rPr lang="en"/>
              <a:t>0: Perfect Score, 1: Everything is Wrong </a:t>
            </a:r>
            <a:r>
              <a:rPr lang="en" sz="1200"/>
              <a:t>(Perfectly Wrong?)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Brier Skill Score (BSS)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Compare BS to Climatology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1: Perfect Score,          : Everything is Wrong including climatology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r="872"/>
          <a:stretch/>
        </p:blipFill>
        <p:spPr>
          <a:xfrm>
            <a:off x="2655600" y="1966800"/>
            <a:ext cx="2817750" cy="7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550" y="3923375"/>
            <a:ext cx="2025850" cy="5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3686" y="4685540"/>
            <a:ext cx="361725" cy="1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73125" y="2107025"/>
            <a:ext cx="2164501" cy="13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1169</Words>
  <Application>Microsoft Macintosh PowerPoint</Application>
  <PresentationFormat>On-screen Show (16:9)</PresentationFormat>
  <Paragraphs>257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Evidential Deep Learning:  Enhancing Predictive Uncertainty Estimation for  Earth System Science Applications</vt:lpstr>
      <vt:lpstr>Introduction: Uncertainty Quantification</vt:lpstr>
      <vt:lpstr>Motivation - Aleatoric and Epistemic Uncertainty</vt:lpstr>
      <vt:lpstr>Aleatoric and Epistemic Uncertainty</vt:lpstr>
      <vt:lpstr>Solution - Uncertainty Examples</vt:lpstr>
      <vt:lpstr>Precipitation Type Prediction Example</vt:lpstr>
      <vt:lpstr>Evidential Neural Network</vt:lpstr>
      <vt:lpstr>ENN Loss Function</vt:lpstr>
      <vt:lpstr>Evaluation Metrics</vt:lpstr>
      <vt:lpstr>Results: Confusion Matrices (from supplemental of preprint…)</vt:lpstr>
      <vt:lpstr>Results</vt:lpstr>
      <vt:lpstr>Results: Reliability Diagrams</vt:lpstr>
      <vt:lpstr>Results: Reliability Diagrams</vt:lpstr>
      <vt:lpstr>Results: Reliability Diagrams</vt:lpstr>
      <vt:lpstr>Results: Reliability Diagrams</vt:lpstr>
      <vt:lpstr>Results: Reliability Diagrams</vt:lpstr>
      <vt:lpstr>Results</vt:lpstr>
      <vt:lpstr>Results</vt:lpstr>
      <vt:lpstr>Results</vt:lpstr>
      <vt:lpstr>Results</vt:lpstr>
      <vt:lpstr>Main Points</vt:lpstr>
      <vt:lpstr>Discussion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Zihui Andy Xzavier Liu</cp:lastModifiedBy>
  <cp:revision>1</cp:revision>
  <dcterms:modified xsi:type="dcterms:W3CDTF">2025-08-08T21:13:11Z</dcterms:modified>
</cp:coreProperties>
</file>