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8" d="100"/>
          <a:sy n="88" d="100"/>
        </p:scale>
        <p:origin x="-65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EBD59-695D-4A72-B145-A694C1E705AC}" type="datetimeFigureOut">
              <a:rPr lang="en-US" smtClean="0"/>
              <a:pPr/>
              <a:t>3/15/2013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B693C-EBE4-4864-9FEC-0E7F9B41BC6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B693C-EBE4-4864-9FEC-0E7F9B41BC6B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B693C-EBE4-4864-9FEC-0E7F9B41BC6B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B693C-EBE4-4864-9FEC-0E7F9B41BC6B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B693C-EBE4-4864-9FEC-0E7F9B41BC6B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B693C-EBE4-4864-9FEC-0E7F9B41BC6B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B693C-EBE4-4864-9FEC-0E7F9B41BC6B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392D02-060F-466C-8B18-3E2147CBDC4C}" type="datetimeFigureOut">
              <a:rPr lang="en-US" smtClean="0"/>
              <a:pPr/>
              <a:t>3/15/2013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475D28-8C74-4F7A-B268-B595AEAFBE4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392D02-060F-466C-8B18-3E2147CBDC4C}" type="datetimeFigureOut">
              <a:rPr lang="en-US" smtClean="0"/>
              <a:pPr/>
              <a:t>3/15/2013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475D28-8C74-4F7A-B268-B595AEAFBE4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392D02-060F-466C-8B18-3E2147CBDC4C}" type="datetimeFigureOut">
              <a:rPr lang="en-US" smtClean="0"/>
              <a:pPr/>
              <a:t>3/15/2013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475D28-8C74-4F7A-B268-B595AEAFBE4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392D02-060F-466C-8B18-3E2147CBDC4C}" type="datetimeFigureOut">
              <a:rPr lang="en-US" smtClean="0"/>
              <a:pPr/>
              <a:t>3/15/2013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475D28-8C74-4F7A-B268-B595AEAFBE4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392D02-060F-466C-8B18-3E2147CBDC4C}" type="datetimeFigureOut">
              <a:rPr lang="en-US" smtClean="0"/>
              <a:pPr/>
              <a:t>3/15/2013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475D28-8C74-4F7A-B268-B595AEAFBE4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392D02-060F-466C-8B18-3E2147CBDC4C}" type="datetimeFigureOut">
              <a:rPr lang="en-US" smtClean="0"/>
              <a:pPr/>
              <a:t>3/15/2013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475D28-8C74-4F7A-B268-B595AEAFBE4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392D02-060F-466C-8B18-3E2147CBDC4C}" type="datetimeFigureOut">
              <a:rPr lang="en-US" smtClean="0"/>
              <a:pPr/>
              <a:t>3/15/2013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475D28-8C74-4F7A-B268-B595AEAFBE4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392D02-060F-466C-8B18-3E2147CBDC4C}" type="datetimeFigureOut">
              <a:rPr lang="en-US" smtClean="0"/>
              <a:pPr/>
              <a:t>3/15/2013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475D28-8C74-4F7A-B268-B595AEAFBE4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392D02-060F-466C-8B18-3E2147CBDC4C}" type="datetimeFigureOut">
              <a:rPr lang="en-US" smtClean="0"/>
              <a:pPr/>
              <a:t>3/15/2013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475D28-8C74-4F7A-B268-B595AEAFBE4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392D02-060F-466C-8B18-3E2147CBDC4C}" type="datetimeFigureOut">
              <a:rPr lang="en-US" smtClean="0"/>
              <a:pPr/>
              <a:t>3/15/2013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475D28-8C74-4F7A-B268-B595AEAFBE4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392D02-060F-466C-8B18-3E2147CBDC4C}" type="datetimeFigureOut">
              <a:rPr lang="en-US" smtClean="0"/>
              <a:pPr/>
              <a:t>3/15/2013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475D28-8C74-4F7A-B268-B595AEAFBE4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9392D02-060F-466C-8B18-3E2147CBDC4C}" type="datetimeFigureOut">
              <a:rPr lang="en-US" smtClean="0"/>
              <a:pPr/>
              <a:t>3/15/2013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7475D28-8C74-4F7A-B268-B595AEAFBE4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54524"/>
          </a:xfrm>
        </p:spPr>
        <p:txBody>
          <a:bodyPr/>
          <a:lstStyle/>
          <a:p>
            <a:r>
              <a:rPr lang="en-US" dirty="0" smtClean="0"/>
              <a:t>Convexity of </a:t>
            </a:r>
            <a:r>
              <a:rPr lang="en-US" dirty="0" smtClean="0"/>
              <a:t>Point Set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5143512"/>
            <a:ext cx="7406640" cy="8572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Sandip</a:t>
            </a:r>
            <a:r>
              <a:rPr lang="en-US" dirty="0" smtClean="0"/>
              <a:t> </a:t>
            </a:r>
            <a:r>
              <a:rPr lang="en-US" dirty="0" smtClean="0"/>
              <a:t>Das (</a:t>
            </a:r>
            <a:r>
              <a:rPr lang="en-US" i="1" dirty="0" smtClean="0"/>
              <a:t>sandipdas@isical.ac.in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Indian Statistical Institute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Programming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 of constraints generate intersection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hyperplanes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Intersection of convex regions is convex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37893" y="3940935"/>
            <a:ext cx="2266682" cy="1815921"/>
          </a:xfrm>
          <a:custGeom>
            <a:avLst/>
            <a:gdLst>
              <a:gd name="connsiteX0" fmla="*/ 321972 w 2266682"/>
              <a:gd name="connsiteY0" fmla="*/ 605307 h 1815921"/>
              <a:gd name="connsiteX1" fmla="*/ 1107583 w 2266682"/>
              <a:gd name="connsiteY1" fmla="*/ 0 h 1815921"/>
              <a:gd name="connsiteX2" fmla="*/ 2266682 w 2266682"/>
              <a:gd name="connsiteY2" fmla="*/ 244699 h 1815921"/>
              <a:gd name="connsiteX3" fmla="*/ 1828800 w 2266682"/>
              <a:gd name="connsiteY3" fmla="*/ 1081826 h 1815921"/>
              <a:gd name="connsiteX4" fmla="*/ 321972 w 2266682"/>
              <a:gd name="connsiteY4" fmla="*/ 1815921 h 1815921"/>
              <a:gd name="connsiteX5" fmla="*/ 0 w 2266682"/>
              <a:gd name="connsiteY5" fmla="*/ 1120462 h 1815921"/>
              <a:gd name="connsiteX6" fmla="*/ 321972 w 2266682"/>
              <a:gd name="connsiteY6" fmla="*/ 605307 h 181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6682" h="1815921">
                <a:moveTo>
                  <a:pt x="321972" y="605307"/>
                </a:moveTo>
                <a:lnTo>
                  <a:pt x="1107583" y="0"/>
                </a:lnTo>
                <a:lnTo>
                  <a:pt x="2266682" y="244699"/>
                </a:lnTo>
                <a:lnTo>
                  <a:pt x="1828800" y="1081826"/>
                </a:lnTo>
                <a:lnTo>
                  <a:pt x="321972" y="1815921"/>
                </a:lnTo>
                <a:lnTo>
                  <a:pt x="0" y="1120462"/>
                </a:lnTo>
                <a:lnTo>
                  <a:pt x="321972" y="60530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071802" y="4786322"/>
            <a:ext cx="2357454" cy="1571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4250529" y="5179231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544134">
            <a:off x="3639918" y="4928848"/>
            <a:ext cx="3857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Hyperplane</a:t>
            </a:r>
            <a:r>
              <a:rPr lang="en-US" dirty="0" smtClean="0"/>
              <a:t> corresponding to optimization criteria by setting functional value as some constant.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Programming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 of constraints generate intersection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hyperplanes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Intersection of convex regions is convex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Intersection region may be empty =&gt; no solution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Intersection region may be unbounded =&gt; it may generate unbounded optimal solution </a:t>
            </a:r>
          </a:p>
          <a:p>
            <a:pPr>
              <a:buNone/>
            </a:pPr>
            <a:endParaRPr lang="en-US" sz="26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Looking for center point among points arranged on a line.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Have a sense of center point but not clear</a:t>
            </a:r>
          </a:p>
          <a:p>
            <a:pPr>
              <a:buNone/>
            </a:pPr>
            <a:r>
              <a:rPr lang="en-US" dirty="0" smtClean="0"/>
              <a:t>	- Mean ?</a:t>
            </a:r>
          </a:p>
          <a:p>
            <a:pPr>
              <a:buNone/>
            </a:pPr>
            <a:r>
              <a:rPr lang="en-US" dirty="0" smtClean="0"/>
              <a:t>	-Median  ? 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52000" y="3150000"/>
            <a:ext cx="56436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85984" y="31432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500298" y="31432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2714612" y="31432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428992" y="31432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3786182" y="31432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5143504" y="31432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5857884" y="31432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6929454" y="31432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7455239" y="31432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point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Observe that</a:t>
            </a:r>
          </a:p>
          <a:p>
            <a:pPr>
              <a:buNone/>
            </a:pPr>
            <a:r>
              <a:rPr lang="en-US" sz="2800" dirty="0" smtClean="0"/>
              <a:t>		Median say </a:t>
            </a:r>
            <a:r>
              <a:rPr lang="en-US" sz="2800" i="1" dirty="0" smtClean="0"/>
              <a:t>x</a:t>
            </a:r>
            <a:r>
              <a:rPr lang="en-US" sz="2800" dirty="0" smtClean="0"/>
              <a:t> is such a point where </a:t>
            </a:r>
          </a:p>
          <a:p>
            <a:pPr>
              <a:buNone/>
            </a:pPr>
            <a:r>
              <a:rPr lang="en-US" sz="2400" dirty="0" smtClean="0"/>
              <a:t>| # of points on left of </a:t>
            </a:r>
            <a:r>
              <a:rPr lang="en-US" sz="2400" i="1" dirty="0" smtClean="0"/>
              <a:t>x</a:t>
            </a:r>
            <a:r>
              <a:rPr lang="en-US" sz="2400" dirty="0" smtClean="0"/>
              <a:t>  </a:t>
            </a:r>
            <a:r>
              <a:rPr lang="en-US" dirty="0" smtClean="0"/>
              <a:t>-</a:t>
            </a:r>
            <a:r>
              <a:rPr lang="en-US" sz="2400" dirty="0" smtClean="0"/>
              <a:t>  # of points on right of </a:t>
            </a:r>
            <a:r>
              <a:rPr lang="en-US" sz="2400" i="1" dirty="0" smtClean="0"/>
              <a:t>x</a:t>
            </a:r>
            <a:r>
              <a:rPr lang="en-US" sz="2400" dirty="0" smtClean="0"/>
              <a:t>| ≤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 want to extend this idea in 2D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i="1" dirty="0" smtClean="0"/>
              <a:t>n</a:t>
            </a:r>
            <a:r>
              <a:rPr lang="en-US" sz="2800" dirty="0" smtClean="0"/>
              <a:t> points in a plane.</a:t>
            </a:r>
          </a:p>
        </p:txBody>
      </p:sp>
      <p:sp>
        <p:nvSpPr>
          <p:cNvPr id="21" name="Oval 20"/>
          <p:cNvSpPr/>
          <p:nvPr/>
        </p:nvSpPr>
        <p:spPr>
          <a:xfrm>
            <a:off x="5143504" y="55721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5715008" y="607220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5715008" y="55721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5715008" y="521495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6143636" y="571501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6143636" y="521495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6643702" y="57864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5857884" y="542926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6429388" y="592933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6429388" y="542926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6929454" y="600076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6357950" y="492919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6929454" y="542926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6929454" y="492919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Oval 34"/>
          <p:cNvSpPr/>
          <p:nvPr/>
        </p:nvSpPr>
        <p:spPr>
          <a:xfrm>
            <a:off x="6143636" y="500063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6715140" y="550070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Oval 36"/>
          <p:cNvSpPr/>
          <p:nvPr/>
        </p:nvSpPr>
        <p:spPr>
          <a:xfrm>
            <a:off x="6715140" y="500063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7215206" y="55721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Oval 38"/>
          <p:cNvSpPr/>
          <p:nvPr/>
        </p:nvSpPr>
        <p:spPr>
          <a:xfrm>
            <a:off x="6072198" y="471488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6643702" y="521495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6643702" y="471488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7143768" y="528638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point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i="1" dirty="0" smtClean="0"/>
              <a:t>n</a:t>
            </a:r>
            <a:r>
              <a:rPr lang="en-US" sz="2800" dirty="0" smtClean="0"/>
              <a:t> points in a plane.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Left and right is not well defined on plane.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We can define left and right with respect to a line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1" name="Oval 20"/>
          <p:cNvSpPr/>
          <p:nvPr/>
        </p:nvSpPr>
        <p:spPr>
          <a:xfrm>
            <a:off x="5143504" y="271462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5715008" y="321468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5715008" y="271462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5715008" y="235743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6143636" y="285749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6143636" y="235743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6643702" y="292893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5857884" y="257174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6429388" y="307181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6429388" y="257174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6929454" y="314324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6357950" y="207167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6929454" y="257174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6929454" y="207167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Oval 34"/>
          <p:cNvSpPr/>
          <p:nvPr/>
        </p:nvSpPr>
        <p:spPr>
          <a:xfrm>
            <a:off x="6143636" y="214311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6715140" y="264318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Oval 36"/>
          <p:cNvSpPr/>
          <p:nvPr/>
        </p:nvSpPr>
        <p:spPr>
          <a:xfrm>
            <a:off x="6715140" y="214311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7215206" y="271462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Oval 38"/>
          <p:cNvSpPr/>
          <p:nvPr/>
        </p:nvSpPr>
        <p:spPr>
          <a:xfrm>
            <a:off x="6072198" y="185736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6643702" y="235743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6643702" y="185736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7143768" y="242886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3679025" y="5393545"/>
            <a:ext cx="1071570" cy="857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57488" y="5286388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side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3438" y="5568751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side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point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Consider a point </a:t>
            </a:r>
            <a:r>
              <a:rPr lang="en-US" sz="2400" i="1" dirty="0" smtClean="0"/>
              <a:t>x </a:t>
            </a:r>
            <a:r>
              <a:rPr lang="en-US" sz="2400" dirty="0" smtClean="0"/>
              <a:t>in </a:t>
            </a:r>
            <a:r>
              <a:rPr lang="en-US" sz="2400" i="1" dirty="0" smtClean="0"/>
              <a:t>2D</a:t>
            </a:r>
          </a:p>
          <a:p>
            <a:pPr>
              <a:buNone/>
            </a:pPr>
            <a:r>
              <a:rPr lang="en-US" sz="2400" dirty="0" smtClean="0"/>
              <a:t>Draw a line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i="1" dirty="0" smtClean="0"/>
              <a:t> </a:t>
            </a:r>
            <a:r>
              <a:rPr lang="en-US" sz="2400" dirty="0" smtClean="0"/>
              <a:t>through</a:t>
            </a:r>
            <a:r>
              <a:rPr lang="en-US" sz="2400" i="1" dirty="0" smtClean="0"/>
              <a:t> x.</a:t>
            </a:r>
          </a:p>
          <a:p>
            <a:pPr>
              <a:buNone/>
            </a:pPr>
            <a:r>
              <a:rPr lang="en-US" sz="2400" dirty="0" smtClean="0"/>
              <a:t>We can compute # of points on left with respect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>
              <a:buNone/>
            </a:pPr>
            <a:r>
              <a:rPr lang="en-US" sz="2400" dirty="0" smtClean="0"/>
              <a:t>Similarly # of points on right with respect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>
              <a:buNone/>
            </a:pPr>
            <a:endParaRPr lang="en-US" sz="800" i="1" dirty="0" smtClean="0"/>
          </a:p>
          <a:p>
            <a:pPr>
              <a:buNone/>
            </a:pPr>
            <a:r>
              <a:rPr lang="en-US" sz="2400" dirty="0" smtClean="0"/>
              <a:t>So,</a:t>
            </a:r>
          </a:p>
          <a:p>
            <a:pPr>
              <a:buNone/>
            </a:pPr>
            <a:r>
              <a:rPr lang="en-US" sz="2400" dirty="0" smtClean="0"/>
              <a:t>| # of points on left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/>
              <a:t>  -  # of points on right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400" dirty="0" smtClean="0"/>
              <a:t>|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varies as the line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rotate and passing through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Oval 20"/>
          <p:cNvSpPr/>
          <p:nvPr/>
        </p:nvSpPr>
        <p:spPr>
          <a:xfrm>
            <a:off x="2285984" y="585789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2857488" y="635795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2857488" y="585789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2857488" y="550070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3286116" y="600076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3286116" y="550070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3786182" y="607220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3000364" y="571501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3571868" y="621508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3571868" y="571501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4071934" y="628652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3500430" y="521495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4071934" y="571501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4071934" y="521495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Oval 34"/>
          <p:cNvSpPr/>
          <p:nvPr/>
        </p:nvSpPr>
        <p:spPr>
          <a:xfrm>
            <a:off x="3286116" y="528638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3857620" y="57864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Oval 36"/>
          <p:cNvSpPr/>
          <p:nvPr/>
        </p:nvSpPr>
        <p:spPr>
          <a:xfrm>
            <a:off x="3857620" y="528638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4357686" y="585789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Oval 38"/>
          <p:cNvSpPr/>
          <p:nvPr/>
        </p:nvSpPr>
        <p:spPr>
          <a:xfrm>
            <a:off x="3214678" y="500063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3786182" y="550070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3786182" y="500063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4286248" y="55721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3357554" y="557214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IN" i="1" dirty="0"/>
          </a:p>
        </p:txBody>
      </p:sp>
      <p:sp>
        <p:nvSpPr>
          <p:cNvPr id="47" name="Rectangle 46"/>
          <p:cNvSpPr/>
          <p:nvPr/>
        </p:nvSpPr>
        <p:spPr>
          <a:xfrm>
            <a:off x="4608966" y="606006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786050" y="5286388"/>
            <a:ext cx="1928826" cy="114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point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| # of points on left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/>
              <a:t>  -  # of points on right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400" dirty="0" smtClean="0"/>
              <a:t>|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the maximum value of this difference for all line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passing through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us say that value as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c(x)</a:t>
            </a:r>
          </a:p>
        </p:txBody>
      </p:sp>
      <p:sp>
        <p:nvSpPr>
          <p:cNvPr id="21" name="Oval 20"/>
          <p:cNvSpPr/>
          <p:nvPr/>
        </p:nvSpPr>
        <p:spPr>
          <a:xfrm>
            <a:off x="4214810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4429124" y="471488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4214810" y="392906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4786314" y="492919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4929190" y="414338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429256" y="471488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5715008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5143504" y="342900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4714876" y="400050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IN" i="1" dirty="0"/>
          </a:p>
        </p:txBody>
      </p:sp>
      <p:sp>
        <p:nvSpPr>
          <p:cNvPr id="47" name="Rectangle 46"/>
          <p:cNvSpPr/>
          <p:nvPr/>
        </p:nvSpPr>
        <p:spPr>
          <a:xfrm>
            <a:off x="5966288" y="448842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214810" y="3857628"/>
            <a:ext cx="1714512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4036215" y="4107661"/>
            <a:ext cx="1928826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point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c(x)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may be considered as a measure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being a center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you identify a point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such that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c(x)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less than equal to 1?</a:t>
            </a:r>
          </a:p>
        </p:txBody>
      </p:sp>
      <p:sp>
        <p:nvSpPr>
          <p:cNvPr id="21" name="Oval 20"/>
          <p:cNvSpPr/>
          <p:nvPr/>
        </p:nvSpPr>
        <p:spPr>
          <a:xfrm>
            <a:off x="3643306" y="564357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3643306" y="464344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000628" y="571501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5000628" y="464344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4286248" y="500063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IN" i="1" dirty="0"/>
          </a:p>
        </p:txBody>
      </p:sp>
      <p:sp>
        <p:nvSpPr>
          <p:cNvPr id="16" name="Rectangle 15"/>
          <p:cNvSpPr/>
          <p:nvPr/>
        </p:nvSpPr>
        <p:spPr>
          <a:xfrm>
            <a:off x="3714744" y="4714884"/>
            <a:ext cx="1357322" cy="10001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point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any point set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you identify a point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such that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c(x)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less than equal to 1?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Does such a point always exist?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point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the point set be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214678" y="3000372"/>
            <a:ext cx="3000396" cy="3214710"/>
            <a:chOff x="3214678" y="3000372"/>
            <a:chExt cx="3000396" cy="3214710"/>
          </a:xfrm>
        </p:grpSpPr>
        <p:sp>
          <p:nvSpPr>
            <p:cNvPr id="4" name="Oval 3"/>
            <p:cNvSpPr/>
            <p:nvPr/>
          </p:nvSpPr>
          <p:spPr>
            <a:xfrm>
              <a:off x="3571868" y="3500438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214678" y="3500438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571868" y="3000372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214678" y="3000372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143636" y="6143644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786446" y="6143644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143636" y="5715016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86446" y="5715016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072066" y="4143380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786314" y="4143380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072066" y="3857628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86314" y="3857628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00364" y="2572538"/>
            <a:ext cx="428628" cy="4000528"/>
            <a:chOff x="3000364" y="2572538"/>
            <a:chExt cx="428628" cy="4000528"/>
          </a:xfrm>
        </p:grpSpPr>
        <p:cxnSp>
          <p:nvCxnSpPr>
            <p:cNvPr id="27" name="Straight Connector 26"/>
            <p:cNvCxnSpPr/>
            <p:nvPr/>
          </p:nvCxnSpPr>
          <p:spPr>
            <a:xfrm rot="5400000">
              <a:off x="1357290" y="4572008"/>
              <a:ext cx="40005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000364" y="450057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x</a:t>
              </a:r>
              <a:endParaRPr lang="en-IN" i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312000" y="4643446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571868" y="2571744"/>
            <a:ext cx="428628" cy="4000528"/>
            <a:chOff x="3000364" y="2572538"/>
            <a:chExt cx="428628" cy="4000528"/>
          </a:xfrm>
        </p:grpSpPr>
        <p:cxnSp>
          <p:nvCxnSpPr>
            <p:cNvPr id="33" name="Straight Connector 32"/>
            <p:cNvCxnSpPr/>
            <p:nvPr/>
          </p:nvCxnSpPr>
          <p:spPr>
            <a:xfrm rot="5400000">
              <a:off x="1357290" y="4572008"/>
              <a:ext cx="40005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000364" y="477497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x</a:t>
              </a:r>
              <a:endParaRPr lang="en-IN" i="1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312000" y="4929992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00430" y="2643183"/>
            <a:ext cx="3143272" cy="3286148"/>
            <a:chOff x="3500430" y="2643183"/>
            <a:chExt cx="3143272" cy="3286148"/>
          </a:xfrm>
        </p:grpSpPr>
        <p:cxnSp>
          <p:nvCxnSpPr>
            <p:cNvPr id="23" name="Straight Connector 22"/>
            <p:cNvCxnSpPr/>
            <p:nvPr/>
          </p:nvCxnSpPr>
          <p:spPr>
            <a:xfrm rot="16200000" flipH="1">
              <a:off x="3428992" y="2714621"/>
              <a:ext cx="3286148" cy="3143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786314" y="414338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x</a:t>
              </a:r>
              <a:endParaRPr lang="en-IN" i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4929190" y="4143380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286248" y="1857364"/>
            <a:ext cx="4714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you identify a point x such that	c(x) ≤1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838324"/>
          </a:xfrm>
        </p:spPr>
        <p:txBody>
          <a:bodyPr/>
          <a:lstStyle/>
          <a:p>
            <a:r>
              <a:rPr lang="en-US" dirty="0" smtClean="0"/>
              <a:t>A set </a:t>
            </a:r>
            <a:r>
              <a:rPr lang="en-US" i="1" dirty="0" smtClean="0"/>
              <a:t>C </a:t>
            </a:r>
            <a:r>
              <a:rPr lang="en-US" dirty="0" smtClean="0">
                <a:sym typeface="Symbol"/>
              </a:rPr>
              <a:t></a:t>
            </a:r>
            <a:r>
              <a:rPr lang="en-US" i="1" dirty="0" smtClean="0"/>
              <a:t>  </a:t>
            </a:r>
            <a:r>
              <a:rPr lang="en-US" i="1" dirty="0" smtClean="0">
                <a:sym typeface="Symbol"/>
              </a:rPr>
              <a:t></a:t>
            </a:r>
            <a:r>
              <a:rPr lang="en-US" sz="1400" i="1" dirty="0" smtClean="0">
                <a:sym typeface="Symbol"/>
              </a:rPr>
              <a:t> </a:t>
            </a:r>
            <a:r>
              <a:rPr lang="en-US" i="1" baseline="30000" dirty="0" smtClean="0"/>
              <a:t>d</a:t>
            </a:r>
            <a:r>
              <a:rPr lang="en-US" dirty="0" smtClean="0"/>
              <a:t> is convex if for every two points </a:t>
            </a:r>
            <a:r>
              <a:rPr lang="en-US" i="1" dirty="0" smtClean="0"/>
              <a:t>a, b </a:t>
            </a:r>
            <a:r>
              <a:rPr lang="en-US" dirty="0" smtClean="0">
                <a:sym typeface="Symbol"/>
              </a:rPr>
              <a:t></a:t>
            </a:r>
            <a:r>
              <a:rPr lang="en-US" i="1" dirty="0" smtClean="0">
                <a:sym typeface="Symbol"/>
              </a:rPr>
              <a:t> </a:t>
            </a:r>
            <a:r>
              <a:rPr lang="en-US" i="1" dirty="0" smtClean="0"/>
              <a:t>C, </a:t>
            </a:r>
            <a:r>
              <a:rPr lang="en-US" dirty="0" smtClean="0"/>
              <a:t>the line segment joining </a:t>
            </a:r>
            <a:r>
              <a:rPr lang="en-US" i="1" dirty="0" smtClean="0"/>
              <a:t>a </a:t>
            </a:r>
            <a:r>
              <a:rPr lang="en-US" dirty="0" smtClean="0"/>
              <a:t>and</a:t>
            </a:r>
            <a:r>
              <a:rPr lang="en-US" i="1" dirty="0" smtClean="0"/>
              <a:t> b </a:t>
            </a:r>
            <a:r>
              <a:rPr lang="en-US" dirty="0" smtClean="0"/>
              <a:t>is also contained in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Freeform 3"/>
          <p:cNvSpPr/>
          <p:nvPr/>
        </p:nvSpPr>
        <p:spPr>
          <a:xfrm>
            <a:off x="1857355" y="3520225"/>
            <a:ext cx="2643207" cy="2337667"/>
          </a:xfrm>
          <a:custGeom>
            <a:avLst/>
            <a:gdLst>
              <a:gd name="connsiteX0" fmla="*/ 1081826 w 2902041"/>
              <a:gd name="connsiteY0" fmla="*/ 85860 h 2449133"/>
              <a:gd name="connsiteX1" fmla="*/ 566671 w 2902041"/>
              <a:gd name="connsiteY1" fmla="*/ 884350 h 2449133"/>
              <a:gd name="connsiteX2" fmla="*/ 1352283 w 2902041"/>
              <a:gd name="connsiteY2" fmla="*/ 1579809 h 2449133"/>
              <a:gd name="connsiteX3" fmla="*/ 1532587 w 2902041"/>
              <a:gd name="connsiteY3" fmla="*/ 897229 h 2449133"/>
              <a:gd name="connsiteX4" fmla="*/ 1906074 w 2902041"/>
              <a:gd name="connsiteY4" fmla="*/ 935865 h 2449133"/>
              <a:gd name="connsiteX5" fmla="*/ 1841680 w 2902041"/>
              <a:gd name="connsiteY5" fmla="*/ 1785871 h 2449133"/>
              <a:gd name="connsiteX6" fmla="*/ 605308 w 2902041"/>
              <a:gd name="connsiteY6" fmla="*/ 1644203 h 2449133"/>
              <a:gd name="connsiteX7" fmla="*/ 502277 w 2902041"/>
              <a:gd name="connsiteY7" fmla="*/ 1347989 h 2449133"/>
              <a:gd name="connsiteX8" fmla="*/ 51516 w 2902041"/>
              <a:gd name="connsiteY8" fmla="*/ 1463899 h 2449133"/>
              <a:gd name="connsiteX9" fmla="*/ 811370 w 2902041"/>
              <a:gd name="connsiteY9" fmla="*/ 2365420 h 2449133"/>
              <a:gd name="connsiteX10" fmla="*/ 2395471 w 2902041"/>
              <a:gd name="connsiteY10" fmla="*/ 1966175 h 2449133"/>
              <a:gd name="connsiteX11" fmla="*/ 2305319 w 2902041"/>
              <a:gd name="connsiteY11" fmla="*/ 1154806 h 2449133"/>
              <a:gd name="connsiteX12" fmla="*/ 2884869 w 2902041"/>
              <a:gd name="connsiteY12" fmla="*/ 665409 h 2449133"/>
              <a:gd name="connsiteX13" fmla="*/ 2202288 w 2902041"/>
              <a:gd name="connsiteY13" fmla="*/ 472226 h 2449133"/>
              <a:gd name="connsiteX14" fmla="*/ 2150773 w 2902041"/>
              <a:gd name="connsiteY14" fmla="*/ 8586 h 2449133"/>
              <a:gd name="connsiteX15" fmla="*/ 1635618 w 2902041"/>
              <a:gd name="connsiteY15" fmla="*/ 420710 h 2449133"/>
              <a:gd name="connsiteX16" fmla="*/ 1081826 w 2902041"/>
              <a:gd name="connsiteY16" fmla="*/ 85860 h 244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02041" h="2449133">
                <a:moveTo>
                  <a:pt x="1081826" y="85860"/>
                </a:moveTo>
                <a:cubicBezTo>
                  <a:pt x="903668" y="163133"/>
                  <a:pt x="521595" y="635359"/>
                  <a:pt x="566671" y="884350"/>
                </a:cubicBezTo>
                <a:cubicBezTo>
                  <a:pt x="611747" y="1133341"/>
                  <a:pt x="1191297" y="1577662"/>
                  <a:pt x="1352283" y="1579809"/>
                </a:cubicBezTo>
                <a:cubicBezTo>
                  <a:pt x="1513269" y="1581956"/>
                  <a:pt x="1440289" y="1004553"/>
                  <a:pt x="1532587" y="897229"/>
                </a:cubicBezTo>
                <a:cubicBezTo>
                  <a:pt x="1624886" y="789905"/>
                  <a:pt x="1854559" y="787758"/>
                  <a:pt x="1906074" y="935865"/>
                </a:cubicBezTo>
                <a:cubicBezTo>
                  <a:pt x="1957589" y="1083972"/>
                  <a:pt x="2058474" y="1667815"/>
                  <a:pt x="1841680" y="1785871"/>
                </a:cubicBezTo>
                <a:cubicBezTo>
                  <a:pt x="1624886" y="1903927"/>
                  <a:pt x="828542" y="1717183"/>
                  <a:pt x="605308" y="1644203"/>
                </a:cubicBezTo>
                <a:cubicBezTo>
                  <a:pt x="382074" y="1571223"/>
                  <a:pt x="594576" y="1378040"/>
                  <a:pt x="502277" y="1347989"/>
                </a:cubicBezTo>
                <a:cubicBezTo>
                  <a:pt x="409978" y="1317938"/>
                  <a:pt x="0" y="1294327"/>
                  <a:pt x="51516" y="1463899"/>
                </a:cubicBezTo>
                <a:cubicBezTo>
                  <a:pt x="103032" y="1633471"/>
                  <a:pt x="420711" y="2281707"/>
                  <a:pt x="811370" y="2365420"/>
                </a:cubicBezTo>
                <a:cubicBezTo>
                  <a:pt x="1202029" y="2449133"/>
                  <a:pt x="2146480" y="2167944"/>
                  <a:pt x="2395471" y="1966175"/>
                </a:cubicBezTo>
                <a:cubicBezTo>
                  <a:pt x="2644462" y="1764406"/>
                  <a:pt x="2223753" y="1371600"/>
                  <a:pt x="2305319" y="1154806"/>
                </a:cubicBezTo>
                <a:cubicBezTo>
                  <a:pt x="2386885" y="938012"/>
                  <a:pt x="2902041" y="779172"/>
                  <a:pt x="2884869" y="665409"/>
                </a:cubicBezTo>
                <a:cubicBezTo>
                  <a:pt x="2867697" y="551646"/>
                  <a:pt x="2324637" y="581696"/>
                  <a:pt x="2202288" y="472226"/>
                </a:cubicBezTo>
                <a:cubicBezTo>
                  <a:pt x="2079939" y="362756"/>
                  <a:pt x="2245218" y="17172"/>
                  <a:pt x="2150773" y="8586"/>
                </a:cubicBezTo>
                <a:cubicBezTo>
                  <a:pt x="2056328" y="0"/>
                  <a:pt x="1809483" y="409978"/>
                  <a:pt x="1635618" y="420710"/>
                </a:cubicBezTo>
                <a:cubicBezTo>
                  <a:pt x="1461753" y="431442"/>
                  <a:pt x="1259984" y="8587"/>
                  <a:pt x="1081826" y="8586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reeform 4"/>
          <p:cNvSpPr/>
          <p:nvPr/>
        </p:nvSpPr>
        <p:spPr>
          <a:xfrm>
            <a:off x="5256726" y="3520226"/>
            <a:ext cx="2779691" cy="1884607"/>
          </a:xfrm>
          <a:custGeom>
            <a:avLst/>
            <a:gdLst>
              <a:gd name="connsiteX0" fmla="*/ 1298620 w 2779691"/>
              <a:gd name="connsiteY0" fmla="*/ 163132 h 1884607"/>
              <a:gd name="connsiteX1" fmla="*/ 191037 w 2779691"/>
              <a:gd name="connsiteY1" fmla="*/ 1528292 h 1884607"/>
              <a:gd name="connsiteX2" fmla="*/ 2444840 w 2779691"/>
              <a:gd name="connsiteY2" fmla="*/ 1721475 h 1884607"/>
              <a:gd name="connsiteX3" fmla="*/ 2200142 w 2779691"/>
              <a:gd name="connsiteY3" fmla="*/ 549498 h 1884607"/>
              <a:gd name="connsiteX4" fmla="*/ 1298620 w 2779691"/>
              <a:gd name="connsiteY4" fmla="*/ 163132 h 188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9691" h="1884607">
                <a:moveTo>
                  <a:pt x="1298620" y="163132"/>
                </a:moveTo>
                <a:cubicBezTo>
                  <a:pt x="963769" y="326264"/>
                  <a:pt x="0" y="1268568"/>
                  <a:pt x="191037" y="1528292"/>
                </a:cubicBezTo>
                <a:cubicBezTo>
                  <a:pt x="382074" y="1788016"/>
                  <a:pt x="2109989" y="1884607"/>
                  <a:pt x="2444840" y="1721475"/>
                </a:cubicBezTo>
                <a:cubicBezTo>
                  <a:pt x="2779691" y="1558343"/>
                  <a:pt x="2393325" y="807075"/>
                  <a:pt x="2200142" y="549498"/>
                </a:cubicBezTo>
                <a:cubicBezTo>
                  <a:pt x="2006959" y="291921"/>
                  <a:pt x="1633471" y="0"/>
                  <a:pt x="1298620" y="16313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Centerpoint</a:t>
            </a:r>
            <a:r>
              <a:rPr lang="en-US" dirty="0" smtClean="0"/>
              <a:t>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447800"/>
            <a:ext cx="7576398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point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800" dirty="0" smtClean="0"/>
              <a:t>R</a:t>
            </a:r>
            <a:r>
              <a:rPr lang="en-US" sz="2800" baseline="38000" dirty="0" smtClean="0"/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called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centerpoint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a point set if each closed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halfspace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containing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contains at least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n/(d+1)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points of the point set.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Theorem: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Each finite point set in </a:t>
            </a:r>
            <a:r>
              <a:rPr lang="en-US" sz="2800" i="1" dirty="0" smtClean="0"/>
              <a:t>R</a:t>
            </a:r>
            <a:r>
              <a:rPr lang="en-US" sz="2800" i="1" baseline="38000" dirty="0" smtClean="0"/>
              <a:t>d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has at least one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centerpoint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Follows from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Helly’s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theorem.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Helly’s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 convex sets in 2D plane. Suppose that the intersection of every 3 of these sets is nonempty. Then the intersection of all the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nonempty.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/>
              <a:t>Centerpoint</a:t>
            </a:r>
            <a:r>
              <a:rPr lang="en-US" dirty="0" smtClean="0"/>
              <a:t>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Consider any point set with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points. Take all convex set containing at least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2n/3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points.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Number of such convex sets are finite.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Observe that intersection of any three of them is not null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Hence, from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Helly’s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theorem, intersection of all such convex hull is not null.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Any point on that intersection is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centerpoint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for finding </a:t>
            </a:r>
            <a:r>
              <a:rPr lang="en-US" dirty="0" smtClean="0"/>
              <a:t>centerpoint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Shreesh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Maharaj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et al. proposed an excellent algorithm in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O(n)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time</a:t>
            </a:r>
          </a:p>
          <a:p>
            <a:pPr>
              <a:buNone/>
            </a:pP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Prune and search technique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T(n) = T(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c.n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 +O(n),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0&lt;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&lt;1</a:t>
            </a:r>
          </a:p>
          <a:p>
            <a:pPr>
              <a:buNone/>
            </a:pP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Generate a convex region such that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centerpoint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region of point set including vertices of convex region is a superset of earlier one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some vertices of that convex region is discarded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centerpoint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remains same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Discard that fraction of  boundary points, and continue the process.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independent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set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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is convex independent if all points in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lie on convex hull of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That is for every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x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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conv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\{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}}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be a set of points and the points be in general position.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Any three point subset is convex independent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But any subset of 4 points is not convex independent </a:t>
            </a:r>
          </a:p>
          <a:p>
            <a:pPr>
              <a:buNone/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independent set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Suppose the set P contains 5 point 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May we always get a subset of size 4 that are convex independent?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Size of convex hull will be either 3, 4 or 5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the size of convex hull is 5, then … …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Ramsey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G(V, E)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 graph with |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|=6, then either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baseline="40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must have a triangle.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(3, 3) = 6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number of vertices is sufficiently large, there always exist a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vertex subset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such the all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hyperedge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4 vertices is in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or in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baseline="40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Erdös-Szekeres</a:t>
            </a:r>
            <a:r>
              <a:rPr lang="en-US" dirty="0" smtClean="0"/>
              <a:t>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points set, color a 4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red if its 4 points are convex independent and blue otherwise.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From Ramsey Theorem, there is a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point subset such that all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hyperedge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same color.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for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≥ 5, this color cannot be blue.</a:t>
            </a:r>
          </a:p>
          <a:p>
            <a:pPr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So, that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r>
              <a:rPr lang="en-US" sz="2800" dirty="0" smtClean="0">
                <a:latin typeface="Times New Roman"/>
                <a:cs typeface="Times New Roman"/>
              </a:rPr>
              <a:t> point subset is convex independent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Erdös-Szekeres</a:t>
            </a:r>
            <a:r>
              <a:rPr lang="en-US" dirty="0" smtClean="0"/>
              <a:t> Theorem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every natural number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there exist a number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n(k)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such that any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n(k)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point set in the plane in general position contains a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-point convex independent subset.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baseline="30000" dirty="0" smtClean="0">
                <a:latin typeface="Times New Roman" pitchFamily="18" charset="0"/>
                <a:cs typeface="Times New Roman" pitchFamily="18" charset="0"/>
              </a:rPr>
              <a:t>k-2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+ 1 ≤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n(k)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sz="2800" i="1" baseline="30000" dirty="0" smtClean="0">
                <a:latin typeface="Times New Roman" pitchFamily="18" charset="0"/>
                <a:cs typeface="Times New Roman" pitchFamily="18" charset="0"/>
              </a:rPr>
              <a:t>2k-5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k-2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- 2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K-Hole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be a set of point. A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-point set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called a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-hole in the point set if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convex independent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conv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(Y)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X = 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/>
              <a:t>Erdös</a:t>
            </a:r>
            <a:r>
              <a:rPr lang="en-US" sz="2800" dirty="0" smtClean="0"/>
              <a:t> raised the question about the size of point set for </a:t>
            </a:r>
            <a:r>
              <a:rPr lang="en-US" sz="2800" i="1" dirty="0" smtClean="0"/>
              <a:t>k</a:t>
            </a:r>
            <a:r>
              <a:rPr lang="en-US" sz="2800" dirty="0" smtClean="0"/>
              <a:t>-hole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3-hole?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4-hole?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5-hole?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6-hole?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7-hole … … Does not exist.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Set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6244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set </a:t>
            </a:r>
            <a:r>
              <a:rPr lang="en-US" i="1" dirty="0" smtClean="0"/>
              <a:t>C </a:t>
            </a:r>
            <a:r>
              <a:rPr lang="en-US" dirty="0" smtClean="0">
                <a:sym typeface="Symbol"/>
              </a:rPr>
              <a:t></a:t>
            </a:r>
            <a:r>
              <a:rPr lang="en-US" i="1" dirty="0" smtClean="0"/>
              <a:t>  </a:t>
            </a:r>
            <a:r>
              <a:rPr lang="en-US" i="1" dirty="0" smtClean="0">
                <a:sym typeface="Symbol"/>
              </a:rPr>
              <a:t></a:t>
            </a:r>
            <a:r>
              <a:rPr lang="en-US" sz="1400" i="1" dirty="0" smtClean="0">
                <a:sym typeface="Symbol"/>
              </a:rPr>
              <a:t> </a:t>
            </a:r>
            <a:r>
              <a:rPr lang="en-US" i="1" baseline="30000" dirty="0" smtClean="0"/>
              <a:t>d</a:t>
            </a:r>
            <a:r>
              <a:rPr lang="en-US" dirty="0" smtClean="0"/>
              <a:t> is convex if for every two points </a:t>
            </a:r>
            <a:r>
              <a:rPr lang="en-US" i="1" dirty="0" smtClean="0"/>
              <a:t>a, b </a:t>
            </a:r>
            <a:r>
              <a:rPr lang="en-US" dirty="0" smtClean="0">
                <a:sym typeface="Symbol"/>
              </a:rPr>
              <a:t></a:t>
            </a:r>
            <a:r>
              <a:rPr lang="en-US" i="1" dirty="0" smtClean="0">
                <a:sym typeface="Symbol"/>
              </a:rPr>
              <a:t> </a:t>
            </a:r>
            <a:r>
              <a:rPr lang="en-US" i="1" dirty="0" smtClean="0"/>
              <a:t>C, </a:t>
            </a:r>
            <a:r>
              <a:rPr lang="en-US" dirty="0" smtClean="0"/>
              <a:t>the line segment joining </a:t>
            </a:r>
            <a:r>
              <a:rPr lang="en-US" i="1" dirty="0" smtClean="0"/>
              <a:t>a </a:t>
            </a:r>
            <a:r>
              <a:rPr lang="en-US" dirty="0" smtClean="0"/>
              <a:t>and</a:t>
            </a:r>
            <a:r>
              <a:rPr lang="en-US" i="1" dirty="0" smtClean="0"/>
              <a:t> b </a:t>
            </a:r>
            <a:r>
              <a:rPr lang="en-US" dirty="0" smtClean="0"/>
              <a:t>is also contained in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set </a:t>
            </a:r>
            <a:r>
              <a:rPr lang="en-US" i="1" dirty="0" smtClean="0"/>
              <a:t>C </a:t>
            </a:r>
            <a:r>
              <a:rPr lang="en-US" dirty="0" smtClean="0">
                <a:sym typeface="Symbol"/>
              </a:rPr>
              <a:t></a:t>
            </a:r>
            <a:r>
              <a:rPr lang="en-US" i="1" dirty="0" smtClean="0"/>
              <a:t>  </a:t>
            </a:r>
            <a:r>
              <a:rPr lang="en-US" i="1" dirty="0" smtClean="0">
                <a:sym typeface="Symbol"/>
              </a:rPr>
              <a:t></a:t>
            </a:r>
            <a:r>
              <a:rPr lang="en-US" sz="1400" i="1" dirty="0" smtClean="0">
                <a:sym typeface="Symbol"/>
              </a:rPr>
              <a:t> </a:t>
            </a:r>
            <a:r>
              <a:rPr lang="en-US" i="1" baseline="30000" dirty="0" smtClean="0"/>
              <a:t>d</a:t>
            </a:r>
            <a:r>
              <a:rPr lang="en-US" dirty="0" smtClean="0"/>
              <a:t> is convex if for every two points </a:t>
            </a:r>
            <a:r>
              <a:rPr lang="en-US" i="1" dirty="0" smtClean="0"/>
              <a:t>a, b </a:t>
            </a:r>
            <a:r>
              <a:rPr lang="en-US" dirty="0" smtClean="0">
                <a:sym typeface="Symbol"/>
              </a:rPr>
              <a:t></a:t>
            </a:r>
            <a:r>
              <a:rPr lang="en-US" i="1" dirty="0" smtClean="0">
                <a:sym typeface="Symbol"/>
              </a:rPr>
              <a:t> </a:t>
            </a:r>
            <a:r>
              <a:rPr lang="en-US" i="1" dirty="0" smtClean="0"/>
              <a:t>C,</a:t>
            </a:r>
            <a:r>
              <a:rPr lang="en-US" dirty="0" smtClean="0"/>
              <a:t> and for every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[0, 1], </a:t>
            </a:r>
            <a:r>
              <a:rPr lang="en-US" dirty="0" smtClean="0"/>
              <a:t>the point </a:t>
            </a:r>
            <a:r>
              <a:rPr lang="en-US" i="1" dirty="0" smtClean="0"/>
              <a:t>t.a +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dirty="0" smtClean="0"/>
              <a:t>- 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r>
              <a:rPr lang="en-US" i="1" dirty="0" smtClean="0"/>
              <a:t>.b </a:t>
            </a:r>
            <a:r>
              <a:rPr lang="en-US" dirty="0" smtClean="0"/>
              <a:t>belongs to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3000" dirty="0" smtClean="0">
                <a:solidFill>
                  <a:srgbClr val="0070C0"/>
                </a:solidFill>
              </a:rPr>
              <a:t>Are  These  Two  Definitions  Equivalent?</a:t>
            </a:r>
            <a:endParaRPr lang="en-IN" sz="3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lot of questions remain unanswered….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Convex hull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28728" y="1428736"/>
            <a:ext cx="7498080" cy="4800600"/>
          </a:xfrm>
          <a:prstGeom prst="rect">
            <a:avLst/>
          </a:prstGeom>
        </p:spPr>
        <p:txBody>
          <a:bodyPr/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convex hull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ackadder ITC" pitchFamily="82" charset="0"/>
              </a:rPr>
              <a:t>CH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of a set </a:t>
            </a:r>
            <a:r>
              <a:rPr kumimoji="0" lang="en-I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smallest convex set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contains </a:t>
            </a:r>
            <a:r>
              <a:rPr kumimoji="0" lang="en-IN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214678" y="471488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786182" y="521495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786182" y="471488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4286248" y="528638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786182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4214810" y="485776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214810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714876" y="492919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3929058" y="457200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4500562" y="507207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4500562" y="457200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5000628" y="514351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4429124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5000628" y="457200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5000628" y="407194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5500694" y="464344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4214810" y="414338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4786314" y="464344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4786314" y="414338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5286380" y="471488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4143372" y="385762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4714876" y="435769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4714876" y="385762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5214942" y="442913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Freeform 27"/>
          <p:cNvSpPr/>
          <p:nvPr/>
        </p:nvSpPr>
        <p:spPr>
          <a:xfrm>
            <a:off x="2472744" y="3052293"/>
            <a:ext cx="4082602" cy="2781837"/>
          </a:xfrm>
          <a:custGeom>
            <a:avLst/>
            <a:gdLst>
              <a:gd name="connsiteX0" fmla="*/ 991673 w 4082602"/>
              <a:gd name="connsiteY0" fmla="*/ 218941 h 2781837"/>
              <a:gd name="connsiteX1" fmla="*/ 0 w 4082602"/>
              <a:gd name="connsiteY1" fmla="*/ 888642 h 2781837"/>
              <a:gd name="connsiteX2" fmla="*/ 25757 w 4082602"/>
              <a:gd name="connsiteY2" fmla="*/ 1841679 h 2781837"/>
              <a:gd name="connsiteX3" fmla="*/ 1223493 w 4082602"/>
              <a:gd name="connsiteY3" fmla="*/ 2781837 h 2781837"/>
              <a:gd name="connsiteX4" fmla="*/ 3528811 w 4082602"/>
              <a:gd name="connsiteY4" fmla="*/ 2459865 h 2781837"/>
              <a:gd name="connsiteX5" fmla="*/ 4082602 w 4082602"/>
              <a:gd name="connsiteY5" fmla="*/ 682580 h 2781837"/>
              <a:gd name="connsiteX6" fmla="*/ 2768957 w 4082602"/>
              <a:gd name="connsiteY6" fmla="*/ 0 h 2781837"/>
              <a:gd name="connsiteX7" fmla="*/ 991673 w 4082602"/>
              <a:gd name="connsiteY7" fmla="*/ 218941 h 27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2602" h="2781837">
                <a:moveTo>
                  <a:pt x="991673" y="218941"/>
                </a:moveTo>
                <a:lnTo>
                  <a:pt x="0" y="888642"/>
                </a:lnTo>
                <a:lnTo>
                  <a:pt x="25757" y="1841679"/>
                </a:lnTo>
                <a:lnTo>
                  <a:pt x="1223493" y="2781837"/>
                </a:lnTo>
                <a:lnTo>
                  <a:pt x="3528811" y="2459865"/>
                </a:lnTo>
                <a:lnTo>
                  <a:pt x="4082602" y="682580"/>
                </a:lnTo>
                <a:lnTo>
                  <a:pt x="2768957" y="0"/>
                </a:lnTo>
                <a:lnTo>
                  <a:pt x="991673" y="21894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Freeform 28"/>
          <p:cNvSpPr/>
          <p:nvPr/>
        </p:nvSpPr>
        <p:spPr>
          <a:xfrm>
            <a:off x="3232597" y="3876541"/>
            <a:ext cx="2356834" cy="1442434"/>
          </a:xfrm>
          <a:custGeom>
            <a:avLst/>
            <a:gdLst>
              <a:gd name="connsiteX0" fmla="*/ 953037 w 2356834"/>
              <a:gd name="connsiteY0" fmla="*/ 12879 h 1442434"/>
              <a:gd name="connsiteX1" fmla="*/ 0 w 2356834"/>
              <a:gd name="connsiteY1" fmla="*/ 850005 h 1442434"/>
              <a:gd name="connsiteX2" fmla="*/ 579549 w 2356834"/>
              <a:gd name="connsiteY2" fmla="*/ 1378039 h 1442434"/>
              <a:gd name="connsiteX3" fmla="*/ 579549 w 2356834"/>
              <a:gd name="connsiteY3" fmla="*/ 1378039 h 1442434"/>
              <a:gd name="connsiteX4" fmla="*/ 1107583 w 2356834"/>
              <a:gd name="connsiteY4" fmla="*/ 1442434 h 1442434"/>
              <a:gd name="connsiteX5" fmla="*/ 1815921 w 2356834"/>
              <a:gd name="connsiteY5" fmla="*/ 1313645 h 1442434"/>
              <a:gd name="connsiteX6" fmla="*/ 2356834 w 2356834"/>
              <a:gd name="connsiteY6" fmla="*/ 811369 h 1442434"/>
              <a:gd name="connsiteX7" fmla="*/ 1803042 w 2356834"/>
              <a:gd name="connsiteY7" fmla="*/ 218941 h 1442434"/>
              <a:gd name="connsiteX8" fmla="*/ 1506828 w 2356834"/>
              <a:gd name="connsiteY8" fmla="*/ 0 h 1442434"/>
              <a:gd name="connsiteX9" fmla="*/ 953037 w 2356834"/>
              <a:gd name="connsiteY9" fmla="*/ 12879 h 144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6834" h="1442434">
                <a:moveTo>
                  <a:pt x="953037" y="12879"/>
                </a:moveTo>
                <a:lnTo>
                  <a:pt x="0" y="850005"/>
                </a:lnTo>
                <a:lnTo>
                  <a:pt x="579549" y="1378039"/>
                </a:lnTo>
                <a:lnTo>
                  <a:pt x="579549" y="1378039"/>
                </a:lnTo>
                <a:lnTo>
                  <a:pt x="1107583" y="1442434"/>
                </a:lnTo>
                <a:lnTo>
                  <a:pt x="1815921" y="1313645"/>
                </a:lnTo>
                <a:lnTo>
                  <a:pt x="2356834" y="811369"/>
                </a:lnTo>
                <a:lnTo>
                  <a:pt x="1803042" y="218941"/>
                </a:lnTo>
                <a:lnTo>
                  <a:pt x="1506828" y="0"/>
                </a:lnTo>
                <a:lnTo>
                  <a:pt x="953037" y="1287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Freeform 29"/>
          <p:cNvSpPr/>
          <p:nvPr/>
        </p:nvSpPr>
        <p:spPr>
          <a:xfrm>
            <a:off x="6786578" y="4000504"/>
            <a:ext cx="1285884" cy="1285884"/>
          </a:xfrm>
          <a:custGeom>
            <a:avLst/>
            <a:gdLst>
              <a:gd name="connsiteX0" fmla="*/ 178157 w 485104"/>
              <a:gd name="connsiteY0" fmla="*/ 107324 h 493690"/>
              <a:gd name="connsiteX1" fmla="*/ 10732 w 485104"/>
              <a:gd name="connsiteY1" fmla="*/ 236113 h 493690"/>
              <a:gd name="connsiteX2" fmla="*/ 113763 w 485104"/>
              <a:gd name="connsiteY2" fmla="*/ 377780 h 493690"/>
              <a:gd name="connsiteX3" fmla="*/ 281188 w 485104"/>
              <a:gd name="connsiteY3" fmla="*/ 480811 h 493690"/>
              <a:gd name="connsiteX4" fmla="*/ 165279 w 485104"/>
              <a:gd name="connsiteY4" fmla="*/ 300507 h 493690"/>
              <a:gd name="connsiteX5" fmla="*/ 461493 w 485104"/>
              <a:gd name="connsiteY5" fmla="*/ 68687 h 493690"/>
              <a:gd name="connsiteX6" fmla="*/ 306946 w 485104"/>
              <a:gd name="connsiteY6" fmla="*/ 4293 h 493690"/>
              <a:gd name="connsiteX7" fmla="*/ 268310 w 485104"/>
              <a:gd name="connsiteY7" fmla="*/ 94445 h 493690"/>
              <a:gd name="connsiteX8" fmla="*/ 178157 w 485104"/>
              <a:gd name="connsiteY8" fmla="*/ 107324 h 49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104" h="493690">
                <a:moveTo>
                  <a:pt x="178157" y="107324"/>
                </a:moveTo>
                <a:cubicBezTo>
                  <a:pt x="135227" y="130935"/>
                  <a:pt x="21464" y="191037"/>
                  <a:pt x="10732" y="236113"/>
                </a:cubicBezTo>
                <a:cubicBezTo>
                  <a:pt x="0" y="281189"/>
                  <a:pt x="68687" y="336997"/>
                  <a:pt x="113763" y="377780"/>
                </a:cubicBezTo>
                <a:cubicBezTo>
                  <a:pt x="158839" y="418563"/>
                  <a:pt x="272602" y="493690"/>
                  <a:pt x="281188" y="480811"/>
                </a:cubicBezTo>
                <a:cubicBezTo>
                  <a:pt x="289774" y="467932"/>
                  <a:pt x="135228" y="369194"/>
                  <a:pt x="165279" y="300507"/>
                </a:cubicBezTo>
                <a:cubicBezTo>
                  <a:pt x="195330" y="231820"/>
                  <a:pt x="437882" y="118056"/>
                  <a:pt x="461493" y="68687"/>
                </a:cubicBezTo>
                <a:cubicBezTo>
                  <a:pt x="485104" y="19318"/>
                  <a:pt x="339143" y="0"/>
                  <a:pt x="306946" y="4293"/>
                </a:cubicBezTo>
                <a:cubicBezTo>
                  <a:pt x="274749" y="8586"/>
                  <a:pt x="289775" y="75127"/>
                  <a:pt x="268310" y="94445"/>
                </a:cubicBezTo>
                <a:cubicBezTo>
                  <a:pt x="246845" y="113763"/>
                  <a:pt x="221087" y="83713"/>
                  <a:pt x="178157" y="10732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9" name="Group 38"/>
          <p:cNvGrpSpPr/>
          <p:nvPr/>
        </p:nvGrpSpPr>
        <p:grpSpPr>
          <a:xfrm>
            <a:off x="7000892" y="4011686"/>
            <a:ext cx="1008983" cy="1241157"/>
            <a:chOff x="7000892" y="4011686"/>
            <a:chExt cx="1008983" cy="1241157"/>
          </a:xfrm>
        </p:grpSpPr>
        <p:cxnSp>
          <p:nvCxnSpPr>
            <p:cNvPr id="33" name="Straight Connector 32"/>
            <p:cNvCxnSpPr>
              <a:stCxn id="30" idx="5"/>
              <a:endCxn id="30" idx="3"/>
            </p:cNvCxnSpPr>
            <p:nvPr/>
          </p:nvCxnSpPr>
          <p:spPr>
            <a:xfrm flipH="1">
              <a:off x="7531934" y="4179409"/>
              <a:ext cx="477941" cy="107343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6"/>
            </p:cNvCxnSpPr>
            <p:nvPr/>
          </p:nvCxnSpPr>
          <p:spPr>
            <a:xfrm flipH="1">
              <a:off x="7000892" y="4011686"/>
              <a:ext cx="599320" cy="41744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Convex hull (Contd.)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Intersection of all convex set containing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Algebraic Observation:</a:t>
            </a:r>
          </a:p>
          <a:p>
            <a:pPr>
              <a:buNone/>
            </a:pPr>
            <a:r>
              <a:rPr lang="en-US" dirty="0" smtClean="0"/>
              <a:t>A point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belongs to </a:t>
            </a:r>
            <a:r>
              <a:rPr lang="en-IN" dirty="0" smtClean="0">
                <a:latin typeface="Blackadder ITC" pitchFamily="82" charset="0"/>
              </a:rPr>
              <a:t>CH </a:t>
            </a:r>
            <a:r>
              <a:rPr lang="en-IN" dirty="0" smtClean="0"/>
              <a:t>(</a:t>
            </a:r>
            <a:r>
              <a:rPr lang="en-IN" i="1" dirty="0" smtClean="0"/>
              <a:t>S</a:t>
            </a:r>
            <a:r>
              <a:rPr lang="en-IN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iff</a:t>
            </a:r>
            <a:r>
              <a:rPr lang="en-US" dirty="0" smtClean="0"/>
              <a:t> there exist points </a:t>
            </a:r>
            <a:r>
              <a:rPr lang="en-US" i="1" dirty="0" smtClean="0"/>
              <a:t>s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/>
              <a:t>, s</a:t>
            </a:r>
            <a:r>
              <a:rPr lang="en-US" i="1" baseline="-25000" dirty="0" smtClean="0"/>
              <a:t>2</a:t>
            </a:r>
            <a:r>
              <a:rPr lang="en-US" i="1" dirty="0" smtClean="0"/>
              <a:t>, . . ., </a:t>
            </a:r>
            <a:r>
              <a:rPr lang="en-US" i="1" dirty="0" smtClean="0"/>
              <a:t>s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i="1" dirty="0" smtClean="0">
                <a:sym typeface="Symbol"/>
              </a:rPr>
              <a:t> </a:t>
            </a:r>
            <a:r>
              <a:rPr lang="en-US" i="1" dirty="0" smtClean="0"/>
              <a:t>S, </a:t>
            </a:r>
            <a:r>
              <a:rPr lang="en-US" dirty="0" smtClean="0"/>
              <a:t>and non-negative real number </a:t>
            </a:r>
            <a:r>
              <a:rPr lang="en-US" i="1" dirty="0" smtClean="0"/>
              <a:t>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/>
              <a:t>, t</a:t>
            </a:r>
            <a:r>
              <a:rPr lang="en-US" i="1" baseline="-25000" dirty="0" smtClean="0"/>
              <a:t>2</a:t>
            </a:r>
            <a:r>
              <a:rPr lang="en-US" i="1" dirty="0" smtClean="0"/>
              <a:t>, . . ., </a:t>
            </a:r>
            <a:r>
              <a:rPr lang="en-US" i="1" dirty="0" smtClean="0"/>
              <a:t>t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with </a:t>
            </a:r>
            <a:r>
              <a:rPr lang="en-US" dirty="0" smtClean="0">
                <a:sym typeface="Symbol"/>
              </a:rPr>
              <a:t></a:t>
            </a:r>
            <a:r>
              <a:rPr lang="en-US" i="1" baseline="-25000" dirty="0" smtClean="0">
                <a:sym typeface="Symbol"/>
              </a:rPr>
              <a:t>i</a:t>
            </a:r>
            <a:r>
              <a:rPr lang="en-US" i="1" baseline="5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 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dirty="0" smtClean="0"/>
              <a:t> 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such that </a:t>
            </a:r>
            <a:r>
              <a:rPr lang="en-US" dirty="0" smtClean="0">
                <a:latin typeface="Symbol" pitchFamily="18" charset="2"/>
              </a:rPr>
              <a:t>a </a:t>
            </a:r>
            <a:r>
              <a:rPr lang="en-US" dirty="0" smtClean="0"/>
              <a:t>= </a:t>
            </a:r>
            <a:r>
              <a:rPr lang="en-US" dirty="0" smtClean="0">
                <a:sym typeface="Symbol"/>
              </a:rPr>
              <a:t></a:t>
            </a:r>
            <a:r>
              <a:rPr lang="en-US" i="1" baseline="-25000" dirty="0" smtClean="0">
                <a:sym typeface="Symbol"/>
              </a:rPr>
              <a:t>i</a:t>
            </a:r>
            <a:r>
              <a:rPr lang="en-US" i="1" baseline="5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 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dirty="0" smtClean="0"/>
              <a:t>.</a:t>
            </a:r>
            <a:r>
              <a:rPr lang="en-US" i="1" dirty="0" smtClean="0"/>
              <a:t>s</a:t>
            </a:r>
            <a:r>
              <a:rPr lang="en-US" i="1" baseline="-25000" dirty="0" smtClean="0"/>
              <a:t>i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786578" y="4143380"/>
            <a:ext cx="57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 smtClean="0">
                <a:sym typeface="Symbol"/>
              </a:rPr>
              <a:t>=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00594" y="4701613"/>
            <a:ext cx="57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 smtClean="0">
                <a:sym typeface="Symbol"/>
              </a:rPr>
              <a:t>=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568" y="274638"/>
            <a:ext cx="8005026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200" dirty="0" smtClean="0"/>
              <a:t>Convex hull: Application in optimization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Consider the following Database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	Person	income	expenditure</a:t>
            </a:r>
          </a:p>
          <a:p>
            <a:pPr>
              <a:buNone/>
            </a:pPr>
            <a:r>
              <a:rPr lang="en-US" sz="2800" dirty="0" smtClean="0"/>
              <a:t>	   …	   …			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Queries:</a:t>
            </a:r>
            <a:r>
              <a:rPr lang="en-US" dirty="0" smtClean="0"/>
              <a:t>   	</a:t>
            </a:r>
            <a:r>
              <a:rPr lang="en-US" sz="2400" dirty="0" smtClean="0"/>
              <a:t>Find person having maximum income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400" dirty="0" smtClean="0"/>
              <a:t>Find person whose expenditure is minimum</a:t>
            </a:r>
          </a:p>
          <a:p>
            <a:pPr>
              <a:buNone/>
            </a:pPr>
            <a:r>
              <a:rPr lang="en-US" sz="2400" dirty="0" smtClean="0"/>
              <a:t>			Find person having maximum savings</a:t>
            </a:r>
          </a:p>
          <a:p>
            <a:pPr>
              <a:buNone/>
            </a:pPr>
            <a:endParaRPr lang="en-US" sz="2400" dirty="0" smtClean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643174" y="3286124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393405" y="3321843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28794" y="3071810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568" y="274638"/>
            <a:ext cx="8005026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200" dirty="0" smtClean="0"/>
              <a:t>Application in optimization (Contd.)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	</a:t>
            </a:r>
            <a:r>
              <a:rPr lang="en-US" sz="2600" dirty="0" smtClean="0"/>
              <a:t>income</a:t>
            </a: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Queries:</a:t>
            </a:r>
            <a:r>
              <a:rPr lang="en-US" dirty="0" smtClean="0"/>
              <a:t>   	</a:t>
            </a:r>
            <a:r>
              <a:rPr lang="en-US" sz="2400" dirty="0" smtClean="0"/>
              <a:t>Find person having maximum income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400" dirty="0" smtClean="0"/>
              <a:t>Find person whose expenditure is minimum</a:t>
            </a:r>
          </a:p>
          <a:p>
            <a:pPr>
              <a:buNone/>
            </a:pPr>
            <a:r>
              <a:rPr lang="en-US" sz="2400" dirty="0" smtClean="0"/>
              <a:t>			Find person having maximum savings</a:t>
            </a:r>
          </a:p>
          <a:p>
            <a:pPr>
              <a:buNone/>
            </a:pPr>
            <a:endParaRPr lang="en-US" sz="24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86116" y="3284536"/>
            <a:ext cx="32147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2393141" y="2320123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14612" y="1428736"/>
            <a:ext cx="553998" cy="17853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expenditure</a:t>
            </a:r>
            <a:endParaRPr lang="en-IN" sz="2400" dirty="0"/>
          </a:p>
        </p:txBody>
      </p:sp>
      <p:sp>
        <p:nvSpPr>
          <p:cNvPr id="17" name="Oval 16"/>
          <p:cNvSpPr/>
          <p:nvPr/>
        </p:nvSpPr>
        <p:spPr>
          <a:xfrm>
            <a:off x="5786446" y="2214554"/>
            <a:ext cx="45719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5955041" y="3000372"/>
            <a:ext cx="45719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5026347" y="2500306"/>
            <a:ext cx="45719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3643306" y="3143248"/>
            <a:ext cx="45719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5597851" y="2071678"/>
            <a:ext cx="45719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4071934" y="2143116"/>
            <a:ext cx="45719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6240793" y="2500306"/>
            <a:ext cx="45719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5383537" y="2928934"/>
            <a:ext cx="45719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571868" y="277391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71934" y="198809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86314" y="227385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7818" y="185736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29322" y="270247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15074" y="227385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214942" y="1857364"/>
            <a:ext cx="2500330" cy="178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Maximizing </a:t>
            </a:r>
          </a:p>
          <a:p>
            <a:pPr>
              <a:buNone/>
            </a:pPr>
            <a:r>
              <a:rPr lang="en-US" i="1" dirty="0" smtClean="0"/>
              <a:t>			c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/>
              <a:t> 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/>
              <a:t>+ c</a:t>
            </a:r>
            <a:r>
              <a:rPr lang="en-US" i="1" baseline="-25000" dirty="0" smtClean="0"/>
              <a:t>2</a:t>
            </a:r>
            <a:r>
              <a:rPr lang="en-US" i="1" dirty="0" smtClean="0"/>
              <a:t> 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/>
              <a:t>+ . . .+ </a:t>
            </a:r>
            <a:r>
              <a:rPr lang="en-US" i="1" dirty="0" smtClean="0"/>
              <a:t>c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Subject to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/>
              <a:t> 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i="1" dirty="0" smtClean="0"/>
              <a:t> 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/>
              <a:t>+ a</a:t>
            </a:r>
            <a:r>
              <a:rPr lang="en-US" i="1" baseline="-25000" dirty="0" smtClean="0"/>
              <a:t>12</a:t>
            </a:r>
            <a:r>
              <a:rPr lang="en-US" i="1" dirty="0" smtClean="0"/>
              <a:t> 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/>
              <a:t>+ . . .+ a</a:t>
            </a:r>
            <a:r>
              <a:rPr lang="en-US" i="1" baseline="-25000" dirty="0" smtClean="0"/>
              <a:t>1n</a:t>
            </a:r>
            <a:r>
              <a:rPr lang="en-US" i="1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/>
              <a:t> </a:t>
            </a:r>
            <a:r>
              <a:rPr lang="en-US" dirty="0" smtClean="0"/>
              <a:t>≤ </a:t>
            </a:r>
            <a:r>
              <a:rPr lang="en-US" i="1" dirty="0" smtClean="0"/>
              <a:t>b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i="1" dirty="0" smtClean="0"/>
              <a:t>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i="1" dirty="0" smtClean="0"/>
              <a:t> 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/>
              <a:t>+ a</a:t>
            </a:r>
            <a:r>
              <a:rPr lang="en-US" i="1" baseline="-25000" dirty="0" smtClean="0"/>
              <a:t>22</a:t>
            </a:r>
            <a:r>
              <a:rPr lang="en-US" i="1" dirty="0" smtClean="0"/>
              <a:t> 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/>
              <a:t>+ . . .+ a</a:t>
            </a:r>
            <a:r>
              <a:rPr lang="en-US" i="1" baseline="-25000" dirty="0" smtClean="0"/>
              <a:t>2n</a:t>
            </a:r>
            <a:r>
              <a:rPr lang="en-US" i="1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/>
              <a:t> </a:t>
            </a:r>
            <a:r>
              <a:rPr lang="en-US" dirty="0" smtClean="0"/>
              <a:t>≤ </a:t>
            </a:r>
            <a:r>
              <a:rPr lang="en-US" i="1" dirty="0" smtClean="0"/>
              <a:t>b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IN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		…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i="1" dirty="0" smtClean="0"/>
              <a:t>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n1</a:t>
            </a:r>
            <a:r>
              <a:rPr lang="en-US" i="1" dirty="0" smtClean="0"/>
              <a:t> 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/>
              <a:t>+ a</a:t>
            </a:r>
            <a:r>
              <a:rPr lang="en-US" i="1" baseline="-25000" dirty="0" smtClean="0"/>
              <a:t>n2</a:t>
            </a:r>
            <a:r>
              <a:rPr lang="en-US" i="1" dirty="0" smtClean="0"/>
              <a:t> 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/>
              <a:t>+ . . .+ </a:t>
            </a:r>
            <a:r>
              <a:rPr lang="en-US" i="1" dirty="0" smtClean="0"/>
              <a:t>a</a:t>
            </a:r>
            <a:r>
              <a:rPr lang="en-US" i="1" baseline="-25000" dirty="0" smtClean="0"/>
              <a:t>nn</a:t>
            </a:r>
            <a:r>
              <a:rPr lang="en-US" i="1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/>
              <a:t> </a:t>
            </a:r>
            <a:r>
              <a:rPr lang="en-US" dirty="0" smtClean="0"/>
              <a:t>≤ </a:t>
            </a:r>
            <a:r>
              <a:rPr lang="en-US" i="1" dirty="0" smtClean="0"/>
              <a:t>b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IN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Programming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/>
              <a:t> 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i="1" dirty="0" smtClean="0"/>
              <a:t> 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/>
              <a:t>+ a</a:t>
            </a:r>
            <a:r>
              <a:rPr lang="en-US" i="1" baseline="-25000" dirty="0" smtClean="0"/>
              <a:t>12</a:t>
            </a:r>
            <a:r>
              <a:rPr lang="en-US" i="1" dirty="0" smtClean="0"/>
              <a:t> 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/>
              <a:t>+ . . .+ a</a:t>
            </a:r>
            <a:r>
              <a:rPr lang="en-US" i="1" baseline="-25000" dirty="0" smtClean="0"/>
              <a:t>1n</a:t>
            </a:r>
            <a:r>
              <a:rPr lang="en-US" i="1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b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dimensional plane</a:t>
            </a:r>
            <a:endParaRPr lang="en-US" sz="2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i="1" dirty="0" smtClean="0"/>
          </a:p>
          <a:p>
            <a:pPr>
              <a:buNone/>
            </a:pPr>
            <a:r>
              <a:rPr lang="en-US" i="1" dirty="0" smtClean="0"/>
              <a:t>	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i="1" dirty="0" smtClean="0"/>
              <a:t> 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/>
              <a:t>+ a</a:t>
            </a:r>
            <a:r>
              <a:rPr lang="en-US" i="1" baseline="-25000" dirty="0" smtClean="0"/>
              <a:t>12</a:t>
            </a:r>
            <a:r>
              <a:rPr lang="en-US" i="1" dirty="0" smtClean="0"/>
              <a:t> 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/>
              <a:t>+ . . .+ a</a:t>
            </a:r>
            <a:r>
              <a:rPr lang="en-US" i="1" baseline="-25000" dirty="0" smtClean="0"/>
              <a:t>1n</a:t>
            </a:r>
            <a:r>
              <a:rPr lang="en-US" i="1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/>
              <a:t> </a:t>
            </a:r>
            <a:r>
              <a:rPr lang="en-US" dirty="0" smtClean="0"/>
              <a:t>≤ </a:t>
            </a:r>
            <a:r>
              <a:rPr lang="en-US" i="1" dirty="0" smtClean="0"/>
              <a:t>b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Implies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halfplane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bounded by this  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 rot="18501455">
            <a:off x="4278926" y="4897296"/>
            <a:ext cx="1554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feasible solution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4964921" y="4627492"/>
            <a:ext cx="1571612" cy="12144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357818" y="4806098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5143504" y="5163288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715008" y="4591784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857884" y="4377470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4929190" y="5377602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1922</TotalTime>
  <Words>1109</Words>
  <Application>Microsoft Office PowerPoint</Application>
  <PresentationFormat>On-screen Show (4:3)</PresentationFormat>
  <Paragraphs>232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Convexity of Point Set</vt:lpstr>
      <vt:lpstr>Convex Set</vt:lpstr>
      <vt:lpstr>Convex Set (Contd.)</vt:lpstr>
      <vt:lpstr>Slide 4</vt:lpstr>
      <vt:lpstr>Convex hull (Contd.)  </vt:lpstr>
      <vt:lpstr>Convex hull: Application in optimization </vt:lpstr>
      <vt:lpstr>Application in optimization (Contd.) </vt:lpstr>
      <vt:lpstr>Linear Programming</vt:lpstr>
      <vt:lpstr>Linear Programming (Contd.)</vt:lpstr>
      <vt:lpstr>Linear Programming (Contd.)</vt:lpstr>
      <vt:lpstr>Linear Programming (Contd.)</vt:lpstr>
      <vt:lpstr>Center point</vt:lpstr>
      <vt:lpstr>Center point (Contd.)</vt:lpstr>
      <vt:lpstr>Center point (Contd.)</vt:lpstr>
      <vt:lpstr>Center point (Contd.)</vt:lpstr>
      <vt:lpstr>Center point (Contd.)</vt:lpstr>
      <vt:lpstr>Center point (Contd.)</vt:lpstr>
      <vt:lpstr>Center point (Contd.)</vt:lpstr>
      <vt:lpstr>Center point (Contd.)</vt:lpstr>
      <vt:lpstr>Centerpoint Theorem</vt:lpstr>
      <vt:lpstr>Helly’s Theorem</vt:lpstr>
      <vt:lpstr>Proof of Centerpoint Theorem</vt:lpstr>
      <vt:lpstr>Algorithm for finding centerpoint</vt:lpstr>
      <vt:lpstr>Convex independent set</vt:lpstr>
      <vt:lpstr>Convex independent set (contd.)</vt:lpstr>
      <vt:lpstr>Ramsey Theorem</vt:lpstr>
      <vt:lpstr>Erdös-Szekeres Theorem</vt:lpstr>
      <vt:lpstr>Erdös-Szekeres Theorem (Contd.)</vt:lpstr>
      <vt:lpstr>K-Hole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Agorithms</dc:title>
  <dc:creator>user</dc:creator>
  <cp:lastModifiedBy>user</cp:lastModifiedBy>
  <cp:revision>173</cp:revision>
  <dcterms:created xsi:type="dcterms:W3CDTF">2013-02-17T05:56:09Z</dcterms:created>
  <dcterms:modified xsi:type="dcterms:W3CDTF">2013-03-15T21:56:04Z</dcterms:modified>
</cp:coreProperties>
</file>