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75" r:id="rId5"/>
    <p:sldId id="276" r:id="rId6"/>
    <p:sldId id="277" r:id="rId7"/>
    <p:sldId id="279" r:id="rId8"/>
    <p:sldId id="278" r:id="rId9"/>
    <p:sldId id="280" r:id="rId10"/>
    <p:sldId id="281" r:id="rId11"/>
    <p:sldId id="283" r:id="rId12"/>
    <p:sldId id="284" r:id="rId13"/>
    <p:sldId id="285" r:id="rId14"/>
    <p:sldId id="286" r:id="rId15"/>
    <p:sldId id="287" r:id="rId16"/>
    <p:sldId id="288" r:id="rId17"/>
    <p:sldId id="28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D0F8"/>
    <a:srgbClr val="B603FD"/>
    <a:srgbClr val="FFFFFF"/>
    <a:srgbClr val="9801FF"/>
    <a:srgbClr val="000000"/>
    <a:srgbClr val="CD04FC"/>
    <a:srgbClr val="941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4F25D-AB92-489E-A880-4193774FD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FC11DF-3DD3-45EC-8B98-7F568C301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207A1-00B8-47E7-9E15-ECEBA312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CC44-74C5-4268-A885-A132D094A11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48BCE-A034-4F85-AD1B-6C4776F6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3A200-798C-40EC-BBB8-20BE9445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BE13-D6B2-4587-BEBC-47853B5FA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97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18680-969E-4FD2-A3B5-E90853D8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86D49F-FAAD-4CC3-BEB5-71B350A0F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9E7A8-88A0-43B0-8AD5-7FF3FD72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CC44-74C5-4268-A885-A132D094A11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E55E6-62A2-4353-B67C-EFC95225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850A3-328A-4FB0-BCD6-0E1316E0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BE13-D6B2-4587-BEBC-47853B5FA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1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5AF3F3-04AB-4AA1-8621-3AE1BF15E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42AA5E-9BAE-46A6-9C2D-81BB23FA8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A86E3-F68D-4C02-A05A-7CBD5386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CC44-74C5-4268-A885-A132D094A11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F8893-61C1-499C-8731-21890183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5FAD6-B092-49E4-9173-57C41AD2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BE13-D6B2-4587-BEBC-47853B5FA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9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2C0AE-0191-4B74-BB3E-57801DB3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582D6-AC7A-4E18-A939-93798F0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CAE8E-0CD4-4057-9386-B7A48704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CC44-74C5-4268-A885-A132D094A11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993E0-871D-419A-BBAB-1655CE35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99EB9-CEFD-4F75-AA1C-5E7FDF21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BE13-D6B2-4587-BEBC-47853B5FA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B35BC-C327-417F-9630-452A153A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57D7F4-0554-4B1E-890C-4C93413C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05C20-EE88-4EB8-8291-5A3884BF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CC44-74C5-4268-A885-A132D094A11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0E922-80B9-4448-8E72-8EDE565D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1C3ED-2734-4D6F-95A2-992AB785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BE13-D6B2-4587-BEBC-47853B5FA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7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FD5FD-1456-4898-8A26-B9096EC3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474E1-E7C7-4B4A-9850-9A98F26C7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FF5C00-1DF6-4A70-83E3-48745B932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B5351A-38F3-4A16-94CB-25FAA9C3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CC44-74C5-4268-A885-A132D094A11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67DD6-AE84-474D-AE20-4339944B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69D62-201B-4FD4-A360-5C6C1771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BE13-D6B2-4587-BEBC-47853B5FA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34D77-DA1A-4940-9659-B9BD305E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C7C3F-C110-4CD8-B874-6FBA19808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19E9D5-5871-4108-BACA-A61600D70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7022AE-13CB-489C-B1CE-D3E9D3954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67D81C-0DD2-4999-9AE1-E684E48CE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C7E97A-14FA-45F4-9AC1-7DB97FA1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CC44-74C5-4268-A885-A132D094A11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112E10-78D3-4BF5-8B57-A249F102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64151B-BBAC-4170-B97C-17B04743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BE13-D6B2-4587-BEBC-47853B5FA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6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F4999-88B5-46A3-8855-C93F6B5E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43535F-D3FC-4056-B89B-D497C5D0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CC44-74C5-4268-A885-A132D094A11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C56AA3-5A77-49A5-96B8-4E64BFD9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B062D1-7A4C-4EE4-9F90-DE6D2C77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BE13-D6B2-4587-BEBC-47853B5FA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6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B5D0E6-BAB1-4327-A154-FB29148A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CC44-74C5-4268-A885-A132D094A11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5BE4C0-691E-4ADC-8183-D30FC7BE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18CC69-7E00-406F-A8DA-2BADCA8D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BE13-D6B2-4587-BEBC-47853B5FA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66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5048E-18B4-4FA8-8021-C952C10C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20D79-D1BC-4236-A0D2-5CCFCF6A6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E32657-AE94-4054-805C-B2D570C0A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1B6B12-5A9B-4D5C-AF78-67CA8578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CC44-74C5-4268-A885-A132D094A11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1CC93-E1C1-4AA8-9050-5BDE838B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2F7F8-626F-4509-92C4-32B581F6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BE13-D6B2-4587-BEBC-47853B5FA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11F06-8B61-403F-949D-9A86B28F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FD196-8838-40D8-98D8-C226E630E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013641-5254-41E4-930E-09022E26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E55D0-2582-4AB5-995A-3A0BA7F0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CC44-74C5-4268-A885-A132D094A11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F1F1C6-764E-41B3-B31B-589FABEB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BC13B-6989-47C2-A03F-592557C9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BE13-D6B2-4587-BEBC-47853B5FA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06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98CB20-5332-4862-B748-CFE86332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BB8B9-C217-4145-9956-8F2F59169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17CC3-8E9E-4803-BF2E-AF825E333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CC44-74C5-4268-A885-A132D094A11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FD39C-099F-4899-9F2C-4FF35C2FB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98A0E-37CB-4E19-86C3-08B99E9E4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BE13-D6B2-4587-BEBC-47853B5FA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3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83250695-9016-4CFD-83CE-033BAC3A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20868"/>
            <a:ext cx="12032975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B3BB0F-1FFE-4513-A859-5374A780D1DF}"/>
              </a:ext>
            </a:extLst>
          </p:cNvPr>
          <p:cNvSpPr txBox="1"/>
          <p:nvPr/>
        </p:nvSpPr>
        <p:spPr>
          <a:xfrm>
            <a:off x="2548056" y="1735182"/>
            <a:ext cx="7729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8D0F8"/>
                </a:solidFill>
              </a:rPr>
              <a:t>生物学数据库构建简单示例</a:t>
            </a:r>
          </a:p>
        </p:txBody>
      </p:sp>
    </p:spTree>
    <p:extLst>
      <p:ext uri="{BB962C8B-B14F-4D97-AF65-F5344CB8AC3E}">
        <p14:creationId xmlns:p14="http://schemas.microsoft.com/office/powerpoint/2010/main" val="345589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DA7B0-4F87-4AE6-BCFE-54A25576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82" y="971067"/>
            <a:ext cx="8955157" cy="106611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B603FD"/>
                </a:solidFill>
              </a:rPr>
              <a:t>Step1</a:t>
            </a:r>
            <a:r>
              <a:rPr lang="zh-CN" altLang="en-US" sz="3600" dirty="0">
                <a:solidFill>
                  <a:srgbClr val="08D0F8"/>
                </a:solidFill>
              </a:rPr>
              <a:t>：</a:t>
            </a:r>
            <a:r>
              <a:rPr lang="en-US" altLang="zh-CN" sz="3600" dirty="0">
                <a:solidFill>
                  <a:srgbClr val="08D0F8"/>
                </a:solidFill>
              </a:rPr>
              <a:t>raw data</a:t>
            </a:r>
            <a:r>
              <a:rPr lang="zh-CN" altLang="en-US" sz="3600" dirty="0">
                <a:solidFill>
                  <a:srgbClr val="08D0F8"/>
                </a:solidFill>
              </a:rPr>
              <a:t>经过数据处理后建库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A1C9B2F-033C-4EE6-99C8-D00C88F6050E}"/>
              </a:ext>
            </a:extLst>
          </p:cNvPr>
          <p:cNvSpPr txBox="1">
            <a:spLocks/>
          </p:cNvSpPr>
          <p:nvPr/>
        </p:nvSpPr>
        <p:spPr>
          <a:xfrm>
            <a:off x="1558782" y="2663343"/>
            <a:ext cx="8955157" cy="1141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B603FD"/>
                </a:solidFill>
              </a:rPr>
              <a:t>Step2</a:t>
            </a:r>
            <a:r>
              <a:rPr lang="zh-CN" altLang="en-US" sz="3600" dirty="0">
                <a:solidFill>
                  <a:srgbClr val="08D0F8"/>
                </a:solidFill>
              </a:rPr>
              <a:t>：服务端和客户端配合，进行数据展示、数据可视化，或者自定义分析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171AB9D-09B3-48BE-AC67-2FFE8C1AED39}"/>
              </a:ext>
            </a:extLst>
          </p:cNvPr>
          <p:cNvSpPr txBox="1">
            <a:spLocks/>
          </p:cNvSpPr>
          <p:nvPr/>
        </p:nvSpPr>
        <p:spPr>
          <a:xfrm>
            <a:off x="1618421" y="4287769"/>
            <a:ext cx="8955157" cy="1066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B603FD"/>
                </a:solidFill>
              </a:rPr>
              <a:t>Step3</a:t>
            </a:r>
            <a:r>
              <a:rPr lang="zh-CN" altLang="en-US" sz="3600" dirty="0">
                <a:solidFill>
                  <a:srgbClr val="08D0F8"/>
                </a:solidFill>
              </a:rPr>
              <a:t>：后续更新、维护等</a:t>
            </a:r>
          </a:p>
        </p:txBody>
      </p:sp>
    </p:spTree>
    <p:extLst>
      <p:ext uri="{BB962C8B-B14F-4D97-AF65-F5344CB8AC3E}">
        <p14:creationId xmlns:p14="http://schemas.microsoft.com/office/powerpoint/2010/main" val="388283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860B66F-EF25-428A-AD17-93B42647F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83" y="1914514"/>
            <a:ext cx="11487234" cy="302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4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7437C3-AC5C-458F-B233-2A272FF05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5" y="865425"/>
            <a:ext cx="11596772" cy="11382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FD2280-FD9F-48B2-A267-70D63B73C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62" y="1945374"/>
            <a:ext cx="4138643" cy="35909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FEB03A-3301-4A77-BDE6-CB4C9C47F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65" y="5623991"/>
            <a:ext cx="11434846" cy="110967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F397A05-DC22-4BC3-8399-20CFBED97039}"/>
              </a:ext>
            </a:extLst>
          </p:cNvPr>
          <p:cNvSpPr txBox="1"/>
          <p:nvPr/>
        </p:nvSpPr>
        <p:spPr>
          <a:xfrm>
            <a:off x="1364974" y="2131151"/>
            <a:ext cx="2676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服务端连接数据库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08D0F7-4139-445C-888C-59AA84EA8C55}"/>
              </a:ext>
            </a:extLst>
          </p:cNvPr>
          <p:cNvSpPr txBox="1"/>
          <p:nvPr/>
        </p:nvSpPr>
        <p:spPr>
          <a:xfrm>
            <a:off x="1364973" y="4986995"/>
            <a:ext cx="2676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服务端的网络接口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F85E6A-D519-4C0E-810C-4DF3C514ED0C}"/>
              </a:ext>
            </a:extLst>
          </p:cNvPr>
          <p:cNvSpPr txBox="1"/>
          <p:nvPr/>
        </p:nvSpPr>
        <p:spPr>
          <a:xfrm>
            <a:off x="10124658" y="2437420"/>
            <a:ext cx="7023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数据类似定义</a:t>
            </a:r>
          </a:p>
        </p:txBody>
      </p:sp>
    </p:spTree>
    <p:extLst>
      <p:ext uri="{BB962C8B-B14F-4D97-AF65-F5344CB8AC3E}">
        <p14:creationId xmlns:p14="http://schemas.microsoft.com/office/powerpoint/2010/main" val="356042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6CB7FE-9BF5-4CB9-A232-6C518E234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490" y="3079468"/>
            <a:ext cx="7701019" cy="16002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A85442-42AA-4B83-963E-D486EE5428C1}"/>
              </a:ext>
            </a:extLst>
          </p:cNvPr>
          <p:cNvSpPr txBox="1"/>
          <p:nvPr/>
        </p:nvSpPr>
        <p:spPr>
          <a:xfrm>
            <a:off x="2570168" y="1760093"/>
            <a:ext cx="66467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客户端向服务端请求数据</a:t>
            </a:r>
            <a:endParaRPr lang="en-US" altLang="zh-CN" sz="2400" dirty="0"/>
          </a:p>
          <a:p>
            <a:r>
              <a:rPr lang="zh-CN" altLang="en-US" sz="2400" dirty="0"/>
              <a:t>（服务端默认前缀是</a:t>
            </a:r>
            <a:r>
              <a:rPr lang="en-US" altLang="zh-CN" sz="2400" dirty="0"/>
              <a:t>http://localhost:8080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6330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F643A2-1B40-42AD-B54F-18A1F834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06" y="1287306"/>
            <a:ext cx="8343961" cy="50387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A54A064-3EEB-4FC3-84C4-F9E48A885E0D}"/>
              </a:ext>
            </a:extLst>
          </p:cNvPr>
          <p:cNvSpPr txBox="1"/>
          <p:nvPr/>
        </p:nvSpPr>
        <p:spPr>
          <a:xfrm>
            <a:off x="4372464" y="615335"/>
            <a:ext cx="2757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在页面上展示表格</a:t>
            </a:r>
          </a:p>
        </p:txBody>
      </p:sp>
    </p:spTree>
    <p:extLst>
      <p:ext uri="{BB962C8B-B14F-4D97-AF65-F5344CB8AC3E}">
        <p14:creationId xmlns:p14="http://schemas.microsoft.com/office/powerpoint/2010/main" val="192641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714-3DA5-482B-BDA7-42D2695E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7040217" cy="1046232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rgbClr val="08D0F8"/>
                </a:solidFill>
              </a:rPr>
              <a:t>存在的问题</a:t>
            </a:r>
            <a:endParaRPr lang="zh-CN" altLang="en-US" sz="4400" b="1" dirty="0">
              <a:solidFill>
                <a:srgbClr val="CD04FC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2B74098-E006-4C6D-BF71-495E929A95B3}"/>
              </a:ext>
            </a:extLst>
          </p:cNvPr>
          <p:cNvSpPr txBox="1">
            <a:spLocks/>
          </p:cNvSpPr>
          <p:nvPr/>
        </p:nvSpPr>
        <p:spPr>
          <a:xfrm>
            <a:off x="962434" y="1726441"/>
            <a:ext cx="8955157" cy="1066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rgbClr val="B603FD"/>
                </a:solidFill>
              </a:rPr>
              <a:t>根本原因</a:t>
            </a:r>
            <a:r>
              <a:rPr lang="zh-CN" altLang="en-US" sz="2400" dirty="0">
                <a:solidFill>
                  <a:srgbClr val="08D0F8"/>
                </a:solidFill>
              </a:rPr>
              <a:t> 生物学数据，数据量庞大，少量甚至单台服务器，应对</a:t>
            </a:r>
            <a:r>
              <a:rPr lang="en-US" altLang="zh-CN" sz="2400" dirty="0">
                <a:solidFill>
                  <a:srgbClr val="08D0F8"/>
                </a:solidFill>
              </a:rPr>
              <a:t>N</a:t>
            </a:r>
            <a:r>
              <a:rPr lang="zh-CN" altLang="en-US" sz="2400" dirty="0">
                <a:solidFill>
                  <a:srgbClr val="08D0F8"/>
                </a:solidFill>
              </a:rPr>
              <a:t>个几千万行乃至上亿行的数据库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F3649E-6A65-4E44-A5BB-0CE8FF03D463}"/>
              </a:ext>
            </a:extLst>
          </p:cNvPr>
          <p:cNvSpPr txBox="1"/>
          <p:nvPr/>
        </p:nvSpPr>
        <p:spPr>
          <a:xfrm>
            <a:off x="962434" y="3107634"/>
            <a:ext cx="89551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B603FD"/>
                </a:solidFill>
              </a:rPr>
              <a:t>导致问题 </a:t>
            </a:r>
            <a:endParaRPr lang="en-US" altLang="zh-CN" sz="2400" dirty="0">
              <a:solidFill>
                <a:srgbClr val="B603FD"/>
              </a:solidFill>
            </a:endParaRPr>
          </a:p>
          <a:p>
            <a:r>
              <a:rPr lang="zh-CN" altLang="en-US" sz="2400" dirty="0">
                <a:solidFill>
                  <a:srgbClr val="08D0F8"/>
                </a:solidFill>
              </a:rPr>
              <a:t>一、服务端查询速度非常慢，优化索引、优化</a:t>
            </a:r>
            <a:r>
              <a:rPr lang="en-US" altLang="zh-CN" sz="2400" dirty="0">
                <a:solidFill>
                  <a:srgbClr val="08D0F8"/>
                </a:solidFill>
              </a:rPr>
              <a:t>SQL</a:t>
            </a:r>
            <a:r>
              <a:rPr lang="zh-CN" altLang="en-US" sz="2400" dirty="0">
                <a:solidFill>
                  <a:srgbClr val="08D0F8"/>
                </a:solidFill>
              </a:rPr>
              <a:t>、更高性能语言、框架也没有很好效果</a:t>
            </a:r>
            <a:endParaRPr lang="en-US" altLang="zh-CN" sz="2400" dirty="0">
              <a:solidFill>
                <a:srgbClr val="08D0F8"/>
              </a:solidFill>
            </a:endParaRPr>
          </a:p>
          <a:p>
            <a:endParaRPr lang="en-US" altLang="zh-CN" sz="2400" dirty="0">
              <a:solidFill>
                <a:srgbClr val="08D0F8"/>
              </a:solidFill>
            </a:endParaRPr>
          </a:p>
          <a:p>
            <a:r>
              <a:rPr lang="zh-CN" altLang="en-US" sz="2400" dirty="0">
                <a:solidFill>
                  <a:srgbClr val="08D0F8"/>
                </a:solidFill>
              </a:rPr>
              <a:t>二、客户端可视化时，由于数据节点过多，在处理鼠标等交互事件时，容易卡顿、屏幕闪烁等问题</a:t>
            </a:r>
            <a:endParaRPr lang="en-US" altLang="zh-CN" sz="2400" dirty="0">
              <a:solidFill>
                <a:srgbClr val="08D0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03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714-3DA5-482B-BDA7-42D2695E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7040217" cy="1046232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rgbClr val="08D0F8"/>
                </a:solidFill>
              </a:rPr>
              <a:t>解决方案</a:t>
            </a:r>
            <a:endParaRPr lang="zh-CN" altLang="en-US" sz="4400" b="1" dirty="0">
              <a:solidFill>
                <a:srgbClr val="CD04FC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2B74098-E006-4C6D-BF71-495E929A95B3}"/>
              </a:ext>
            </a:extLst>
          </p:cNvPr>
          <p:cNvSpPr txBox="1">
            <a:spLocks/>
          </p:cNvSpPr>
          <p:nvPr/>
        </p:nvSpPr>
        <p:spPr>
          <a:xfrm>
            <a:off x="975687" y="1951728"/>
            <a:ext cx="8955157" cy="1066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B603FD"/>
                </a:solidFill>
              </a:rPr>
              <a:t>服务端  </a:t>
            </a:r>
            <a:endParaRPr lang="en-US" altLang="zh-CN" sz="2400" dirty="0">
              <a:solidFill>
                <a:srgbClr val="B603FD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err="1">
                <a:solidFill>
                  <a:srgbClr val="08D0F8"/>
                </a:solidFill>
              </a:rPr>
              <a:t>MySql</a:t>
            </a:r>
            <a:r>
              <a:rPr lang="zh-CN" altLang="en-US" sz="2400" dirty="0">
                <a:solidFill>
                  <a:srgbClr val="08D0F8"/>
                </a:solidFill>
              </a:rPr>
              <a:t>等数据库广泛用于商业场景，主要由于其支持事务等特性（这一支持背后用到了非常多的锁，因此</a:t>
            </a:r>
            <a:r>
              <a:rPr lang="en-US" altLang="zh-CN" sz="2400" dirty="0" err="1">
                <a:solidFill>
                  <a:srgbClr val="08D0F8"/>
                </a:solidFill>
              </a:rPr>
              <a:t>MySql</a:t>
            </a:r>
            <a:r>
              <a:rPr lang="zh-CN" altLang="en-US" sz="2400" dirty="0">
                <a:solidFill>
                  <a:srgbClr val="08D0F8"/>
                </a:solidFill>
              </a:rPr>
              <a:t>几乎是性能最低的常用数据库），事务操作主要用于增删改，生物信息学几乎只有查询，可以考虑使用搜索引擎（专为查询而生）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F3649E-6A65-4E44-A5BB-0CE8FF03D463}"/>
              </a:ext>
            </a:extLst>
          </p:cNvPr>
          <p:cNvSpPr txBox="1"/>
          <p:nvPr/>
        </p:nvSpPr>
        <p:spPr>
          <a:xfrm>
            <a:off x="904460" y="4061790"/>
            <a:ext cx="89551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B603FD"/>
                </a:solidFill>
              </a:rPr>
              <a:t>客户端</a:t>
            </a:r>
            <a:endParaRPr lang="en-US" altLang="zh-CN" sz="2400" dirty="0">
              <a:solidFill>
                <a:srgbClr val="B603FD"/>
              </a:solidFill>
            </a:endParaRPr>
          </a:p>
          <a:p>
            <a:r>
              <a:rPr lang="zh-CN" altLang="en-US" sz="2400" dirty="0">
                <a:solidFill>
                  <a:srgbClr val="08D0F8"/>
                </a:solidFill>
              </a:rPr>
              <a:t>将网络请求放在单独的</a:t>
            </a:r>
            <a:r>
              <a:rPr lang="en-US" altLang="zh-CN" sz="2400" dirty="0">
                <a:solidFill>
                  <a:srgbClr val="08D0F8"/>
                </a:solidFill>
              </a:rPr>
              <a:t>Worker</a:t>
            </a:r>
            <a:r>
              <a:rPr lang="zh-CN" altLang="en-US" sz="2400" dirty="0">
                <a:solidFill>
                  <a:srgbClr val="08D0F8"/>
                </a:solidFill>
              </a:rPr>
              <a:t>线程中，尽量不阻塞主线程渲染</a:t>
            </a:r>
            <a:endParaRPr lang="en-US" altLang="zh-CN" sz="2400" dirty="0">
              <a:solidFill>
                <a:srgbClr val="08D0F8"/>
              </a:solidFill>
            </a:endParaRPr>
          </a:p>
          <a:p>
            <a:r>
              <a:rPr lang="zh-CN" altLang="en-US" sz="2400" dirty="0">
                <a:solidFill>
                  <a:srgbClr val="08D0F8"/>
                </a:solidFill>
              </a:rPr>
              <a:t>数据可视化时不使用现代科技的合成事件和状态变量</a:t>
            </a:r>
            <a:endParaRPr lang="en-US" altLang="zh-CN" sz="2400" dirty="0">
              <a:solidFill>
                <a:srgbClr val="08D0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1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932F608-90BF-4BFD-8544-7DC0F1F50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157" y="2188466"/>
            <a:ext cx="4886361" cy="16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6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BB3BB0F-1FFE-4513-A859-5374A780D1DF}"/>
              </a:ext>
            </a:extLst>
          </p:cNvPr>
          <p:cNvSpPr txBox="1"/>
          <p:nvPr/>
        </p:nvSpPr>
        <p:spPr>
          <a:xfrm>
            <a:off x="2875721" y="576469"/>
            <a:ext cx="6492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8D0F8"/>
                </a:solidFill>
              </a:rPr>
              <a:t>一、为什么需要数据库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EC05B9-0330-40C3-919C-2E59923B9655}"/>
              </a:ext>
            </a:extLst>
          </p:cNvPr>
          <p:cNvSpPr txBox="1"/>
          <p:nvPr/>
        </p:nvSpPr>
        <p:spPr>
          <a:xfrm>
            <a:off x="1027531" y="1679386"/>
            <a:ext cx="101369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csv</a:t>
            </a:r>
            <a:r>
              <a:rPr lang="zh-CN" altLang="en-US" sz="2000" dirty="0"/>
              <a:t>、</a:t>
            </a:r>
            <a:r>
              <a:rPr lang="en-US" altLang="zh-CN" sz="2000" dirty="0"/>
              <a:t>txt</a:t>
            </a:r>
            <a:r>
              <a:rPr lang="zh-CN" altLang="en-US" sz="2000" dirty="0"/>
              <a:t>等文件存储数据：</a:t>
            </a:r>
            <a:endParaRPr lang="en-US" altLang="zh-CN" sz="2000" dirty="0"/>
          </a:p>
          <a:p>
            <a:r>
              <a:rPr lang="zh-CN" altLang="en-US" sz="2000" dirty="0"/>
              <a:t>数据类型任意（读取时需要额外的类型转换）；</a:t>
            </a:r>
            <a:endParaRPr lang="en-US" altLang="zh-CN" sz="2000" dirty="0"/>
          </a:p>
          <a:p>
            <a:r>
              <a:rPr lang="zh-CN" altLang="en-US" sz="2000" dirty="0"/>
              <a:t>无特别优化（不能对某些特别的列进行索引编制等加快查询的操作，每一行每一个字符都是地位平等的）；</a:t>
            </a:r>
            <a:endParaRPr lang="en-US" altLang="zh-CN" sz="2000" dirty="0"/>
          </a:p>
          <a:p>
            <a:r>
              <a:rPr lang="zh-CN" altLang="en-US" sz="2000" dirty="0"/>
              <a:t>非常消耗系统资源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68915C-FA4F-4CCE-88EC-E2C87CD942AC}"/>
              </a:ext>
            </a:extLst>
          </p:cNvPr>
          <p:cNvSpPr txBox="1"/>
          <p:nvPr/>
        </p:nvSpPr>
        <p:spPr>
          <a:xfrm>
            <a:off x="1027531" y="3730527"/>
            <a:ext cx="9693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为什么消耗系统资源：</a:t>
            </a:r>
            <a:endParaRPr lang="en-US" altLang="zh-CN" dirty="0"/>
          </a:p>
          <a:p>
            <a:r>
              <a:rPr lang="zh-CN" altLang="en-US" dirty="0"/>
              <a:t>想象一下，文件存储数据来提供服务有两种方式：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每一次需要操作数据时，将文件从硬盘读入内存，由于操作系统的读写特性、进行类型验证和类型转换，这个操作本身就很慢了，且每一条网络请求都需要进行一次文件操作，基本不可能实现高吞吐量（类比南门麦当劳，营业员数量远少于客户数量，在高峰期需要长时间等餐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、在服务端启动的时候就把数据读入内存，在整个服务运行期间始终维持该文件对象，可以想象的是，在生物学这种数据极其庞大（</a:t>
            </a:r>
            <a:r>
              <a:rPr lang="en-US" altLang="zh-CN" dirty="0"/>
              <a:t>GB</a:t>
            </a:r>
            <a:r>
              <a:rPr lang="zh-CN" altLang="en-US" dirty="0"/>
              <a:t>起步）的领域，一个服务器的内存还不够放一两个文件，而内存通常情况下是一台计算机最吃紧的资源（内存随时间进化的速度远低于</a:t>
            </a:r>
            <a:r>
              <a:rPr lang="en-US" altLang="zh-CN" dirty="0"/>
              <a:t>CPU</a:t>
            </a:r>
            <a:r>
              <a:rPr lang="zh-CN" altLang="en-US" dirty="0"/>
              <a:t>、硬盘、</a:t>
            </a:r>
            <a:r>
              <a:rPr lang="en-US" altLang="zh-CN" dirty="0"/>
              <a:t>GPU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5871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BB3BB0F-1FFE-4513-A859-5374A780D1DF}"/>
              </a:ext>
            </a:extLst>
          </p:cNvPr>
          <p:cNvSpPr txBox="1"/>
          <p:nvPr/>
        </p:nvSpPr>
        <p:spPr>
          <a:xfrm>
            <a:off x="2875721" y="576469"/>
            <a:ext cx="6492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8D0F8"/>
                </a:solidFill>
              </a:rPr>
              <a:t>一、为什么需要数据库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EC05B9-0330-40C3-919C-2E59923B9655}"/>
              </a:ext>
            </a:extLst>
          </p:cNvPr>
          <p:cNvSpPr txBox="1"/>
          <p:nvPr/>
        </p:nvSpPr>
        <p:spPr>
          <a:xfrm>
            <a:off x="1053587" y="1976706"/>
            <a:ext cx="10136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使用数据库存储数据：</a:t>
            </a:r>
            <a:endParaRPr lang="en-US" altLang="zh-CN" sz="2000" dirty="0"/>
          </a:p>
          <a:p>
            <a:r>
              <a:rPr lang="zh-CN" altLang="en-US" sz="2000" dirty="0"/>
              <a:t>数据类型是预先定义的；</a:t>
            </a:r>
            <a:endParaRPr lang="en-US" altLang="zh-CN" sz="2000" dirty="0"/>
          </a:p>
          <a:p>
            <a:r>
              <a:rPr lang="zh-CN" altLang="en-US" sz="2000" dirty="0"/>
              <a:t>数据库本身其实也是使用文件存储，但是其存储系统经过高度特化、优化，生来为了数据查询等操作；</a:t>
            </a:r>
            <a:endParaRPr lang="en-US" altLang="zh-CN" sz="2000" dirty="0"/>
          </a:p>
          <a:p>
            <a:r>
              <a:rPr lang="zh-CN" altLang="en-US" sz="2000" dirty="0"/>
              <a:t>通常在硬盘和内存间有特殊缓冲层，用于加快速度，数据库可以支持的同时读写数量远大于文件存储数据</a:t>
            </a:r>
          </a:p>
        </p:txBody>
      </p:sp>
    </p:spTree>
    <p:extLst>
      <p:ext uri="{BB962C8B-B14F-4D97-AF65-F5344CB8AC3E}">
        <p14:creationId xmlns:p14="http://schemas.microsoft.com/office/powerpoint/2010/main" val="337668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BB3BB0F-1FFE-4513-A859-5374A780D1DF}"/>
              </a:ext>
            </a:extLst>
          </p:cNvPr>
          <p:cNvSpPr txBox="1"/>
          <p:nvPr/>
        </p:nvSpPr>
        <p:spPr>
          <a:xfrm>
            <a:off x="2488642" y="38725"/>
            <a:ext cx="7867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8D0F8"/>
                </a:solidFill>
              </a:rPr>
              <a:t>二、使用数据库</a:t>
            </a:r>
            <a:r>
              <a:rPr lang="en-US" altLang="zh-CN" sz="4800" b="1" dirty="0">
                <a:solidFill>
                  <a:srgbClr val="08D0F8"/>
                </a:solidFill>
              </a:rPr>
              <a:t> </a:t>
            </a:r>
            <a:r>
              <a:rPr lang="zh-CN" altLang="en-US" sz="4800" b="1" dirty="0">
                <a:solidFill>
                  <a:srgbClr val="CD04FC"/>
                </a:solidFill>
              </a:rPr>
              <a:t>初识数据库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BD0C44-B90F-4899-AAE6-BB038D72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69" y="1134742"/>
            <a:ext cx="7520421" cy="422263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2660553-D6AA-4EC7-8507-B33047E69AC1}"/>
              </a:ext>
            </a:extLst>
          </p:cNvPr>
          <p:cNvSpPr txBox="1"/>
          <p:nvPr/>
        </p:nvSpPr>
        <p:spPr>
          <a:xfrm>
            <a:off x="4559723" y="5681025"/>
            <a:ext cx="355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高度类似一个</a:t>
            </a:r>
            <a:r>
              <a:rPr lang="en-US" altLang="zh-CN" sz="2000" dirty="0">
                <a:latin typeface="+mn-ea"/>
              </a:rPr>
              <a:t>excel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csv</a:t>
            </a:r>
            <a:r>
              <a:rPr lang="zh-CN" altLang="en-US" sz="2000" dirty="0">
                <a:latin typeface="+mn-ea"/>
              </a:rPr>
              <a:t>表格！</a:t>
            </a:r>
          </a:p>
        </p:txBody>
      </p:sp>
    </p:spTree>
    <p:extLst>
      <p:ext uri="{BB962C8B-B14F-4D97-AF65-F5344CB8AC3E}">
        <p14:creationId xmlns:p14="http://schemas.microsoft.com/office/powerpoint/2010/main" val="91834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1B83F7-FF17-467A-A421-7F36BE44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20" y="1350248"/>
            <a:ext cx="6668667" cy="39842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1EADF0A-4558-4E3E-91AB-C8FF7681D729}"/>
              </a:ext>
            </a:extLst>
          </p:cNvPr>
          <p:cNvSpPr txBox="1"/>
          <p:nvPr/>
        </p:nvSpPr>
        <p:spPr>
          <a:xfrm>
            <a:off x="3566783" y="5507752"/>
            <a:ext cx="571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存储数据类型的定义（</a:t>
            </a:r>
            <a:r>
              <a:rPr lang="en-US" altLang="zh-CN" dirty="0"/>
              <a:t>varchar</a:t>
            </a:r>
            <a:r>
              <a:rPr lang="zh-CN" altLang="en-US" dirty="0"/>
              <a:t>表示字符串，</a:t>
            </a:r>
            <a:r>
              <a:rPr lang="en-US" altLang="zh-CN" dirty="0"/>
              <a:t>int</a:t>
            </a:r>
            <a:r>
              <a:rPr lang="zh-CN" altLang="en-US" dirty="0"/>
              <a:t>是整数）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1EBDBD-F600-4F68-A33A-9012931ABA27}"/>
              </a:ext>
            </a:extLst>
          </p:cNvPr>
          <p:cNvSpPr txBox="1"/>
          <p:nvPr/>
        </p:nvSpPr>
        <p:spPr>
          <a:xfrm>
            <a:off x="2488642" y="38725"/>
            <a:ext cx="7867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8D0F8"/>
                </a:solidFill>
              </a:rPr>
              <a:t>二、使用数据库</a:t>
            </a:r>
            <a:r>
              <a:rPr lang="en-US" altLang="zh-CN" sz="4800" b="1" dirty="0">
                <a:solidFill>
                  <a:srgbClr val="08D0F8"/>
                </a:solidFill>
              </a:rPr>
              <a:t> </a:t>
            </a:r>
            <a:r>
              <a:rPr lang="zh-CN" altLang="en-US" sz="4800" b="1" dirty="0">
                <a:solidFill>
                  <a:srgbClr val="CD04FC"/>
                </a:solidFill>
              </a:rPr>
              <a:t>初识数据库</a:t>
            </a:r>
          </a:p>
        </p:txBody>
      </p:sp>
    </p:spTree>
    <p:extLst>
      <p:ext uri="{BB962C8B-B14F-4D97-AF65-F5344CB8AC3E}">
        <p14:creationId xmlns:p14="http://schemas.microsoft.com/office/powerpoint/2010/main" val="394850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51EBDBD-F600-4F68-A33A-9012931ABA27}"/>
              </a:ext>
            </a:extLst>
          </p:cNvPr>
          <p:cNvSpPr txBox="1"/>
          <p:nvPr/>
        </p:nvSpPr>
        <p:spPr>
          <a:xfrm>
            <a:off x="2287745" y="521169"/>
            <a:ext cx="7867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8D0F8"/>
                </a:solidFill>
              </a:rPr>
              <a:t>二、使用数据库</a:t>
            </a:r>
            <a:r>
              <a:rPr lang="en-US" altLang="zh-CN" sz="4800" b="1" dirty="0">
                <a:solidFill>
                  <a:srgbClr val="08D0F8"/>
                </a:solidFill>
              </a:rPr>
              <a:t> </a:t>
            </a:r>
            <a:r>
              <a:rPr lang="zh-CN" altLang="en-US" sz="4800" b="1" dirty="0">
                <a:solidFill>
                  <a:srgbClr val="CD04FC"/>
                </a:solidFill>
              </a:rPr>
              <a:t>使用数据库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BDB943-5738-45C2-9DCD-5950420B4008}"/>
              </a:ext>
            </a:extLst>
          </p:cNvPr>
          <p:cNvSpPr txBox="1"/>
          <p:nvPr/>
        </p:nvSpPr>
        <p:spPr>
          <a:xfrm>
            <a:off x="1116352" y="2047583"/>
            <a:ext cx="10209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初期建议使用数据库软件，慢慢再自己写</a:t>
            </a:r>
            <a:r>
              <a:rPr lang="en-US" altLang="zh-CN" sz="2400" dirty="0"/>
              <a:t>SQL</a:t>
            </a:r>
            <a:r>
              <a:rPr lang="zh-CN" altLang="en-US" sz="2400" dirty="0"/>
              <a:t>（稍后也会简单介绍</a:t>
            </a:r>
            <a:r>
              <a:rPr lang="en-US" altLang="zh-CN" sz="2400" dirty="0"/>
              <a:t>SQL </a:t>
            </a:r>
            <a:r>
              <a:rPr lang="zh-CN" altLang="en-US" sz="2400" dirty="0"/>
              <a:t>），</a:t>
            </a:r>
            <a:endParaRPr lang="en-US" altLang="zh-CN" sz="2400" dirty="0"/>
          </a:p>
          <a:p>
            <a:r>
              <a:rPr lang="zh-CN" altLang="en-US" sz="2400" dirty="0"/>
              <a:t>其实写代码是比软件操作要快的，这里最推荐的是</a:t>
            </a:r>
            <a:r>
              <a:rPr lang="en-US" altLang="zh-CN" sz="2400" dirty="0"/>
              <a:t>JetBrains</a:t>
            </a:r>
            <a:r>
              <a:rPr lang="zh-CN" altLang="en-US" sz="2400" dirty="0"/>
              <a:t>的</a:t>
            </a:r>
            <a:r>
              <a:rPr lang="en-US" altLang="zh-CN" sz="2400" dirty="0">
                <a:solidFill>
                  <a:srgbClr val="08D0F8"/>
                </a:solidFill>
              </a:rPr>
              <a:t>DataGrid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r>
              <a:rPr lang="zh-CN" altLang="en-US" sz="2400" dirty="0"/>
              <a:t>其次是</a:t>
            </a:r>
            <a:r>
              <a:rPr lang="en-US" altLang="zh-CN" sz="2400" dirty="0"/>
              <a:t>Premium Soft</a:t>
            </a:r>
            <a:r>
              <a:rPr lang="zh-CN" altLang="en-US" sz="2400" dirty="0"/>
              <a:t>的</a:t>
            </a:r>
            <a:r>
              <a:rPr lang="en-US" altLang="zh-CN" sz="2400" dirty="0" err="1">
                <a:solidFill>
                  <a:srgbClr val="08D0F8"/>
                </a:solidFill>
              </a:rPr>
              <a:t>Navicat</a:t>
            </a:r>
            <a:r>
              <a:rPr lang="en-US" altLang="zh-CN" sz="2400" dirty="0">
                <a:solidFill>
                  <a:srgbClr val="08D0F8"/>
                </a:solidFill>
              </a:rPr>
              <a:t> Premium</a:t>
            </a:r>
            <a:r>
              <a:rPr lang="zh-CN" altLang="en-US" sz="2400" dirty="0"/>
              <a:t>，其它的都不推荐，其中专业版</a:t>
            </a:r>
            <a:r>
              <a:rPr lang="en-US" altLang="zh-CN" sz="2400" dirty="0"/>
              <a:t>PyCharm</a:t>
            </a:r>
            <a:r>
              <a:rPr lang="zh-CN" altLang="en-US" sz="2400" dirty="0"/>
              <a:t>等默认自带</a:t>
            </a:r>
            <a:r>
              <a:rPr lang="en-US" altLang="zh-CN" sz="2400" dirty="0"/>
              <a:t>DataGrid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两个软件都包含几乎所有数据库操作需要的小工具，</a:t>
            </a:r>
            <a:r>
              <a:rPr lang="en-US" altLang="zh-CN" sz="2400" dirty="0"/>
              <a:t>DataGrid</a:t>
            </a:r>
            <a:r>
              <a:rPr lang="zh-CN" altLang="en-US" sz="2400" dirty="0"/>
              <a:t>能连接的数据库种类更多，界面和交互更人性化，</a:t>
            </a:r>
            <a:r>
              <a:rPr lang="en-US" altLang="zh-CN" sz="2400" dirty="0" err="1"/>
              <a:t>Navicat</a:t>
            </a:r>
            <a:r>
              <a:rPr lang="en-US" altLang="zh-CN" sz="2400" dirty="0"/>
              <a:t> Premium</a:t>
            </a:r>
            <a:r>
              <a:rPr lang="zh-CN" altLang="en-US" sz="2400" dirty="0"/>
              <a:t>在数据导入导出方面更强大，此外包含分析和可视化等额外功能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接下来简单介绍下</a:t>
            </a:r>
            <a:r>
              <a:rPr lang="en-US" altLang="zh-CN" sz="2400" dirty="0"/>
              <a:t>DataGrid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Navicat</a:t>
            </a:r>
            <a:r>
              <a:rPr lang="en-US" altLang="zh-CN" sz="2400" dirty="0"/>
              <a:t> Premium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767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51EBDBD-F600-4F68-A33A-9012931ABA27}"/>
              </a:ext>
            </a:extLst>
          </p:cNvPr>
          <p:cNvSpPr txBox="1"/>
          <p:nvPr/>
        </p:nvSpPr>
        <p:spPr>
          <a:xfrm>
            <a:off x="2421324" y="201410"/>
            <a:ext cx="7867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8D0F8"/>
                </a:solidFill>
              </a:rPr>
              <a:t>二、使用数据库</a:t>
            </a:r>
            <a:r>
              <a:rPr lang="en-US" altLang="zh-CN" sz="4800" b="1" dirty="0">
                <a:solidFill>
                  <a:srgbClr val="08D0F8"/>
                </a:solidFill>
              </a:rPr>
              <a:t> </a:t>
            </a:r>
            <a:r>
              <a:rPr lang="zh-CN" altLang="en-US" sz="4800" b="1" dirty="0">
                <a:solidFill>
                  <a:srgbClr val="CD04FC"/>
                </a:solidFill>
              </a:rPr>
              <a:t>使用数据库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10DFE-4BA5-41F3-B7E7-F7D567F1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46" y="1325681"/>
            <a:ext cx="9234648" cy="502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0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51EBDBD-F600-4F68-A33A-9012931ABA27}"/>
              </a:ext>
            </a:extLst>
          </p:cNvPr>
          <p:cNvSpPr txBox="1"/>
          <p:nvPr/>
        </p:nvSpPr>
        <p:spPr>
          <a:xfrm>
            <a:off x="2421325" y="414582"/>
            <a:ext cx="7867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8D0F8"/>
                </a:solidFill>
              </a:rPr>
              <a:t>二、使用数据库</a:t>
            </a:r>
            <a:r>
              <a:rPr lang="en-US" altLang="zh-CN" sz="4800" b="1" dirty="0">
                <a:solidFill>
                  <a:srgbClr val="08D0F8"/>
                </a:solidFill>
              </a:rPr>
              <a:t> </a:t>
            </a:r>
            <a:r>
              <a:rPr lang="zh-CN" altLang="en-US" sz="4800" b="1" dirty="0">
                <a:solidFill>
                  <a:srgbClr val="CD04FC"/>
                </a:solidFill>
              </a:rPr>
              <a:t>使用数据库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308835-4619-432E-9F2D-A5857801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78" y="1701470"/>
            <a:ext cx="11129875" cy="45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2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DA7B0-4F87-4AE6-BCFE-54A25576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8D0F8"/>
                </a:solidFill>
              </a:rPr>
              <a:t>数据库在生物信息学软件中扮演的角色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C535C326-B862-43C5-B756-991595004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101" y="2565124"/>
            <a:ext cx="102012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3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Inter Black"/>
        <a:ea typeface="Inter ExtraBold"/>
        <a:cs typeface=""/>
      </a:majorFont>
      <a:minorFont>
        <a:latin typeface="Inter Medium"/>
        <a:ea typeface="Inte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734</Words>
  <Application>Microsoft Office PowerPoint</Application>
  <PresentationFormat>宽屏</PresentationFormat>
  <Paragraphs>50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Inter Black</vt:lpstr>
      <vt:lpstr>Inter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数据库在生物信息学软件中扮演的角色</vt:lpstr>
      <vt:lpstr>Step1：raw data经过数据处理后建库</vt:lpstr>
      <vt:lpstr>PowerPoint 演示文稿</vt:lpstr>
      <vt:lpstr>PowerPoint 演示文稿</vt:lpstr>
      <vt:lpstr>PowerPoint 演示文稿</vt:lpstr>
      <vt:lpstr>PowerPoint 演示文稿</vt:lpstr>
      <vt:lpstr>存在的问题</vt:lpstr>
      <vt:lpstr>解决方案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空 白</dc:creator>
  <cp:lastModifiedBy>空 白</cp:lastModifiedBy>
  <cp:revision>61</cp:revision>
  <dcterms:created xsi:type="dcterms:W3CDTF">2022-03-05T19:08:38Z</dcterms:created>
  <dcterms:modified xsi:type="dcterms:W3CDTF">2022-04-01T18:03:00Z</dcterms:modified>
</cp:coreProperties>
</file>