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98" r:id="rId2"/>
    <p:sldId id="780" r:id="rId3"/>
    <p:sldId id="781" r:id="rId4"/>
    <p:sldId id="782" r:id="rId5"/>
    <p:sldId id="784" r:id="rId6"/>
    <p:sldId id="785" r:id="rId7"/>
    <p:sldId id="786" r:id="rId8"/>
    <p:sldId id="787" r:id="rId9"/>
    <p:sldId id="653" r:id="rId10"/>
    <p:sldId id="682" r:id="rId11"/>
    <p:sldId id="683" r:id="rId12"/>
    <p:sldId id="680" r:id="rId13"/>
    <p:sldId id="684" r:id="rId14"/>
    <p:sldId id="685" r:id="rId15"/>
    <p:sldId id="686" r:id="rId16"/>
    <p:sldId id="687" r:id="rId17"/>
    <p:sldId id="688" r:id="rId18"/>
    <p:sldId id="689" r:id="rId19"/>
    <p:sldId id="690" r:id="rId20"/>
    <p:sldId id="691" r:id="rId21"/>
    <p:sldId id="692" r:id="rId22"/>
    <p:sldId id="693" r:id="rId23"/>
    <p:sldId id="694" r:id="rId24"/>
    <p:sldId id="695" r:id="rId25"/>
    <p:sldId id="696" r:id="rId26"/>
    <p:sldId id="704" r:id="rId27"/>
    <p:sldId id="698" r:id="rId28"/>
    <p:sldId id="699" r:id="rId29"/>
    <p:sldId id="700" r:id="rId30"/>
    <p:sldId id="706" r:id="rId31"/>
    <p:sldId id="713" r:id="rId32"/>
    <p:sldId id="714" r:id="rId33"/>
    <p:sldId id="715" r:id="rId34"/>
    <p:sldId id="716" r:id="rId35"/>
    <p:sldId id="707" r:id="rId36"/>
    <p:sldId id="709" r:id="rId37"/>
    <p:sldId id="710" r:id="rId38"/>
    <p:sldId id="711" r:id="rId39"/>
    <p:sldId id="712" r:id="rId40"/>
    <p:sldId id="718" r:id="rId41"/>
    <p:sldId id="719" r:id="rId42"/>
    <p:sldId id="720" r:id="rId43"/>
    <p:sldId id="721" r:id="rId44"/>
    <p:sldId id="722" r:id="rId45"/>
    <p:sldId id="723" r:id="rId46"/>
    <p:sldId id="724" r:id="rId47"/>
    <p:sldId id="725" r:id="rId48"/>
    <p:sldId id="740" r:id="rId49"/>
    <p:sldId id="726" r:id="rId50"/>
    <p:sldId id="732" r:id="rId51"/>
    <p:sldId id="733" r:id="rId52"/>
    <p:sldId id="734" r:id="rId53"/>
    <p:sldId id="742" r:id="rId54"/>
    <p:sldId id="743" r:id="rId55"/>
    <p:sldId id="654" r:id="rId56"/>
    <p:sldId id="655" r:id="rId57"/>
    <p:sldId id="656" r:id="rId58"/>
    <p:sldId id="657" r:id="rId59"/>
    <p:sldId id="658" r:id="rId60"/>
    <p:sldId id="659" r:id="rId61"/>
    <p:sldId id="660" r:id="rId62"/>
    <p:sldId id="661" r:id="rId63"/>
    <p:sldId id="662" r:id="rId64"/>
    <p:sldId id="663" r:id="rId65"/>
    <p:sldId id="664" r:id="rId66"/>
    <p:sldId id="665" r:id="rId67"/>
    <p:sldId id="666" r:id="rId68"/>
    <p:sldId id="667" r:id="rId69"/>
    <p:sldId id="668" r:id="rId70"/>
    <p:sldId id="669" r:id="rId71"/>
    <p:sldId id="670" r:id="rId72"/>
    <p:sldId id="677" r:id="rId73"/>
    <p:sldId id="679" r:id="rId74"/>
    <p:sldId id="708" r:id="rId75"/>
    <p:sldId id="745" r:id="rId76"/>
    <p:sldId id="746" r:id="rId77"/>
    <p:sldId id="747" r:id="rId78"/>
    <p:sldId id="748" r:id="rId79"/>
    <p:sldId id="783" r:id="rId80"/>
    <p:sldId id="750" r:id="rId8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55" autoAdjust="0"/>
  </p:normalViewPr>
  <p:slideViewPr>
    <p:cSldViewPr>
      <p:cViewPr varScale="1">
        <p:scale>
          <a:sx n="90" d="100"/>
          <a:sy n="90" d="100"/>
        </p:scale>
        <p:origin x="1158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BD34-BDB0-40A7-AC5B-1D7237DEBF7C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38CD9-F060-4B95-8A58-707F5F929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78D4-7DDE-4D8B-8621-1EDC6B81B985}" type="datetimeFigureOut">
              <a:rPr lang="zh-CN" altLang="en-US" smtClean="0"/>
              <a:pPr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D2125-3CE3-4B9C-9BAA-E91CF9979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3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9FD2533-9B83-42FA-9E6F-38ACD27EC6AE}" type="slidenum">
              <a:rPr lang="zh-TW" altLang="en-US"/>
              <a:pPr/>
              <a:t>42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ABB87DB-2D5B-4BEA-AFD1-6FE0D30BF11D}" type="slidenum">
              <a:rPr lang="zh-TW" altLang="en-US"/>
              <a:pPr/>
              <a:t>45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D2125-3CE3-4B9C-9BAA-E91CF9979A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dirty="0"/>
              <a:pPr marL="8001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9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9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obic.re.kr/chimerdb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ubmed.ncbi.nlm.nih.gov/31680157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kent.edu/~nruan/sample.ph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csm.uth.edu/FusionGDB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ci666.net/20180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100" y="4060864"/>
            <a:ext cx="7367111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75"/>
              </a:lnSpc>
            </a:pPr>
            <a:r>
              <a:rPr lang="zh-CN" altLang="en-US" sz="4400" dirty="0">
                <a:latin typeface="微软雅黑"/>
                <a:cs typeface="微软雅黑"/>
              </a:rPr>
              <a:t>生物信息学</a:t>
            </a:r>
            <a:r>
              <a:rPr lang="en-US" altLang="zh-CN" sz="4400" dirty="0">
                <a:latin typeface="微软雅黑"/>
                <a:cs typeface="微软雅黑"/>
              </a:rPr>
              <a:t>-</a:t>
            </a:r>
            <a:r>
              <a:rPr lang="zh-CN" altLang="en-US" sz="4400" dirty="0">
                <a:latin typeface="微软雅黑"/>
                <a:cs typeface="微软雅黑"/>
              </a:rPr>
              <a:t>实践篇</a:t>
            </a:r>
            <a:endParaRPr lang="en-US" altLang="zh-CN" sz="4400" dirty="0">
              <a:latin typeface="微软雅黑"/>
              <a:cs typeface="微软雅黑"/>
            </a:endParaRPr>
          </a:p>
          <a:p>
            <a:pPr marL="12700">
              <a:lnSpc>
                <a:spcPts val="5275"/>
              </a:lnSpc>
            </a:pPr>
            <a:r>
              <a:rPr lang="zh-CN" altLang="en-US" sz="4400" dirty="0">
                <a:latin typeface="微软雅黑"/>
                <a:cs typeface="微软雅黑"/>
              </a:rPr>
              <a:t>之数据库搭建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0" y="5486400"/>
            <a:ext cx="230371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>
                <a:latin typeface="Calibri"/>
                <a:cs typeface="Calibri"/>
              </a:rPr>
              <a:t>熊远妍</a:t>
            </a:r>
            <a:r>
              <a:rPr sz="3200" dirty="0">
                <a:latin typeface="Calibri"/>
                <a:cs typeface="Calibri"/>
              </a:rPr>
              <a:t>20</a:t>
            </a:r>
            <a:r>
              <a:rPr lang="en-US" sz="3200" dirty="0">
                <a:latin typeface="Calibri"/>
                <a:cs typeface="Calibri"/>
              </a:rPr>
              <a:t>21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lang="en-US" sz="3200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lang="en-US" sz="3200" dirty="0">
                <a:latin typeface="Calibri"/>
                <a:cs typeface="Calibri"/>
              </a:rPr>
              <a:t>12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3608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内容</a:t>
            </a:r>
            <a:endParaRPr 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/>
              <a:t>静态网页制作</a:t>
            </a:r>
          </a:p>
          <a:p>
            <a:pPr eaLnBrk="1" hangingPunct="1"/>
            <a:r>
              <a:rPr lang="zh-CN" altLang="en-US"/>
              <a:t>HTML中的常见标签</a:t>
            </a:r>
          </a:p>
          <a:p>
            <a:pPr eaLnBrk="1" hangingPunct="1"/>
            <a:r>
              <a:rPr lang="zh-CN" altLang="en-US"/>
              <a:t>表格标签</a:t>
            </a:r>
          </a:p>
          <a:p>
            <a:pPr eaLnBrk="1" hangingPunct="1"/>
            <a:r>
              <a:rPr lang="zh-CN" altLang="en-US"/>
              <a:t>链接和图片标签</a:t>
            </a:r>
          </a:p>
          <a:p>
            <a:pPr eaLnBrk="1" hangingPunct="1"/>
            <a:r>
              <a:rPr lang="zh-CN" altLang="en-US"/>
              <a:t>表单标签</a:t>
            </a:r>
          </a:p>
          <a:p>
            <a:pPr eaLnBrk="1" hangingPunct="1"/>
            <a:r>
              <a:rPr lang="zh-CN" altLang="en-US"/>
              <a:t>框架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静态网页制作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HTML 简介</a:t>
            </a:r>
          </a:p>
          <a:p>
            <a:pPr lvl="1" eaLnBrk="1" hangingPunct="1"/>
            <a:r>
              <a:rPr lang="zh-CN" altLang="en-US"/>
              <a:t> HTML（HyperText Mark-up Language，超文本标记语言），是构成网页文档的主要语言。一般情况下，网页上看到的文字、图形、动画、声音、表格、链接等元素大部分都是由 HTML语言描述的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5DBF-9057-4E98-BF8F-8A22BEFE950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Our First Example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If you are running Windows, start Notepad</a:t>
            </a:r>
          </a:p>
          <a:p>
            <a:r>
              <a:rPr lang="en-US" altLang="zh-CN" sz="2000" dirty="0">
                <a:ea typeface="SimSun" pitchFamily="2" charset="-122"/>
              </a:rPr>
              <a:t>If you are on a Mac, start SimpleText</a:t>
            </a:r>
          </a:p>
          <a:p>
            <a:r>
              <a:rPr lang="en-US" altLang="zh-CN" sz="2000" dirty="0">
                <a:ea typeface="SimSun" pitchFamily="2" charset="-122"/>
              </a:rPr>
              <a:t>Type in the following:</a:t>
            </a:r>
          </a:p>
          <a:p>
            <a:endParaRPr lang="en-US" altLang="zh-CN" sz="2000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sz="2000" dirty="0">
                <a:ea typeface="SimSun" pitchFamily="2" charset="-122"/>
              </a:rPr>
              <a:t>Open this file using a browser, and you will see…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14400" y="3352800"/>
            <a:ext cx="7543800" cy="20574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&lt;html&gt;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&lt;head&gt;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&lt;title&gt;Title of page&lt;/title&gt;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&lt;/head&gt;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&lt;body&gt;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This is my first homepage. &lt;b&gt;This text is bold&lt;/b&gt;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&lt;/body&gt;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&lt;/html&gt;</a:t>
            </a:r>
            <a:r>
              <a:rPr lang="en-US" altLang="zh-CN" sz="1600">
                <a:ea typeface="SimSun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静态网页制作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/>
              <a:t>HTML 简介</a:t>
            </a:r>
          </a:p>
          <a:p>
            <a:pPr lvl="1" eaLnBrk="1" hangingPunct="1"/>
            <a:r>
              <a:rPr lang="zh-CN" altLang="en-US" sz="2800"/>
              <a:t> </a:t>
            </a:r>
            <a:r>
              <a:rPr lang="zh-CN" altLang="en-US"/>
              <a:t>HTML  语言的基本组成部分是各种标签，一张生动的网页往往含有大量的标签。使用标签，实际上就是采用一系列指令符号来控制输出的效果，如：&lt;BR&gt;，是最常使用的控制格式的标签，它表示在网页上换行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静态网页制作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/>
              <a:t>HTML 简介</a:t>
            </a:r>
          </a:p>
          <a:p>
            <a:pPr lvl="1" eaLnBrk="1" hangingPunct="1"/>
            <a:r>
              <a:rPr lang="zh-CN" altLang="en-US"/>
              <a:t>HTML 有两种类型的标签，一类是单标签，&lt;BR&gt;就是一种单标签，它只需要单独一组符号就可以表示完整的功能。另一种是双标签，形如&lt;B&gt;内容&lt;/B&gt;，表示将"内容"显示为粗体，这种标签所围绕的内容就是标签作用的作用域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静态网页制作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/>
              <a:t>HTML 简介</a:t>
            </a:r>
          </a:p>
          <a:p>
            <a:pPr lvl="1" eaLnBrk="1" hangingPunct="1"/>
            <a:r>
              <a:rPr lang="zh-CN" altLang="en-US"/>
              <a:t>HTML  语言对于大小写不敏感，比如马上将要学习的表示  HTML  文档的标签：&lt;html&gt;&lt;/html&gt;，也可写做&lt;HTML&gt;&lt;/ HTML&gt;，甚至可以写为&lt;HtmL&gt;&lt;/htMl&gt;，但是一般推荐，自始至终使用同一种书写方式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6181725" cy="6858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sz="3600">
                <a:latin typeface="黑体" pitchFamily="49" charset="-122"/>
                <a:ea typeface="黑体" pitchFamily="49" charset="-122"/>
              </a:rPr>
              <a:t>文档的基本结构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5962650" cy="47513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3200"/>
              <a:t>HTML </a:t>
            </a:r>
            <a:r>
              <a:rPr lang="zh-CN" altLang="en-US" sz="3200"/>
              <a:t>文档的基本结构如下：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66"/>
                </a:solidFill>
              </a:rPr>
              <a:t>&lt;html&gt;</a:t>
            </a:r>
            <a:endParaRPr lang="zh-CN" altLang="en-US" sz="2800" b="1">
              <a:solidFill>
                <a:srgbClr val="FF0066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66"/>
                </a:solidFill>
              </a:rPr>
              <a:t>	&lt;head&gt;</a:t>
            </a:r>
            <a:endParaRPr lang="zh-CN" altLang="en-US" sz="2800" b="1">
              <a:solidFill>
                <a:srgbClr val="FF0066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66"/>
                </a:solidFill>
              </a:rPr>
              <a:t>       头部信息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66"/>
                </a:solidFill>
              </a:rPr>
              <a:t>	&lt;/head&gt;</a:t>
            </a:r>
            <a:endParaRPr lang="zh-CN" altLang="en-US" sz="2800" b="1">
              <a:solidFill>
                <a:srgbClr val="FF0066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66"/>
                </a:solidFill>
              </a:rPr>
              <a:t>	&lt;body&gt;</a:t>
            </a:r>
            <a:endParaRPr lang="zh-CN" altLang="en-US" sz="2800" b="1">
              <a:solidFill>
                <a:srgbClr val="FF0066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66"/>
                </a:solidFill>
              </a:rPr>
              <a:t>	  主体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66"/>
                </a:solidFill>
              </a:rPr>
              <a:t>	&lt;/body&gt;</a:t>
            </a:r>
            <a:endParaRPr lang="zh-CN" altLang="en-US" sz="2800" b="1">
              <a:solidFill>
                <a:srgbClr val="FF0066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66"/>
                </a:solidFill>
              </a:rPr>
              <a:t>&lt;/html&gt;</a:t>
            </a:r>
            <a:endParaRPr lang="zh-CN" altLang="en-US" sz="2800" b="1">
              <a:solidFill>
                <a:srgbClr val="FF0066"/>
              </a:solidFill>
            </a:endParaRPr>
          </a:p>
        </p:txBody>
      </p:sp>
      <p:sp>
        <p:nvSpPr>
          <p:cNvPr id="9220" name="矩形 5"/>
          <p:cNvSpPr>
            <a:spLocks noChangeArrowheads="1"/>
          </p:cNvSpPr>
          <p:nvPr/>
        </p:nvSpPr>
        <p:spPr bwMode="auto">
          <a:xfrm>
            <a:off x="6804025" y="333375"/>
            <a:ext cx="2066925" cy="4603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firstPage.html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sz="3600">
                <a:latin typeface="黑体" pitchFamily="49" charset="-122"/>
                <a:ea typeface="黑体" pitchFamily="49" charset="-122"/>
              </a:rPr>
              <a:t>中的常见标签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文字布局及字体标签</a:t>
            </a:r>
          </a:p>
          <a:p>
            <a:pPr lvl="1" eaLnBrk="1" hangingPunct="1"/>
            <a:r>
              <a:rPr lang="zh-CN" altLang="en-US"/>
              <a:t> 标题、换行、段落标签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&lt;hr&gt;</a:t>
            </a:r>
            <a:r>
              <a:rPr lang="zh-CN" altLang="en-US" sz="2400"/>
              <a:t>是水平线段标签，此标签较为常用的属性有：</a:t>
            </a:r>
          </a:p>
          <a:p>
            <a:pPr lvl="2" eaLnBrk="1" hangingPunct="1"/>
            <a:r>
              <a:rPr lang="en-US" altLang="zh-CN" sz="2400"/>
              <a:t>size</a:t>
            </a:r>
            <a:r>
              <a:rPr lang="zh-CN" altLang="en-US" sz="2400"/>
              <a:t>：水平线的宽度，单位为像素</a:t>
            </a:r>
          </a:p>
          <a:p>
            <a:pPr lvl="2" eaLnBrk="1" hangingPunct="1"/>
            <a:r>
              <a:rPr lang="en-US" altLang="zh-CN" sz="2400"/>
              <a:t>width</a:t>
            </a:r>
            <a:r>
              <a:rPr lang="zh-CN" altLang="en-US" sz="2400"/>
              <a:t>：水平线的长，如不设置则默认为页面长度，单位默认为像素，但也可以使用百分制，如 </a:t>
            </a:r>
            <a:r>
              <a:rPr lang="en-US" altLang="zh-CN" sz="2400"/>
              <a:t>width=50%</a:t>
            </a:r>
            <a:r>
              <a:rPr lang="zh-CN" altLang="en-US" sz="2400"/>
              <a:t>表示长度为页面长度的 </a:t>
            </a:r>
            <a:r>
              <a:rPr lang="en-US" altLang="zh-CN" sz="2400"/>
              <a:t>50%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sz="3600">
                <a:latin typeface="黑体" pitchFamily="49" charset="-122"/>
                <a:ea typeface="黑体" pitchFamily="49" charset="-122"/>
              </a:rPr>
              <a:t>中的常见标签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文字布局及字体标签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dirty="0"/>
              <a:t> 标题、换行、段落标签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&gt;</a:t>
            </a:r>
            <a:r>
              <a:rPr lang="zh-CN" altLang="en-US" dirty="0"/>
              <a:t>是水平线段标签，此标签较为常用的属性有：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/>
              <a:t>align</a:t>
            </a:r>
            <a:r>
              <a:rPr lang="zh-CN" altLang="en-US" dirty="0"/>
              <a:t>：水平线的对齐方式，常用的有 </a:t>
            </a:r>
            <a:r>
              <a:rPr lang="en-US" altLang="zh-CN" dirty="0"/>
              <a:t>left</a:t>
            </a:r>
            <a:r>
              <a:rPr lang="zh-CN" altLang="en-US" dirty="0"/>
              <a:t>，</a:t>
            </a:r>
            <a:r>
              <a:rPr lang="en-US" altLang="zh-CN" dirty="0"/>
              <a:t>center</a:t>
            </a:r>
            <a:r>
              <a:rPr lang="zh-CN" altLang="en-US" dirty="0"/>
              <a:t>，</a:t>
            </a:r>
            <a:r>
              <a:rPr lang="en-US" altLang="zh-CN" dirty="0"/>
              <a:t>right</a:t>
            </a:r>
            <a:r>
              <a:rPr lang="zh-CN" altLang="en-US" dirty="0"/>
              <a:t>。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err="1"/>
              <a:t>noshade</a:t>
            </a:r>
            <a:r>
              <a:rPr lang="zh-CN" altLang="en-US" dirty="0"/>
              <a:t>：线段无阴影属性，没有属性值，若设置，则线段为实心线段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/>
              <a:t>color：线段内部的颜色</a:t>
            </a:r>
            <a:endParaRPr lang="zh-CN" altLang="en-US" sz="2400" dirty="0"/>
          </a:p>
        </p:txBody>
      </p:sp>
      <p:sp>
        <p:nvSpPr>
          <p:cNvPr id="11268" name="矩形 5"/>
          <p:cNvSpPr>
            <a:spLocks noChangeArrowheads="1"/>
          </p:cNvSpPr>
          <p:nvPr/>
        </p:nvSpPr>
        <p:spPr bwMode="auto">
          <a:xfrm>
            <a:off x="7740650" y="260350"/>
            <a:ext cx="1108075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hr.html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sz="3600">
                <a:latin typeface="黑体" pitchFamily="49" charset="-122"/>
                <a:ea typeface="黑体" pitchFamily="49" charset="-122"/>
              </a:rPr>
              <a:t>中的常见标签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文字布局及字体标签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dirty="0"/>
              <a:t> </a:t>
            </a:r>
            <a:r>
              <a:rPr lang="zh-CN" altLang="en-US" dirty="0"/>
              <a:t>文字设计标签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dirty="0"/>
              <a:t>size：用来设置字体大小，它的属性值有两种写法：一种为 size=X，其中 X 为从 1 到 7，值越大，字体越大，属性值为 3 是客户端网页的默认字体大小；另一种方法是 size=+X 或-X，X 同样为从 1 到 7 的值，意思是以基准字体大小为标准大 X 号字体或者小 X 号字体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694" y="1408176"/>
            <a:ext cx="9321387" cy="5768609"/>
          </a:xfrm>
        </p:spPr>
        <p:txBody>
          <a:bodyPr>
            <a:normAutofit fontScale="72500" lnSpcReduction="20000"/>
          </a:bodyPr>
          <a:lstStyle/>
          <a:p>
            <a:r>
              <a:rPr lang="en-US" dirty="0" err="1"/>
              <a:t>NCBI还可以提供众多功能强大的数据检索与分析工具</a:t>
            </a:r>
            <a:r>
              <a:rPr lang="en-US" dirty="0"/>
              <a:t>。</a:t>
            </a:r>
            <a:r>
              <a:rPr lang="en-US" dirty="0" err="1"/>
              <a:t>目前，NCBI提供的资源有Entrez、Entrez</a:t>
            </a:r>
            <a:r>
              <a:rPr lang="en-US" dirty="0"/>
              <a:t> Programming </a:t>
            </a:r>
            <a:r>
              <a:rPr lang="en-US" dirty="0" err="1"/>
              <a:t>Utilities、MyNCBI、PubMed、PubMed</a:t>
            </a:r>
            <a:r>
              <a:rPr lang="en-US" dirty="0"/>
              <a:t> </a:t>
            </a:r>
            <a:r>
              <a:rPr lang="en-US" dirty="0" err="1"/>
              <a:t>Central、EntrezGene、NCBI</a:t>
            </a:r>
            <a:r>
              <a:rPr lang="en-US" dirty="0"/>
              <a:t> Taxonomy </a:t>
            </a:r>
            <a:r>
              <a:rPr lang="en-US" dirty="0" err="1"/>
              <a:t>Browser、BLAST、BLAST</a:t>
            </a:r>
            <a:r>
              <a:rPr lang="en-US" dirty="0"/>
              <a:t> Link (</a:t>
            </a:r>
            <a:r>
              <a:rPr lang="en-US" dirty="0" err="1"/>
              <a:t>BLink</a:t>
            </a:r>
            <a:r>
              <a:rPr lang="en-US" dirty="0"/>
              <a:t>)、ElectronicPCR等共计36种功能，</a:t>
            </a:r>
          </a:p>
          <a:p>
            <a:r>
              <a:rPr lang="en-US" dirty="0">
                <a:solidFill>
                  <a:srgbClr val="002060"/>
                </a:solidFill>
              </a:rPr>
              <a:t>Entrez是一个综合性生物信息数据检索引擎</a:t>
            </a:r>
            <a:r>
              <a:rPr lang="en-US" dirty="0"/>
              <a:t>，包含核酸、蛋白质、基因、基因组、GEO、pubMed等很多常用的数据库，可以将其类比为百度，正如百度也有百度图片、百度新闻、百度文库、百度学术等等子项目一样。</a:t>
            </a:r>
            <a:r>
              <a:rPr lang="en-US" dirty="0" err="1"/>
              <a:t>我们需要搜索什么样的信息就使用相应的子数据库，也可以直接在Entrez中搜索，那么Entrez将给出所有数据库中的检索信息</a:t>
            </a:r>
            <a:r>
              <a:rPr lang="en-US" dirty="0"/>
              <a:t>。</a:t>
            </a:r>
          </a:p>
          <a:p>
            <a:r>
              <a:rPr lang="en-US" dirty="0"/>
              <a:t>实际上我们说去NCBI上检索一下时所称呼的NCBI就是指的Entrez，因为NCBI实际上是一个组织，而Entrez是一个综合的生信检索引擎。</a:t>
            </a:r>
          </a:p>
          <a:p>
            <a:r>
              <a:rPr lang="en-US" dirty="0"/>
              <a:t>TP53基因在NCBI的entrez系统代号是 7157</a:t>
            </a:r>
          </a:p>
          <a:p>
            <a:r>
              <a:rPr lang="en-US" dirty="0" err="1"/>
              <a:t>Entrez：是NCBI信息检索系统</a:t>
            </a:r>
            <a:endParaRPr lang="en-US" dirty="0"/>
          </a:p>
          <a:p>
            <a:r>
              <a:rPr lang="en-US" dirty="0" err="1"/>
              <a:t>GenBank：是检索的数据库</a:t>
            </a:r>
            <a:endParaRPr lang="en-US" dirty="0"/>
          </a:p>
          <a:p>
            <a:r>
              <a:rPr lang="en-US" dirty="0" err="1"/>
              <a:t>RefSeq：其中一个收录注释过的非冗余转录体、蛋白质和基因组序列数据库</a:t>
            </a:r>
            <a:endParaRPr lang="en-US" dirty="0"/>
          </a:p>
          <a:p>
            <a:r>
              <a:rPr lang="en-US" dirty="0" err="1"/>
              <a:t>PubMed：搜索文献</a:t>
            </a:r>
            <a:endParaRPr lang="en-US" dirty="0"/>
          </a:p>
          <a:p>
            <a:r>
              <a:rPr lang="en-US" dirty="0" err="1"/>
              <a:t>BLAST：序列比对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sz="3600">
                <a:latin typeface="黑体" pitchFamily="49" charset="-122"/>
                <a:ea typeface="黑体" pitchFamily="49" charset="-122"/>
              </a:rPr>
              <a:t>中的常见标签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/>
              <a:t>文字布局及字体标签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/>
              <a:t> </a:t>
            </a:r>
            <a:r>
              <a:rPr lang="zh-CN" altLang="en-US"/>
              <a:t>文字设计标签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/>
              <a:t>face</a:t>
            </a:r>
            <a:r>
              <a:rPr lang="zh-CN" altLang="en-US" sz="2800"/>
              <a:t>：用来设置字体类型，默认为宋体。如</a:t>
            </a:r>
            <a:r>
              <a:rPr lang="en-US" altLang="zh-CN" sz="2800"/>
              <a:t>&lt;font face="</a:t>
            </a:r>
            <a:r>
              <a:rPr lang="zh-CN" altLang="en-US" sz="2800"/>
              <a:t>楷体</a:t>
            </a:r>
            <a:r>
              <a:rPr lang="en-US" altLang="zh-CN" sz="2800"/>
              <a:t>_GB2312"&gt;</a:t>
            </a:r>
            <a:r>
              <a:rPr lang="zh-CN" altLang="en-US" sz="2800"/>
              <a:t>，即设置该内容的输出的字体为楷体但是需要注意的是，只有电脑中安装的字体才可以在浏览器中出现相应风格，如果用户没有安装该字体，则会显示默认字体的风格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/>
              <a:t>color：用于设置字体颜色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7524750" y="260350"/>
            <a:ext cx="1363663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font.html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sz="3600">
                <a:latin typeface="黑体" pitchFamily="49" charset="-122"/>
                <a:ea typeface="黑体" pitchFamily="49" charset="-122"/>
              </a:rPr>
              <a:t>中的常见标签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文字布局及字体标签</a:t>
            </a:r>
          </a:p>
          <a:p>
            <a:pPr lvl="1" eaLnBrk="1" hangingPunct="1"/>
            <a:r>
              <a:rPr lang="zh-CN" altLang="en-US" sz="2800"/>
              <a:t> </a:t>
            </a:r>
            <a:r>
              <a:rPr lang="zh-CN" altLang="en-US"/>
              <a:t>文字设计标签</a:t>
            </a:r>
          </a:p>
          <a:p>
            <a:pPr lvl="2" eaLnBrk="1" hangingPunct="1"/>
            <a:r>
              <a:rPr lang="zh-CN" altLang="en-US" sz="2400"/>
              <a:t>常见的设置文字风格的标签有：</a:t>
            </a:r>
          </a:p>
          <a:p>
            <a:pPr lvl="2" eaLnBrk="1" hangingPunct="1"/>
            <a:r>
              <a:rPr lang="en-US" altLang="zh-CN" sz="2400"/>
              <a:t>&lt;b&gt;</a:t>
            </a:r>
            <a:r>
              <a:rPr lang="zh-CN" altLang="en-US" sz="2400"/>
              <a:t>内容</a:t>
            </a:r>
            <a:r>
              <a:rPr lang="en-US" altLang="zh-CN" sz="2400"/>
              <a:t>&lt;/b&gt;</a:t>
            </a:r>
            <a:r>
              <a:rPr lang="zh-CN" altLang="en-US" sz="2400"/>
              <a:t>：将内容设置为粗体。</a:t>
            </a:r>
          </a:p>
          <a:p>
            <a:pPr lvl="2" eaLnBrk="1" hangingPunct="1"/>
            <a:r>
              <a:rPr lang="en-US" altLang="zh-CN" sz="2400"/>
              <a:t>&lt;u&gt;</a:t>
            </a:r>
            <a:r>
              <a:rPr lang="zh-CN" altLang="en-US" sz="2400"/>
              <a:t>内容</a:t>
            </a:r>
            <a:r>
              <a:rPr lang="en-US" altLang="zh-CN" sz="2400"/>
              <a:t>&lt;/u&gt;</a:t>
            </a:r>
            <a:r>
              <a:rPr lang="zh-CN" altLang="en-US" sz="2400"/>
              <a:t>：将内容设置下划线。</a:t>
            </a:r>
          </a:p>
          <a:p>
            <a:pPr lvl="2" eaLnBrk="1" hangingPunct="1"/>
            <a:r>
              <a:rPr lang="en-US" altLang="zh-CN" sz="2400"/>
              <a:t>&lt;i&gt;</a:t>
            </a:r>
            <a:r>
              <a:rPr lang="zh-CN" altLang="en-US" sz="2400"/>
              <a:t>内容</a:t>
            </a:r>
            <a:r>
              <a:rPr lang="en-US" altLang="zh-CN" sz="2400"/>
              <a:t>&lt;/i&gt;</a:t>
            </a:r>
            <a:r>
              <a:rPr lang="zh-CN" altLang="en-US" sz="2400"/>
              <a:t>：将内容设置为斜体。</a:t>
            </a:r>
          </a:p>
          <a:p>
            <a:pPr lvl="2" eaLnBrk="1" hangingPunct="1"/>
            <a:r>
              <a:rPr lang="en-US" altLang="zh-CN" sz="2400"/>
              <a:t>&lt;sup&gt;</a:t>
            </a:r>
            <a:r>
              <a:rPr lang="zh-CN" altLang="en-US" sz="2400"/>
              <a:t>内容</a:t>
            </a:r>
            <a:r>
              <a:rPr lang="en-US" altLang="zh-CN" sz="2400"/>
              <a:t>&lt;/sup&gt;</a:t>
            </a:r>
            <a:r>
              <a:rPr lang="zh-CN" altLang="en-US" sz="2400"/>
              <a:t>：将内容设置为上标。</a:t>
            </a:r>
          </a:p>
          <a:p>
            <a:pPr lvl="2" eaLnBrk="1" hangingPunct="1"/>
            <a:r>
              <a:rPr lang="zh-CN" altLang="en-US" sz="2400"/>
              <a:t>&lt;sub&gt;内容&lt;/sub&gt;：将内容设置为下标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4340" name="矩形 5"/>
          <p:cNvSpPr>
            <a:spLocks noChangeArrowheads="1"/>
          </p:cNvSpPr>
          <p:nvPr/>
        </p:nvSpPr>
        <p:spPr bwMode="auto">
          <a:xfrm>
            <a:off x="7380288" y="260350"/>
            <a:ext cx="1484312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style.html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列表标签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/>
              <a:t>列表标签分为两种，一种是有序的，一种是无序的。</a:t>
            </a:r>
            <a:endParaRPr lang="en-US" altLang="zh-CN" sz="2800"/>
          </a:p>
          <a:p>
            <a:pPr eaLnBrk="1" hangingPunct="1">
              <a:lnSpc>
                <a:spcPct val="100000"/>
              </a:lnSpc>
            </a:pPr>
            <a:r>
              <a:rPr lang="zh-CN" altLang="en-US" sz="2800"/>
              <a:t>&lt;ul&gt;内容&lt;/ul&gt;，表示它所包围的内容是无序列表标签，即列表中每一项目前不会加上序号，而是会加上●、○、■等符号。</a:t>
            </a:r>
            <a:endParaRPr lang="en-US" altLang="zh-CN" sz="2800"/>
          </a:p>
          <a:p>
            <a:pPr eaLnBrk="1" hangingPunct="1">
              <a:lnSpc>
                <a:spcPct val="100000"/>
              </a:lnSpc>
            </a:pPr>
            <a:r>
              <a:rPr lang="zh-CN" altLang="en-US" sz="2800"/>
              <a:t>&lt;ol&gt;内容&lt;/ol&gt;表示有序标签，意义与使用方法和无序列表标签大致相同，不同点为它会在每个列表项前加上数字</a:t>
            </a:r>
            <a:endParaRPr lang="en-US" altLang="zh-CN" sz="2800"/>
          </a:p>
          <a:p>
            <a:pPr eaLnBrk="1" hangingPunct="1">
              <a:lnSpc>
                <a:spcPct val="100000"/>
              </a:lnSpc>
            </a:pPr>
            <a:r>
              <a:rPr lang="zh-CN" altLang="en-US" sz="2800"/>
              <a:t>用  &lt;li&gt;列表项&lt;/li&gt; 标示。</a:t>
            </a:r>
          </a:p>
        </p:txBody>
      </p:sp>
      <p:sp>
        <p:nvSpPr>
          <p:cNvPr id="15364" name="矩形 5"/>
          <p:cNvSpPr>
            <a:spLocks noChangeArrowheads="1"/>
          </p:cNvSpPr>
          <p:nvPr/>
        </p:nvSpPr>
        <p:spPr bwMode="auto">
          <a:xfrm>
            <a:off x="7380288" y="260350"/>
            <a:ext cx="1228725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list.html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表格标签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表格基本设计</a:t>
            </a:r>
          </a:p>
          <a:p>
            <a:pPr lvl="1" eaLnBrk="1" hangingPunct="1"/>
            <a:r>
              <a:rPr lang="zh-CN" altLang="en-US"/>
              <a:t>编写表格所用到的标签如下：</a:t>
            </a:r>
          </a:p>
          <a:p>
            <a:pPr lvl="2" eaLnBrk="1" hangingPunct="1"/>
            <a:r>
              <a:rPr lang="en-US" altLang="zh-CN" sz="2000"/>
              <a:t>&lt;table&gt;&lt;/table&gt;</a:t>
            </a:r>
            <a:r>
              <a:rPr lang="zh-CN" altLang="en-US" sz="2000"/>
              <a:t>：定义表格，表格的所有内容都写在这个标签之内</a:t>
            </a:r>
          </a:p>
          <a:p>
            <a:pPr lvl="2" eaLnBrk="1" hangingPunct="1"/>
            <a:r>
              <a:rPr lang="zh-CN" altLang="en-US" sz="2000"/>
              <a:t>&lt;caption&gt;&lt;/caption&gt;：定义标题，标题会自动出现在整张表格的上方</a:t>
            </a:r>
          </a:p>
          <a:p>
            <a:pPr lvl="2" eaLnBrk="1" hangingPunct="1"/>
            <a:r>
              <a:rPr lang="en-US" altLang="zh-CN" sz="2000"/>
              <a:t>&lt;tr&gt;&lt;/tr&gt;</a:t>
            </a:r>
            <a:r>
              <a:rPr lang="zh-CN" altLang="en-US" sz="2000"/>
              <a:t>：定义表行</a:t>
            </a:r>
          </a:p>
          <a:p>
            <a:pPr lvl="2" eaLnBrk="1" hangingPunct="1"/>
            <a:r>
              <a:rPr lang="en-US" altLang="zh-CN" sz="2000"/>
              <a:t>&lt;th&gt;&lt;/th&gt;</a:t>
            </a:r>
            <a:r>
              <a:rPr lang="zh-CN" altLang="en-US" sz="2000"/>
              <a:t>：定义表头，包含在</a:t>
            </a:r>
            <a:r>
              <a:rPr lang="en-US" altLang="zh-CN" sz="2000"/>
              <a:t>&lt;tr&gt;&lt;/tr&gt;</a:t>
            </a:r>
            <a:r>
              <a:rPr lang="zh-CN" altLang="en-US" sz="2000"/>
              <a:t>之间，表头中的文字会自动变成粗体</a:t>
            </a:r>
          </a:p>
          <a:p>
            <a:pPr lvl="2" eaLnBrk="1" hangingPunct="1"/>
            <a:r>
              <a:rPr lang="zh-CN" altLang="en-US" sz="2000"/>
              <a:t>&lt;td&gt;&lt;/td&gt;：定义表元(表格的具体数据)，包含在&lt;tr&gt;&lt;/tr&gt;之间</a:t>
            </a: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7129463" y="260350"/>
            <a:ext cx="1690687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table1.html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表格标签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以下为制作表格的标签中大多拥有的公共属性：</a:t>
            </a:r>
          </a:p>
          <a:p>
            <a:pPr lvl="1" eaLnBrk="1" hangingPunct="1"/>
            <a:r>
              <a:rPr lang="en-US" altLang="zh-CN" sz="1900"/>
              <a:t>align</a:t>
            </a:r>
            <a:r>
              <a:rPr lang="zh-CN" altLang="en-US" sz="1900"/>
              <a:t>：水平布局方式，常用属性值有 </a:t>
            </a:r>
            <a:r>
              <a:rPr lang="en-US" altLang="zh-CN" sz="1900"/>
              <a:t>left</a:t>
            </a:r>
            <a:r>
              <a:rPr lang="zh-CN" altLang="en-US" sz="1900"/>
              <a:t>，</a:t>
            </a:r>
            <a:r>
              <a:rPr lang="en-US" altLang="zh-CN" sz="1900"/>
              <a:t>right</a:t>
            </a:r>
            <a:r>
              <a:rPr lang="zh-CN" altLang="en-US" sz="1900"/>
              <a:t>，</a:t>
            </a:r>
            <a:r>
              <a:rPr lang="en-US" altLang="zh-CN" sz="1900"/>
              <a:t>center</a:t>
            </a:r>
            <a:r>
              <a:rPr lang="zh-CN" altLang="en-US" sz="1900"/>
              <a:t>，表示左对齐，右对齐和居中对齐，</a:t>
            </a:r>
            <a:r>
              <a:rPr lang="en-US" altLang="zh-CN" sz="1900"/>
              <a:t>&lt;table&gt;</a:t>
            </a:r>
            <a:r>
              <a:rPr lang="zh-CN" altLang="en-US" sz="1900"/>
              <a:t>的该属性表示表格在页面的布局方式，</a:t>
            </a:r>
            <a:r>
              <a:rPr lang="en-US" altLang="zh-CN" sz="1900"/>
              <a:t>&lt;tr&gt;</a:t>
            </a:r>
            <a:r>
              <a:rPr lang="zh-CN" altLang="en-US" sz="1900"/>
              <a:t>、</a:t>
            </a:r>
            <a:r>
              <a:rPr lang="en-US" altLang="zh-CN" sz="1900"/>
              <a:t>&lt;td&gt;</a:t>
            </a:r>
            <a:r>
              <a:rPr lang="zh-CN" altLang="en-US" sz="1900"/>
              <a:t>的该属性表示该行和该表元内的内容的布局方式。默认布局方式为左对齐</a:t>
            </a:r>
          </a:p>
          <a:p>
            <a:pPr lvl="1" eaLnBrk="1" hangingPunct="1"/>
            <a:r>
              <a:rPr lang="en-US" altLang="zh-CN" sz="1900"/>
              <a:t>bgcolor</a:t>
            </a:r>
            <a:r>
              <a:rPr lang="zh-CN" altLang="en-US" sz="1900"/>
              <a:t>：设置背景颜色</a:t>
            </a:r>
          </a:p>
          <a:p>
            <a:pPr lvl="1" eaLnBrk="1" hangingPunct="1"/>
            <a:r>
              <a:rPr lang="en-US" altLang="zh-CN" sz="1900"/>
              <a:t>border</a:t>
            </a:r>
            <a:r>
              <a:rPr lang="zh-CN" altLang="en-US" sz="1900"/>
              <a:t>：设置边框的宽度，属性值为整数，为 </a:t>
            </a:r>
            <a:r>
              <a:rPr lang="en-US" altLang="zh-CN" sz="1900"/>
              <a:t>0 </a:t>
            </a:r>
            <a:r>
              <a:rPr lang="zh-CN" altLang="en-US" sz="1900"/>
              <a:t>时表格没有边框，默认值为 </a:t>
            </a:r>
            <a:r>
              <a:rPr lang="en-US" altLang="zh-CN" sz="1900"/>
              <a:t>0</a:t>
            </a:r>
            <a:endParaRPr lang="zh-CN" altLang="en-US" sz="1900"/>
          </a:p>
          <a:p>
            <a:pPr lvl="1" eaLnBrk="1" hangingPunct="1"/>
            <a:r>
              <a:rPr lang="en-US" altLang="zh-CN" sz="1900"/>
              <a:t>width</a:t>
            </a:r>
            <a:r>
              <a:rPr lang="zh-CN" altLang="en-US" sz="1900"/>
              <a:t>：宽度，默认单位为像素，也可以使用百分制单位</a:t>
            </a:r>
          </a:p>
          <a:p>
            <a:pPr lvl="1" eaLnBrk="1" hangingPunct="1"/>
            <a:r>
              <a:rPr lang="zh-CN" altLang="en-US" sz="1900"/>
              <a:t>height：高度，默认单位为像素；也可以使用百分制单位</a:t>
            </a:r>
          </a:p>
        </p:txBody>
      </p:sp>
      <p:sp>
        <p:nvSpPr>
          <p:cNvPr id="17412" name="矩形 5"/>
          <p:cNvSpPr>
            <a:spLocks noChangeArrowheads="1"/>
          </p:cNvSpPr>
          <p:nvPr/>
        </p:nvSpPr>
        <p:spPr bwMode="auto">
          <a:xfrm>
            <a:off x="7129463" y="260350"/>
            <a:ext cx="1690687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table2.html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表格标签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对于整张表格，</a:t>
            </a:r>
            <a:r>
              <a:rPr lang="en-US" altLang="zh-CN" sz="2800"/>
              <a:t>&lt;table&gt;</a:t>
            </a:r>
            <a:r>
              <a:rPr lang="zh-CN" altLang="en-US" sz="2800"/>
              <a:t>标签常用的属性有以下几个：</a:t>
            </a:r>
          </a:p>
          <a:p>
            <a:pPr lvl="1" eaLnBrk="1" hangingPunct="1"/>
            <a:r>
              <a:rPr lang="en-US" altLang="zh-CN" sz="2100"/>
              <a:t>bordercolor</a:t>
            </a:r>
            <a:r>
              <a:rPr lang="zh-CN" altLang="en-US" sz="2100"/>
              <a:t>：表格边框的颜色，默认为黑色</a:t>
            </a:r>
          </a:p>
          <a:p>
            <a:pPr lvl="1" eaLnBrk="1" hangingPunct="1"/>
            <a:r>
              <a:rPr lang="en-US" altLang="zh-CN" sz="2100"/>
              <a:t>cellpadding</a:t>
            </a:r>
            <a:r>
              <a:rPr lang="zh-CN" altLang="en-US" sz="2100"/>
              <a:t>：表元边框的宽度</a:t>
            </a:r>
          </a:p>
          <a:p>
            <a:pPr lvl="1" eaLnBrk="1" hangingPunct="1"/>
            <a:r>
              <a:rPr lang="zh-CN" altLang="en-US" sz="2100"/>
              <a:t>cellspacing：表元的边框与表格边框之间的宽度</a:t>
            </a: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7129463" y="260350"/>
            <a:ext cx="1690687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table3.html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63A6-40A7-4F57-A981-135BDDE41510}" type="slidenum">
              <a:rPr lang="ar-SA"/>
              <a:pPr/>
              <a:t>26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86840"/>
            <a:ext cx="8610600" cy="3962400"/>
          </a:xfrm>
        </p:spPr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&lt;TABLE BORDER width=“750”&gt;</a:t>
            </a:r>
            <a:r>
              <a:rPr lang="en-US" altLang="zh-CN" b="1" dirty="0">
                <a:ea typeface="SimSun" pitchFamily="2" charset="-122"/>
              </a:rPr>
              <a:t> </a:t>
            </a:r>
          </a:p>
          <a:p>
            <a:pPr lvl="2">
              <a:buFontTx/>
              <a:buNone/>
            </a:pPr>
            <a:r>
              <a:rPr lang="en-US" altLang="zh-CN" b="1" dirty="0">
                <a:ea typeface="SimSun" pitchFamily="2" charset="-122"/>
              </a:rPr>
              <a:t>&lt;TR&gt; &lt;TD </a:t>
            </a:r>
            <a:r>
              <a:rPr lang="en-US" altLang="zh-CN" b="1" dirty="0" err="1">
                <a:ea typeface="SimSun" pitchFamily="2" charset="-122"/>
              </a:rPr>
              <a:t>colspan</a:t>
            </a:r>
            <a:r>
              <a:rPr lang="en-US" altLang="zh-CN" b="1" dirty="0">
                <a:ea typeface="SimSun" pitchFamily="2" charset="-122"/>
              </a:rPr>
              <a:t>=“4” align=“center”&gt;Page Banner&lt;/TD&gt;&lt;/TR&gt;</a:t>
            </a:r>
          </a:p>
          <a:p>
            <a:pPr lvl="2">
              <a:buFontTx/>
              <a:buNone/>
            </a:pPr>
            <a:r>
              <a:rPr lang="en-US" altLang="zh-CN" b="1" dirty="0">
                <a:ea typeface="SimSun" pitchFamily="2" charset="-122"/>
              </a:rPr>
              <a:t>&lt;TR&gt; &lt;</a:t>
            </a:r>
            <a:r>
              <a:rPr lang="en-US" altLang="zh-CN" b="1" dirty="0" err="1">
                <a:ea typeface="SimSun" pitchFamily="2" charset="-122"/>
              </a:rPr>
              <a:t>TD</a:t>
            </a:r>
            <a:r>
              <a:rPr lang="en-US" altLang="zh-CN" b="1" dirty="0" err="1">
                <a:solidFill>
                  <a:srgbClr val="0000FF"/>
                </a:solidFill>
                <a:ea typeface="SimSun" pitchFamily="2" charset="-122"/>
              </a:rPr>
              <a:t>rowspan</a:t>
            </a:r>
            <a:r>
              <a:rPr lang="en-US" altLang="zh-CN" b="1" dirty="0">
                <a:solidFill>
                  <a:srgbClr val="0000FF"/>
                </a:solidFill>
                <a:ea typeface="SimSun" pitchFamily="2" charset="-122"/>
              </a:rPr>
              <a:t>=“2”</a:t>
            </a:r>
            <a:r>
              <a:rPr lang="en-US" altLang="zh-CN" b="1" dirty="0">
                <a:ea typeface="SimSun" pitchFamily="2" charset="-122"/>
              </a:rPr>
              <a:t> width=“25%”&gt;Nav Links&lt;/TD&gt;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&lt;TD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ea typeface="SimSun" pitchFamily="2" charset="-122"/>
              </a:rPr>
              <a:t>colspan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=“2”&gt;Feature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Article&lt;/TD</a:t>
            </a:r>
            <a:r>
              <a:rPr lang="en-US" altLang="zh-CN" b="1" dirty="0">
                <a:ea typeface="SimSun" pitchFamily="2" charset="-122"/>
              </a:rPr>
              <a:t>&gt; &lt;</a:t>
            </a:r>
            <a:r>
              <a:rPr lang="en-US" altLang="zh-CN" b="1" dirty="0" err="1">
                <a:ea typeface="SimSun" pitchFamily="2" charset="-122"/>
              </a:rPr>
              <a:t>TD</a:t>
            </a:r>
            <a:r>
              <a:rPr lang="en-US" altLang="zh-CN" b="1" dirty="0" err="1">
                <a:solidFill>
                  <a:srgbClr val="0000FF"/>
                </a:solidFill>
                <a:ea typeface="SimSun" pitchFamily="2" charset="-122"/>
              </a:rPr>
              <a:t>rowspan</a:t>
            </a:r>
            <a:r>
              <a:rPr lang="en-US" altLang="zh-CN" b="1" dirty="0">
                <a:solidFill>
                  <a:srgbClr val="0000FF"/>
                </a:solidFill>
                <a:ea typeface="SimSun" pitchFamily="2" charset="-122"/>
              </a:rPr>
              <a:t>=“2”</a:t>
            </a:r>
            <a:r>
              <a:rPr lang="en-US" altLang="zh-CN" b="1" dirty="0">
                <a:ea typeface="SimSun" pitchFamily="2" charset="-122"/>
              </a:rPr>
              <a:t> width=“25%”&gt;Linked Ads&lt;/TD&gt;&lt;/TR&gt;</a:t>
            </a:r>
          </a:p>
          <a:p>
            <a:pPr lvl="2">
              <a:buFontTx/>
              <a:buNone/>
            </a:pPr>
            <a:r>
              <a:rPr lang="en-US" altLang="zh-CN" b="1" dirty="0">
                <a:ea typeface="SimSun" pitchFamily="2" charset="-122"/>
              </a:rPr>
              <a:t>	&lt;TR&gt;&lt;</a:t>
            </a:r>
            <a:r>
              <a:rPr lang="en-US" altLang="zh-CN" b="1" dirty="0" err="1">
                <a:ea typeface="SimSun" pitchFamily="2" charset="-122"/>
              </a:rPr>
              <a:t>TD</a:t>
            </a:r>
            <a:r>
              <a:rPr lang="en-US" altLang="zh-CN" b="1" dirty="0" err="1">
                <a:solidFill>
                  <a:srgbClr val="FF3300"/>
                </a:solidFill>
                <a:ea typeface="SimSun" pitchFamily="2" charset="-122"/>
              </a:rPr>
              <a:t>width</a:t>
            </a:r>
            <a:r>
              <a:rPr lang="en-US" altLang="zh-CN" b="1" dirty="0">
                <a:solidFill>
                  <a:srgbClr val="FF3300"/>
                </a:solidFill>
                <a:ea typeface="SimSun" pitchFamily="2" charset="-122"/>
              </a:rPr>
              <a:t>=“25%”</a:t>
            </a:r>
            <a:r>
              <a:rPr lang="en-US" altLang="zh-CN" b="1" dirty="0">
                <a:ea typeface="SimSun" pitchFamily="2" charset="-122"/>
              </a:rPr>
              <a:t>&gt;News Column 1 &lt;/TD&gt; &lt;</a:t>
            </a:r>
            <a:r>
              <a:rPr lang="en-US" altLang="zh-CN" b="1" dirty="0" err="1">
                <a:ea typeface="SimSun" pitchFamily="2" charset="-122"/>
              </a:rPr>
              <a:t>TD</a:t>
            </a:r>
            <a:r>
              <a:rPr lang="en-US" altLang="zh-CN" b="1" dirty="0" err="1">
                <a:solidFill>
                  <a:srgbClr val="FF3300"/>
                </a:solidFill>
                <a:ea typeface="SimSun" pitchFamily="2" charset="-122"/>
              </a:rPr>
              <a:t>width</a:t>
            </a:r>
            <a:r>
              <a:rPr lang="en-US" altLang="zh-CN" b="1" dirty="0">
                <a:solidFill>
                  <a:srgbClr val="FF3300"/>
                </a:solidFill>
                <a:ea typeface="SimSun" pitchFamily="2" charset="-122"/>
              </a:rPr>
              <a:t>=“25%”</a:t>
            </a:r>
            <a:r>
              <a:rPr lang="en-US" altLang="zh-CN" b="1" dirty="0">
                <a:ea typeface="SimSun" pitchFamily="2" charset="-122"/>
              </a:rPr>
              <a:t>&gt;&lt;News Column 2 &lt;/TD&gt;&lt;/TR&gt;</a:t>
            </a:r>
          </a:p>
          <a:p>
            <a:pPr lvl="2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&lt;/TABLE&gt;</a:t>
            </a:r>
          </a:p>
          <a:p>
            <a:pPr>
              <a:buFontTx/>
              <a:buNone/>
            </a:pP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r>
              <a:rPr lang="en-US" altLang="zh-CN">
                <a:solidFill>
                  <a:srgbClr val="FFFF00"/>
                </a:solidFill>
                <a:ea typeface="SimSun" pitchFamily="2" charset="-122"/>
              </a:rPr>
              <a:t>What will be the output?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2D151C-0741-46A8-9334-00E48738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5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链接和图片标签</a:t>
            </a:r>
            <a:endParaRPr lang="zh-CN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链接标签可以使用户链接到另一个页面，它的写法是&lt;a&gt;内容&lt;/a&gt;，标签内的内容为链接所显示的内容，可以是文字、空格占位符、图片等，此标签的一个重要属性是：href，它的值表示链接所指向的资源地址</a:t>
            </a:r>
          </a:p>
        </p:txBody>
      </p:sp>
      <p:sp>
        <p:nvSpPr>
          <p:cNvPr id="20484" name="矩形 5"/>
          <p:cNvSpPr>
            <a:spLocks noChangeArrowheads="1"/>
          </p:cNvSpPr>
          <p:nvPr/>
        </p:nvSpPr>
        <p:spPr bwMode="auto">
          <a:xfrm>
            <a:off x="7129463" y="260350"/>
            <a:ext cx="1552575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href1.html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链接和图片标签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图片标签比较重要和常用的标签有以下几个：</a:t>
            </a:r>
          </a:p>
          <a:p>
            <a:pPr lvl="1" eaLnBrk="1" hangingPunct="1"/>
            <a:r>
              <a:rPr lang="en-US" altLang="zh-CN" sz="2100"/>
              <a:t>src</a:t>
            </a:r>
            <a:r>
              <a:rPr lang="zh-CN" altLang="en-US" sz="2100"/>
              <a:t>：表示图片储存的位置</a:t>
            </a:r>
          </a:p>
          <a:p>
            <a:pPr lvl="1" eaLnBrk="1" hangingPunct="1"/>
            <a:r>
              <a:rPr lang="en-US" altLang="zh-CN" sz="2100"/>
              <a:t>width</a:t>
            </a:r>
            <a:r>
              <a:rPr lang="zh-CN" altLang="en-US" sz="2100"/>
              <a:t>，</a:t>
            </a:r>
            <a:r>
              <a:rPr lang="en-US" altLang="zh-CN" sz="2100"/>
              <a:t>height</a:t>
            </a:r>
            <a:r>
              <a:rPr lang="zh-CN" altLang="en-US" sz="2100"/>
              <a:t>，</a:t>
            </a:r>
            <a:r>
              <a:rPr lang="en-US" altLang="zh-CN" sz="2100"/>
              <a:t>border</a:t>
            </a:r>
            <a:r>
              <a:rPr lang="zh-CN" altLang="en-US" sz="2100"/>
              <a:t>，</a:t>
            </a:r>
            <a:r>
              <a:rPr lang="en-US" altLang="zh-CN" sz="2100"/>
              <a:t>align</a:t>
            </a:r>
            <a:r>
              <a:rPr lang="zh-CN" altLang="en-US" sz="2100"/>
              <a:t>：作用与前文所提到属性相同</a:t>
            </a:r>
          </a:p>
          <a:p>
            <a:pPr lvl="1" eaLnBrk="1" hangingPunct="1"/>
            <a:r>
              <a:rPr lang="zh-CN" altLang="en-US" sz="2100"/>
              <a:t>alt：当图片未载入或者载入失败时提供的替代性的文字说明</a:t>
            </a: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7129463" y="260350"/>
            <a:ext cx="1347787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img.html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表单标签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7637463" cy="47513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type </a:t>
            </a:r>
            <a:r>
              <a:rPr lang="zh-CN" altLang="en-US"/>
              <a:t>可以为以下的值：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text：文本框，text 也为 type 的默认属性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/>
              <a:t>password</a:t>
            </a:r>
            <a:r>
              <a:rPr lang="zh-CN" altLang="en-US"/>
              <a:t>：密码框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/>
              <a:t>radio</a:t>
            </a:r>
            <a:r>
              <a:rPr lang="zh-CN" altLang="en-US"/>
              <a:t>：单选按钮，可以将多个单选按钮的 </a:t>
            </a:r>
            <a:r>
              <a:rPr lang="en-US" altLang="zh-CN"/>
              <a:t>name </a:t>
            </a:r>
            <a:r>
              <a:rPr lang="zh-CN" altLang="en-US"/>
              <a:t>属性设置相同，使其成为一组。</a:t>
            </a:r>
            <a:r>
              <a:rPr lang="en-US" altLang="zh-CN"/>
              <a:t>checked</a:t>
            </a:r>
            <a:r>
              <a:rPr lang="zh-CN" altLang="en-US"/>
              <a:t>属性可设置默认被选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checkbox：复选框，checked 属性可设置默认被选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生物信息学数据库的种类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84630"/>
            <a:ext cx="8839200" cy="6122670"/>
          </a:xfrm>
        </p:spPr>
        <p:txBody>
          <a:bodyPr>
            <a:normAutofit fontScale="97500"/>
          </a:bodyPr>
          <a:lstStyle/>
          <a:p>
            <a:r>
              <a:rPr lang="en-US" sz="2000" dirty="0" err="1"/>
              <a:t>分子生物信息数据库种类繁多</a:t>
            </a:r>
            <a:r>
              <a:rPr lang="en-US" sz="2000" dirty="0"/>
              <a:t>。归纳起来，大体可以分为4个大类：</a:t>
            </a:r>
          </a:p>
          <a:p>
            <a:r>
              <a:rPr lang="en-US" sz="2000" dirty="0" err="1"/>
              <a:t>基因组数据库</a:t>
            </a:r>
            <a:r>
              <a:rPr lang="zh-CN" altLang="en-US" sz="2000" dirty="0"/>
              <a:t>、</a:t>
            </a:r>
            <a:r>
              <a:rPr lang="en-US" sz="2000" dirty="0" err="1"/>
              <a:t>核酸和蛋白质一级结构数据库</a:t>
            </a:r>
            <a:r>
              <a:rPr lang="zh-CN" altLang="en-US" sz="2000" dirty="0"/>
              <a:t>、</a:t>
            </a:r>
            <a:r>
              <a:rPr lang="en-US" sz="2000" dirty="0" err="1"/>
              <a:t>生物大分子</a:t>
            </a:r>
            <a:r>
              <a:rPr lang="en-US" sz="2000" dirty="0"/>
              <a:t>(</a:t>
            </a:r>
            <a:r>
              <a:rPr lang="en-US" sz="2000" dirty="0" err="1"/>
              <a:t>主要是蛋白质</a:t>
            </a:r>
            <a:r>
              <a:rPr lang="en-US" sz="2000" dirty="0"/>
              <a:t>)</a:t>
            </a:r>
            <a:r>
              <a:rPr lang="en-US" sz="2000" dirty="0" err="1"/>
              <a:t>三维空间结构数据库</a:t>
            </a:r>
            <a:endParaRPr lang="en-US" sz="2000" dirty="0"/>
          </a:p>
          <a:p>
            <a:r>
              <a:rPr lang="en-US" sz="2000" dirty="0"/>
              <a:t>由上述3类数据库和文献资料为基础构建的二级数据库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一级数据库：</a:t>
            </a:r>
            <a:r>
              <a:rPr lang="en-US" sz="2000" dirty="0" err="1"/>
              <a:t>基因组数据库来自基因组作图，序列数据库来自序列测定，结构数据库来自X射线衍射和核磁共振等结构测定</a:t>
            </a:r>
            <a:r>
              <a:rPr lang="en-US" sz="2000" dirty="0"/>
              <a:t>。</a:t>
            </a:r>
            <a:r>
              <a:rPr lang="en-US" sz="2000" dirty="0" err="1"/>
              <a:t>这些数据库是分子生物学的基本数据资源，通常称为基本数据库、初始数据库，也称一次数据库</a:t>
            </a:r>
            <a:r>
              <a:rPr lang="en-US" sz="2000" dirty="0"/>
              <a:t>。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二级数据库：</a:t>
            </a:r>
            <a:r>
              <a:rPr lang="en-US" sz="2000" dirty="0" err="1"/>
              <a:t>是在一级数据库、实验数据、理论分析的基础上，衍生整理而得</a:t>
            </a:r>
            <a:r>
              <a:rPr lang="en-US" sz="2000" dirty="0"/>
              <a:t>。它是根据生命科学不同研究领域的实际需要，对基因组图谱、核酸和蛋白质序列、蛋白质结构以及文献等数据进行分析、整理、归纳、注释，构建具有特殊生物学意义和专门用途的数据库。</a:t>
            </a:r>
          </a:p>
          <a:p>
            <a:r>
              <a:rPr lang="en-US" sz="2000" dirty="0" err="1"/>
              <a:t>一般说来，一级数据库的数据量大，更新速度快，用户面广，通常需要高性能的计算机服务器、大容量的磁盘空间和专门的数据库管理系统支撑</a:t>
            </a:r>
            <a:r>
              <a:rPr lang="en-US" sz="2000" dirty="0"/>
              <a:t>。</a:t>
            </a:r>
          </a:p>
          <a:p>
            <a:r>
              <a:rPr lang="en-US" sz="2000" dirty="0"/>
              <a:t>二级数据库的容量则小得多，更新速度也不像一次数据库那样快，也可以不用大型商业数据库软件支持，这类针对不同问题开发的二次数据库的最大特点是使用方便，特别适用于生物学家。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表单标签</a:t>
            </a:r>
            <a:endParaRPr 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637462" cy="4751387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</a:pPr>
            <a:r>
              <a:rPr lang="en-US" altLang="zh-CN"/>
              <a:t>reset</a:t>
            </a:r>
            <a:r>
              <a:rPr lang="zh-CN" altLang="en-US"/>
              <a:t>：重置按钮，按下之后，所有的表单元素内容变为默认值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/>
              <a:t>button</a:t>
            </a:r>
            <a:r>
              <a:rPr lang="zh-CN" altLang="en-US"/>
              <a:t>：普通按钮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/>
              <a:t>submit</a:t>
            </a:r>
            <a:r>
              <a:rPr lang="zh-CN" altLang="en-US"/>
              <a:t>：提交按钮，按下之后，网页会将表单的内容提交给  </a:t>
            </a:r>
            <a:r>
              <a:rPr lang="en-US" altLang="zh-CN"/>
              <a:t>action  </a:t>
            </a:r>
            <a:r>
              <a:rPr lang="zh-CN" altLang="en-US"/>
              <a:t>设定的网页，</a:t>
            </a:r>
            <a:r>
              <a:rPr lang="en-US" altLang="zh-CN"/>
              <a:t>action</a:t>
            </a:r>
            <a:r>
              <a:rPr lang="zh-CN" altLang="en-US"/>
              <a:t>的值为空时提交给本页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/>
              <a:t>image：图片，但是点击它的效果与提交按钮一样，都会提交表单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0424-447C-4951-AFD4-17A2E6F7AC78}" type="slidenum">
              <a:rPr lang="ar-SA"/>
              <a:pPr/>
              <a:t>31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839200" cy="54102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ea typeface="SimSun" pitchFamily="2" charset="-122"/>
              </a:rPr>
              <a:t>&lt;TITLE&gt;Form_Text_Type&lt;</a:t>
            </a:r>
            <a:r>
              <a:rPr lang="en-US" sz="2400" b="1"/>
              <a:t>/</a:t>
            </a:r>
            <a:r>
              <a:rPr lang="en-US" altLang="zh-CN" sz="2400" b="1">
                <a:ea typeface="SimSun" pitchFamily="2" charset="-122"/>
              </a:rPr>
              <a:t>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ea typeface="SimSun" pitchFamily="2" charset="-122"/>
              </a:rPr>
              <a:t>&lt;</a:t>
            </a:r>
            <a:r>
              <a:rPr lang="en-US" sz="2400" b="1"/>
              <a:t>/</a:t>
            </a:r>
            <a:r>
              <a:rPr lang="en-US" altLang="zh-CN" sz="2400" b="1">
                <a:ea typeface="SimSun" pitchFamily="2" charset="-122"/>
              </a:rPr>
              <a:t>HEAD&gt;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ea typeface="SimSun" pitchFamily="2" charset="-122"/>
              </a:rPr>
              <a:t>&lt;h1&gt; &lt;font color</a:t>
            </a:r>
            <a:r>
              <a:rPr lang="en-US" sz="2400" b="1"/>
              <a:t>=</a:t>
            </a:r>
            <a:r>
              <a:rPr lang="en-US" altLang="zh-CN" sz="2400" b="1">
                <a:ea typeface="SimSun" pitchFamily="2" charset="-122"/>
              </a:rPr>
              <a:t>blue&gt;Please enter the following bioData&lt;</a:t>
            </a:r>
            <a:r>
              <a:rPr lang="en-US" sz="2400" b="1"/>
              <a:t>/</a:t>
            </a:r>
            <a:r>
              <a:rPr lang="en-US" altLang="zh-CN" sz="2400" b="1">
                <a:ea typeface="SimSun" pitchFamily="2" charset="-122"/>
              </a:rPr>
              <a:t>font&gt;&lt;</a:t>
            </a:r>
            <a:r>
              <a:rPr lang="en-US" sz="2400" b="1"/>
              <a:t>/</a:t>
            </a:r>
            <a:r>
              <a:rPr lang="en-US" altLang="zh-CN" sz="2400" b="1">
                <a:ea typeface="SimSun" pitchFamily="2" charset="-122"/>
              </a:rPr>
              <a:t>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&lt;FORM name</a:t>
            </a:r>
            <a:r>
              <a:rPr lang="en-US" sz="2400" b="1">
                <a:solidFill>
                  <a:srgbClr val="FF0000"/>
                </a:solidFill>
              </a:rPr>
              <a:t>="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fome1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 Method=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 get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 Action=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 URL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 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First Name</a:t>
            </a:r>
            <a:r>
              <a:rPr lang="en-US" sz="2400" b="1">
                <a:solidFill>
                  <a:srgbClr val="0000FF"/>
                </a:solidFill>
              </a:rPr>
              <a:t>: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&lt;INPUT TYPE</a:t>
            </a:r>
            <a:r>
              <a:rPr lang="en-US" sz="2400" b="1">
                <a:solidFill>
                  <a:srgbClr val="0000FF"/>
                </a:solidFill>
              </a:rPr>
              <a:t>="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TEXT</a:t>
            </a:r>
            <a:r>
              <a:rPr lang="en-US" sz="2400" b="1">
                <a:solidFill>
                  <a:srgbClr val="0000FF"/>
                </a:solidFill>
              </a:rPr>
              <a:t>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NAME</a:t>
            </a:r>
            <a:r>
              <a:rPr lang="en-US" sz="2400" b="1">
                <a:solidFill>
                  <a:srgbClr val="0000FF"/>
                </a:solidFill>
              </a:rPr>
              <a:t>="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FName</a:t>
            </a:r>
            <a:r>
              <a:rPr lang="en-US" sz="2400" b="1">
                <a:solidFill>
                  <a:srgbClr val="0000FF"/>
                </a:solidFill>
              </a:rPr>
              <a:t>"</a:t>
            </a:r>
            <a:endParaRPr lang="en-US" altLang="zh-CN" sz="2400" b="1">
              <a:solidFill>
                <a:srgbClr val="0000FF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SIZE</a:t>
            </a:r>
            <a:r>
              <a:rPr lang="en-US" sz="2400" b="1">
                <a:solidFill>
                  <a:srgbClr val="0000FF"/>
                </a:solidFill>
              </a:rPr>
              <a:t>="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15</a:t>
            </a:r>
            <a:r>
              <a:rPr lang="en-US" sz="2400" b="1">
                <a:solidFill>
                  <a:srgbClr val="0000FF"/>
                </a:solidFill>
              </a:rPr>
              <a:t>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MAXLENGTH</a:t>
            </a:r>
            <a:r>
              <a:rPr lang="en-US" sz="2400" b="1">
                <a:solidFill>
                  <a:srgbClr val="0000FF"/>
                </a:solidFill>
              </a:rPr>
              <a:t>="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25</a:t>
            </a:r>
            <a:r>
              <a:rPr lang="en-US" sz="2400" b="1">
                <a:solidFill>
                  <a:srgbClr val="0000FF"/>
                </a:solidFill>
              </a:rPr>
              <a:t>"</a:t>
            </a:r>
            <a:r>
              <a:rPr lang="en-US" altLang="zh-CN" sz="2400" b="1">
                <a:solidFill>
                  <a:srgbClr val="0000FF"/>
                </a:solidFill>
                <a:ea typeface="SimSun" pitchFamily="2" charset="-122"/>
              </a:rPr>
              <a:t>&gt;&lt;BR&gt;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Last Name</a:t>
            </a:r>
            <a:r>
              <a:rPr lang="en-US" sz="2400" b="1">
                <a:solidFill>
                  <a:srgbClr val="333300"/>
                </a:solidFill>
              </a:rPr>
              <a:t>: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&lt;INPUT TYPE</a:t>
            </a:r>
            <a:r>
              <a:rPr lang="en-US" sz="2400" b="1">
                <a:solidFill>
                  <a:srgbClr val="333300"/>
                </a:solidFill>
              </a:rPr>
              <a:t>="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TEXT</a:t>
            </a:r>
            <a:r>
              <a:rPr lang="en-US" sz="2400" b="1">
                <a:solidFill>
                  <a:srgbClr val="333300"/>
                </a:solidFill>
              </a:rPr>
              <a:t>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NAME</a:t>
            </a:r>
            <a:r>
              <a:rPr lang="en-US" sz="2400" b="1">
                <a:solidFill>
                  <a:srgbClr val="333300"/>
                </a:solidFill>
              </a:rPr>
              <a:t>="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LName</a:t>
            </a:r>
            <a:r>
              <a:rPr lang="en-US" sz="2400" b="1">
                <a:solidFill>
                  <a:srgbClr val="333300"/>
                </a:solidFill>
              </a:rPr>
              <a:t>"</a:t>
            </a:r>
            <a:endParaRPr lang="en-US" altLang="zh-CN" sz="2400" b="1">
              <a:solidFill>
                <a:srgbClr val="333300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SIZE</a:t>
            </a:r>
            <a:r>
              <a:rPr lang="en-US" sz="2400" b="1">
                <a:solidFill>
                  <a:srgbClr val="333300"/>
                </a:solidFill>
              </a:rPr>
              <a:t>="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15</a:t>
            </a:r>
            <a:r>
              <a:rPr lang="en-US" sz="2400" b="1">
                <a:solidFill>
                  <a:srgbClr val="333300"/>
                </a:solidFill>
              </a:rPr>
              <a:t>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MAXLENGTH</a:t>
            </a:r>
            <a:r>
              <a:rPr lang="en-US" sz="2400" b="1">
                <a:solidFill>
                  <a:srgbClr val="333300"/>
                </a:solidFill>
              </a:rPr>
              <a:t>="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25</a:t>
            </a:r>
            <a:r>
              <a:rPr lang="en-US" sz="2400" b="1">
                <a:solidFill>
                  <a:srgbClr val="333300"/>
                </a:solidFill>
              </a:rPr>
              <a:t>"</a:t>
            </a:r>
            <a:r>
              <a:rPr lang="en-US" altLang="zh-CN" sz="2400" b="1">
                <a:solidFill>
                  <a:srgbClr val="333300"/>
                </a:solidFill>
                <a:ea typeface="SimSun" pitchFamily="2" charset="-122"/>
              </a:rPr>
              <a:t>&gt;&lt;BR&gt;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Nationality</a:t>
            </a:r>
            <a:r>
              <a:rPr lang="en-US" sz="2400" b="1">
                <a:solidFill>
                  <a:srgbClr val="FF0000"/>
                </a:solidFill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&lt;INPUT TYPE</a:t>
            </a:r>
            <a:r>
              <a:rPr lang="en-US" sz="2400" b="1">
                <a:solidFill>
                  <a:srgbClr val="FF0000"/>
                </a:solidFill>
              </a:rPr>
              <a:t>="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TEXT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NAME</a:t>
            </a:r>
            <a:r>
              <a:rPr lang="en-US" sz="2400" b="1">
                <a:solidFill>
                  <a:srgbClr val="FF0000"/>
                </a:solidFill>
              </a:rPr>
              <a:t>="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Country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endParaRPr lang="en-US" altLang="zh-CN" sz="2400" b="1">
              <a:solidFill>
                <a:srgbClr val="FF0000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SIZE</a:t>
            </a:r>
            <a:r>
              <a:rPr lang="en-US" sz="2400" b="1">
                <a:solidFill>
                  <a:srgbClr val="FF0000"/>
                </a:solidFill>
              </a:rPr>
              <a:t>="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25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MAXLENGTH</a:t>
            </a:r>
            <a:r>
              <a:rPr lang="en-US" sz="2400" b="1">
                <a:solidFill>
                  <a:srgbClr val="FF0000"/>
                </a:solidFill>
              </a:rPr>
              <a:t>="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25</a:t>
            </a:r>
            <a:r>
              <a:rPr lang="en-US" sz="2400" b="1">
                <a:solidFill>
                  <a:srgbClr val="FF0000"/>
                </a:solidFill>
              </a:rPr>
              <a:t>"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&gt;&lt;BR&gt;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The Phone Number</a:t>
            </a:r>
            <a:r>
              <a:rPr lang="en-US" sz="2400" b="1">
                <a:solidFill>
                  <a:srgbClr val="009900"/>
                </a:solidFill>
              </a:rPr>
              <a:t>: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&lt;INPUT TYPE</a:t>
            </a:r>
            <a:r>
              <a:rPr lang="en-US" sz="2400" b="1">
                <a:solidFill>
                  <a:srgbClr val="009900"/>
                </a:solidFill>
              </a:rPr>
              <a:t>="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TEXT</a:t>
            </a:r>
            <a:r>
              <a:rPr lang="en-US" sz="2400" b="1">
                <a:solidFill>
                  <a:srgbClr val="009900"/>
                </a:solidFill>
              </a:rPr>
              <a:t>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NAME</a:t>
            </a:r>
            <a:r>
              <a:rPr lang="en-US" sz="2400" b="1">
                <a:solidFill>
                  <a:srgbClr val="009900"/>
                </a:solidFill>
              </a:rPr>
              <a:t>="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Phone</a:t>
            </a:r>
            <a:r>
              <a:rPr lang="en-US" sz="2400" b="1">
                <a:solidFill>
                  <a:srgbClr val="009900"/>
                </a:solidFill>
              </a:rPr>
              <a:t>"</a:t>
            </a:r>
            <a:endParaRPr lang="en-US" altLang="zh-CN" sz="2400" b="1">
              <a:solidFill>
                <a:srgbClr val="009900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SIZE</a:t>
            </a:r>
            <a:r>
              <a:rPr lang="en-US" sz="2400" b="1">
                <a:solidFill>
                  <a:srgbClr val="009900"/>
                </a:solidFill>
              </a:rPr>
              <a:t>="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15</a:t>
            </a:r>
            <a:r>
              <a:rPr lang="en-US" sz="2400" b="1">
                <a:solidFill>
                  <a:srgbClr val="009900"/>
                </a:solidFill>
              </a:rPr>
              <a:t>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MAXLENGTH</a:t>
            </a:r>
            <a:r>
              <a:rPr lang="en-US" sz="2400" b="1">
                <a:solidFill>
                  <a:srgbClr val="009900"/>
                </a:solidFill>
              </a:rPr>
              <a:t>="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12</a:t>
            </a:r>
            <a:r>
              <a:rPr lang="en-US" sz="2400" b="1">
                <a:solidFill>
                  <a:srgbClr val="009900"/>
                </a:solidFill>
              </a:rPr>
              <a:t>"</a:t>
            </a:r>
            <a:r>
              <a:rPr lang="en-US" altLang="zh-CN" sz="2400" b="1">
                <a:solidFill>
                  <a:srgbClr val="009900"/>
                </a:solidFill>
                <a:ea typeface="SimSun" pitchFamily="2" charset="-122"/>
              </a:rPr>
              <a:t>&gt;&lt;BR&gt;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&lt;</a:t>
            </a:r>
            <a:r>
              <a:rPr lang="en-US" sz="2400" b="1">
                <a:solidFill>
                  <a:srgbClr val="FF0000"/>
                </a:solidFill>
              </a:rPr>
              <a:t>/</a:t>
            </a:r>
            <a:r>
              <a:rPr lang="en-US" altLang="zh-CN" sz="2400" b="1">
                <a:solidFill>
                  <a:srgbClr val="FF0000"/>
                </a:solidFill>
                <a:ea typeface="SimSun" pitchFamily="2" charset="-122"/>
              </a:rPr>
              <a:t>FORM&gt;</a:t>
            </a:r>
            <a:r>
              <a:rPr lang="en-US" altLang="zh-CN" sz="2400" b="1">
                <a:ea typeface="SimSun" pitchFamily="2" charset="-122"/>
              </a:rPr>
              <a:t> &lt;</a:t>
            </a:r>
            <a:r>
              <a:rPr lang="en-US" sz="2400" b="1"/>
              <a:t>/</a:t>
            </a:r>
            <a:r>
              <a:rPr lang="en-US" altLang="zh-CN" sz="2400" b="1">
                <a:ea typeface="SimSun" pitchFamily="2" charset="-122"/>
              </a:rPr>
              <a:t>BODY&gt; &lt;</a:t>
            </a:r>
            <a:r>
              <a:rPr lang="en-US" sz="2400" b="1"/>
              <a:t>/</a:t>
            </a:r>
            <a:r>
              <a:rPr lang="en-US" altLang="zh-CN" sz="2400" b="1">
                <a:ea typeface="SimSun" pitchFamily="2" charset="-122"/>
              </a:rPr>
              <a:t>HTML&gt;</a:t>
            </a:r>
          </a:p>
          <a:p>
            <a:pPr>
              <a:lnSpc>
                <a:spcPct val="80000"/>
              </a:lnSpc>
            </a:pPr>
            <a:endParaRPr lang="en-US" altLang="zh-CN" sz="2400" b="1"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>
              <a:ea typeface="SimSun" pitchFamily="2" charset="-122"/>
            </a:endParaRP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b="1">
                <a:solidFill>
                  <a:srgbClr val="FFFF00"/>
                </a:solidFill>
                <a:ea typeface="SimSun" pitchFamily="2" charset="-122"/>
              </a:rPr>
              <a:t>Example on Text 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76F3-5C9F-420F-A345-97F4EE2E752F}" type="slidenum">
              <a:rPr lang="ar-SA"/>
              <a:pPr/>
              <a:t>32</a:t>
            </a:fld>
            <a:endParaRPr lang="en-US" altLang="zh-CN">
              <a:ea typeface="SimSun" pitchFamily="2" charset="-122"/>
            </a:endParaRPr>
          </a:p>
        </p:txBody>
      </p:sp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924800" cy="5429250"/>
          </a:xfrm>
          <a:prstGeom prst="rect">
            <a:avLst/>
          </a:prstGeom>
          <a:noFill/>
        </p:spPr>
      </p:pic>
      <p:sp>
        <p:nvSpPr>
          <p:cNvPr id="16896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762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b="1">
                <a:solidFill>
                  <a:srgbClr val="FFFF00"/>
                </a:solidFill>
                <a:ea typeface="SimSun" pitchFamily="2" charset="-122"/>
              </a:rPr>
              <a:t>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537-917B-4E59-BDD5-E322DEE202FF}" type="slidenum">
              <a:rPr lang="ar-SA"/>
              <a:pPr/>
              <a:t>33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&lt;HTML&gt;&lt;HEAD&gt;</a:t>
            </a:r>
            <a:endParaRPr lang="en-US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&lt;TITLE&gt;Form_Password_Type&lt;</a:t>
            </a:r>
            <a:r>
              <a:rPr lang="en-US" sz="2800" b="1">
                <a:solidFill>
                  <a:srgbClr val="0000CC"/>
                </a:solidFill>
              </a:rPr>
              <a:t>/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TITLE&gt;&lt;</a:t>
            </a:r>
            <a:r>
              <a:rPr lang="en-US" sz="2800" b="1">
                <a:solidFill>
                  <a:srgbClr val="0000CC"/>
                </a:solidFill>
              </a:rPr>
              <a:t>/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HEAD&gt;</a:t>
            </a:r>
            <a:endParaRPr lang="en-US" sz="2800" b="1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&lt;BODY&gt;</a:t>
            </a:r>
            <a:endParaRPr lang="en-US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SimSun" pitchFamily="2" charset="-122"/>
              </a:rPr>
              <a:t>&lt;h1&gt; &lt;font color</a:t>
            </a:r>
            <a:r>
              <a:rPr lang="en-US" sz="2800" b="1"/>
              <a:t>=</a:t>
            </a:r>
            <a:r>
              <a:rPr lang="en-US" altLang="zh-CN" sz="2800" b="1">
                <a:ea typeface="SimSun" pitchFamily="2" charset="-122"/>
              </a:rPr>
              <a:t>red&gt;To Access, Please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SimSun" pitchFamily="2" charset="-122"/>
              </a:rPr>
              <a:t>enter</a:t>
            </a:r>
            <a:r>
              <a:rPr lang="en-US" sz="2800" b="1"/>
              <a:t>:</a:t>
            </a:r>
            <a:r>
              <a:rPr lang="en-US" altLang="zh-CN" sz="2800" b="1">
                <a:ea typeface="SimSun" pitchFamily="2" charset="-122"/>
              </a:rPr>
              <a:t>&lt;</a:t>
            </a:r>
            <a:r>
              <a:rPr lang="en-US" sz="2800" b="1"/>
              <a:t>/</a:t>
            </a:r>
            <a:r>
              <a:rPr lang="en-US" altLang="zh-CN" sz="2800" b="1">
                <a:ea typeface="SimSun" pitchFamily="2" charset="-122"/>
              </a:rPr>
              <a:t>font&gt;&lt;</a:t>
            </a:r>
            <a:r>
              <a:rPr lang="en-US" sz="2800" b="1"/>
              <a:t>/</a:t>
            </a:r>
            <a:r>
              <a:rPr lang="en-US" altLang="zh-CN" sz="2800" b="1">
                <a:ea typeface="SimSun" pitchFamily="2" charset="-122"/>
              </a:rPr>
              <a:t>h1&gt;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&lt;FORM name</a:t>
            </a:r>
            <a:r>
              <a:rPr lang="en-US" sz="2800" b="1">
                <a:solidFill>
                  <a:srgbClr val="0000CC"/>
                </a:solidFill>
              </a:rPr>
              <a:t>="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fome2</a:t>
            </a:r>
            <a:r>
              <a:rPr lang="en-US" sz="2800" b="1">
                <a:solidFill>
                  <a:srgbClr val="0000CC"/>
                </a:solidFill>
              </a:rPr>
              <a:t>"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Action</a:t>
            </a:r>
            <a:r>
              <a:rPr lang="en-US" sz="2800" b="1">
                <a:solidFill>
                  <a:srgbClr val="0000CC"/>
                </a:solidFill>
              </a:rPr>
              <a:t>="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url</a:t>
            </a:r>
            <a:r>
              <a:rPr lang="en-US" sz="2800" b="1">
                <a:solidFill>
                  <a:srgbClr val="0000CC"/>
                </a:solidFill>
              </a:rPr>
              <a:t>"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method</a:t>
            </a:r>
            <a:r>
              <a:rPr lang="en-US" sz="2800" b="1">
                <a:solidFill>
                  <a:srgbClr val="0000CC"/>
                </a:solidFill>
              </a:rPr>
              <a:t>="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get</a:t>
            </a:r>
            <a:r>
              <a:rPr lang="en-US" sz="2800" b="1">
                <a:solidFill>
                  <a:srgbClr val="0000CC"/>
                </a:solidFill>
              </a:rPr>
              <a:t>"</a:t>
            </a:r>
            <a:r>
              <a:rPr lang="en-US" altLang="zh-CN" sz="2800" b="1">
                <a:solidFill>
                  <a:srgbClr val="0000CC"/>
                </a:solidFill>
                <a:ea typeface="SimSun" pitchFamily="2" charset="-122"/>
              </a:rPr>
              <a:t>&gt;</a:t>
            </a:r>
            <a:endParaRPr lang="en-US" sz="2800" b="1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User Name</a:t>
            </a:r>
            <a:r>
              <a:rPr lang="en-US" sz="2800" b="1">
                <a:solidFill>
                  <a:srgbClr val="FF0000"/>
                </a:solidFill>
              </a:rPr>
              <a:t>: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&lt;INPUT TYPE</a:t>
            </a:r>
            <a:r>
              <a:rPr lang="en-US" sz="2800" b="1">
                <a:solidFill>
                  <a:srgbClr val="FF0000"/>
                </a:solidFill>
              </a:rPr>
              <a:t>="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TEXT</a:t>
            </a:r>
            <a:r>
              <a:rPr lang="en-US" sz="2800" b="1">
                <a:solidFill>
                  <a:srgbClr val="FF0000"/>
                </a:solidFill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Name</a:t>
            </a:r>
            <a:r>
              <a:rPr lang="en-US" sz="2800" b="1">
                <a:solidFill>
                  <a:srgbClr val="FF0000"/>
                </a:solidFill>
              </a:rPr>
              <a:t>="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FName</a:t>
            </a:r>
            <a:r>
              <a:rPr lang="en-US" sz="2800" b="1">
                <a:solidFill>
                  <a:srgbClr val="FF0000"/>
                </a:solidFill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SIZE</a:t>
            </a:r>
            <a:r>
              <a:rPr lang="en-US" sz="2800" b="1">
                <a:solidFill>
                  <a:srgbClr val="FF0000"/>
                </a:solidFill>
              </a:rPr>
              <a:t>="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15</a:t>
            </a:r>
            <a:r>
              <a:rPr lang="en-US" sz="2800" b="1">
                <a:solidFill>
                  <a:srgbClr val="FF0000"/>
                </a:solidFill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MAXLENGTH</a:t>
            </a:r>
            <a:r>
              <a:rPr lang="en-US" sz="2800" b="1">
                <a:solidFill>
                  <a:srgbClr val="FF0000"/>
                </a:solidFill>
              </a:rPr>
              <a:t>="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25</a:t>
            </a:r>
            <a:r>
              <a:rPr lang="en-US" sz="2800" b="1">
                <a:solidFill>
                  <a:srgbClr val="FF0000"/>
                </a:solidFill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&gt;&lt;BR&gt;</a:t>
            </a:r>
            <a:endParaRPr lang="en-US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Password</a:t>
            </a:r>
            <a:r>
              <a:rPr lang="en-US" sz="2800" b="1">
                <a:solidFill>
                  <a:srgbClr val="3333FF"/>
                </a:solidFill>
              </a:rPr>
              <a:t>: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&lt;INPUT TYPE</a:t>
            </a:r>
            <a:r>
              <a:rPr lang="en-US" sz="2800" b="1">
                <a:solidFill>
                  <a:srgbClr val="3333FF"/>
                </a:solidFill>
              </a:rPr>
              <a:t>="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PASSWORD</a:t>
            </a:r>
            <a:r>
              <a:rPr lang="en-US" sz="2800" b="1">
                <a:solidFill>
                  <a:srgbClr val="3333FF"/>
                </a:solidFill>
              </a:rPr>
              <a:t>"</a:t>
            </a:r>
            <a:endParaRPr lang="en-US" altLang="zh-CN" sz="2800" b="1">
              <a:solidFill>
                <a:srgbClr val="3333FF"/>
              </a:solidFill>
              <a:ea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NAME</a:t>
            </a:r>
            <a:r>
              <a:rPr lang="en-US" sz="2800" b="1">
                <a:solidFill>
                  <a:srgbClr val="3333FF"/>
                </a:solidFill>
              </a:rPr>
              <a:t>="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PWord</a:t>
            </a:r>
            <a:r>
              <a:rPr lang="en-US" sz="2800" b="1">
                <a:solidFill>
                  <a:srgbClr val="3333FF"/>
                </a:solidFill>
              </a:rPr>
              <a:t>"</a:t>
            </a:r>
            <a:r>
              <a:rPr lang="ar-SA" sz="2800" b="1">
                <a:solidFill>
                  <a:srgbClr val="3333FF"/>
                </a:solidFill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  value</a:t>
            </a:r>
            <a:r>
              <a:rPr lang="en-US" sz="2800" b="1">
                <a:solidFill>
                  <a:srgbClr val="3333FF"/>
                </a:solidFill>
              </a:rPr>
              <a:t>=""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SIZE</a:t>
            </a:r>
            <a:r>
              <a:rPr lang="en-US" sz="2800" b="1">
                <a:solidFill>
                  <a:srgbClr val="3333FF"/>
                </a:solidFill>
              </a:rPr>
              <a:t>="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15</a:t>
            </a:r>
            <a:r>
              <a:rPr lang="en-US" sz="2800" b="1">
                <a:solidFill>
                  <a:srgbClr val="3333FF"/>
                </a:solidFill>
              </a:rPr>
              <a:t>”</a:t>
            </a:r>
            <a:endParaRPr lang="ar-SA" sz="2800" b="1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MAXLENGTH</a:t>
            </a:r>
            <a:r>
              <a:rPr lang="en-US" sz="2800" b="1">
                <a:solidFill>
                  <a:srgbClr val="3333FF"/>
                </a:solidFill>
              </a:rPr>
              <a:t>="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25</a:t>
            </a:r>
            <a:r>
              <a:rPr lang="en-US" sz="2800" b="1">
                <a:solidFill>
                  <a:srgbClr val="3333FF"/>
                </a:solidFill>
              </a:rPr>
              <a:t>"</a:t>
            </a:r>
            <a:r>
              <a:rPr lang="en-US" altLang="zh-CN" sz="2800" b="1">
                <a:solidFill>
                  <a:srgbClr val="3333FF"/>
                </a:solidFill>
                <a:ea typeface="SimSun" pitchFamily="2" charset="-122"/>
              </a:rPr>
              <a:t>&gt;&lt;BR&gt;</a:t>
            </a:r>
            <a:endParaRPr lang="en-US" sz="2800" b="1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&lt;</a:t>
            </a:r>
            <a:r>
              <a:rPr lang="en-US" sz="2800" b="1">
                <a:solidFill>
                  <a:srgbClr val="FF0000"/>
                </a:solidFill>
              </a:rPr>
              <a:t>/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FORM&gt;&lt;</a:t>
            </a:r>
            <a:r>
              <a:rPr lang="en-US" sz="2800" b="1">
                <a:solidFill>
                  <a:srgbClr val="FF0000"/>
                </a:solidFill>
              </a:rPr>
              <a:t>/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BODY&gt; &lt;</a:t>
            </a:r>
            <a:r>
              <a:rPr lang="en-US" sz="2800" b="1">
                <a:solidFill>
                  <a:srgbClr val="FF0000"/>
                </a:solidFill>
              </a:rPr>
              <a:t>/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HTML&gt;</a:t>
            </a:r>
            <a:endParaRPr lang="en-US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762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b="1">
                <a:solidFill>
                  <a:srgbClr val="FFFF00"/>
                </a:solidFill>
                <a:ea typeface="SimSun" pitchFamily="2" charset="-122"/>
              </a:rPr>
              <a:t>Example on Password Box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259A-7781-4F47-92A0-2614915F75FF}" type="slidenum">
              <a:rPr lang="ar-SA"/>
              <a:pPr/>
              <a:t>34</a:t>
            </a:fld>
            <a:endParaRPr lang="en-US" altLang="zh-CN">
              <a:ea typeface="SimSun" pitchFamily="2" charset="-122"/>
            </a:endParaRP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1125"/>
            <a:ext cx="8153400" cy="5073650"/>
          </a:xfrm>
          <a:prstGeom prst="rect">
            <a:avLst/>
          </a:prstGeom>
          <a:noFill/>
        </p:spPr>
      </p:pic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>
          <a:xfrm>
            <a:off x="754063" y="350838"/>
            <a:ext cx="7929562" cy="762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b="1">
                <a:solidFill>
                  <a:srgbClr val="FFFF00"/>
                </a:solidFill>
                <a:ea typeface="SimSun" pitchFamily="2" charset="-122"/>
              </a:rPr>
              <a:t>Output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3600">
                <a:latin typeface="黑体" pitchFamily="49" charset="-122"/>
                <a:ea typeface="黑体" pitchFamily="49" charset="-122"/>
              </a:rPr>
              <a:t>框架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lstStyle/>
          <a:p>
            <a:pPr eaLnBrk="1" hangingPunct="1"/>
            <a:r>
              <a:rPr lang="zh-CN" altLang="en-US" sz="2800"/>
              <a:t>框架的写法如下：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>
                <a:solidFill>
                  <a:srgbClr val="FF0066"/>
                </a:solidFill>
              </a:rPr>
              <a:t>&lt;frameset cols="30%,70%"&gt;</a:t>
            </a:r>
            <a:endParaRPr lang="zh-CN" altLang="en-US" sz="2800">
              <a:solidFill>
                <a:srgbClr val="FF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66"/>
                </a:solidFill>
              </a:rPr>
              <a:t>	&lt;frame src="left.html" noresize scrolling="no" name="left"&gt;&lt;/frame&gt;</a:t>
            </a:r>
            <a:endParaRPr lang="zh-CN" altLang="en-US" sz="2800">
              <a:solidFill>
                <a:srgbClr val="FF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66"/>
                </a:solidFill>
              </a:rPr>
              <a:t>	&lt;frame src="right.html" noresize scrolling="no" name="right"&gt;&lt;/frame&gt;</a:t>
            </a:r>
            <a:endParaRPr lang="zh-CN" altLang="en-US" sz="2800">
              <a:solidFill>
                <a:srgbClr val="FF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66"/>
                </a:solidFill>
              </a:rPr>
              <a:t>	&lt;/frameset&gt;</a:t>
            </a:r>
            <a:endParaRPr lang="zh-CN" altLang="en-US" sz="280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A39E-CF24-4B15-AF16-2CAE2DD27DAB}" type="slidenum">
              <a:rPr lang="ar-SA"/>
              <a:pPr/>
              <a:t>36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a typeface="SimSun" pitchFamily="2" charset="-122"/>
              </a:rPr>
              <a:t>&lt;HEAD&gt;</a:t>
            </a:r>
            <a:endParaRPr lang="en-US" sz="28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&lt;FRAMESET ROWS</a:t>
            </a:r>
            <a:r>
              <a:rPr lang="en-US" sz="2800" b="1">
                <a:solidFill>
                  <a:srgbClr val="FF0000"/>
                </a:solidFill>
              </a:rPr>
              <a:t>="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25%,50%,25%</a:t>
            </a:r>
            <a:r>
              <a:rPr lang="en-US" sz="2800" b="1">
                <a:solidFill>
                  <a:srgbClr val="FF0000"/>
                </a:solidFill>
              </a:rPr>
              <a:t>”</a:t>
            </a:r>
            <a:endParaRPr lang="ar-SA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SimSun" pitchFamily="2" charset="-122"/>
              </a:rPr>
              <a:t>			&lt;FRAME SRC</a:t>
            </a:r>
            <a:r>
              <a:rPr lang="en-US" sz="2800" b="1"/>
              <a:t>=""</a:t>
            </a:r>
            <a:r>
              <a:rPr lang="en-US" altLang="zh-CN" sz="2800" b="1">
                <a:ea typeface="SimSun" pitchFamily="2" charset="-122"/>
              </a:rPr>
              <a:t>&gt;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SimSun" pitchFamily="2" charset="-122"/>
              </a:rPr>
              <a:t>&lt;FRAMESET COLS</a:t>
            </a:r>
            <a:r>
              <a:rPr lang="en-US" sz="2800" b="1"/>
              <a:t>="</a:t>
            </a:r>
            <a:r>
              <a:rPr lang="en-US" altLang="zh-CN" sz="2800" b="1">
                <a:ea typeface="SimSun" pitchFamily="2" charset="-122"/>
              </a:rPr>
              <a:t>25%,</a:t>
            </a:r>
            <a:r>
              <a:rPr lang="en-US" sz="2800" b="1"/>
              <a:t>*"</a:t>
            </a:r>
            <a:r>
              <a:rPr lang="en-US" altLang="zh-CN" sz="2800" b="1">
                <a:ea typeface="SimSun" pitchFamily="2" charset="-122"/>
              </a:rPr>
              <a:t>&gt;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33CC33"/>
                </a:solidFill>
                <a:ea typeface="SimSun" pitchFamily="2" charset="-122"/>
              </a:rPr>
              <a:t>				</a:t>
            </a:r>
            <a:r>
              <a:rPr lang="en-US" altLang="zh-CN" sz="2800" b="1">
                <a:solidFill>
                  <a:srgbClr val="A50021"/>
                </a:solidFill>
                <a:ea typeface="SimSun" pitchFamily="2" charset="-122"/>
              </a:rPr>
              <a:t>&lt;FRAME SRC</a:t>
            </a:r>
            <a:r>
              <a:rPr lang="en-US" sz="2800" b="1">
                <a:solidFill>
                  <a:srgbClr val="A50021"/>
                </a:solidFill>
              </a:rPr>
              <a:t>=""</a:t>
            </a:r>
            <a:r>
              <a:rPr lang="en-US" altLang="zh-CN" sz="2800" b="1">
                <a:solidFill>
                  <a:srgbClr val="A50021"/>
                </a:solidFill>
                <a:ea typeface="SimSun" pitchFamily="2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A50021"/>
                </a:solidFill>
                <a:ea typeface="SimSun" pitchFamily="2" charset="-122"/>
              </a:rPr>
              <a:t>				&lt;FRAME SRC</a:t>
            </a:r>
            <a:r>
              <a:rPr lang="en-US" sz="2800" b="1">
                <a:solidFill>
                  <a:srgbClr val="A50021"/>
                </a:solidFill>
              </a:rPr>
              <a:t>=""</a:t>
            </a:r>
            <a:r>
              <a:rPr lang="en-US" altLang="zh-CN" sz="2800" b="1">
                <a:solidFill>
                  <a:srgbClr val="A50021"/>
                </a:solidFill>
                <a:ea typeface="SimSun" pitchFamily="2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33CC33"/>
                </a:solidFill>
                <a:ea typeface="SimSun" pitchFamily="2" charset="-122"/>
              </a:rPr>
              <a:t>					</a:t>
            </a:r>
            <a:r>
              <a:rPr lang="en-US" altLang="zh-CN" sz="2800" b="1">
                <a:ea typeface="SimSun" pitchFamily="2" charset="-122"/>
              </a:rPr>
              <a:t>&lt;</a:t>
            </a:r>
            <a:r>
              <a:rPr lang="en-US" sz="2800" b="1"/>
              <a:t>/</a:t>
            </a:r>
            <a:r>
              <a:rPr lang="en-US" altLang="zh-CN" sz="2800" b="1">
                <a:ea typeface="SimSun" pitchFamily="2" charset="-122"/>
              </a:rPr>
              <a:t>FRAMESET&gt;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SimSun" pitchFamily="2" charset="-122"/>
              </a:rPr>
              <a:t>			&lt;FRAME SRC</a:t>
            </a:r>
            <a:r>
              <a:rPr lang="en-US" sz="2800" b="1"/>
              <a:t>=""</a:t>
            </a:r>
            <a:r>
              <a:rPr lang="en-US" altLang="zh-CN" sz="2800" b="1">
                <a:ea typeface="SimSun" pitchFamily="2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&lt;</a:t>
            </a:r>
            <a:r>
              <a:rPr lang="en-US" sz="2800" b="1">
                <a:solidFill>
                  <a:srgbClr val="FF0000"/>
                </a:solidFill>
              </a:rPr>
              <a:t>/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FRAMESET&gt;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a typeface="SimSun" pitchFamily="2" charset="-122"/>
              </a:rPr>
              <a:t>&lt;</a:t>
            </a:r>
            <a:r>
              <a:rPr lang="en-US" sz="2800" b="1">
                <a:solidFill>
                  <a:srgbClr val="0000FF"/>
                </a:solidFill>
              </a:rPr>
              <a:t>/</a:t>
            </a:r>
            <a:r>
              <a:rPr lang="en-US" altLang="zh-CN" sz="2800" b="1">
                <a:solidFill>
                  <a:srgbClr val="0000FF"/>
                </a:solidFill>
                <a:ea typeface="SimSun" pitchFamily="2" charset="-122"/>
              </a:rPr>
              <a:t>HEAD&gt;</a:t>
            </a:r>
            <a:endParaRPr lang="en-US" sz="2800" b="1">
              <a:solidFill>
                <a:srgbClr val="0000FF"/>
              </a:solidFill>
            </a:endParaRP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>
                <a:solidFill>
                  <a:srgbClr val="FFFF00"/>
                </a:solidFill>
                <a:ea typeface="SimSun" pitchFamily="2" charset="-122"/>
              </a:rPr>
              <a:t>Compound FRAMESET Divisions  Example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64FC-EA1B-4C87-926E-C7B1CD767820}" type="slidenum">
              <a:rPr lang="ar-SA"/>
              <a:pPr/>
              <a:t>37</a:t>
            </a:fld>
            <a:endParaRPr lang="en-US" altLang="zh-CN">
              <a:ea typeface="SimSun" pitchFamily="2" charset="-122"/>
            </a:endParaRP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248775" cy="6172200"/>
          </a:xfrm>
          <a:prstGeom prst="rect">
            <a:avLst/>
          </a:prstGeom>
          <a:noFill/>
        </p:spPr>
      </p:pic>
      <p:sp>
        <p:nvSpPr>
          <p:cNvPr id="14848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6096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>
                <a:solidFill>
                  <a:srgbClr val="FFFF00"/>
                </a:solidFill>
                <a:ea typeface="SimSun" pitchFamily="2" charset="-122"/>
              </a:rPr>
              <a:t>Output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D531-CB5A-4BC0-9FDA-B0735AFA0F7E}" type="slidenum">
              <a:rPr lang="ar-SA"/>
              <a:pPr/>
              <a:t>38</a:t>
            </a:fld>
            <a:endParaRPr lang="en-US" altLang="zh-CN">
              <a:ea typeface="SimSun" pitchFamily="2" charset="-122"/>
            </a:endParaRPr>
          </a:p>
        </p:txBody>
      </p:sp>
      <p:pic>
        <p:nvPicPr>
          <p:cNvPr id="157701" name="Picture 5" descr="FIG5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381000" y="5486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841B-1FEF-4A74-A3AF-5C648417FBEF}" type="slidenum">
              <a:rPr lang="ar-SA"/>
              <a:pPr/>
              <a:t>39</a:t>
            </a:fld>
            <a:endParaRPr lang="en-US" altLang="zh-CN">
              <a:ea typeface="SimSun" pitchFamily="2" charset="-122"/>
            </a:endParaRPr>
          </a:p>
        </p:txBody>
      </p:sp>
      <p:pic>
        <p:nvPicPr>
          <p:cNvPr id="156677" name="Picture 5" descr="FIG5-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381000" y="5486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47310"/>
          </a:xfrm>
        </p:spPr>
        <p:txBody>
          <a:bodyPr>
            <a:normAutofit fontScale="75000" lnSpcReduction="20000"/>
          </a:bodyPr>
          <a:lstStyle/>
          <a:p>
            <a:pPr marL="118745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，方便整理实验室内部数据</a:t>
            </a:r>
          </a:p>
          <a:p>
            <a:pPr marL="118745" indent="0">
              <a:buNone/>
            </a:pPr>
            <a:r>
              <a:rPr lang="zh-CN" altLang="en-US" dirty="0"/>
              <a:t> 比如管理测序数据，引物，高通量数据等；</a:t>
            </a:r>
          </a:p>
          <a:p>
            <a:pPr marL="118745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，节省前期调研时间</a:t>
            </a:r>
          </a:p>
          <a:p>
            <a:pPr marL="118745" indent="0">
              <a:buNone/>
            </a:pPr>
            <a:r>
              <a:rPr lang="zh-CN" altLang="en-US" dirty="0"/>
              <a:t>在前期调研花费的时间精力整理的数据，构建数据平台，节省这部分时间</a:t>
            </a:r>
          </a:p>
          <a:p>
            <a:pPr marL="118745" indent="0">
              <a:buNone/>
            </a:pPr>
            <a:r>
              <a:rPr lang="zh-CN" altLang="en-US" dirty="0"/>
              <a:t>例如，ChimerDB 4.0: an updated and expanded database of fusion genes，ChimerDB is a comprehensive database of fusion genes encompassing analysis of deep sequencing data (ChimerSeq) and text mining of publications (ChimerPub) with extensive manual annotations (ChimerKB)</a:t>
            </a:r>
          </a:p>
          <a:p>
            <a:pPr marL="118745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，针对某一功能优化数据查询检索功能</a:t>
            </a:r>
          </a:p>
          <a:p>
            <a:pPr marL="118745" indent="0">
              <a:buNone/>
            </a:pPr>
            <a:r>
              <a:rPr lang="zh-CN" altLang="en-US" dirty="0"/>
              <a:t>例如，FusionGDB: fusion gene annotation DataBase.https://www.ncbi.nlm.nih.gov/pubmed/30407583</a:t>
            </a:r>
          </a:p>
          <a:p>
            <a:pPr marL="118745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，方便数据分析挖掘</a:t>
            </a:r>
          </a:p>
          <a:p>
            <a:pPr marL="118745" indent="0">
              <a:buNone/>
            </a:pPr>
            <a:r>
              <a:rPr lang="zh-CN" altLang="en-US" dirty="0"/>
              <a:t>GEPIA (Gene Expression Profiling Interactive Analysis)</a:t>
            </a:r>
          </a:p>
          <a:p>
            <a:pPr marL="118745" indent="0">
              <a:buNone/>
            </a:pPr>
            <a:r>
              <a:rPr lang="zh-CN" altLang="en-US" dirty="0"/>
              <a:t>http://gepia.cancer-pku.cn/</a:t>
            </a:r>
          </a:p>
          <a:p>
            <a:pPr marL="118745" indent="0">
              <a:buNone/>
            </a:pPr>
            <a:r>
              <a:rPr lang="zh-CN" altLang="en-US" dirty="0"/>
              <a:t>https://zhuanlan.zhihu.com/p/70460250</a:t>
            </a:r>
          </a:p>
          <a:p>
            <a:pPr marL="118745" indent="0">
              <a:buNone/>
            </a:pPr>
            <a:endParaRPr lang="zh-CN" altLang="en-US" dirty="0"/>
          </a:p>
          <a:p>
            <a:pPr marL="118745" indent="0">
              <a:buNone/>
            </a:pPr>
            <a:endParaRPr lang="zh-CN" altLang="en-US" dirty="0"/>
          </a:p>
          <a:p>
            <a:pPr marL="118745" indent="0">
              <a:buNone/>
            </a:pPr>
            <a:endParaRPr lang="zh-CN" altLang="en-US" dirty="0"/>
          </a:p>
          <a:p>
            <a:pPr marL="118745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7499350" cy="909637"/>
          </a:xfrm>
        </p:spPr>
        <p:txBody>
          <a:bodyPr/>
          <a:lstStyle/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2,PHP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398463" y="1460938"/>
            <a:ext cx="8143875" cy="5410200"/>
          </a:xfrm>
        </p:spPr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en-US" dirty="0"/>
              <a:t>是一款非常实用的编程语言。除此之外，</a:t>
            </a:r>
            <a:r>
              <a:rPr lang="en-US" altLang="zh-CN" dirty="0" err="1"/>
              <a:t>php</a:t>
            </a:r>
            <a:r>
              <a:rPr lang="zh-CN" altLang="en-US" dirty="0"/>
              <a:t>编程语言作为一门强健的服务器端语言，汇集多种语言优点于一身，从而为</a:t>
            </a:r>
            <a:r>
              <a:rPr lang="en-US" altLang="zh-CN" dirty="0"/>
              <a:t>web</a:t>
            </a:r>
            <a:r>
              <a:rPr lang="zh-CN" altLang="en-US" dirty="0"/>
              <a:t>落地页提供快速便捷的服务。</a:t>
            </a:r>
            <a:endParaRPr lang="en-US" altLang="zh-TW" dirty="0">
              <a:ea typeface="DFKai-SB" pitchFamily="65" charset="-120"/>
            </a:endParaRPr>
          </a:p>
          <a:p>
            <a:pPr eaLnBrk="1" hangingPunct="1"/>
            <a:r>
              <a:rPr lang="zh-TW" altLang="en-US" dirty="0">
                <a:ea typeface="DFKai-SB" pitchFamily="65" charset="-120"/>
              </a:rPr>
              <a:t>将</a:t>
            </a:r>
            <a:r>
              <a:rPr lang="en-US" altLang="zh-TW" dirty="0">
                <a:ea typeface="DFKai-SB" pitchFamily="65" charset="-120"/>
              </a:rPr>
              <a:t>PHP</a:t>
            </a:r>
            <a:r>
              <a:rPr lang="zh-TW" altLang="en-US" dirty="0">
                <a:ea typeface="DFKai-SB" pitchFamily="65" charset="-120"/>
              </a:rPr>
              <a:t>崁入在</a:t>
            </a:r>
            <a:r>
              <a:rPr lang="en-US" altLang="zh-TW" dirty="0">
                <a:ea typeface="DFKai-SB" pitchFamily="65" charset="-120"/>
              </a:rPr>
              <a:t>HTML</a:t>
            </a:r>
            <a:r>
              <a:rPr lang="zh-TW" altLang="en-US" dirty="0">
                <a:ea typeface="DFKai-SB" pitchFamily="65" charset="-120"/>
              </a:rPr>
              <a:t>中</a:t>
            </a:r>
            <a:r>
              <a:rPr lang="en-US" altLang="zh-TW" dirty="0">
                <a:ea typeface="DFKai-SB" pitchFamily="65" charset="-120"/>
              </a:rPr>
              <a:t>,</a:t>
            </a:r>
            <a:r>
              <a:rPr lang="zh-TW" altLang="en-US" dirty="0">
                <a:ea typeface="DFKai-SB" pitchFamily="65" charset="-120"/>
              </a:rPr>
              <a:t>故必须利用特殊的标签来区分</a:t>
            </a:r>
            <a:r>
              <a:rPr lang="en-US" altLang="zh-TW" dirty="0">
                <a:ea typeface="DFKai-SB" pitchFamily="65" charset="-120"/>
              </a:rPr>
              <a:t>HTML</a:t>
            </a:r>
            <a:r>
              <a:rPr lang="zh-TW" altLang="en-US" dirty="0">
                <a:ea typeface="DFKai-SB" pitchFamily="65" charset="-120"/>
              </a:rPr>
              <a:t>或</a:t>
            </a:r>
            <a:r>
              <a:rPr lang="en-US" altLang="zh-TW" dirty="0">
                <a:ea typeface="DFKai-SB" pitchFamily="65" charset="-120"/>
              </a:rPr>
              <a:t>PHP</a:t>
            </a:r>
            <a:r>
              <a:rPr lang="zh-TW" altLang="en-US" dirty="0">
                <a:ea typeface="DFKai-SB" pitchFamily="65" charset="-120"/>
              </a:rPr>
              <a:t>语言。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7499350" cy="909637"/>
          </a:xfrm>
        </p:spPr>
        <p:txBody>
          <a:bodyPr/>
          <a:lstStyle/>
          <a:p>
            <a:pPr eaLnBrk="1" hangingPunct="1"/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第一个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PHP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程序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85875" y="1285875"/>
            <a:ext cx="6143625" cy="4094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&lt;!DOCTYPE html&gt;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&lt;html&gt;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&lt;head&gt;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&lt;meta </a:t>
            </a:r>
            <a:r>
              <a:rPr kumimoji="0" lang="en-US" altLang="zh-TW" sz="2000" dirty="0" err="1">
                <a:latin typeface="Times New Roman" panose="02020503050405090304" pitchFamily="18" charset="0"/>
                <a:ea typeface="Microsoft JhengHei" pitchFamily="34" charset="-120"/>
              </a:rPr>
              <a:t>charset</a:t>
            </a:r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="UTF-8"&gt;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</a:t>
            </a:r>
            <a:r>
              <a:rPr kumimoji="0" lang="en-US" altLang="zh-TW" sz="2000">
                <a:latin typeface="Times New Roman" panose="02020503050405090304" pitchFamily="18" charset="0"/>
                <a:ea typeface="Microsoft JhengHei" pitchFamily="34" charset="-120"/>
              </a:rPr>
              <a:t>title&gt;</a:t>
            </a:r>
            <a:r>
              <a:rPr kumimoji="0" lang="zh-TW" altLang="en-US" sz="2000">
                <a:latin typeface="Times New Roman" panose="02020503050405090304" pitchFamily="18" charset="0"/>
                <a:ea typeface="Microsoft JhengHei" pitchFamily="34" charset="-120"/>
              </a:rPr>
              <a:t>第一个</a:t>
            </a:r>
            <a:r>
              <a:rPr kumimoji="0" lang="en-US" altLang="zh-TW" sz="2000">
                <a:latin typeface="Times New Roman" panose="02020503050405090304" pitchFamily="18" charset="0"/>
                <a:ea typeface="Microsoft JhengHei" pitchFamily="34" charset="-120"/>
              </a:rPr>
              <a:t>PHP</a:t>
            </a:r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&lt;/title&gt;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&lt;/head&gt;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&lt;body&gt;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&lt;p&gt;Hello My Friend!  &lt;/p&gt;</a:t>
            </a:r>
          </a:p>
          <a:p>
            <a:pPr eaLnBrk="1" hangingPunct="1"/>
            <a:r>
              <a:rPr kumimoji="0" lang="en-US" altLang="zh-TW" sz="2000" b="1" dirty="0">
                <a:latin typeface="Times New Roman" panose="02020503050405090304" pitchFamily="18" charset="0"/>
                <a:ea typeface="Microsoft JhengHei" pitchFamily="34" charset="-120"/>
              </a:rPr>
              <a:t>&lt;?</a:t>
            </a:r>
            <a:r>
              <a:rPr kumimoji="0" lang="en-US" altLang="zh-TW" sz="2000" b="1" dirty="0" err="1">
                <a:latin typeface="Times New Roman" panose="02020503050405090304" pitchFamily="18" charset="0"/>
                <a:ea typeface="Microsoft JhengHei" pitchFamily="34" charset="-120"/>
              </a:rPr>
              <a:t>php</a:t>
            </a:r>
            <a:endParaRPr kumimoji="0" lang="en-US" altLang="zh-TW" sz="2000" b="1" dirty="0">
              <a:latin typeface="Times New Roman" panose="02020503050405090304" pitchFamily="18" charset="0"/>
              <a:ea typeface="Microsoft JhengHei" pitchFamily="34" charset="-120"/>
            </a:endParaRP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	</a:t>
            </a:r>
            <a:r>
              <a:rPr kumimoji="0" lang="en-US" altLang="zh-TW" sz="2000" b="1">
                <a:latin typeface="Times New Roman" panose="02020503050405090304" pitchFamily="18" charset="0"/>
                <a:ea typeface="Microsoft JhengHei" pitchFamily="34" charset="-120"/>
              </a:rPr>
              <a:t>echo "</a:t>
            </a:r>
            <a:r>
              <a:rPr kumimoji="0" lang="zh-TW" altLang="en-US" sz="2000" b="1">
                <a:latin typeface="Times New Roman" panose="02020503050405090304" pitchFamily="18" charset="0"/>
                <a:ea typeface="Microsoft JhengHei" pitchFamily="34" charset="-120"/>
              </a:rPr>
              <a:t>我的第一个</a:t>
            </a:r>
            <a:r>
              <a:rPr kumimoji="0" lang="en-US" altLang="zh-TW" sz="2000" b="1">
                <a:latin typeface="Times New Roman" panose="02020503050405090304" pitchFamily="18" charset="0"/>
                <a:ea typeface="Microsoft JhengHei" pitchFamily="34" charset="-120"/>
              </a:rPr>
              <a:t>PHP</a:t>
            </a:r>
            <a:r>
              <a:rPr kumimoji="0" lang="zh-TW" altLang="en-US" sz="2000" b="1">
                <a:latin typeface="Times New Roman" panose="02020503050405090304" pitchFamily="18" charset="0"/>
                <a:ea typeface="Microsoft JhengHei" pitchFamily="34" charset="-120"/>
              </a:rPr>
              <a:t>程序</a:t>
            </a:r>
            <a:r>
              <a:rPr kumimoji="0" lang="en-US" altLang="zh-TW" sz="2000" b="1">
                <a:latin typeface="Times New Roman" panose="02020503050405090304" pitchFamily="18" charset="0"/>
                <a:ea typeface="Microsoft JhengHei" pitchFamily="34" charset="-120"/>
              </a:rPr>
              <a:t>&lt;</a:t>
            </a:r>
            <a:r>
              <a:rPr kumimoji="0" lang="en-US" altLang="zh-TW" sz="2000" b="1" dirty="0" err="1">
                <a:latin typeface="Times New Roman" panose="02020503050405090304" pitchFamily="18" charset="0"/>
                <a:ea typeface="Microsoft JhengHei" pitchFamily="34" charset="-120"/>
              </a:rPr>
              <a:t>br</a:t>
            </a:r>
            <a:r>
              <a:rPr kumimoji="0" lang="en-US" altLang="zh-TW" sz="2000" b="1" dirty="0">
                <a:latin typeface="Times New Roman" panose="02020503050405090304" pitchFamily="18" charset="0"/>
                <a:ea typeface="Microsoft JhengHei" pitchFamily="34" charset="-120"/>
              </a:rPr>
              <a:t> /&gt;" ;</a:t>
            </a:r>
          </a:p>
          <a:p>
            <a:pPr eaLnBrk="1" hangingPunct="1"/>
            <a:r>
              <a:rPr kumimoji="0" lang="en-US" altLang="zh-TW" sz="2000" b="1" dirty="0">
                <a:latin typeface="Times New Roman" panose="02020503050405090304" pitchFamily="18" charset="0"/>
                <a:ea typeface="Microsoft JhengHei" pitchFamily="34" charset="-120"/>
              </a:rPr>
              <a:t>?&gt;</a:t>
            </a:r>
          </a:p>
          <a:p>
            <a:pPr eaLnBrk="1" hangingPunct="1"/>
            <a:r>
              <a:rPr kumimoji="0" lang="en-US" altLang="zh-TW" sz="2000" dirty="0">
                <a:latin typeface="Times New Roman" panose="02020503050405090304" pitchFamily="18" charset="0"/>
                <a:ea typeface="Microsoft JhengHei" pitchFamily="34" charset="-120"/>
              </a:rPr>
              <a:t>&lt;/body&gt;</a:t>
            </a:r>
          </a:p>
          <a:p>
            <a:pPr eaLnBrk="1" hangingPunct="1"/>
            <a:r>
              <a:rPr kumimoji="0" lang="en-US" altLang="zh-TW" sz="2000">
                <a:latin typeface="Times New Roman" panose="02020503050405090304" pitchFamily="18" charset="0"/>
                <a:ea typeface="Microsoft JhengHei" pitchFamily="34" charset="-120"/>
              </a:rPr>
              <a:t>&lt;/html&gt;</a:t>
            </a:r>
            <a:endParaRPr kumimoji="0" lang="en-US" altLang="zh-TW" sz="2000" dirty="0">
              <a:latin typeface="Times New Roman" panose="02020503050405090304" pitchFamily="18" charset="0"/>
              <a:ea typeface="Microsoft JhengHei" pitchFamily="34" charset="-120"/>
            </a:endParaRPr>
          </a:p>
        </p:txBody>
      </p:sp>
      <p:pic>
        <p:nvPicPr>
          <p:cNvPr id="11268" name="Picture 5" descr="D:\kevin\phpbook\NewVerson2004\Done\zip\tif_ch5_20\ch06\6-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625975"/>
            <a:ext cx="4183063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7499350" cy="909637"/>
          </a:xfrm>
        </p:spPr>
        <p:txBody>
          <a:bodyPr/>
          <a:lstStyle/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PHP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755650" y="1447800"/>
            <a:ext cx="8143875" cy="5410200"/>
          </a:xfrm>
        </p:spPr>
        <p:txBody>
          <a:bodyPr/>
          <a:lstStyle/>
          <a:p>
            <a:pPr eaLnBrk="1" hangingPunct="1"/>
            <a:r>
              <a:rPr lang="en-US" altLang="zh-TW">
                <a:ea typeface="DFKai-SB" pitchFamily="65" charset="-120"/>
              </a:rPr>
              <a:t>PHP</a:t>
            </a:r>
            <a:r>
              <a:rPr lang="zh-TW" altLang="en-US">
                <a:ea typeface="DFKai-SB" pitchFamily="65" charset="-120"/>
              </a:rPr>
              <a:t>语言注意事项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/>
            <a:r>
              <a:rPr lang="zh-TW" altLang="en-US">
                <a:ea typeface="DFKai-SB" pitchFamily="65" charset="-120"/>
              </a:rPr>
              <a:t>档案的扩展名必须为</a:t>
            </a:r>
            <a:r>
              <a:rPr lang="en-US" altLang="zh-TW">
                <a:ea typeface="DFKai-SB" pitchFamily="65" charset="-120"/>
              </a:rPr>
              <a:t>.php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/>
            <a:r>
              <a:rPr lang="zh-TW" altLang="en-US">
                <a:ea typeface="DFKai-SB" pitchFamily="65" charset="-120"/>
              </a:rPr>
              <a:t>命令的结束须加上分号</a:t>
            </a:r>
            <a:r>
              <a:rPr lang="en-US" altLang="zh-TW">
                <a:ea typeface="DFKai-SB" pitchFamily="65" charset="-120"/>
              </a:rPr>
              <a:t>" ;  "</a:t>
            </a:r>
            <a:endParaRPr lang="en-US" altLang="zh-TW" dirty="0">
              <a:ea typeface="DFKai-SB" pitchFamily="65" charset="-120"/>
            </a:endParaRPr>
          </a:p>
          <a:p>
            <a:pPr eaLnBrk="1" hangingPunct="1"/>
            <a:r>
              <a:rPr lang="en-US" altLang="zh-TW">
                <a:ea typeface="DFKai-SB" pitchFamily="65" charset="-120"/>
              </a:rPr>
              <a:t>PHP</a:t>
            </a:r>
            <a:r>
              <a:rPr lang="zh-TW" altLang="en-US">
                <a:ea typeface="DFKai-SB" pitchFamily="65" charset="-120"/>
              </a:rPr>
              <a:t>还有四种标签来表示</a:t>
            </a:r>
            <a:r>
              <a:rPr lang="en-US" altLang="zh-TW">
                <a:ea typeface="DFKai-SB" pitchFamily="65" charset="-120"/>
              </a:rPr>
              <a:t>PHP</a:t>
            </a:r>
            <a:r>
              <a:rPr lang="zh-TW" altLang="en-US">
                <a:ea typeface="DFKai-SB" pitchFamily="65" charset="-120"/>
              </a:rPr>
              <a:t>语言。这四种写法分别是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/>
            <a:r>
              <a:rPr lang="en-US" altLang="zh-TW" b="1">
                <a:ea typeface="DFKai-SB" pitchFamily="65" charset="-120"/>
              </a:rPr>
              <a:t>&lt;?php</a:t>
            </a:r>
            <a:r>
              <a:rPr lang="en-US" altLang="zh-TW">
                <a:ea typeface="DFKai-SB" pitchFamily="65" charset="-120"/>
              </a:rPr>
              <a:t>…</a:t>
            </a:r>
            <a:r>
              <a:rPr lang="en-US" altLang="zh-TW" b="1">
                <a:ea typeface="DFKai-SB" pitchFamily="65" charset="-120"/>
              </a:rPr>
              <a:t> ?&gt;</a:t>
            </a:r>
            <a:r>
              <a:rPr lang="en-US" altLang="zh-TW">
                <a:solidFill>
                  <a:srgbClr val="FF0000"/>
                </a:solidFill>
                <a:ea typeface="DFKai-SB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ea typeface="DFKai-SB" pitchFamily="65" charset="-120"/>
              </a:rPr>
              <a:t>最常用</a:t>
            </a:r>
            <a:r>
              <a:rPr lang="en-US" altLang="zh-TW" dirty="0">
                <a:solidFill>
                  <a:srgbClr val="FF0000"/>
                </a:solidFill>
                <a:ea typeface="DFKai-SB" pitchFamily="65" charset="-120"/>
              </a:rPr>
              <a:t>)</a:t>
            </a:r>
          </a:p>
          <a:p>
            <a:pPr lvl="1" eaLnBrk="1" hangingPunct="1"/>
            <a:r>
              <a:rPr lang="en-US" altLang="zh-TW" b="1">
                <a:ea typeface="DFKai-SB" pitchFamily="65" charset="-120"/>
              </a:rPr>
              <a:t>&lt;?</a:t>
            </a:r>
            <a:r>
              <a:rPr lang="en-US" altLang="zh-TW">
                <a:ea typeface="DFKai-SB" pitchFamily="65" charset="-120"/>
              </a:rPr>
              <a:t> …</a:t>
            </a:r>
            <a:r>
              <a:rPr lang="zh-TW" altLang="en-US">
                <a:ea typeface="DFKai-SB" pitchFamily="65" charset="-120"/>
              </a:rPr>
              <a:t>  </a:t>
            </a:r>
            <a:r>
              <a:rPr lang="en-US" altLang="zh-TW" b="1">
                <a:ea typeface="DFKai-SB" pitchFamily="65" charset="-120"/>
              </a:rPr>
              <a:t>?&gt;</a:t>
            </a:r>
            <a:r>
              <a:rPr lang="en-US" altLang="zh-TW">
                <a:ea typeface="DFKai-SB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DFKai-SB" pitchFamily="65" charset="-120"/>
                <a:sym typeface="Wingdings" panose="05000000000000000000" pitchFamily="2" charset="2"/>
              </a:rPr>
              <a:t>需设定</a:t>
            </a:r>
            <a:r>
              <a:rPr lang="en-US" altLang="zh-TW">
                <a:ea typeface="DFKai-SB" pitchFamily="65" charset="-120"/>
                <a:sym typeface="Wingdings" panose="05000000000000000000" pitchFamily="2" charset="2"/>
              </a:rPr>
              <a:t>short_open_tags=on</a:t>
            </a:r>
            <a:endParaRPr lang="en-US" altLang="zh-TW" dirty="0">
              <a:ea typeface="DFKai-SB" pitchFamily="65" charset="-120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b="1" dirty="0">
                <a:ea typeface="DFKai-SB" pitchFamily="65" charset="-120"/>
              </a:rPr>
              <a:t>&lt;%</a:t>
            </a:r>
            <a:r>
              <a:rPr lang="en-US" altLang="zh-TW" dirty="0">
                <a:ea typeface="DFKai-SB" pitchFamily="65" charset="-120"/>
              </a:rPr>
              <a:t>  </a:t>
            </a:r>
            <a:r>
              <a:rPr lang="en-US" altLang="zh-TW">
                <a:ea typeface="DFKai-SB" pitchFamily="65" charset="-120"/>
              </a:rPr>
              <a:t>…</a:t>
            </a:r>
            <a:r>
              <a:rPr lang="zh-TW" altLang="en-US">
                <a:ea typeface="DFKai-SB" pitchFamily="65" charset="-120"/>
              </a:rPr>
              <a:t>  </a:t>
            </a:r>
            <a:r>
              <a:rPr lang="en-US" altLang="zh-TW" b="1">
                <a:ea typeface="DFKai-SB" pitchFamily="65" charset="-120"/>
              </a:rPr>
              <a:t>%&gt;</a:t>
            </a:r>
            <a:r>
              <a:rPr lang="en-US" altLang="zh-TW">
                <a:ea typeface="DFKai-SB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DFKai-SB" pitchFamily="65" charset="-120"/>
                <a:sym typeface="Wingdings" panose="05000000000000000000" pitchFamily="2" charset="2"/>
              </a:rPr>
              <a:t>需设定</a:t>
            </a:r>
            <a:r>
              <a:rPr lang="en-US" altLang="zh-TW">
                <a:ea typeface="DFKai-SB" pitchFamily="65" charset="-120"/>
                <a:sym typeface="Wingdings" panose="05000000000000000000" pitchFamily="2" charset="2"/>
              </a:rPr>
              <a:t>asp_tags=on</a:t>
            </a:r>
            <a:endParaRPr lang="en-US" altLang="zh-TW" dirty="0">
              <a:ea typeface="DFKai-SB" pitchFamily="65" charset="-120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b="1" dirty="0">
                <a:ea typeface="DFKai-SB" pitchFamily="65" charset="-120"/>
              </a:rPr>
              <a:t>&lt;script language="</a:t>
            </a:r>
            <a:r>
              <a:rPr lang="en-US" altLang="zh-TW" b="1" dirty="0" err="1">
                <a:ea typeface="DFKai-SB" pitchFamily="65" charset="-120"/>
              </a:rPr>
              <a:t>php</a:t>
            </a:r>
            <a:r>
              <a:rPr lang="en-US" altLang="zh-TW" b="1" dirty="0">
                <a:ea typeface="DFKai-SB" pitchFamily="65" charset="-120"/>
              </a:rPr>
              <a:t>"&gt;</a:t>
            </a:r>
            <a:r>
              <a:rPr lang="en-US" altLang="zh-TW" dirty="0">
                <a:ea typeface="DFKai-SB" pitchFamily="65" charset="-120"/>
              </a:rPr>
              <a:t> </a:t>
            </a:r>
            <a:r>
              <a:rPr lang="en-US" altLang="zh-TW">
                <a:ea typeface="DFKai-SB" pitchFamily="65" charset="-120"/>
              </a:rPr>
              <a:t>…</a:t>
            </a:r>
            <a:r>
              <a:rPr lang="zh-TW" altLang="en-US">
                <a:ea typeface="DFKai-SB" pitchFamily="65" charset="-120"/>
              </a:rPr>
              <a:t> </a:t>
            </a:r>
            <a:r>
              <a:rPr lang="en-US" altLang="zh-TW" b="1">
                <a:ea typeface="DFKai-SB" pitchFamily="65" charset="-120"/>
              </a:rPr>
              <a:t>&lt;/script&gt;</a:t>
            </a:r>
            <a:endParaRPr lang="en-US" altLang="zh-TW" b="1" dirty="0">
              <a:ea typeface="DFKai-SB" pitchFamily="65" charset="-120"/>
            </a:endParaRPr>
          </a:p>
          <a:p>
            <a:pPr lvl="1" eaLnBrk="1" hangingPunct="1"/>
            <a:endParaRPr lang="zh-TW" altLang="en-US" dirty="0">
              <a:ea typeface="DFKai-SB" pitchFamily="65" charset="-120"/>
            </a:endParaRPr>
          </a:p>
        </p:txBody>
      </p:sp>
      <p:sp>
        <p:nvSpPr>
          <p:cNvPr id="12293" name="文字方塊 1"/>
          <p:cNvSpPr txBox="1">
            <a:spLocks noChangeArrowheads="1"/>
          </p:cNvSpPr>
          <p:nvPr/>
        </p:nvSpPr>
        <p:spPr bwMode="auto">
          <a:xfrm>
            <a:off x="827088" y="4149725"/>
            <a:ext cx="514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PMingLiU" pitchFamily="18" charset="-120"/>
                <a:sym typeface="Wingdings" panose="05000000000000000000" pitchFamily="2" charset="2"/>
              </a:rPr>
              <a:t></a:t>
            </a:r>
            <a:endParaRPr lang="zh-TW" altLang="en-US" sz="2400">
              <a:solidFill>
                <a:srgbClr val="FF0000"/>
              </a:solidFill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350" y="188913"/>
            <a:ext cx="7499350" cy="863600"/>
          </a:xfrm>
        </p:spPr>
        <p:txBody>
          <a:bodyPr/>
          <a:lstStyle/>
          <a:p>
            <a:pPr eaLnBrk="1" hangingPunct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PHP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14400" y="1447800"/>
            <a:ext cx="7358063" cy="5410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TW">
                <a:ea typeface="DFKai-SB" pitchFamily="65" charset="-120"/>
              </a:rPr>
              <a:t>PHP</a:t>
            </a:r>
            <a:r>
              <a:rPr lang="zh-TW" altLang="en-US">
                <a:ea typeface="DFKai-SB" pitchFamily="65" charset="-120"/>
              </a:rPr>
              <a:t>批注方式</a:t>
            </a:r>
            <a:r>
              <a:rPr lang="en-US" altLang="zh-TW">
                <a:ea typeface="DFKai-SB" pitchFamily="65" charset="-120"/>
              </a:rPr>
              <a:t>(</a:t>
            </a:r>
            <a:r>
              <a:rPr lang="zh-TW" altLang="en-US">
                <a:ea typeface="DFKai-SB" pitchFamily="65" charset="-120"/>
              </a:rPr>
              <a:t>类似</a:t>
            </a:r>
            <a:r>
              <a:rPr lang="en-US" altLang="zh-TW">
                <a:ea typeface="DFKai-SB" pitchFamily="65" charset="-120"/>
              </a:rPr>
              <a:t>C</a:t>
            </a:r>
            <a:r>
              <a:rPr lang="zh-TW" altLang="en-US">
                <a:ea typeface="DFKai-SB" pitchFamily="65" charset="-120"/>
              </a:rPr>
              <a:t>语言</a:t>
            </a:r>
            <a:r>
              <a:rPr lang="en-US" altLang="zh-TW">
                <a:ea typeface="DFKai-SB" pitchFamily="65" charset="-120"/>
              </a:rPr>
              <a:t>)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b="1" dirty="0">
                <a:latin typeface="Courier New" panose="02070309020205020404" pitchFamily="49" charset="0"/>
                <a:ea typeface="DFKai-SB" pitchFamily="65" charset="-120"/>
                <a:cs typeface="Courier New" panose="02070309020205020404" pitchFamily="49" charset="0"/>
              </a:rPr>
              <a:t>//</a:t>
            </a:r>
            <a:r>
              <a:rPr lang="en-US" altLang="zh-TW" dirty="0">
                <a:ea typeface="DFKai-SB" pitchFamily="65" charset="-120"/>
              </a:rPr>
              <a:t> …   </a:t>
            </a:r>
            <a:r>
              <a:rPr lang="en-US" altLang="zh-TW">
                <a:ea typeface="DFKai-SB" pitchFamily="65" charset="-120"/>
              </a:rPr>
              <a:t>	</a:t>
            </a:r>
            <a:r>
              <a:rPr lang="zh-TW" altLang="en-US">
                <a:ea typeface="DFKai-SB" pitchFamily="65" charset="-120"/>
              </a:rPr>
              <a:t>适用于「单行批注」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b="1" dirty="0">
                <a:latin typeface="Courier New" panose="02070309020205020404" pitchFamily="49" charset="0"/>
                <a:ea typeface="DFKai-SB" pitchFamily="65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DFKai-SB" pitchFamily="65" charset="-120"/>
              </a:rPr>
              <a:t> …</a:t>
            </a:r>
            <a:r>
              <a:rPr lang="en-US" altLang="zh-TW">
                <a:ea typeface="DFKai-SB" pitchFamily="65" charset="-120"/>
              </a:rPr>
              <a:t>	</a:t>
            </a:r>
            <a:r>
              <a:rPr lang="zh-TW" altLang="en-US">
                <a:ea typeface="DFKai-SB" pitchFamily="65" charset="-120"/>
              </a:rPr>
              <a:t>适用于「单行批注」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b="1" dirty="0">
                <a:latin typeface="Courier New" panose="02070309020205020404" pitchFamily="49" charset="0"/>
                <a:ea typeface="DFKai-SB" pitchFamily="65" charset="-120"/>
                <a:cs typeface="Courier New" panose="02070309020205020404" pitchFamily="49" charset="0"/>
              </a:rPr>
              <a:t>/*</a:t>
            </a:r>
            <a:r>
              <a:rPr lang="en-US" altLang="zh-TW" dirty="0">
                <a:ea typeface="DFKai-SB" pitchFamily="65" charset="-120"/>
              </a:rPr>
              <a:t> </a:t>
            </a:r>
            <a:r>
              <a:rPr lang="en-US" altLang="zh-TW">
                <a:ea typeface="DFKai-SB" pitchFamily="65" charset="-120"/>
              </a:rPr>
              <a:t>…</a:t>
            </a:r>
            <a:r>
              <a:rPr lang="en-US" altLang="zh-TW" b="1">
                <a:latin typeface="Courier New" panose="02070309020205020404" pitchFamily="49" charset="0"/>
                <a:ea typeface="DFKai-SB" pitchFamily="65" charset="-120"/>
                <a:cs typeface="Courier New" panose="02070309020205020404" pitchFamily="49" charset="0"/>
              </a:rPr>
              <a:t>*/</a:t>
            </a:r>
            <a:r>
              <a:rPr lang="en-US" altLang="zh-TW">
                <a:ea typeface="DFKai-SB" pitchFamily="65" charset="-120"/>
              </a:rPr>
              <a:t>   </a:t>
            </a:r>
            <a:r>
              <a:rPr lang="zh-TW" altLang="en-US">
                <a:ea typeface="DFKai-SB" pitchFamily="65" charset="-120"/>
              </a:rPr>
              <a:t>适用于「多行批注」</a:t>
            </a:r>
            <a:endParaRPr lang="en-US" altLang="zh-TW" dirty="0">
              <a:ea typeface="DFKai-SB" pitchFamily="65" charset="-12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TW">
                <a:ea typeface="DFKai-SB" pitchFamily="65" charset="-120"/>
              </a:rPr>
              <a:t>PHP</a:t>
            </a:r>
            <a:r>
              <a:rPr lang="zh-TW" altLang="en-US">
                <a:ea typeface="DFKai-SB" pitchFamily="65" charset="-120"/>
              </a:rPr>
              <a:t>输出指令</a:t>
            </a:r>
            <a:endParaRPr lang="en-US" altLang="zh-TW" dirty="0">
              <a:ea typeface="DFKai-SB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TW" altLang="en-US">
                <a:ea typeface="DFKai-SB" pitchFamily="65" charset="-120"/>
              </a:rPr>
              <a:t> </a:t>
            </a:r>
            <a:r>
              <a:rPr lang="en-US" altLang="zh-TW">
                <a:ea typeface="DFKai-SB" pitchFamily="65" charset="-120"/>
              </a:rPr>
              <a:t>echo()</a:t>
            </a:r>
            <a:r>
              <a:rPr lang="zh-TW" altLang="en-US">
                <a:ea typeface="DFKai-SB" pitchFamily="65" charset="-120"/>
              </a:rPr>
              <a:t>和</a:t>
            </a:r>
            <a:r>
              <a:rPr lang="en-US" altLang="zh-TW">
                <a:ea typeface="DFKai-SB" pitchFamily="65" charset="-120"/>
              </a:rPr>
              <a:t>print()</a:t>
            </a:r>
            <a:r>
              <a:rPr lang="en-US" altLang="zh-TW">
                <a:ea typeface="DFKai-SB" pitchFamily="65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DFKai-SB" pitchFamily="65" charset="-120"/>
                <a:sym typeface="Wingdings" panose="05000000000000000000" pitchFamily="2" charset="2"/>
              </a:rPr>
              <a:t>相同</a:t>
            </a:r>
            <a:r>
              <a:rPr lang="zh-TW" altLang="en-US" dirty="0">
                <a:ea typeface="DFKai-SB" pitchFamily="65" charset="-120"/>
                <a:sym typeface="Wingdings" panose="05000000000000000000" pitchFamily="2" charset="2"/>
              </a:rPr>
              <a:t>功用</a:t>
            </a:r>
            <a:endParaRPr lang="en-US" altLang="zh-TW" dirty="0">
              <a:ea typeface="DFKai-SB" pitchFamily="65" charset="-120"/>
              <a:sym typeface="Wingdings" panose="05000000000000000000" pitchFamily="2" charset="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TW">
                <a:ea typeface="DFKai-SB" pitchFamily="65" charset="-120"/>
                <a:sym typeface="Wingdings" panose="05000000000000000000" pitchFamily="2" charset="2"/>
              </a:rPr>
              <a:t>PHP</a:t>
            </a:r>
            <a:r>
              <a:rPr lang="zh-TW" altLang="en-US">
                <a:ea typeface="DFKai-SB" pitchFamily="65" charset="-120"/>
                <a:sym typeface="Wingdings" panose="05000000000000000000" pitchFamily="2" charset="2"/>
              </a:rPr>
              <a:t>语法出现位置</a:t>
            </a:r>
            <a:endParaRPr lang="en-US" altLang="zh-TW" dirty="0">
              <a:ea typeface="DFKai-SB" pitchFamily="65" charset="-120"/>
              <a:sym typeface="Wingdings" panose="05000000000000000000" pitchFamily="2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Verdana" panose="020B0604030504040204" pitchFamily="34" charset="0"/>
              <a:buNone/>
            </a:pPr>
            <a:r>
              <a:rPr lang="zh-TW" altLang="en-US">
                <a:ea typeface="DFKai-SB" pitchFamily="65" charset="-120"/>
                <a:sym typeface="Wingdings" panose="05000000000000000000" pitchFamily="2" charset="2"/>
              </a:rPr>
              <a:t>无限制</a:t>
            </a:r>
            <a:endParaRPr lang="zh-TW" altLang="en-US" dirty="0">
              <a:ea typeface="DFKai-SB" pitchFamily="65" charset="-120"/>
              <a:sym typeface="Wingdings" panose="05000000000000000000" pitchFamily="2" charset="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TW">
                <a:ea typeface="DFKai-SB" pitchFamily="65" charset="-120"/>
              </a:rPr>
              <a:t>PHP</a:t>
            </a:r>
            <a:r>
              <a:rPr lang="zh-TW" altLang="en-US">
                <a:ea typeface="DFKai-SB" pitchFamily="65" charset="-120"/>
              </a:rPr>
              <a:t>语法大小写不同</a:t>
            </a:r>
            <a:endParaRPr lang="zh-TW" altLang="en-US" dirty="0">
              <a:ea typeface="DFKai-SB" pitchFamily="65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 bwMode="auto">
          <a:xfrm>
            <a:off x="1042988" y="115888"/>
            <a:ext cx="7499350" cy="909637"/>
          </a:xfrm>
        </p:spPr>
        <p:txBody>
          <a:bodyPr/>
          <a:lstStyle/>
          <a:p>
            <a:r>
              <a:rPr lang="en-U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Example</a:t>
            </a:r>
            <a:endParaRPr lang="zh-TW" altLang="en-US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1447800" y="1600200"/>
            <a:ext cx="5715000" cy="512445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TW" sz="2800">
                <a:ea typeface="DFKai-SB" pitchFamily="65" charset="-120"/>
              </a:rPr>
              <a:t>&lt;?php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800">
                <a:ea typeface="DFKai-SB" pitchFamily="65" charset="-120"/>
              </a:rPr>
              <a:t>	//</a:t>
            </a:r>
            <a:r>
              <a:rPr lang="zh-TW" altLang="en-US" sz="2800">
                <a:ea typeface="DFKai-SB" pitchFamily="65" charset="-120"/>
              </a:rPr>
              <a:t>显示目前</a:t>
            </a:r>
            <a:r>
              <a:rPr lang="en-US" altLang="zh-TW" sz="2800">
                <a:ea typeface="DFKai-SB" pitchFamily="65" charset="-120"/>
              </a:rPr>
              <a:t>php</a:t>
            </a:r>
            <a:r>
              <a:rPr lang="zh-TW" altLang="en-US" sz="2800">
                <a:ea typeface="DFKai-SB" pitchFamily="65" charset="-120"/>
              </a:rPr>
              <a:t>的环境设定</a:t>
            </a:r>
            <a:endParaRPr lang="en-US" altLang="zh-TW" sz="28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800">
                <a:ea typeface="DFKai-SB" pitchFamily="65" charset="-120"/>
              </a:rPr>
              <a:t>  phpinfo();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800">
                <a:ea typeface="DFKai-SB" pitchFamily="65" charset="-120"/>
              </a:rPr>
              <a:t>	#</a:t>
            </a:r>
            <a:r>
              <a:rPr lang="zh-TW" altLang="en-US" sz="2800">
                <a:ea typeface="DFKai-SB" pitchFamily="65" charset="-120"/>
              </a:rPr>
              <a:t>另一个单行批注</a:t>
            </a:r>
            <a:endParaRPr lang="en-US" altLang="zh-TW" sz="28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TW" altLang="en-US" sz="2800">
                <a:ea typeface="DFKai-SB" pitchFamily="65" charset="-120"/>
              </a:rPr>
              <a:t>  </a:t>
            </a:r>
            <a:r>
              <a:rPr lang="en-US" altLang="zh-TW" sz="2800">
                <a:ea typeface="DFKai-SB" pitchFamily="65" charset="-120"/>
              </a:rPr>
              <a:t>/*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800">
                <a:ea typeface="DFKai-SB" pitchFamily="65" charset="-120"/>
              </a:rPr>
              <a:t>  </a:t>
            </a:r>
            <a:r>
              <a:rPr lang="zh-TW" altLang="en-US" sz="2800">
                <a:ea typeface="DFKai-SB" pitchFamily="65" charset="-120"/>
              </a:rPr>
              <a:t>多行批注</a:t>
            </a:r>
            <a:endParaRPr lang="en-US" altLang="zh-TW" sz="28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TW" altLang="en-US" sz="2800">
                <a:ea typeface="DFKai-SB" pitchFamily="65" charset="-120"/>
              </a:rPr>
              <a:t>  执行</a:t>
            </a:r>
            <a:r>
              <a:rPr lang="en-US" altLang="zh-TW" sz="2800">
                <a:ea typeface="DFKai-SB" pitchFamily="65" charset="-120"/>
              </a:rPr>
              <a:t>phpinfo()</a:t>
            </a:r>
            <a:r>
              <a:rPr lang="zh-TW" altLang="en-US" sz="2800">
                <a:ea typeface="DFKai-SB" pitchFamily="65" charset="-120"/>
              </a:rPr>
              <a:t>可以显示服务器端</a:t>
            </a:r>
            <a:endParaRPr lang="en-US" altLang="zh-TW" sz="28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TW" altLang="en-US" sz="2800">
                <a:ea typeface="DFKai-SB" pitchFamily="65" charset="-120"/>
              </a:rPr>
              <a:t>  相关环境设定信息</a:t>
            </a:r>
            <a:endParaRPr lang="en-US" altLang="zh-TW" sz="28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TW" altLang="en-US" sz="2800">
                <a:ea typeface="DFKai-SB" pitchFamily="65" charset="-120"/>
              </a:rPr>
              <a:t>  *</a:t>
            </a:r>
            <a:r>
              <a:rPr lang="en-US" altLang="zh-TW" sz="2800">
                <a:ea typeface="DFKai-SB" pitchFamily="65" charset="-120"/>
              </a:rPr>
              <a:t>/</a:t>
            </a:r>
            <a:endParaRPr lang="zh-TW" altLang="en-US" sz="28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800">
                <a:ea typeface="DFKai-SB" pitchFamily="65" charset="-120"/>
              </a:rPr>
              <a:t>?&gt;</a:t>
            </a:r>
            <a:endParaRPr lang="zh-TW" altLang="en-US" sz="2800">
              <a:ea typeface="DFKai-SB" pitchFamily="65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16013" y="0"/>
            <a:ext cx="7499350" cy="1143000"/>
          </a:xfrm>
          <a:noFill/>
        </p:spPr>
        <p:txBody>
          <a:bodyPr/>
          <a:lstStyle/>
          <a:p>
            <a:r>
              <a:rPr lang="zh-TW" altLang="en-US" sz="4000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引入外部档案指令</a:t>
            </a:r>
            <a:r>
              <a:rPr lang="en-US" altLang="zh-TW" sz="4000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:</a:t>
            </a:r>
            <a:r>
              <a:rPr lang="zh-TW" altLang="en-US" sz="4000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  </a:t>
            </a:r>
            <a:r>
              <a:rPr lang="en-US" altLang="zh-TW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828800"/>
            <a:ext cx="7499350" cy="4800600"/>
          </a:xfrm>
        </p:spPr>
        <p:txBody>
          <a:bodyPr/>
          <a:lstStyle/>
          <a:p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将一个外部档案内容引入到程序中使用</a:t>
            </a:r>
            <a:endParaRPr lang="zh-TW" altLang="en-US" sz="2800" dirty="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  <a:p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例如</a:t>
            </a:r>
            <a:r>
              <a:rPr lang="en-US" altLang="zh-TW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:</a:t>
            </a:r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外部的</a:t>
            </a:r>
            <a:r>
              <a:rPr lang="en-US" altLang="zh-TW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php</a:t>
            </a:r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或其他文本文件</a:t>
            </a:r>
            <a:endParaRPr lang="zh-TW" altLang="en-US" sz="2800" dirty="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  <a:p>
            <a:r>
              <a:rPr lang="en-US" altLang="zh-TW" sz="2800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</a:t>
            </a:r>
            <a:r>
              <a:rPr lang="zh-TW" altLang="en-US" sz="2800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 格式如下：</a:t>
            </a:r>
          </a:p>
          <a:p>
            <a:pPr lvl="1"/>
            <a:r>
              <a:rPr lang="en-US" altLang="zh-TW" b="1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include('db_inc.php'</a:t>
            </a:r>
            <a:r>
              <a:rPr lang="zh-TW" altLang="en-US" b="1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)</a:t>
            </a:r>
            <a:r>
              <a:rPr lang="en-US" altLang="zh-TW" b="1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;</a:t>
            </a:r>
          </a:p>
          <a:p>
            <a:pPr lvl="1"/>
            <a:r>
              <a:rPr lang="en-US" altLang="zh-TW" b="1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 'db_inc.php';</a:t>
            </a:r>
            <a:endParaRPr lang="zh-TW" altLang="en-US" b="1" dirty="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  <a:p>
            <a:pPr lvl="1"/>
            <a:r>
              <a:rPr lang="en-US" altLang="zh-TW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$file = 'db_inc.php';</a:t>
            </a:r>
          </a:p>
          <a:p>
            <a:pPr lvl="1"/>
            <a:r>
              <a:rPr lang="en-US" altLang="zh-TW" b="1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   $file;</a:t>
            </a:r>
            <a:endParaRPr lang="en-US" altLang="zh-TW" b="1" dirty="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  <a:p>
            <a:r>
              <a:rPr lang="en-U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</a:t>
            </a:r>
            <a:r>
              <a:rPr lang="zh-TW" altLang="en-US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档的延伸档名，建议</a:t>
            </a:r>
            <a:r>
              <a:rPr lang="en-U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“</a:t>
            </a:r>
            <a:r>
              <a:rPr lang="en-US" altLang="zh-TW" b="1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.</a:t>
            </a:r>
            <a:r>
              <a:rPr lang="en-US" altLang="zh-TW" b="1" dirty="0" err="1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php</a:t>
            </a:r>
            <a:r>
              <a:rPr lang="en-US" altLang="zh-TW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”</a:t>
            </a:r>
          </a:p>
          <a:p>
            <a:pPr lvl="1"/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php</a:t>
            </a:r>
            <a:r>
              <a:rPr lang="en-US" altLang="zh-TW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, txt, html, inc,...</a:t>
            </a:r>
            <a:endParaRPr lang="en-US" altLang="zh-TW" sz="2400" dirty="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TW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1412875"/>
            <a:ext cx="7499350" cy="48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可以置于程序任何地方</a:t>
            </a:r>
          </a:p>
          <a:p>
            <a:pPr lvl="1">
              <a:lnSpc>
                <a:spcPct val="130000"/>
              </a:lnSpc>
            </a:pPr>
            <a:r>
              <a:rPr lang="zh-TW" altLang="en-US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例如</a:t>
            </a:r>
            <a:r>
              <a:rPr lang="en-U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: for</a:t>
            </a:r>
            <a:r>
              <a:rPr lang="zh-TW" altLang="en-US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循环内</a:t>
            </a:r>
          </a:p>
          <a:p>
            <a:pPr>
              <a:lnSpc>
                <a:spcPct val="130000"/>
              </a:lnSpc>
            </a:pPr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可以有多个</a:t>
            </a:r>
            <a:r>
              <a:rPr lang="en-US" altLang="zh-TW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</a:t>
            </a:r>
            <a:endParaRPr lang="zh-TW" altLang="en-US" sz="280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include()</a:t>
            </a:r>
            <a:r>
              <a:rPr lang="zh-TW" altLang="en-US" sz="280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是在呼叫时才将引入档的内容引入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5720" y="3000372"/>
            <a:ext cx="4357718" cy="3714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4286280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28750" y="0"/>
            <a:ext cx="7497763" cy="1143000"/>
          </a:xfrm>
        </p:spPr>
        <p:txBody>
          <a:bodyPr/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include()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范例</a:t>
            </a:r>
          </a:p>
        </p:txBody>
      </p:sp>
      <p:sp>
        <p:nvSpPr>
          <p:cNvPr id="17417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4535488" cy="5578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add_include.php</a:t>
            </a:r>
            <a:r>
              <a:rPr kumimoji="0" lang="zh-TW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内容如下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&lt;?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	echo "</a:t>
            </a:r>
            <a:r>
              <a:rPr kumimoji="0" lang="zh-TW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进入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include file &lt;</a:t>
            </a:r>
            <a:r>
              <a:rPr kumimoji="0" lang="en-US" altLang="zh-TW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br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&gt;"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	return $a+$b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?&gt;</a:t>
            </a:r>
          </a:p>
          <a:p>
            <a:pPr eaLnBrk="1" hangingPunct="1"/>
            <a:endParaRPr kumimoji="0" lang="en-US" altLang="zh-TW" sz="2000" dirty="0">
              <a:solidFill>
                <a:srgbClr val="000000"/>
              </a:solidFill>
              <a:latin typeface="Times New Roman" panose="02020503050405090304" pitchFamily="18" charset="0"/>
              <a:ea typeface="Microsoft JhengHei" pitchFamily="34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1: &lt;html&gt;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2: &lt;title&gt;Include&lt;/title&gt;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3: &lt;body&gt;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4: &lt;?</a:t>
            </a:r>
            <a:r>
              <a:rPr kumimoji="0" lang="en-US" altLang="zh-TW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php</a:t>
            </a:r>
            <a:endParaRPr kumimoji="0" lang="en-US" altLang="zh-TW" sz="2000" dirty="0">
              <a:solidFill>
                <a:srgbClr val="000000"/>
              </a:solidFill>
              <a:latin typeface="Times New Roman" panose="02020503050405090304" pitchFamily="18" charset="0"/>
              <a:ea typeface="Microsoft JhengHei" pitchFamily="34" charset="-120"/>
            </a:endParaRP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5:	$a=10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6:	$b=20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7:	$c=include("add_include.php")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8:	echo "</a:t>
            </a:r>
            <a:r>
              <a:rPr kumimoji="0" lang="zh-TW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回到主程序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: &lt;</a:t>
            </a:r>
            <a:r>
              <a:rPr kumimoji="0" lang="en-US" altLang="zh-TW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br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/&gt;"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9:	echo "A,B</a:t>
            </a:r>
            <a:r>
              <a:rPr kumimoji="0" lang="zh-TW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二数和是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$c" 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10: ?&gt;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11: &lt;/body&gt;</a:t>
            </a:r>
          </a:p>
          <a:p>
            <a:pPr eaLnBrk="1" hangingPunct="1"/>
            <a:r>
              <a:rPr kumimoji="0" lang="en-US" altLang="zh-TW" sz="2000" dirty="0">
                <a:solidFill>
                  <a:srgbClr val="000000"/>
                </a:solidFill>
                <a:latin typeface="Times New Roman" panose="02020503050405090304" pitchFamily="18" charset="0"/>
                <a:ea typeface="Microsoft JhengHei" pitchFamily="34" charset="-120"/>
              </a:rPr>
              <a:t>12: &lt;/html&gt;</a:t>
            </a:r>
          </a:p>
        </p:txBody>
      </p:sp>
      <p:pic>
        <p:nvPicPr>
          <p:cNvPr id="17418" name="Picture 6" descr="D:\kevin\phpbook\NewVerson2004\Done\zip\tif_ch5_20\ch15\15-4.tif"/>
          <p:cNvPicPr>
            <a:picLocks noChangeAspect="1" noChangeArrowheads="1"/>
          </p:cNvPicPr>
          <p:nvPr/>
        </p:nvPicPr>
        <p:blipFill>
          <a:blip r:embed="rId3" cstate="print"/>
          <a:srcRect r="26224" b="26233"/>
          <a:stretch>
            <a:fillRect/>
          </a:stretch>
        </p:blipFill>
        <p:spPr bwMode="auto">
          <a:xfrm>
            <a:off x="5003800" y="1196975"/>
            <a:ext cx="401955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5" dirty="0">
                <a:latin typeface="Times New Roman" panose="02020503050405090304"/>
                <a:cs typeface="Times New Roman" panose="02020503050405090304"/>
              </a:rPr>
              <a:t>V</a:t>
            </a:r>
            <a:r>
              <a:rPr sz="4200" spc="-20" dirty="0">
                <a:latin typeface="Times New Roman" panose="02020503050405090304"/>
                <a:cs typeface="Times New Roman" panose="02020503050405090304"/>
              </a:rPr>
              <a:t>ar</a:t>
            </a:r>
            <a:r>
              <a:rPr sz="4200" spc="-30" dirty="0">
                <a:latin typeface="Times New Roman" panose="02020503050405090304"/>
                <a:cs typeface="Times New Roman" panose="02020503050405090304"/>
              </a:rPr>
              <a:t>i</a:t>
            </a:r>
            <a:r>
              <a:rPr sz="4200" dirty="0">
                <a:latin typeface="Times New Roman" panose="02020503050405090304"/>
                <a:cs typeface="Times New Roman" panose="02020503050405090304"/>
              </a:rPr>
              <a:t>ab</a:t>
            </a:r>
            <a:r>
              <a:rPr sz="4200" spc="-10" dirty="0">
                <a:latin typeface="Times New Roman" panose="02020503050405090304"/>
                <a:cs typeface="Times New Roman" panose="02020503050405090304"/>
              </a:rPr>
              <a:t>l</a:t>
            </a:r>
            <a:r>
              <a:rPr sz="4200" spc="-20" dirty="0">
                <a:latin typeface="Times New Roman" panose="02020503050405090304"/>
                <a:cs typeface="Times New Roman" panose="02020503050405090304"/>
              </a:rPr>
              <a:t>e</a:t>
            </a:r>
            <a:r>
              <a:rPr sz="4200" spc="-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dirty="0">
                <a:latin typeface="Times New Roman" panose="02020503050405090304"/>
                <a:cs typeface="Times New Roman" panose="02020503050405090304"/>
              </a:rPr>
              <a:t>u</a:t>
            </a:r>
            <a:r>
              <a:rPr sz="4200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4200" spc="-25" dirty="0">
                <a:latin typeface="Times New Roman" panose="02020503050405090304"/>
                <a:cs typeface="Times New Roman" panose="02020503050405090304"/>
              </a:rPr>
              <a:t>age</a:t>
            </a:r>
            <a:endParaRPr sz="42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7450" y="2349500"/>
          <a:ext cx="5975349" cy="2014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09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&lt;?php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$fo</a:t>
                      </a:r>
                      <a:r>
                        <a:rPr sz="1800" b="1" i="1" dirty="0">
                          <a:latin typeface="Courier New" panose="02070309020205020404"/>
                          <a:cs typeface="Courier New" panose="02070309020205020404"/>
                        </a:rPr>
                        <a:t>o 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25;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Numerica</a:t>
                      </a:r>
                      <a:r>
                        <a:rPr lang="en-US" sz="1800" b="1" i="1">
                          <a:latin typeface="Courier New" panose="02070309020205020404"/>
                          <a:cs typeface="Courier New" panose="02070309020205020404"/>
                        </a:rPr>
                        <a:t>l</a:t>
                      </a: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variable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$ba</a:t>
                      </a:r>
                      <a:r>
                        <a:rPr sz="1800" b="1" i="1" dirty="0">
                          <a:latin typeface="Courier New" panose="02070309020205020404"/>
                          <a:cs typeface="Courier New" panose="02070309020205020404"/>
                        </a:rPr>
                        <a:t>r 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“Hello”;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Strin</a:t>
                      </a:r>
                      <a:r>
                        <a:rPr lang="en-US" sz="1800" b="1" i="1"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variable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64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$fo</a:t>
                      </a:r>
                      <a:r>
                        <a:rPr sz="1800" b="1" i="1" dirty="0">
                          <a:latin typeface="Courier New" panose="02070309020205020404"/>
                          <a:cs typeface="Courier New" panose="02070309020205020404"/>
                        </a:rPr>
                        <a:t>o 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$ba</a:t>
                      </a:r>
                      <a:r>
                        <a:rPr sz="1800" b="1" i="1" dirty="0">
                          <a:latin typeface="Courier New" panose="02070309020205020404"/>
                          <a:cs typeface="Courier New" panose="02070309020205020404"/>
                        </a:rPr>
                        <a:t>r 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?&gt;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($fo</a:t>
                      </a:r>
                      <a:r>
                        <a:rPr sz="1800" b="1" i="1" dirty="0">
                          <a:latin typeface="Courier New" panose="02070309020205020404"/>
                          <a:cs typeface="Courier New" panose="02070309020205020404"/>
                        </a:rPr>
                        <a:t>o *</a:t>
                      </a: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 7);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($ba</a:t>
                      </a:r>
                      <a:r>
                        <a:rPr sz="1800" b="1" i="1" dirty="0">
                          <a:latin typeface="Courier New" panose="02070309020205020404"/>
                          <a:cs typeface="Courier New" panose="02070309020205020404"/>
                        </a:rPr>
                        <a:t>r *</a:t>
                      </a: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 7);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17475">
                        <a:lnSpc>
                          <a:spcPct val="100000"/>
                        </a:lnSpc>
                        <a:tabLst>
                          <a:tab pos="2536825" algn="l"/>
                        </a:tabLst>
                      </a:pP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Multiplie</a:t>
                      </a:r>
                      <a:r>
                        <a:rPr lang="en-US" sz="1800" b="1" i="1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fo</a:t>
                      </a:r>
                      <a:r>
                        <a:rPr lang="en-US" sz="1800" b="1" i="1"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lang="en-US" sz="1800" b="1" i="1">
                          <a:latin typeface="Courier New" panose="02070309020205020404"/>
                          <a:cs typeface="Courier New" panose="02070309020205020404"/>
                        </a:rPr>
                        <a:t>y	7</a:t>
                      </a: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Invali</a:t>
                      </a:r>
                      <a:r>
                        <a:rPr lang="en-US" sz="1800" b="1" i="1"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b="1" i="1" spc="-5">
                          <a:latin typeface="Courier New" panose="02070309020205020404"/>
                          <a:cs typeface="Courier New" panose="02070309020205020404"/>
                        </a:rPr>
                        <a:t>expression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AEB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 bwMode="auto">
          <a:xfrm>
            <a:off x="1042988" y="115888"/>
            <a:ext cx="7499350" cy="909637"/>
          </a:xfrm>
        </p:spPr>
        <p:txBody>
          <a:bodyPr/>
          <a:lstStyle/>
          <a:p>
            <a:r>
              <a:rPr lang="zh-CN" altLang="en-US" dirty="0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变量</a:t>
            </a:r>
            <a:endParaRPr lang="zh-TW" altLang="en-US" dirty="0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838200" y="1447800"/>
            <a:ext cx="7715250" cy="5053012"/>
          </a:xfrm>
        </p:spPr>
        <p:txBody>
          <a:bodyPr/>
          <a:lstStyle/>
          <a:p>
            <a:r>
              <a:rPr lang="zh-CN" altLang="en-US" sz="2800">
                <a:ea typeface="DFKai-SB" pitchFamily="65" charset="-120"/>
              </a:rPr>
              <a:t>变量</a:t>
            </a:r>
            <a:r>
              <a:rPr lang="zh-TW" altLang="en-US" sz="2800">
                <a:ea typeface="DFKai-SB" pitchFamily="65" charset="-120"/>
              </a:rPr>
              <a:t>名称</a:t>
            </a:r>
            <a:endParaRPr lang="en-US" altLang="zh-TW" sz="2800" dirty="0">
              <a:ea typeface="DFKai-SB" pitchFamily="65" charset="-120"/>
            </a:endParaRPr>
          </a:p>
          <a:p>
            <a:pPr lvl="1"/>
            <a:r>
              <a:rPr lang="zh-TW" altLang="en-US" sz="2400">
                <a:ea typeface="DFKai-SB" pitchFamily="65" charset="-120"/>
              </a:rPr>
              <a:t>必须以</a:t>
            </a:r>
            <a:r>
              <a:rPr lang="en-US" altLang="zh-TW" sz="2400">
                <a:ea typeface="DFKai-SB" pitchFamily="65" charset="-120"/>
              </a:rPr>
              <a:t>$</a:t>
            </a:r>
            <a:r>
              <a:rPr lang="zh-TW" altLang="en-US" sz="2400">
                <a:ea typeface="DFKai-SB" pitchFamily="65" charset="-120"/>
              </a:rPr>
              <a:t>符号开头</a:t>
            </a:r>
            <a:r>
              <a:rPr lang="en-US" altLang="zh-TW" sz="2400">
                <a:ea typeface="DFKai-SB" pitchFamily="65" charset="-120"/>
              </a:rPr>
              <a:t>,</a:t>
            </a:r>
            <a:r>
              <a:rPr lang="zh-TW" altLang="en-US" sz="2400">
                <a:ea typeface="DFKai-SB" pitchFamily="65" charset="-120"/>
              </a:rPr>
              <a:t>再加上</a:t>
            </a:r>
            <a:r>
              <a:rPr lang="zh-CN" altLang="en-US" sz="2400">
                <a:ea typeface="DFKai-SB" pitchFamily="65" charset="-120"/>
              </a:rPr>
              <a:t>变量</a:t>
            </a:r>
            <a:r>
              <a:rPr lang="zh-TW" altLang="en-US" sz="2400">
                <a:ea typeface="DFKai-SB" pitchFamily="65" charset="-120"/>
              </a:rPr>
              <a:t>名称</a:t>
            </a:r>
            <a:endParaRPr lang="en-US" altLang="zh-TW" sz="2400" dirty="0">
              <a:ea typeface="DFKai-SB" pitchFamily="65" charset="-120"/>
            </a:endParaRPr>
          </a:p>
          <a:p>
            <a:pPr lvl="1"/>
            <a:r>
              <a:rPr lang="zh-CN" altLang="en-US" sz="2400">
                <a:ea typeface="DFKai-SB" pitchFamily="65" charset="-120"/>
              </a:rPr>
              <a:t>变量</a:t>
            </a:r>
            <a:r>
              <a:rPr lang="zh-TW" altLang="en-US" sz="2400">
                <a:ea typeface="DFKai-SB" pitchFamily="65" charset="-120"/>
              </a:rPr>
              <a:t>名称第一个字须为</a:t>
            </a:r>
            <a:r>
              <a:rPr lang="zh-TW" altLang="en-US" sz="2400" b="1">
                <a:ea typeface="DFKai-SB" pitchFamily="65" charset="-120"/>
              </a:rPr>
              <a:t>英文字母</a:t>
            </a:r>
            <a:r>
              <a:rPr lang="zh-TW" altLang="en-US" sz="2400">
                <a:ea typeface="DFKai-SB" pitchFamily="65" charset="-120"/>
              </a:rPr>
              <a:t> 或</a:t>
            </a:r>
            <a:r>
              <a:rPr lang="en-US" altLang="zh-TW" sz="2400" b="1">
                <a:ea typeface="DFKai-SB" pitchFamily="65" charset="-120"/>
              </a:rPr>
              <a:t>_</a:t>
            </a:r>
            <a:endParaRPr lang="en-US" altLang="zh-TW" sz="2400" b="1" dirty="0">
              <a:ea typeface="DFKai-SB" pitchFamily="65" charset="-120"/>
            </a:endParaRPr>
          </a:p>
          <a:p>
            <a:pPr lvl="1"/>
            <a:r>
              <a:rPr lang="zh-TW" altLang="en-US" sz="2400">
                <a:ea typeface="DFKai-SB" pitchFamily="65" charset="-120"/>
              </a:rPr>
              <a:t>大小写不同</a:t>
            </a:r>
            <a:endParaRPr lang="en-US" altLang="zh-TW" sz="2400" dirty="0">
              <a:ea typeface="DFKai-SB" pitchFamily="65" charset="-120"/>
            </a:endParaRPr>
          </a:p>
          <a:p>
            <a:pPr lvl="2"/>
            <a:r>
              <a:rPr lang="en-US" altLang="zh-TW" sz="2000" dirty="0">
                <a:ea typeface="DFKai-SB" pitchFamily="65" charset="-120"/>
              </a:rPr>
              <a:t>$age	 	$Name		$_count	     $var01</a:t>
            </a:r>
          </a:p>
          <a:p>
            <a:pPr lvl="2"/>
            <a:r>
              <a:rPr lang="en-US" altLang="zh-TW" sz="2000" dirty="0">
                <a:ea typeface="DFKai-SB" pitchFamily="65" charset="-120"/>
              </a:rPr>
              <a:t>$Var_1a	 	$</a:t>
            </a:r>
            <a:r>
              <a:rPr lang="en-US" altLang="zh-TW" sz="2000" dirty="0" err="1">
                <a:ea typeface="DFKai-SB" pitchFamily="65" charset="-120"/>
              </a:rPr>
              <a:t>myVar</a:t>
            </a:r>
            <a:r>
              <a:rPr lang="en-US" altLang="zh-TW" sz="2000" dirty="0">
                <a:ea typeface="DFKai-SB" pitchFamily="65" charset="-120"/>
              </a:rPr>
              <a:t>		$</a:t>
            </a:r>
            <a:r>
              <a:rPr lang="en-US" altLang="zh-TW" sz="2000" dirty="0" err="1">
                <a:ea typeface="DFKai-SB" pitchFamily="65" charset="-120"/>
              </a:rPr>
              <a:t>MyVar</a:t>
            </a:r>
            <a:endParaRPr lang="en-US" altLang="zh-TW" sz="2000" dirty="0">
              <a:ea typeface="DFKai-SB" pitchFamily="65" charset="-120"/>
            </a:endParaRPr>
          </a:p>
          <a:p>
            <a:r>
              <a:rPr lang="en-US" altLang="zh-TW" sz="2800">
                <a:ea typeface="DFKai-SB" pitchFamily="65" charset="-120"/>
              </a:rPr>
              <a:t>PHP</a:t>
            </a:r>
            <a:r>
              <a:rPr lang="zh-TW" altLang="en-US" sz="2800">
                <a:solidFill>
                  <a:srgbClr val="FF0000"/>
                </a:solidFill>
                <a:ea typeface="DFKai-SB" pitchFamily="65" charset="-120"/>
              </a:rPr>
              <a:t>不需事先宣告变量的型态，</a:t>
            </a:r>
            <a:r>
              <a:rPr lang="zh-CN" altLang="en-US" sz="2800">
                <a:solidFill>
                  <a:srgbClr val="FF0000"/>
                </a:solidFill>
                <a:ea typeface="DFKai-SB" pitchFamily="65" charset="-120"/>
              </a:rPr>
              <a:t>变量</a:t>
            </a:r>
            <a:r>
              <a:rPr lang="zh-TW" altLang="en-US" sz="2800">
                <a:ea typeface="DFKai-SB" pitchFamily="65" charset="-120"/>
              </a:rPr>
              <a:t>被设定的值的型态就是</a:t>
            </a:r>
            <a:r>
              <a:rPr lang="zh-CN" altLang="en-US" sz="2800">
                <a:ea typeface="DFKai-SB" pitchFamily="65" charset="-120"/>
              </a:rPr>
              <a:t>变量</a:t>
            </a:r>
            <a:r>
              <a:rPr lang="zh-TW" altLang="en-US" sz="2800">
                <a:ea typeface="DFKai-SB" pitchFamily="65" charset="-120"/>
              </a:rPr>
              <a:t>型态。</a:t>
            </a:r>
            <a:endParaRPr lang="en-US" altLang="zh-TW" sz="2800" dirty="0">
              <a:ea typeface="DFKai-SB" pitchFamily="65" charset="-120"/>
            </a:endParaRPr>
          </a:p>
          <a:p>
            <a:pPr lvl="1"/>
            <a:r>
              <a:rPr lang="en-US" altLang="zh-TW" sz="2400" dirty="0">
                <a:ea typeface="DFKai-SB" pitchFamily="65" charset="-120"/>
              </a:rPr>
              <a:t>$sum = 0;</a:t>
            </a:r>
          </a:p>
          <a:p>
            <a:pPr lvl="1"/>
            <a:r>
              <a:rPr lang="en-US" altLang="zh-TW" sz="2400" dirty="0">
                <a:ea typeface="DFKai-SB" pitchFamily="65" charset="-120"/>
              </a:rPr>
              <a:t>$</a:t>
            </a:r>
            <a:r>
              <a:rPr lang="en-US" altLang="zh-TW" sz="2400" dirty="0" err="1">
                <a:ea typeface="DFKai-SB" pitchFamily="65" charset="-120"/>
              </a:rPr>
              <a:t>helloStr</a:t>
            </a:r>
            <a:r>
              <a:rPr lang="en-US" altLang="zh-TW" sz="2400" dirty="0">
                <a:ea typeface="DFKai-SB" pitchFamily="65" charset="-120"/>
              </a:rPr>
              <a:t> = "Hello World!";</a:t>
            </a:r>
          </a:p>
          <a:p>
            <a:pPr lvl="1"/>
            <a:r>
              <a:rPr lang="en-US" altLang="zh-TW" sz="2400" dirty="0">
                <a:ea typeface="DFKai-SB" pitchFamily="65" charset="-120"/>
              </a:rPr>
              <a:t>$</a:t>
            </a:r>
            <a:r>
              <a:rPr lang="en-US" altLang="zh-TW" sz="2400" dirty="0" err="1">
                <a:ea typeface="DFKai-SB" pitchFamily="65" charset="-120"/>
              </a:rPr>
              <a:t>isLogin</a:t>
            </a:r>
            <a:r>
              <a:rPr lang="en-US" altLang="zh-TW" sz="2400" dirty="0">
                <a:ea typeface="DFKai-SB" pitchFamily="65" charset="-120"/>
              </a:rPr>
              <a:t> = false;</a:t>
            </a:r>
          </a:p>
          <a:p>
            <a:endParaRPr lang="zh-TW" altLang="en-US" sz="2800" dirty="0">
              <a:ea typeface="DFKai-SB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sz="2700" b="0" dirty="0"/>
              <a:t>Nucleic Acids Res 2020 </a:t>
            </a:r>
            <a:br>
              <a:rPr lang="en-US" altLang="zh-CN" sz="2700" b="0" dirty="0"/>
            </a:br>
            <a:r>
              <a:rPr lang="en-US" altLang="zh-CN" sz="2700" dirty="0" err="1"/>
              <a:t>ChimerDB</a:t>
            </a:r>
            <a:r>
              <a:rPr lang="en-US" altLang="zh-CN" sz="2700" dirty="0"/>
              <a:t> 4.0: an updated and expanded database of fusion genes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0" y="1447800"/>
            <a:ext cx="1828800" cy="462560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http://www.kobic.re.kr/chimerdb/#help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5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7620000" cy="368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52400" y="5334000"/>
            <a:ext cx="137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https://pubmed.ncbi.nlm.nih.gov/31680157/</a:t>
            </a:r>
            <a:endParaRPr lang="zh-CN" alt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648200"/>
            <a:ext cx="723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 bwMode="auto">
          <a:xfrm>
            <a:off x="1042988" y="260350"/>
            <a:ext cx="7499350" cy="1143000"/>
          </a:xfrm>
        </p:spPr>
        <p:txBody>
          <a:bodyPr/>
          <a:lstStyle/>
          <a:p>
            <a:r>
              <a:rPr lang="en-U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Example</a:t>
            </a:r>
            <a:endParaRPr lang="zh-TW" altLang="en-US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125" y="1447800"/>
            <a:ext cx="7858125" cy="4981575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$str1 = "I am 16 years old.";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$str2 = 'I am 16 years old.';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echo "I am 16 years old.";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echo 'I am 16 years old.';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echo $str1;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TW" sz="2400">
              <a:ea typeface="DFKai-SB" pitchFamily="65" charset="-12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$age = 16;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$str1 = "I am $age years old.";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$str2 = ' I am $age years old.";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echo "I am $age years old.";</a:t>
            </a:r>
            <a:r>
              <a:rPr lang="en-US" altLang="zh-TW" sz="2400" b="1">
                <a:solidFill>
                  <a:srgbClr val="637F26"/>
                </a:solidFill>
                <a:ea typeface="DFKai-SB" pitchFamily="65" charset="-120"/>
              </a:rPr>
              <a:t>// I am 16 years old.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2400">
                <a:ea typeface="DFKai-SB" pitchFamily="65" charset="-120"/>
              </a:rPr>
              <a:t>echo ' I am $age years old.';</a:t>
            </a:r>
            <a:r>
              <a:rPr lang="en-US" altLang="zh-TW" sz="2400" b="1">
                <a:solidFill>
                  <a:srgbClr val="637F26"/>
                </a:solidFill>
                <a:ea typeface="DFKai-SB" pitchFamily="65" charset="-120"/>
              </a:rPr>
              <a:t>// I am $age years old.</a:t>
            </a:r>
            <a:endParaRPr lang="zh-TW" altLang="en-US" sz="2400" b="1">
              <a:solidFill>
                <a:srgbClr val="637F26"/>
              </a:solidFill>
              <a:ea typeface="DFKai-SB" pitchFamily="65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0"/>
            <a:ext cx="5715000" cy="378142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5603" name="Picture 5" descr="6-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63" y="3214688"/>
            <a:ext cx="489743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TW" altLang="en-US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在字符串中</a:t>
            </a:r>
            <a:r>
              <a:rPr lang="en-US" altLang="zh-TW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{ }</a:t>
            </a:r>
            <a:r>
              <a:rPr lang="zh-TW" altLang="en-US">
                <a:effectLst/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之使用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&lt;?php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$i=2;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$ix='5x';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echo "$ix+3y=2$ix"; //</a:t>
            </a:r>
            <a:r>
              <a:rPr lang="en-U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5x+3y=25x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echo "&lt;br /&gt;";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echo "</a:t>
            </a:r>
            <a:r>
              <a:rPr lang="es-ES" altLang="zh-TW" b="1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{</a:t>
            </a: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$i</a:t>
            </a:r>
            <a:r>
              <a:rPr lang="es-ES" altLang="zh-TW" b="1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}</a:t>
            </a: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x+3y=2$ix"; //2x+3y=25x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zh-TW">
                <a:latin typeface="Times New Roman" panose="02020503050405090304" pitchFamily="18" charset="0"/>
                <a:ea typeface="DFKai-SB" pitchFamily="65" charset="-120"/>
                <a:cs typeface="Times New Roman" panose="02020503050405090304" pitchFamily="18" charset="0"/>
              </a:rPr>
              <a:t>?&gt;</a:t>
            </a:r>
            <a:endParaRPr lang="zh-TW" altLang="en-US">
              <a:latin typeface="Times New Roman" panose="02020503050405090304" pitchFamily="18" charset="0"/>
              <a:ea typeface="DFKai-SB" pitchFamily="65" charset="-12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58646"/>
            <a:ext cx="82296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>
              <a:lnSpc>
                <a:spcPct val="100000"/>
              </a:lnSpc>
            </a:pPr>
            <a:r>
              <a:rPr sz="4200" spc="-30">
                <a:latin typeface="Times New Roman" panose="02020503050405090304"/>
                <a:cs typeface="Times New Roman" panose="02020503050405090304"/>
              </a:rPr>
              <a:t>Fun</a:t>
            </a:r>
            <a:r>
              <a:rPr sz="4200" spc="-20">
                <a:latin typeface="Times New Roman" panose="02020503050405090304"/>
                <a:cs typeface="Times New Roman" panose="02020503050405090304"/>
              </a:rPr>
              <a:t>cti</a:t>
            </a:r>
            <a:r>
              <a:rPr sz="4200" spc="5">
                <a:latin typeface="Times New Roman" panose="02020503050405090304"/>
                <a:cs typeface="Times New Roman" panose="02020503050405090304"/>
              </a:rPr>
              <a:t>o</a:t>
            </a:r>
            <a:r>
              <a:rPr sz="4200" spc="-5">
                <a:latin typeface="Times New Roman" panose="02020503050405090304"/>
                <a:cs typeface="Times New Roman" panose="02020503050405090304"/>
              </a:rPr>
              <a:t>n</a:t>
            </a:r>
            <a:r>
              <a:rPr lang="en-US" sz="420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4200" spc="-30">
                <a:latin typeface="Times New Roman" panose="02020503050405090304"/>
                <a:cs typeface="Times New Roman" panose="02020503050405090304"/>
              </a:rPr>
              <a:t>exa</a:t>
            </a:r>
            <a:r>
              <a:rPr sz="4200" spc="-20">
                <a:latin typeface="Times New Roman" panose="02020503050405090304"/>
                <a:cs typeface="Times New Roman" panose="02020503050405090304"/>
              </a:rPr>
              <a:t>m</a:t>
            </a:r>
            <a:r>
              <a:rPr sz="4200">
                <a:latin typeface="Times New Roman" panose="02020503050405090304"/>
                <a:cs typeface="Times New Roman" panose="02020503050405090304"/>
              </a:rPr>
              <a:t>p</a:t>
            </a:r>
            <a:r>
              <a:rPr sz="4200" spc="-25">
                <a:latin typeface="Times New Roman" panose="02020503050405090304"/>
                <a:cs typeface="Times New Roman" panose="02020503050405090304"/>
              </a:rPr>
              <a:t>l</a:t>
            </a:r>
            <a:r>
              <a:rPr sz="4200" spc="-20">
                <a:latin typeface="Times New Roman" panose="02020503050405090304"/>
                <a:cs typeface="Times New Roman" panose="02020503050405090304"/>
              </a:rPr>
              <a:t>e</a:t>
            </a:r>
            <a:endParaRPr sz="4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844039"/>
            <a:ext cx="5975350" cy="3841750"/>
          </a:xfrm>
          <a:custGeom>
            <a:avLst/>
            <a:gdLst/>
            <a:ahLst/>
            <a:cxnLst/>
            <a:rect l="l" t="t" r="r" b="b"/>
            <a:pathLst>
              <a:path w="5975350" h="3841750">
                <a:moveTo>
                  <a:pt x="0" y="0"/>
                </a:moveTo>
                <a:lnTo>
                  <a:pt x="5975350" y="0"/>
                </a:lnTo>
                <a:lnTo>
                  <a:pt x="5975350" y="3841750"/>
                </a:lnTo>
                <a:lnTo>
                  <a:pt x="0" y="3841750"/>
                </a:lnTo>
                <a:lnTo>
                  <a:pt x="0" y="0"/>
                </a:lnTo>
                <a:close/>
              </a:path>
            </a:pathLst>
          </a:custGeom>
          <a:solidFill>
            <a:srgbClr val="AEBE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400" y="1934392"/>
            <a:ext cx="3336290" cy="217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?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p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448310">
              <a:lnSpc>
                <a:spcPct val="100000"/>
              </a:lnSpc>
              <a:spcBef>
                <a:spcPts val="450"/>
              </a:spcBef>
            </a:pPr>
            <a:r>
              <a:rPr sz="1800" spc="-5">
                <a:latin typeface="Arial" panose="020B0604020202090204"/>
                <a:cs typeface="Arial" panose="020B0604020202090204"/>
              </a:rPr>
              <a:t>//</a:t>
            </a:r>
            <a:r>
              <a:rPr sz="1800" spc="5">
                <a:latin typeface="Arial" panose="020B0604020202090204"/>
                <a:cs typeface="Arial" panose="020B0604020202090204"/>
              </a:rPr>
              <a:t> </a:t>
            </a:r>
            <a:r>
              <a:rPr sz="1800" spc="-5">
                <a:latin typeface="Arial" panose="020B0604020202090204"/>
                <a:cs typeface="Arial" panose="020B0604020202090204"/>
              </a:rPr>
              <a:t>T</a:t>
            </a:r>
            <a:r>
              <a:rPr sz="1800" spc="-15">
                <a:latin typeface="Arial" panose="020B0604020202090204"/>
                <a:cs typeface="Arial" panose="020B0604020202090204"/>
              </a:rPr>
              <a:t>h</a:t>
            </a:r>
            <a:r>
              <a:rPr sz="1800" spc="-5">
                <a:latin typeface="Arial" panose="020B0604020202090204"/>
                <a:cs typeface="Arial" panose="020B0604020202090204"/>
              </a:rPr>
              <a:t>i</a:t>
            </a:r>
            <a:r>
              <a:rPr lang="en-US" sz="1800">
                <a:latin typeface="Arial" panose="020B0604020202090204"/>
                <a:cs typeface="Arial" panose="020B0604020202090204"/>
              </a:rPr>
              <a:t>s</a:t>
            </a:r>
            <a:r>
              <a:rPr sz="1800" spc="-5">
                <a:latin typeface="Arial" panose="020B0604020202090204"/>
                <a:cs typeface="Arial" panose="020B0604020202090204"/>
              </a:rPr>
              <a:t>i</a:t>
            </a:r>
            <a:r>
              <a:rPr sz="1800">
                <a:latin typeface="Arial" panose="020B0604020202090204"/>
                <a:cs typeface="Arial" panose="020B0604020202090204"/>
              </a:rPr>
              <a:t>s </a:t>
            </a:r>
            <a:r>
              <a:rPr sz="1800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func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dirty="0">
                <a:latin typeface="Arial" panose="020B0604020202090204"/>
                <a:cs typeface="Arial" panose="020B0604020202090204"/>
              </a:rPr>
              <a:t>n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4572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func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o(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arg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_1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$ar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g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_2)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5207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{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648335">
              <a:lnSpc>
                <a:spcPct val="100000"/>
              </a:lnSpc>
            </a:pPr>
            <a:r>
              <a:rPr sz="1800" spc="-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dirty="0">
                <a:latin typeface="Arial" panose="020B0604020202090204"/>
                <a:cs typeface="Arial" panose="020B0604020202090204"/>
              </a:rPr>
              <a:t>rg_2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g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</a:t>
            </a:r>
            <a:r>
              <a:rPr sz="1800" dirty="0">
                <a:latin typeface="Arial" panose="020B0604020202090204"/>
                <a:cs typeface="Arial" panose="020B0604020202090204"/>
              </a:rPr>
              <a:t>1 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$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dirty="0">
                <a:latin typeface="Arial" panose="020B0604020202090204"/>
                <a:cs typeface="Arial" panose="020B0604020202090204"/>
              </a:rPr>
              <a:t>rg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_2;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648335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ret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ur</a:t>
            </a:r>
            <a:r>
              <a:rPr sz="1800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arg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_2;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457200">
              <a:lnSpc>
                <a:spcPts val="2140"/>
              </a:lnSpc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}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413432"/>
            <a:ext cx="224091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1000"/>
              </a:lnSpc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dirty="0">
                <a:latin typeface="Arial" panose="020B0604020202090204"/>
                <a:cs typeface="Arial" panose="020B0604020202090204"/>
              </a:rPr>
              <a:t>su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dirty="0">
                <a:latin typeface="Arial" panose="020B0604020202090204"/>
                <a:cs typeface="Arial" panose="020B0604020202090204"/>
              </a:rPr>
              <a:t>1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o(1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2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3);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$r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dirty="0">
                <a:latin typeface="Arial" panose="020B0604020202090204"/>
                <a:cs typeface="Arial" panose="020B0604020202090204"/>
              </a:rPr>
              <a:t>su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1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ts val="2140"/>
              </a:lnSpc>
              <a:spcBef>
                <a:spcPts val="45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o(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12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3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);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000" y="4413432"/>
            <a:ext cx="198183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Arial" panose="020B0604020202090204"/>
                <a:cs typeface="Arial" panose="020B0604020202090204"/>
              </a:rPr>
              <a:t>//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S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dirty="0">
                <a:latin typeface="Arial" panose="020B0604020202090204"/>
                <a:cs typeface="Arial" panose="020B0604020202090204"/>
              </a:rPr>
              <a:t>re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unc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dirty="0">
                <a:latin typeface="Arial" panose="020B0604020202090204"/>
                <a:cs typeface="Arial" panose="020B0604020202090204"/>
              </a:rPr>
              <a:t>n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//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pu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3</a:t>
            </a:r>
            <a:r>
              <a:rPr sz="1800" dirty="0"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>
              <a:lnSpc>
                <a:spcPts val="2140"/>
              </a:lnSpc>
              <a:spcBef>
                <a:spcPts val="45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//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pu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3</a:t>
            </a:r>
            <a:r>
              <a:rPr sz="1800" dirty="0">
                <a:latin typeface="Arial" panose="020B0604020202090204"/>
                <a:cs typeface="Arial" panose="020B0604020202090204"/>
              </a:rPr>
              <a:t>6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400" y="5406571"/>
            <a:ext cx="2597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?&gt;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5881"/>
            <a:ext cx="24066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CC9800"/>
                </a:solidFill>
                <a:latin typeface="Wingdings" panose="05000000000000000000"/>
                <a:cs typeface="Wingdings" panose="05000000000000000000"/>
              </a:rPr>
              <a:t></a:t>
            </a:r>
            <a:endParaRPr sz="22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312726"/>
            <a:ext cx="7696200" cy="5220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S</a:t>
            </a:r>
            <a:r>
              <a:rPr sz="3500" spc="-1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a</a:t>
            </a:r>
            <a:r>
              <a:rPr sz="350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ve</a:t>
            </a:r>
            <a:r>
              <a:rPr sz="3500" spc="-5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350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as</a:t>
            </a:r>
            <a:r>
              <a:rPr sz="3500" spc="-5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350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sa</a:t>
            </a:r>
            <a:r>
              <a:rPr sz="3500" spc="-1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mp</a:t>
            </a:r>
            <a:r>
              <a:rPr sz="350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le</a:t>
            </a:r>
            <a:r>
              <a:rPr sz="3500" spc="-15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.</a:t>
            </a:r>
            <a:r>
              <a:rPr sz="3500" spc="-2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p</a:t>
            </a:r>
            <a:r>
              <a:rPr sz="3500" spc="-10" dirty="0">
                <a:solidFill>
                  <a:srgbClr val="3A802E"/>
                </a:solidFill>
                <a:latin typeface="Arial" panose="020B0604020202090204"/>
                <a:cs typeface="Arial" panose="020B0604020202090204"/>
              </a:rPr>
              <a:t>hp:</a:t>
            </a:r>
            <a:endParaRPr sz="3500" dirty="0">
              <a:latin typeface="Arial" panose="020B0604020202090204"/>
              <a:cs typeface="Arial" panose="020B0604020202090204"/>
            </a:endParaRPr>
          </a:p>
          <a:p>
            <a:pPr marL="393700">
              <a:lnSpc>
                <a:spcPct val="100000"/>
              </a:lnSpc>
              <a:spcBef>
                <a:spcPts val="550"/>
              </a:spcBef>
            </a:pP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&lt;!</a:t>
            </a:r>
            <a:r>
              <a:rPr sz="2200" spc="-15" dirty="0">
                <a:solidFill>
                  <a:srgbClr val="0000FF"/>
                </a:solidFill>
                <a:latin typeface="Tahoma" panose="020B0804030504040204"/>
                <a:cs typeface="Tahoma" panose="020B0804030504040204"/>
              </a:rPr>
              <a:t>–</a:t>
            </a:r>
            <a:r>
              <a:rPr sz="2200" spc="-85" dirty="0">
                <a:solidFill>
                  <a:srgbClr val="0000FF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s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a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m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</a:t>
            </a:r>
            <a:r>
              <a:rPr sz="2200" spc="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.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--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endParaRPr sz="2200" dirty="0">
              <a:latin typeface="Arial" panose="020B0604020202090204"/>
              <a:cs typeface="Arial" panose="020B0604020202090204"/>
            </a:endParaRPr>
          </a:p>
          <a:p>
            <a:pPr marL="393700">
              <a:lnSpc>
                <a:spcPct val="100000"/>
              </a:lnSpc>
              <a:spcBef>
                <a:spcPts val="550"/>
              </a:spcBef>
            </a:pP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t</a:t>
            </a:r>
            <a:r>
              <a:rPr sz="2200" spc="-3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m</a:t>
            </a:r>
            <a:r>
              <a:rPr sz="2200" spc="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2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bo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y&gt;</a:t>
            </a:r>
            <a:endParaRPr sz="2200" dirty="0">
              <a:latin typeface="Arial" panose="020B0604020202090204"/>
              <a:cs typeface="Arial" panose="020B0604020202090204"/>
            </a:endParaRPr>
          </a:p>
          <a:p>
            <a:pPr marL="774065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st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on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g</a:t>
            </a:r>
            <a:r>
              <a:rPr sz="24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&gt;H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24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W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!</a:t>
            </a:r>
            <a:r>
              <a:rPr sz="24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/st</a:t>
            </a:r>
            <a:r>
              <a:rPr sz="2400" spc="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ong&gt;</a:t>
            </a:r>
            <a:r>
              <a:rPr sz="24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b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2400" spc="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/&gt;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71374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?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ph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1837690">
              <a:lnSpc>
                <a:spcPct val="100000"/>
              </a:lnSpc>
              <a:spcBef>
                <a:spcPts val="550"/>
              </a:spcBef>
            </a:pP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c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lang="en-US"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Tahoma" panose="020B0804030504040204"/>
                <a:cs typeface="Tahoma" panose="020B0804030504040204"/>
              </a:rPr>
              <a:t>“</a:t>
            </a:r>
            <a:r>
              <a:rPr sz="22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2</a:t>
            </a:r>
            <a:r>
              <a:rPr sz="22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ll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,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or</a:t>
            </a:r>
            <a:r>
              <a:rPr sz="2200" spc="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2200" spc="-2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/h2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r>
              <a:rPr sz="2200" spc="-15" dirty="0">
                <a:solidFill>
                  <a:srgbClr val="0000FF"/>
                </a:solidFill>
                <a:latin typeface="Tahoma" panose="020B0804030504040204"/>
                <a:cs typeface="Tahoma" panose="020B0804030504040204"/>
              </a:rPr>
              <a:t>”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;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?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endParaRPr sz="2200" dirty="0">
              <a:latin typeface="Arial" panose="020B0604020202090204"/>
              <a:cs typeface="Arial" panose="020B0604020202090204"/>
            </a:endParaRPr>
          </a:p>
          <a:p>
            <a:pPr marL="734695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?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4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p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1307465" marR="2505710">
              <a:lnSpc>
                <a:spcPct val="121000"/>
              </a:lnSpc>
            </a:pP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$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m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y</a:t>
            </a:r>
            <a:r>
              <a:rPr sz="2200" spc="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v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a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r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=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"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lang="en-US"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llo</a:t>
            </a:r>
            <a:r>
              <a:rPr sz="2200" spc="-2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W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or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lang="en-US" altLang="zh-CN"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";</a:t>
            </a:r>
            <a:r>
              <a:rPr sz="2200" spc="5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e</a:t>
            </a:r>
            <a:r>
              <a:rPr sz="2200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c</a:t>
            </a:r>
            <a:r>
              <a:rPr sz="2200" spc="-5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lang="en-US" sz="2200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2200" spc="-5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$m</a:t>
            </a:r>
            <a:r>
              <a:rPr sz="2200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y</a:t>
            </a:r>
            <a:r>
              <a:rPr sz="2200" spc="10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v</a:t>
            </a:r>
            <a:r>
              <a:rPr sz="2200" spc="-5" dirty="0" err="1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ar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;</a:t>
            </a:r>
            <a:endParaRPr sz="2200" dirty="0">
              <a:latin typeface="Arial" panose="020B0604020202090204"/>
              <a:cs typeface="Arial" panose="020B0604020202090204"/>
            </a:endParaRPr>
          </a:p>
          <a:p>
            <a:pPr marL="782320">
              <a:lnSpc>
                <a:spcPct val="100000"/>
              </a:lnSpc>
              <a:spcBef>
                <a:spcPts val="550"/>
              </a:spcBef>
            </a:pP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?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endParaRPr sz="2200" dirty="0">
              <a:latin typeface="Arial" panose="020B0604020202090204"/>
              <a:cs typeface="Arial" panose="020B0604020202090204"/>
            </a:endParaRPr>
          </a:p>
          <a:p>
            <a:pPr marL="467995" indent="-74930">
              <a:lnSpc>
                <a:spcPct val="100000"/>
              </a:lnSpc>
              <a:spcBef>
                <a:spcPts val="550"/>
              </a:spcBef>
            </a:pP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&lt;/b</a:t>
            </a:r>
            <a:r>
              <a:rPr sz="2200" spc="-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o</a:t>
            </a:r>
            <a:r>
              <a:rPr sz="2200" spc="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d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y&gt;&lt;/</a:t>
            </a:r>
            <a:r>
              <a:rPr sz="2200" spc="-1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h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t</a:t>
            </a:r>
            <a:r>
              <a:rPr sz="2200" spc="-3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m</a:t>
            </a:r>
            <a:r>
              <a:rPr sz="2200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l</a:t>
            </a:r>
            <a:r>
              <a:rPr sz="2200" spc="-15" dirty="0">
                <a:solidFill>
                  <a:srgbClr val="0000FF"/>
                </a:solidFill>
                <a:latin typeface="Arial" panose="020B0604020202090204"/>
                <a:cs typeface="Arial" panose="020B0604020202090204"/>
              </a:rPr>
              <a:t>&gt;</a:t>
            </a:r>
            <a:endParaRPr sz="2200" dirty="0">
              <a:latin typeface="Arial" panose="020B0604020202090204"/>
              <a:cs typeface="Arial" panose="020B0604020202090204"/>
            </a:endParaRPr>
          </a:p>
          <a:p>
            <a:pPr marL="467995">
              <a:lnSpc>
                <a:spcPct val="100000"/>
              </a:lnSpc>
              <a:spcBef>
                <a:spcPts val="620"/>
              </a:spcBef>
            </a:pPr>
            <a:r>
              <a:rPr sz="2400" b="1" u="heavy" spc="-2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h</a:t>
            </a:r>
            <a:r>
              <a:rPr sz="2400" b="1" u="heavy" spc="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t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tp://w</a:t>
            </a:r>
            <a:r>
              <a:rPr sz="2400" b="1" u="heavy" spc="-1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ww.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c</a:t>
            </a:r>
            <a:r>
              <a:rPr sz="2400" b="1" u="heavy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s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.kent.ed</a:t>
            </a:r>
            <a:r>
              <a:rPr sz="2400" b="1" u="heavy" spc="-2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u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/~</a:t>
            </a:r>
            <a:r>
              <a:rPr sz="2400" b="1" u="heavy" spc="-2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n</a:t>
            </a:r>
            <a:r>
              <a:rPr sz="2400" b="1" u="heavy" spc="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r</a:t>
            </a:r>
            <a:r>
              <a:rPr sz="2400" b="1" u="heavy" spc="-2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u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an/s</a:t>
            </a:r>
            <a:r>
              <a:rPr sz="2400" b="1" u="heavy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a</a:t>
            </a:r>
            <a:r>
              <a:rPr sz="2400" b="1" u="heavy" spc="-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m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ple.</a:t>
            </a:r>
            <a:r>
              <a:rPr sz="2400" b="1" u="heavy" spc="-2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p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h</a:t>
            </a:r>
            <a:r>
              <a:rPr sz="2400" b="1" u="heavy" spc="-15" dirty="0">
                <a:solidFill>
                  <a:srgbClr val="986600"/>
                </a:solidFill>
                <a:latin typeface="Arial" panose="020B0604020202090204"/>
                <a:cs typeface="Arial" panose="020B0604020202090204"/>
                <a:hlinkClick r:id="rId3"/>
              </a:rPr>
              <a:t>p</a:t>
            </a: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</a:rPr>
              <a:t> </a:t>
            </a:r>
            <a:endParaRPr sz="24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8100" y="381047"/>
            <a:ext cx="375983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spc="-30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F</a:t>
            </a:r>
            <a:r>
              <a:rPr sz="4200" b="1" spc="-25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i</a:t>
            </a:r>
            <a:r>
              <a:rPr sz="4200" b="1" spc="-5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rs</a:t>
            </a:r>
            <a:r>
              <a:rPr sz="4200" b="1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4200" b="1" spc="10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spc="-30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PHP</a:t>
            </a:r>
            <a:r>
              <a:rPr sz="4200" b="1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spc="-5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4200" b="1" spc="-25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cr</a:t>
            </a:r>
            <a:r>
              <a:rPr sz="4200" b="1" spc="-10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i</a:t>
            </a:r>
            <a:r>
              <a:rPr sz="4200" b="1" dirty="0">
                <a:solidFill>
                  <a:srgbClr val="FFC000"/>
                </a:solidFill>
                <a:latin typeface="Times New Roman" panose="02020503050405090304"/>
                <a:cs typeface="Times New Roman" panose="02020503050405090304"/>
              </a:rPr>
              <a:t>pt</a:t>
            </a:r>
            <a:endParaRPr sz="4200" dirty="0">
              <a:solidFill>
                <a:srgbClr val="FFC000"/>
              </a:solidFill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5854096"/>
            <a:ext cx="1104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spc="-10" dirty="0">
                <a:solidFill>
                  <a:srgbClr val="986600"/>
                </a:solidFill>
                <a:latin typeface="Arial" panose="020B0604020202090204"/>
                <a:cs typeface="Arial" panose="020B0604020202090204"/>
              </a:rPr>
              <a:t> 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3</a:t>
            </a:r>
            <a:r>
              <a:rPr lang="zh-CN" altLang="en-US" sz="4000" b="1" dirty="0"/>
              <a:t>关系数据库简介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关系数据库（</a:t>
            </a:r>
            <a:r>
              <a:rPr lang="en-US" altLang="zh-CN" sz="2000" dirty="0"/>
              <a:t>Relational database</a:t>
            </a:r>
            <a:r>
              <a:rPr lang="zh-CN" altLang="en-US" sz="2000" dirty="0"/>
              <a:t>），是创建在关系模型基础上的数据库。</a:t>
            </a:r>
          </a:p>
          <a:p>
            <a:r>
              <a:rPr lang="zh-CN" altLang="en-US" sz="2000" dirty="0"/>
              <a:t>一个数据库包括一个或多个表（关系</a:t>
            </a:r>
            <a:r>
              <a:rPr lang="en-US" altLang="zh-CN" sz="2000" dirty="0"/>
              <a:t>Relation</a:t>
            </a:r>
            <a:r>
              <a:rPr lang="zh-CN" altLang="en-US" sz="2000" dirty="0"/>
              <a:t>）。表（关系</a:t>
            </a:r>
            <a:r>
              <a:rPr lang="en-US" altLang="zh-CN" sz="2000" dirty="0"/>
              <a:t>Relation</a:t>
            </a:r>
            <a:r>
              <a:rPr lang="zh-CN" altLang="en-US" sz="2000" dirty="0"/>
              <a:t>）是以行（属性</a:t>
            </a:r>
            <a:r>
              <a:rPr lang="en-US" altLang="zh-CN" sz="2000" dirty="0"/>
              <a:t>Attribute</a:t>
            </a:r>
            <a:r>
              <a:rPr lang="zh-CN" altLang="en-US" sz="2000" dirty="0"/>
              <a:t>）和列（值组</a:t>
            </a:r>
            <a:r>
              <a:rPr lang="en-US" altLang="zh-CN" sz="2000" dirty="0"/>
              <a:t>Tuple</a:t>
            </a:r>
            <a:r>
              <a:rPr lang="zh-CN" altLang="en-US" sz="2000" dirty="0"/>
              <a:t>）的形式组织起来的数据的集合。</a:t>
            </a:r>
          </a:p>
          <a:p>
            <a:r>
              <a:rPr lang="zh-CN" altLang="en-US" sz="2000" dirty="0"/>
              <a:t>例如一个有关作者信息的名为</a:t>
            </a:r>
            <a:r>
              <a:rPr lang="en-US" altLang="zh-CN" sz="2000" dirty="0"/>
              <a:t>authors</a:t>
            </a:r>
            <a:r>
              <a:rPr lang="zh-CN" altLang="en-US" sz="2000" dirty="0"/>
              <a:t>的表（关系</a:t>
            </a:r>
            <a:r>
              <a:rPr lang="en-US" altLang="zh-CN" sz="2000" dirty="0"/>
              <a:t>Relation</a:t>
            </a:r>
            <a:r>
              <a:rPr lang="zh-CN" altLang="en-US" sz="2000" dirty="0"/>
              <a:t>）。每列（值组</a:t>
            </a:r>
            <a:r>
              <a:rPr lang="en-US" altLang="zh-CN" sz="2000" dirty="0"/>
              <a:t>Tuple</a:t>
            </a:r>
            <a:r>
              <a:rPr lang="zh-CN" altLang="en-US" sz="2000" dirty="0"/>
              <a:t>）都包含特定类型的信息，如作者的姓氏。每行（属性</a:t>
            </a:r>
            <a:r>
              <a:rPr lang="en-US" altLang="zh-CN" sz="2000" dirty="0"/>
              <a:t>Attribute</a:t>
            </a:r>
            <a:r>
              <a:rPr lang="zh-CN" altLang="en-US" sz="2000" dirty="0"/>
              <a:t>）都包含有关特定作者的所有信息：姓、名、住址等等。</a:t>
            </a:r>
            <a:endParaRPr lang="en-US" altLang="zh-CN" sz="2000" dirty="0"/>
          </a:p>
          <a:p>
            <a:r>
              <a:rPr lang="zh-CN" altLang="en-US" sz="2000" dirty="0"/>
              <a:t>对于特定的数据表，列的数目一般事先固定，各列之间可以由列名来识别。而行的数目可以随时、动态变化，每行通常都可以根据某个（或某几个）列中的数据来识别，称为候选键。候选键中的值必须具有唯一性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b="5415"/>
          <a:stretch>
            <a:fillRect/>
          </a:stretch>
        </p:blipFill>
        <p:spPr>
          <a:xfrm>
            <a:off x="880846" y="374468"/>
            <a:ext cx="7411852" cy="615415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LAMP</a:t>
            </a:r>
            <a:r>
              <a:rPr lang="zh-CN" altLang="en-US" sz="4000" b="1" dirty="0"/>
              <a:t>网站架构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27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LAMP</a:t>
            </a:r>
            <a:r>
              <a:rPr lang="zh-CN" altLang="en-US" sz="2000" dirty="0"/>
              <a:t>（</a:t>
            </a:r>
            <a:r>
              <a:rPr lang="en-US" altLang="zh-CN" sz="2000" dirty="0"/>
              <a:t>Linux-Apache-MySQL-PHP</a:t>
            </a:r>
            <a:r>
              <a:rPr lang="zh-CN" altLang="en-US" sz="2000" dirty="0"/>
              <a:t>）是目前国际流行的</a:t>
            </a:r>
            <a:r>
              <a:rPr lang="en-US" altLang="zh-CN" sz="2000" dirty="0"/>
              <a:t>Web</a:t>
            </a:r>
            <a:r>
              <a:rPr lang="zh-CN" altLang="en-US" sz="2000" dirty="0"/>
              <a:t>框架，包括：</a:t>
            </a:r>
            <a:r>
              <a:rPr lang="en-US" altLang="zh-CN" sz="2000" dirty="0"/>
              <a:t>Linux</a:t>
            </a:r>
            <a:r>
              <a:rPr lang="zh-CN" altLang="en-US" sz="2000" dirty="0"/>
              <a:t>操作系统，</a:t>
            </a:r>
            <a:r>
              <a:rPr lang="en-US" altLang="zh-CN" sz="2000" dirty="0"/>
              <a:t>Apache</a:t>
            </a:r>
            <a:r>
              <a:rPr lang="zh-CN" altLang="en-US" sz="2000" dirty="0"/>
              <a:t>网络服务器，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数据库，</a:t>
            </a:r>
            <a:r>
              <a:rPr lang="en-US" altLang="zh-CN" sz="2000" dirty="0"/>
              <a:t>PHP / Perl / Python</a:t>
            </a:r>
            <a:r>
              <a:rPr lang="zh-CN" altLang="en-US" sz="2000" dirty="0"/>
              <a:t>编程语言，所有组成产品均是开源软件且非常成熟。</a:t>
            </a:r>
            <a:endParaRPr lang="en-US" altLang="zh-CN" sz="2000" dirty="0"/>
          </a:p>
          <a:p>
            <a:r>
              <a:rPr lang="en-US" altLang="zh-CN" sz="2000" dirty="0"/>
              <a:t>Apache</a:t>
            </a:r>
            <a:r>
              <a:rPr lang="zh-CN" altLang="en-US" sz="2000" dirty="0"/>
              <a:t>是</a:t>
            </a:r>
            <a:r>
              <a:rPr lang="en-US" altLang="zh-CN" sz="2000" dirty="0"/>
              <a:t>LAMP</a:t>
            </a:r>
            <a:r>
              <a:rPr lang="zh-CN" altLang="en-US" sz="2000" dirty="0"/>
              <a:t>架构最核心的</a:t>
            </a:r>
            <a:r>
              <a:rPr lang="en-US" altLang="zh-CN" sz="2000" dirty="0"/>
              <a:t>Web Server</a:t>
            </a:r>
            <a:r>
              <a:rPr lang="zh-CN" altLang="en-US" sz="2000" dirty="0"/>
              <a:t>，负责直接与用户的浏览器交互。</a:t>
            </a:r>
            <a:endParaRPr lang="en-US" altLang="zh-CN" sz="2000" dirty="0"/>
          </a:p>
          <a:p>
            <a:r>
              <a:rPr lang="en-US" altLang="zh-CN" sz="2000" dirty="0"/>
              <a:t>MySQL</a:t>
            </a:r>
            <a:r>
              <a:rPr lang="zh-CN" altLang="en-US" sz="2000" dirty="0"/>
              <a:t>（官方读法：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maɪ</a:t>
            </a:r>
            <a:r>
              <a:rPr lang="en-US" altLang="zh-CN" sz="2000" dirty="0"/>
              <a:t> ˌ</a:t>
            </a:r>
            <a:r>
              <a:rPr lang="en-US" altLang="zh-CN" sz="2000" dirty="0" err="1"/>
              <a:t>ɛskju</a:t>
            </a:r>
            <a:r>
              <a:rPr lang="en-US" altLang="zh-CN" sz="2000" dirty="0"/>
              <a:t>ːˈ</a:t>
            </a:r>
            <a:r>
              <a:rPr lang="en-US" altLang="zh-CN" sz="2000" dirty="0" err="1"/>
              <a:t>ɛl</a:t>
            </a:r>
            <a:r>
              <a:rPr lang="en-US" altLang="zh-CN" sz="2000" dirty="0"/>
              <a:t>/“My S-Q-L”</a:t>
            </a:r>
            <a:r>
              <a:rPr lang="zh-CN" altLang="en-US" sz="2000" dirty="0"/>
              <a:t>，通常读法：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maɪ</a:t>
            </a:r>
            <a:r>
              <a:rPr lang="en-US" altLang="zh-CN" sz="2000" dirty="0"/>
              <a:t> ˈ</a:t>
            </a:r>
            <a:r>
              <a:rPr lang="en-US" altLang="zh-CN" sz="2000" dirty="0" err="1"/>
              <a:t>siːkwəl</a:t>
            </a:r>
            <a:r>
              <a:rPr lang="en-US" altLang="zh-CN" sz="2000" dirty="0"/>
              <a:t>/“My Sequel”</a:t>
            </a:r>
            <a:r>
              <a:rPr lang="zh-CN" altLang="en-US" sz="2000" dirty="0"/>
              <a:t>）是最流行的开源数据库系统。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（全称：</a:t>
            </a:r>
            <a:r>
              <a:rPr lang="en-US" altLang="zh-CN" sz="2000" dirty="0"/>
              <a:t>PHP</a:t>
            </a:r>
            <a:r>
              <a:rPr lang="zh-CN" altLang="en-US" sz="2000" dirty="0"/>
              <a:t>：</a:t>
            </a:r>
            <a:r>
              <a:rPr lang="en-US" altLang="zh-CN" sz="2000" dirty="0"/>
              <a:t>Hypertext Preprocessor</a:t>
            </a:r>
            <a:r>
              <a:rPr lang="zh-CN" altLang="en-US" sz="2000" dirty="0"/>
              <a:t>）是一种开源的通用计算机脚本语言，可与</a:t>
            </a:r>
            <a:r>
              <a:rPr lang="en-US" altLang="zh-CN" sz="2000" dirty="0"/>
              <a:t>HTML</a:t>
            </a:r>
            <a:r>
              <a:rPr lang="zh-CN" altLang="en-US" sz="2000" dirty="0"/>
              <a:t>相互嵌套，主要用于编写动态网页。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73"/>
            <a:ext cx="9144000" cy="653405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80641"/>
            <a:ext cx="7886700" cy="149632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https://www.apachefriends.org/</a:t>
            </a:r>
          </a:p>
          <a:p>
            <a:r>
              <a:rPr lang="zh-CN" altLang="en-US" sz="2000" dirty="0"/>
              <a:t>完整配套，安装</a:t>
            </a:r>
            <a:r>
              <a:rPr lang="en-US" altLang="zh-CN" sz="2000" dirty="0"/>
              <a:t>/</a:t>
            </a:r>
            <a:r>
              <a:rPr lang="zh-CN" altLang="en-US" sz="2000" dirty="0"/>
              <a:t>解压即用（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是</a:t>
            </a:r>
            <a:r>
              <a:rPr lang="en-US" altLang="zh-CN" sz="2000" dirty="0"/>
              <a:t>MySQL</a:t>
            </a:r>
            <a:r>
              <a:rPr lang="zh-CN" altLang="en-US" sz="2000" dirty="0"/>
              <a:t>的一个分支）</a:t>
            </a:r>
            <a:endParaRPr lang="en-US" altLang="zh-CN" sz="2000" dirty="0"/>
          </a:p>
          <a:p>
            <a:r>
              <a:rPr lang="zh-CN" altLang="en-US" sz="2000" dirty="0"/>
              <a:t>另推荐学习网址：</a:t>
            </a:r>
            <a:r>
              <a:rPr lang="en-US" altLang="zh-CN" sz="2000" dirty="0"/>
              <a:t>http://www.runoob.com/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87"/>
          <a:stretch>
            <a:fillRect/>
          </a:stretch>
        </p:blipFill>
        <p:spPr>
          <a:xfrm>
            <a:off x="1186003" y="446262"/>
            <a:ext cx="6771993" cy="4234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0" dirty="0" err="1"/>
              <a:t>FusionGDB</a:t>
            </a:r>
            <a:r>
              <a:rPr lang="en-US" altLang="zh-CN" sz="2800" b="0" dirty="0"/>
              <a:t> is the first database that systematically annotates the function of fusion genes across pan-cancer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3400" y="1676400"/>
            <a:ext cx="336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https://ccsm.uth.edu/FusionGDB/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057400"/>
            <a:ext cx="5710238" cy="427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495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建立自己的数据库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851" y="5290279"/>
            <a:ext cx="7030499" cy="741406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phpMyAdmin</a:t>
            </a:r>
            <a:r>
              <a:rPr lang="zh-CN" altLang="en-US" sz="2000" dirty="0"/>
              <a:t>是由</a:t>
            </a:r>
            <a:r>
              <a:rPr lang="en-US" altLang="zh-CN" sz="2000" dirty="0"/>
              <a:t>PHP</a:t>
            </a:r>
            <a:r>
              <a:rPr lang="zh-CN" altLang="en-US" sz="2000" dirty="0"/>
              <a:t>写成的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数据库系统管理程序，让管理者可用</a:t>
            </a:r>
            <a:r>
              <a:rPr lang="en-US" altLang="zh-CN" sz="2000" dirty="0"/>
              <a:t>Web</a:t>
            </a:r>
            <a:r>
              <a:rPr lang="zh-CN" altLang="en-US" sz="2000" dirty="0"/>
              <a:t>接口直观地管理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438181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新建数据库，排序规则通常可以选择</a:t>
            </a:r>
            <a:r>
              <a:rPr lang="en-US" altLang="zh-CN" sz="2000" dirty="0">
                <a:solidFill>
                  <a:srgbClr val="FFC000"/>
                </a:solidFill>
              </a:rPr>
              <a:t>utf8-bin</a:t>
            </a:r>
            <a:r>
              <a:rPr lang="zh-CN" altLang="en-US" sz="2000" dirty="0">
                <a:solidFill>
                  <a:srgbClr val="FFC000"/>
                </a:solidFill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 b="1852"/>
          <a:stretch>
            <a:fillRect/>
          </a:stretch>
        </p:blipFill>
        <p:spPr>
          <a:xfrm>
            <a:off x="816616" y="796018"/>
            <a:ext cx="7510768" cy="60619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35479" y="973123"/>
            <a:ext cx="503339" cy="201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53000" y="5181600"/>
            <a:ext cx="367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http://222.200.186.169/phpmyadmin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7505"/>
            <a:ext cx="7886700" cy="6604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新建数据表，一般只要填写名称、类型和长度，其他项目可待日后有需要再修改。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8" t="6843" b="35272"/>
          <a:stretch>
            <a:fillRect/>
          </a:stretch>
        </p:blipFill>
        <p:spPr>
          <a:xfrm>
            <a:off x="-1" y="1452563"/>
            <a:ext cx="9126693" cy="34147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172748"/>
            <a:ext cx="2583809" cy="11325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1144892"/>
          </a:xfrm>
        </p:spPr>
        <p:txBody>
          <a:bodyPr>
            <a:normAutofit fontScale="92500"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数据类型，越简单的检索效率越高，越复杂的限制越少。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zh-CN" altLang="en-US" sz="2000" dirty="0">
                <a:solidFill>
                  <a:srgbClr val="FFC000"/>
                </a:solidFill>
              </a:rPr>
              <a:t>一般先选比较复杂的，无需过于担心效率，以免出现不必要的问题。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zh-CN" altLang="en-US" sz="2000" dirty="0">
                <a:solidFill>
                  <a:srgbClr val="FFC000"/>
                </a:solidFill>
              </a:rPr>
              <a:t>数值：整数、浮点数、定点数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8"/>
            <a:ext cx="9144000" cy="517160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9971"/>
            <a:ext cx="7886700" cy="4445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日期和时间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472"/>
            <a:ext cx="9144000" cy="272905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9404"/>
            <a:ext cx="7886700" cy="415924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字符串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328"/>
            <a:ext cx="9144000" cy="40473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697051"/>
            <a:ext cx="5234730" cy="7357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80644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导入数据，支持</a:t>
            </a:r>
            <a:r>
              <a:rPr lang="en-US" altLang="zh-CN" sz="2000" dirty="0">
                <a:solidFill>
                  <a:srgbClr val="FFC000"/>
                </a:solidFill>
              </a:rPr>
              <a:t>CSV</a:t>
            </a:r>
            <a:r>
              <a:rPr lang="zh-CN" altLang="en-US" sz="2000" dirty="0">
                <a:solidFill>
                  <a:srgbClr val="FFC000"/>
                </a:solidFill>
              </a:rPr>
              <a:t>、</a:t>
            </a:r>
            <a:r>
              <a:rPr lang="en-US" altLang="zh-CN" sz="2000" dirty="0">
                <a:solidFill>
                  <a:srgbClr val="FFC000"/>
                </a:solidFill>
              </a:rPr>
              <a:t>XML</a:t>
            </a:r>
            <a:r>
              <a:rPr lang="zh-CN" altLang="en-US" sz="2000" dirty="0">
                <a:solidFill>
                  <a:srgbClr val="FFC000"/>
                </a:solidFill>
              </a:rPr>
              <a:t>、</a:t>
            </a:r>
            <a:r>
              <a:rPr lang="en-US" altLang="zh-CN" sz="2000" dirty="0">
                <a:solidFill>
                  <a:srgbClr val="FFC000"/>
                </a:solidFill>
              </a:rPr>
              <a:t>SQL</a:t>
            </a:r>
            <a:r>
              <a:rPr lang="zh-CN" altLang="en-US" sz="2000" dirty="0">
                <a:solidFill>
                  <a:srgbClr val="FFC000"/>
                </a:solidFill>
              </a:rPr>
              <a:t>等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zh-CN" altLang="en-US" sz="2000" dirty="0">
                <a:solidFill>
                  <a:srgbClr val="FFC000"/>
                </a:solidFill>
              </a:rPr>
              <a:t>将</a:t>
            </a:r>
            <a:r>
              <a:rPr lang="en-US" altLang="zh-CN" sz="2000" dirty="0">
                <a:solidFill>
                  <a:srgbClr val="FFC000"/>
                </a:solidFill>
              </a:rPr>
              <a:t>XLSX</a:t>
            </a:r>
            <a:r>
              <a:rPr lang="zh-CN" altLang="en-US" sz="2000" dirty="0">
                <a:solidFill>
                  <a:srgbClr val="FFC000"/>
                </a:solidFill>
              </a:rPr>
              <a:t>另存为</a:t>
            </a:r>
            <a:r>
              <a:rPr lang="en-US" altLang="zh-CN" sz="2000" dirty="0">
                <a:solidFill>
                  <a:srgbClr val="FFC000"/>
                </a:solidFill>
              </a:rPr>
              <a:t>CSV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924"/>
            <a:ext cx="9144000" cy="3966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3" y="1171575"/>
            <a:ext cx="8478433" cy="5001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5127"/>
            <a:ext cx="7886700" cy="40322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000" dirty="0">
                <a:solidFill>
                  <a:srgbClr val="FFC000"/>
                </a:solidFill>
              </a:rPr>
              <a:t>选择文件，会自动检测文件类型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 b="2015"/>
          <a:stretch>
            <a:fillRect/>
          </a:stretch>
        </p:blipFill>
        <p:spPr>
          <a:xfrm>
            <a:off x="603328" y="768351"/>
            <a:ext cx="7937343" cy="6086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9311" y="3900881"/>
            <a:ext cx="1317071" cy="201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24106" y="2308370"/>
            <a:ext cx="988503" cy="201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04887" y="4892180"/>
            <a:ext cx="402673" cy="201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63095" y="4102217"/>
            <a:ext cx="239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如要导入</a:t>
            </a:r>
            <a:r>
              <a:rPr lang="en-US" altLang="zh-CN" sz="2000" dirty="0"/>
              <a:t>TSV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先在格式处选择</a:t>
            </a:r>
            <a:r>
              <a:rPr lang="en-US" altLang="zh-CN" sz="2000" dirty="0">
                <a:solidFill>
                  <a:srgbClr val="0000FF"/>
                </a:solidFill>
              </a:rPr>
              <a:t>CSV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再将此处改成“</a:t>
            </a:r>
            <a:r>
              <a:rPr lang="en-US" altLang="zh-CN" sz="2000" dirty="0">
                <a:solidFill>
                  <a:srgbClr val="0000FF"/>
                </a:solidFill>
              </a:rPr>
              <a:t>\t</a:t>
            </a:r>
            <a:r>
              <a:rPr lang="zh-CN" altLang="en-US" sz="2000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5479408" y="908807"/>
            <a:ext cx="434831" cy="2627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5127"/>
            <a:ext cx="7886700" cy="403224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000" dirty="0">
                <a:solidFill>
                  <a:srgbClr val="FFC000"/>
                </a:solidFill>
              </a:rPr>
              <a:t>导入后就可显示，</a:t>
            </a:r>
            <a:r>
              <a:rPr lang="en-US" altLang="zh-CN" sz="2000" dirty="0">
                <a:solidFill>
                  <a:srgbClr val="FFC000"/>
                </a:solidFill>
              </a:rPr>
              <a:t>Order1</a:t>
            </a:r>
            <a:r>
              <a:rPr lang="zh-CN" altLang="zh-CN" sz="2000" dirty="0">
                <a:solidFill>
                  <a:srgbClr val="FFC000"/>
                </a:solidFill>
              </a:rPr>
              <a:t>和</a:t>
            </a:r>
            <a:r>
              <a:rPr lang="en-US" altLang="zh-CN" sz="2000" dirty="0">
                <a:solidFill>
                  <a:srgbClr val="FFC000"/>
                </a:solidFill>
              </a:rPr>
              <a:t>Usage1</a:t>
            </a:r>
            <a:r>
              <a:rPr lang="zh-CN" altLang="zh-CN" sz="2000" dirty="0">
                <a:solidFill>
                  <a:srgbClr val="FFC000"/>
                </a:solidFill>
              </a:rPr>
              <a:t>是避开保留词，以免查询出错。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5" b="1875"/>
          <a:stretch>
            <a:fillRect/>
          </a:stretch>
        </p:blipFill>
        <p:spPr>
          <a:xfrm>
            <a:off x="372981" y="768351"/>
            <a:ext cx="8398037" cy="60896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74084" y="2961314"/>
            <a:ext cx="1233182" cy="3896686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4085" y="1562828"/>
            <a:ext cx="1082179" cy="467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400"/>
            <a:ext cx="7886700" cy="761999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</a:rPr>
              <a:t>phpMyAdmin</a:t>
            </a:r>
            <a:r>
              <a:rPr lang="zh-CN" altLang="en-US" sz="2000" dirty="0">
                <a:solidFill>
                  <a:srgbClr val="FFC000"/>
                </a:solidFill>
              </a:rPr>
              <a:t>提供的编辑功能看似与</a:t>
            </a:r>
            <a:r>
              <a:rPr lang="en-US" altLang="zh-CN" sz="2000" dirty="0">
                <a:solidFill>
                  <a:srgbClr val="FFC000"/>
                </a:solidFill>
              </a:rPr>
              <a:t>Office</a:t>
            </a:r>
            <a:r>
              <a:rPr lang="zh-CN" altLang="en-US" sz="2000" dirty="0">
                <a:solidFill>
                  <a:srgbClr val="FFC000"/>
                </a:solidFill>
              </a:rPr>
              <a:t>差不多，但实际上是通过</a:t>
            </a:r>
            <a:r>
              <a:rPr lang="en-US" altLang="zh-CN" sz="2000" dirty="0">
                <a:solidFill>
                  <a:srgbClr val="FFC000"/>
                </a:solidFill>
              </a:rPr>
              <a:t>SQL</a:t>
            </a:r>
            <a:r>
              <a:rPr lang="zh-CN" altLang="en-US" sz="2000" dirty="0">
                <a:solidFill>
                  <a:srgbClr val="FFC000"/>
                </a:solidFill>
              </a:rPr>
              <a:t>命令来实现的，需要设置主键后才能启用。</a:t>
            </a:r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zh-CN" altLang="en-US" sz="2000" dirty="0"/>
              <a:t>主键必须满足候选键的要求（没有重复值），同时也不能有空值。</a:t>
            </a:r>
            <a:endParaRPr lang="en-US" altLang="zh-CN" sz="2000" dirty="0"/>
          </a:p>
          <a:p>
            <a:r>
              <a:rPr lang="en-US" altLang="zh-CN" sz="2000" dirty="0"/>
              <a:t>English</a:t>
            </a:r>
            <a:r>
              <a:rPr lang="zh-CN" altLang="en-US" sz="2000" dirty="0"/>
              <a:t>可能有重复（</a:t>
            </a:r>
            <a:r>
              <a:rPr lang="en-US" altLang="zh-CN" sz="2000" dirty="0"/>
              <a:t>No English Name</a:t>
            </a:r>
            <a:r>
              <a:rPr lang="zh-CN" altLang="en-US" sz="2000" dirty="0"/>
              <a:t>），</a:t>
            </a:r>
            <a:r>
              <a:rPr lang="en-US" altLang="zh-CN" sz="2000" dirty="0"/>
              <a:t>NCBI</a:t>
            </a:r>
            <a:r>
              <a:rPr lang="zh-CN" altLang="en-US" sz="2000" dirty="0"/>
              <a:t>可能有空值（如未收录），因此只能选择</a:t>
            </a:r>
            <a:r>
              <a:rPr lang="en-US" altLang="zh-CN" sz="2000" dirty="0"/>
              <a:t>Species</a:t>
            </a:r>
            <a:r>
              <a:rPr lang="zh-CN" altLang="en-US" sz="2000" dirty="0"/>
              <a:t>为主键。</a:t>
            </a:r>
            <a:endParaRPr lang="en-US" altLang="zh-CN" sz="2000" dirty="0"/>
          </a:p>
          <a:p>
            <a:r>
              <a:rPr lang="zh-CN" altLang="en-US" sz="2000" dirty="0"/>
              <a:t>取消主键需要使用命令：</a:t>
            </a:r>
            <a:r>
              <a:rPr lang="en-US" altLang="zh-CN" sz="2000" dirty="0"/>
              <a:t>ALTER TABLE `</a:t>
            </a:r>
            <a:r>
              <a:rPr lang="en-US" altLang="zh-CN" sz="2000" dirty="0" err="1"/>
              <a:t>table_name</a:t>
            </a:r>
            <a:r>
              <a:rPr lang="en-US" altLang="zh-CN" sz="2000" dirty="0"/>
              <a:t>` DROP PRIMARY KEY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0" t="6805" b="58811"/>
          <a:stretch>
            <a:fillRect/>
          </a:stretch>
        </p:blipFill>
        <p:spPr>
          <a:xfrm>
            <a:off x="228600" y="990600"/>
            <a:ext cx="8535181" cy="32911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0262" y="2421274"/>
            <a:ext cx="629698" cy="201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4613" y="2421274"/>
            <a:ext cx="478172" cy="201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49960" y="1493240"/>
            <a:ext cx="721452" cy="1786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9901" y="1209590"/>
            <a:ext cx="654341" cy="283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625609"/>
          </a:xfrm>
        </p:spPr>
        <p:txBody>
          <a:bodyPr/>
          <a:lstStyle/>
          <a:p>
            <a:r>
              <a:rPr lang="zh-CN" altLang="en-US" dirty="0"/>
              <a:t>https://zhuanlan.zhihu.com/p/70460250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7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4961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最常用的</a:t>
            </a:r>
            <a:r>
              <a:rPr lang="en-US" altLang="zh-CN" sz="4000" b="1" dirty="0"/>
              <a:t>SQL</a:t>
            </a:r>
            <a:r>
              <a:rPr lang="zh-CN" altLang="en-US" sz="4000" b="1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结构化查询语言（</a:t>
            </a:r>
            <a:r>
              <a:rPr lang="en-US" altLang="zh-CN" sz="2000" dirty="0"/>
              <a:t>Structured Query Language</a:t>
            </a:r>
            <a:r>
              <a:rPr lang="zh-CN" altLang="en-US" sz="2000" dirty="0"/>
              <a:t>，</a:t>
            </a:r>
            <a:r>
              <a:rPr lang="en-US" altLang="zh-CN" sz="2000" dirty="0"/>
              <a:t>SQL</a:t>
            </a:r>
            <a:r>
              <a:rPr lang="zh-CN" altLang="en-US" sz="2000" dirty="0"/>
              <a:t>）是数据库中的标准查询语言，有</a:t>
            </a:r>
            <a:r>
              <a:rPr lang="en-US" altLang="zh-CN" sz="2000" dirty="0"/>
              <a:t>SELECT</a:t>
            </a:r>
            <a:r>
              <a:rPr lang="zh-CN" altLang="en-US" sz="2000" dirty="0"/>
              <a:t>、</a:t>
            </a:r>
            <a:r>
              <a:rPr lang="en-US" altLang="zh-CN" sz="2000" dirty="0"/>
              <a:t>INSERT</a:t>
            </a:r>
            <a:r>
              <a:rPr lang="zh-CN" altLang="en-US" sz="2000" dirty="0"/>
              <a:t>、</a:t>
            </a:r>
            <a:r>
              <a:rPr lang="en-US" altLang="zh-CN" sz="2000" dirty="0"/>
              <a:t>UPDATE</a:t>
            </a:r>
            <a:r>
              <a:rPr lang="zh-CN" altLang="en-US" sz="2000" dirty="0"/>
              <a:t>、</a:t>
            </a:r>
            <a:r>
              <a:rPr lang="en-US" altLang="zh-CN" sz="2000" dirty="0"/>
              <a:t>MERGE</a:t>
            </a:r>
            <a:r>
              <a:rPr lang="zh-CN" altLang="en-US" sz="2000" dirty="0"/>
              <a:t>、</a:t>
            </a:r>
            <a:r>
              <a:rPr lang="en-US" altLang="zh-CN" sz="2000" dirty="0"/>
              <a:t>DELETE</a:t>
            </a:r>
            <a:r>
              <a:rPr lang="zh-CN" altLang="en-US" sz="2000" dirty="0"/>
              <a:t>、</a:t>
            </a:r>
            <a:r>
              <a:rPr lang="en-US" altLang="zh-CN" sz="2000" dirty="0"/>
              <a:t>JOIN</a:t>
            </a:r>
            <a:r>
              <a:rPr lang="zh-CN" altLang="en-US" sz="2000" dirty="0"/>
              <a:t>、</a:t>
            </a:r>
            <a:r>
              <a:rPr lang="en-US" altLang="zh-CN" sz="2000" dirty="0"/>
              <a:t>UNION</a:t>
            </a:r>
            <a:r>
              <a:rPr lang="zh-CN" altLang="en-US" sz="2000" dirty="0"/>
              <a:t>、</a:t>
            </a:r>
            <a:r>
              <a:rPr lang="en-US" altLang="zh-CN" sz="2000" dirty="0"/>
              <a:t>CREATE</a:t>
            </a:r>
            <a:r>
              <a:rPr lang="zh-CN" altLang="en-US" sz="2000" dirty="0"/>
              <a:t>、</a:t>
            </a:r>
            <a:r>
              <a:rPr lang="en-US" altLang="zh-CN" sz="2000" dirty="0"/>
              <a:t>DROP</a:t>
            </a:r>
            <a:r>
              <a:rPr lang="zh-CN" altLang="en-US" sz="2000" dirty="0"/>
              <a:t>、</a:t>
            </a:r>
            <a:r>
              <a:rPr lang="en-US" altLang="zh-CN" sz="2000" dirty="0"/>
              <a:t>COMMIT</a:t>
            </a:r>
            <a:r>
              <a:rPr lang="zh-CN" altLang="en-US" sz="2000" dirty="0"/>
              <a:t>、</a:t>
            </a:r>
            <a:r>
              <a:rPr lang="en-US" altLang="zh-CN" sz="2000" dirty="0"/>
              <a:t>ROLLBACK</a:t>
            </a:r>
            <a:r>
              <a:rPr lang="zh-CN" altLang="en-US" sz="2000" dirty="0"/>
              <a:t>、</a:t>
            </a:r>
            <a:r>
              <a:rPr lang="en-US" altLang="zh-CN" sz="2000" dirty="0"/>
              <a:t>TRUNCATE</a:t>
            </a:r>
            <a:r>
              <a:rPr lang="zh-CN" altLang="en-US" sz="2000" dirty="0"/>
              <a:t>、</a:t>
            </a:r>
            <a:r>
              <a:rPr lang="en-US" altLang="zh-CN" sz="2000" dirty="0"/>
              <a:t>ALTER</a:t>
            </a:r>
            <a:r>
              <a:rPr lang="zh-CN" altLang="en-US" sz="2000" dirty="0"/>
              <a:t>等多个命令。</a:t>
            </a:r>
            <a:endParaRPr lang="en-US" altLang="zh-CN" sz="2000" dirty="0"/>
          </a:p>
          <a:p>
            <a:r>
              <a:rPr lang="zh-CN" altLang="en-US" sz="2000" dirty="0"/>
              <a:t>查询主要用到</a:t>
            </a:r>
            <a:r>
              <a:rPr lang="en-US" altLang="zh-CN" sz="2000" dirty="0"/>
              <a:t>SELECT</a:t>
            </a:r>
            <a:r>
              <a:rPr lang="zh-CN" altLang="en-US" sz="2000" dirty="0"/>
              <a:t>命令，基本格式：</a:t>
            </a:r>
            <a:r>
              <a:rPr lang="en-US" altLang="zh-CN" sz="2000" dirty="0"/>
              <a:t>SELECT `</a:t>
            </a:r>
            <a:r>
              <a:rPr lang="zh-CN" altLang="en-US" sz="2000" dirty="0"/>
              <a:t>列</a:t>
            </a:r>
            <a:r>
              <a:rPr lang="en-US" altLang="zh-CN" sz="2000" dirty="0"/>
              <a:t>`</a:t>
            </a:r>
            <a:r>
              <a:rPr lang="zh-CN" altLang="en-US" sz="2000" dirty="0"/>
              <a:t> </a:t>
            </a:r>
            <a:r>
              <a:rPr lang="en-US" altLang="zh-CN" sz="2000" dirty="0"/>
              <a:t>FROM `</a:t>
            </a:r>
            <a:r>
              <a:rPr lang="zh-CN" altLang="en-US" sz="2000" dirty="0"/>
              <a:t>表</a:t>
            </a:r>
            <a:r>
              <a:rPr lang="en-US" altLang="zh-CN" sz="2000" dirty="0"/>
              <a:t>`</a:t>
            </a:r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SELECT * FROM `0_Catalog`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附加内容：计数</a:t>
            </a:r>
            <a:r>
              <a:rPr lang="en-US" altLang="zh-CN" sz="2000" dirty="0"/>
              <a:t>COUNT</a:t>
            </a:r>
            <a:r>
              <a:rPr lang="zh-CN" altLang="en-US" sz="2000" dirty="0"/>
              <a:t>，去重</a:t>
            </a:r>
            <a:r>
              <a:rPr lang="en-US" altLang="zh-CN" sz="2000" dirty="0"/>
              <a:t>DISTINCT</a:t>
            </a:r>
            <a:r>
              <a:rPr lang="zh-CN" altLang="en-US" sz="2000" dirty="0"/>
              <a:t>，筛选</a:t>
            </a:r>
            <a:r>
              <a:rPr lang="en-US" altLang="zh-CN" sz="2000" dirty="0"/>
              <a:t>WHERE</a:t>
            </a:r>
            <a:r>
              <a:rPr lang="zh-CN" altLang="en-US" sz="2000" dirty="0"/>
              <a:t>，排序</a:t>
            </a:r>
            <a:r>
              <a:rPr lang="en-US" altLang="zh-CN" sz="2000" dirty="0"/>
              <a:t>ORDER BY</a:t>
            </a:r>
            <a:r>
              <a:rPr lang="zh-CN" altLang="en-US" sz="2000" dirty="0"/>
              <a:t>，限制条数</a:t>
            </a:r>
            <a:r>
              <a:rPr lang="en-US" altLang="zh-CN" sz="2000" dirty="0"/>
              <a:t>LIMIT</a:t>
            </a:r>
            <a:r>
              <a:rPr lang="zh-CN" altLang="en-US" sz="2000" dirty="0"/>
              <a:t>，等等。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通过</a:t>
            </a:r>
            <a:r>
              <a:rPr lang="en-US" altLang="zh-CN" sz="4000" b="1" dirty="0"/>
              <a:t>PHP</a:t>
            </a:r>
            <a:r>
              <a:rPr lang="zh-CN" altLang="en-US" sz="4000" b="1" dirty="0"/>
              <a:t>进行</a:t>
            </a:r>
            <a:r>
              <a:rPr lang="en-US" altLang="zh-CN" sz="4000" b="1" dirty="0"/>
              <a:t>SQL</a:t>
            </a:r>
            <a:r>
              <a:rPr lang="zh-CN" altLang="en-US" sz="4000" b="1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是编写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数据库提供两种</a:t>
            </a:r>
            <a:r>
              <a:rPr lang="en-US" altLang="zh-CN" sz="2000" dirty="0"/>
              <a:t>MySQL</a:t>
            </a:r>
            <a:r>
              <a:rPr lang="zh-CN" altLang="en-US" sz="2000" dirty="0"/>
              <a:t>编程接口，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mysqli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=improved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首先通过</a:t>
            </a:r>
            <a:r>
              <a:rPr lang="en-US" altLang="zh-CN" sz="2000" dirty="0"/>
              <a:t>PHP</a:t>
            </a:r>
            <a:r>
              <a:rPr lang="zh-CN" altLang="en-US" sz="2000" dirty="0"/>
              <a:t>登录到</a:t>
            </a:r>
            <a:r>
              <a:rPr lang="en-US" altLang="zh-CN" sz="2000" dirty="0"/>
              <a:t>MySQL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$</a:t>
            </a:r>
            <a:r>
              <a:rPr lang="en-US" altLang="zh-CN" sz="2000" dirty="0" err="1"/>
              <a:t>mysqli</a:t>
            </a:r>
            <a:r>
              <a:rPr lang="en-US" altLang="zh-CN" sz="2000" dirty="0"/>
              <a:t> =</a:t>
            </a:r>
            <a:r>
              <a:rPr lang="en-US" altLang="zh-CN" sz="2000" dirty="0" err="1">
                <a:solidFill>
                  <a:srgbClr val="0000FF"/>
                </a:solidFill>
              </a:rPr>
              <a:t>mysqli_connect</a:t>
            </a:r>
            <a:r>
              <a:rPr lang="en-US" altLang="zh-CN" sz="2000" dirty="0"/>
              <a:t>($server, $user, $password, $db);</a:t>
            </a:r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SQL</a:t>
            </a:r>
            <a:r>
              <a:rPr lang="zh-CN" altLang="en-US" sz="2000" dirty="0"/>
              <a:t>命令：</a:t>
            </a:r>
            <a:r>
              <a:rPr lang="en-US" altLang="zh-CN" sz="2000" dirty="0"/>
              <a:t>$result =</a:t>
            </a:r>
            <a:r>
              <a:rPr lang="en-US" altLang="zh-CN" sz="2000" dirty="0" err="1">
                <a:solidFill>
                  <a:srgbClr val="0000FF"/>
                </a:solidFill>
              </a:rPr>
              <a:t>mysqli_query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mysqli</a:t>
            </a:r>
            <a:r>
              <a:rPr lang="en-US" altLang="zh-CN" sz="2000" dirty="0"/>
              <a:t>, “your SQL command”);</a:t>
            </a:r>
          </a:p>
          <a:p>
            <a:r>
              <a:rPr lang="zh-CN" altLang="en-US" sz="2000" dirty="0"/>
              <a:t>将一行查询结果读取为</a:t>
            </a:r>
            <a:r>
              <a:rPr lang="en-US" altLang="zh-CN" sz="2000" dirty="0"/>
              <a:t>PHP</a:t>
            </a:r>
            <a:r>
              <a:rPr lang="zh-CN" altLang="en-US" sz="2000" dirty="0"/>
              <a:t>数组：</a:t>
            </a:r>
            <a:r>
              <a:rPr lang="en-US" altLang="zh-CN" sz="2000" dirty="0"/>
              <a:t>$row =</a:t>
            </a:r>
            <a:r>
              <a:rPr lang="en-US" altLang="zh-CN" sz="2000" dirty="0" err="1">
                <a:solidFill>
                  <a:srgbClr val="0000FF"/>
                </a:solidFill>
              </a:rPr>
              <a:t>mysqli_fetch_row</a:t>
            </a:r>
            <a:r>
              <a:rPr lang="en-US" altLang="zh-CN" sz="2000" dirty="0"/>
              <a:t>($result);</a:t>
            </a:r>
          </a:p>
          <a:p>
            <a:r>
              <a:rPr lang="zh-CN" altLang="en-US" sz="2000" dirty="0"/>
              <a:t>逐行读取查询结果，每读取一行就执行一些固定的命令：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00FF"/>
                </a:solidFill>
              </a:rPr>
              <a:t>while</a:t>
            </a:r>
            <a:r>
              <a:rPr lang="en-US" altLang="zh-CN" sz="2000" dirty="0"/>
              <a:t> ($row =</a:t>
            </a:r>
            <a:r>
              <a:rPr lang="en-US" altLang="zh-CN" sz="2000" dirty="0" err="1">
                <a:solidFill>
                  <a:srgbClr val="0000FF"/>
                </a:solidFill>
              </a:rPr>
              <a:t>mysqli_fetch_row</a:t>
            </a:r>
            <a:r>
              <a:rPr lang="en-US" altLang="zh-CN" sz="2000" dirty="0"/>
              <a:t>($result)) {your commands}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100506" y="3338819"/>
            <a:ext cx="796955" cy="2768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MySQL</a:t>
            </a:r>
            <a:r>
              <a:rPr lang="zh-CN" altLang="en-US" sz="4000" b="1" dirty="0"/>
              <a:t>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索引相当于对指定的列排序，可以提高大型数据表的查询效率。</a:t>
            </a:r>
            <a:endParaRPr lang="en-US" altLang="zh-CN" sz="2000" dirty="0"/>
          </a:p>
          <a:p>
            <a:r>
              <a:rPr lang="zh-CN" altLang="en-US" sz="2000" dirty="0"/>
              <a:t>经常用于查询的谓词适合建立索引，如</a:t>
            </a:r>
            <a:r>
              <a:rPr lang="en-US" altLang="zh-CN" sz="2000" dirty="0"/>
              <a:t>WHERE</a:t>
            </a:r>
            <a:r>
              <a:rPr lang="zh-CN" altLang="en-US" sz="2000" dirty="0"/>
              <a:t>、</a:t>
            </a:r>
            <a:r>
              <a:rPr lang="en-US" altLang="zh-CN" sz="2000" dirty="0"/>
              <a:t>ORDER BY</a:t>
            </a:r>
            <a:r>
              <a:rPr lang="zh-CN" altLang="en-US" sz="2000" dirty="0"/>
              <a:t>后面的列。</a:t>
            </a:r>
            <a:endParaRPr lang="en-US" altLang="zh-CN" sz="2000" dirty="0"/>
          </a:p>
          <a:p>
            <a:r>
              <a:rPr lang="zh-CN" altLang="en-US" sz="2000" dirty="0"/>
              <a:t>主键是特殊的唯一索引，主键里的每个记录都是唯一的，在一个表里只能有一个主键。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一个索引可由多个列构成，此时应将选择性强的列放在前面。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ALTER TABLE people ADD INDEX </a:t>
            </a:r>
            <a:r>
              <a:rPr lang="en-US" altLang="zh-CN" sz="2000" dirty="0" err="1"/>
              <a:t>fla</a:t>
            </a:r>
            <a:r>
              <a:rPr lang="en-US" altLang="zh-CN" sz="2000" dirty="0"/>
              <a:t> (</a:t>
            </a:r>
            <a:r>
              <a:rPr lang="en-US" altLang="zh-CN" sz="2000" dirty="0" err="1">
                <a:solidFill>
                  <a:srgbClr val="FF0000"/>
                </a:solidFill>
              </a:rPr>
              <a:t>firstname,lastname,age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内容基本重复（选择性极差）的列，比如只有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0</a:t>
            </a:r>
            <a:r>
              <a:rPr lang="zh-CN" altLang="en-US" sz="2000" dirty="0"/>
              <a:t>，不要建立索引。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用</a:t>
            </a:r>
            <a:r>
              <a:rPr lang="en-US" altLang="zh-CN" sz="4000" b="1" dirty="0"/>
              <a:t>Python</a:t>
            </a:r>
            <a:r>
              <a:rPr lang="zh-CN" altLang="en-US" sz="4000" b="1" dirty="0"/>
              <a:t>生成结果展示页面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Pyh</a:t>
            </a:r>
            <a:r>
              <a:rPr lang="zh-CN" altLang="en-US" sz="2000" dirty="0"/>
              <a:t>模块可用于生成</a:t>
            </a:r>
            <a:r>
              <a:rPr lang="en-US" altLang="zh-CN" sz="2000" dirty="0"/>
              <a:t>HTML</a:t>
            </a:r>
            <a:r>
              <a:rPr lang="zh-CN" altLang="en-US" sz="2000" dirty="0"/>
              <a:t>内容，但我更习惯用</a:t>
            </a:r>
            <a:r>
              <a:rPr lang="en-US" altLang="zh-CN" sz="2000" dirty="0" err="1"/>
              <a:t>fwrite</a:t>
            </a:r>
            <a:r>
              <a:rPr lang="zh-CN" altLang="en-US" sz="2000" dirty="0"/>
              <a:t>直接写入</a:t>
            </a:r>
            <a:r>
              <a:rPr lang="en-US" altLang="zh-CN" sz="2000" dirty="0"/>
              <a:t>HTML</a:t>
            </a:r>
            <a:r>
              <a:rPr lang="zh-CN" altLang="en-US" sz="2000" dirty="0"/>
              <a:t>代码</a:t>
            </a:r>
            <a:endParaRPr lang="en-US" altLang="zh-CN" sz="2000" dirty="0"/>
          </a:p>
          <a:p>
            <a:r>
              <a:rPr lang="zh-CN" altLang="en-US" sz="2000" dirty="0"/>
              <a:t>为保证</a:t>
            </a:r>
            <a:r>
              <a:rPr lang="en-US" altLang="zh-CN" sz="2000" dirty="0"/>
              <a:t>HTML</a:t>
            </a:r>
            <a:r>
              <a:rPr lang="zh-CN" altLang="en-US" sz="2000" dirty="0"/>
              <a:t>代码的可读性，在应该换行的地方添加换行符“</a:t>
            </a:r>
            <a:r>
              <a:rPr lang="en-US" altLang="zh-CN" sz="2000" dirty="0"/>
              <a:t>\n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r>
              <a:rPr lang="zh-CN" altLang="en-US" sz="2000" dirty="0"/>
              <a:t>为保证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代码的可读性，在</a:t>
            </a:r>
            <a:r>
              <a:rPr lang="en-US" altLang="zh-CN" sz="2000" dirty="0"/>
              <a:t>HTML</a:t>
            </a:r>
            <a:r>
              <a:rPr lang="zh-CN" altLang="en-US" sz="2000" dirty="0"/>
              <a:t>代码换行的地方同样换行，添加连行符“</a:t>
            </a:r>
            <a:r>
              <a:rPr lang="en-US" altLang="zh-CN" sz="2000" dirty="0"/>
              <a:t>\</a:t>
            </a:r>
            <a:r>
              <a:rPr lang="zh-CN" altLang="en-US" sz="2000" dirty="0"/>
              <a:t>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5" y="3469918"/>
            <a:ext cx="4763165" cy="1438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2" y="5043330"/>
            <a:ext cx="4534533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D3C4-C08F-47C9-B8B8-8616BFF5837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Garamond" pitchFamily="18" charset="0"/>
                <a:ea typeface="SimSun" pitchFamily="2" charset="-122"/>
              </a:rPr>
              <a:t>List of Useful Links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3962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http://www.w3.org/MarkUp/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http://www.w3.org/Style/CSS/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http://www.w3schools.com/css/css_intro.asp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http://www.php.net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http://www.perl.com/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http://www.perl.org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http://www.perl.com/CPAN-local/README.html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http://perl.apache.org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http://www.modssl.org/docs/2.8/ssl_intro.html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http://web.mit.edu/kerberos/www/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http://www.mysql.com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http://www.w3.org/TR/xslt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http://www.xml.com/pub/a/2000/08/holman/s1.html?page=2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http://java.sun.com/applets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http://www.macromedia.com/devnet/mx/flash/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http://www.w3.org/TR/voicexml20/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http://www.voicexml.org/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400" b="1" u="sng">
                <a:solidFill>
                  <a:srgbClr val="CC0000"/>
                </a:solidFill>
                <a:ea typeface="SimSun" pitchFamily="2" charset="-122"/>
              </a:rPr>
              <a:t>http://www.w3.org/TR/xhtml1/</a:t>
            </a:r>
            <a:endParaRPr lang="en-US" altLang="zh-CN" sz="1200" b="1" u="sng">
              <a:solidFill>
                <a:srgbClr val="CC0000"/>
              </a:solidFill>
              <a:ea typeface="SimSun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u="sng">
              <a:solidFill>
                <a:srgbClr val="CC0000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5" dirty="0"/>
              <a:t>E</a:t>
            </a:r>
            <a:r>
              <a:rPr sz="4200" dirty="0"/>
              <a:t>xample</a:t>
            </a:r>
            <a:r>
              <a:rPr sz="4200" spc="-5" dirty="0"/>
              <a:t> </a:t>
            </a:r>
            <a:r>
              <a:rPr sz="4200" dirty="0"/>
              <a:t>–</a:t>
            </a:r>
            <a:r>
              <a:rPr sz="4200" spc="5" dirty="0"/>
              <a:t> </a:t>
            </a:r>
            <a:r>
              <a:rPr sz="4200" spc="-20" dirty="0"/>
              <a:t>s</a:t>
            </a:r>
            <a:r>
              <a:rPr sz="4200" spc="-5" dirty="0"/>
              <a:t>h</a:t>
            </a:r>
            <a:r>
              <a:rPr sz="4200" spc="-10" dirty="0"/>
              <a:t>o</a:t>
            </a:r>
            <a:r>
              <a:rPr sz="4200" dirty="0"/>
              <a:t>w</a:t>
            </a:r>
            <a:r>
              <a:rPr sz="4200" spc="5" dirty="0"/>
              <a:t> </a:t>
            </a:r>
            <a:r>
              <a:rPr sz="4200" spc="-25" dirty="0"/>
              <a:t>data</a:t>
            </a:r>
            <a:r>
              <a:rPr sz="4200" spc="15" dirty="0"/>
              <a:t> </a:t>
            </a:r>
            <a:r>
              <a:rPr sz="4200" spc="-10" dirty="0"/>
              <a:t>i</a:t>
            </a:r>
            <a:r>
              <a:rPr sz="4200" dirty="0"/>
              <a:t>n</a:t>
            </a:r>
            <a:r>
              <a:rPr sz="4200" spc="-5" dirty="0"/>
              <a:t> </a:t>
            </a:r>
            <a:r>
              <a:rPr sz="4200" spc="-25" dirty="0"/>
              <a:t>th</a:t>
            </a:r>
            <a:r>
              <a:rPr sz="4200" spc="-20" dirty="0"/>
              <a:t>e</a:t>
            </a:r>
            <a:r>
              <a:rPr sz="4200" dirty="0"/>
              <a:t> </a:t>
            </a:r>
            <a:r>
              <a:rPr sz="4200" spc="-20" dirty="0"/>
              <a:t>ta</a:t>
            </a:r>
            <a:r>
              <a:rPr sz="4200" spc="-10" dirty="0"/>
              <a:t>b</a:t>
            </a:r>
            <a:r>
              <a:rPr sz="4200" spc="-5" dirty="0"/>
              <a:t>l</a:t>
            </a:r>
            <a:r>
              <a:rPr sz="4200" dirty="0"/>
              <a:t>e</a:t>
            </a:r>
            <a:r>
              <a:rPr sz="4200" spc="-20" dirty="0"/>
              <a:t>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535940" y="1745057"/>
            <a:ext cx="210820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CC9800"/>
                </a:solidFill>
                <a:latin typeface="Wingdings" panose="05000000000000000000"/>
                <a:cs typeface="Wingdings" panose="05000000000000000000"/>
              </a:rPr>
              <a:t></a:t>
            </a:r>
            <a:endParaRPr sz="19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705490"/>
            <a:ext cx="745426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15" dirty="0">
                <a:latin typeface="Arial" panose="020B0604020202090204"/>
                <a:cs typeface="Arial" panose="020B0604020202090204"/>
              </a:rPr>
              <a:t>F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u</a:t>
            </a:r>
            <a:r>
              <a:rPr sz="3000" dirty="0">
                <a:latin typeface="Arial" panose="020B0604020202090204"/>
                <a:cs typeface="Arial" panose="020B0604020202090204"/>
              </a:rPr>
              <a:t>nction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:</a:t>
            </a:r>
            <a:r>
              <a:rPr sz="3000" spc="-20" dirty="0">
                <a:latin typeface="Arial" panose="020B0604020202090204"/>
                <a:cs typeface="Arial" panose="020B0604020202090204"/>
              </a:rPr>
              <a:t> </a:t>
            </a:r>
            <a:r>
              <a:rPr sz="3000" dirty="0">
                <a:latin typeface="Arial" panose="020B0604020202090204"/>
                <a:cs typeface="Arial" panose="020B0604020202090204"/>
              </a:rPr>
              <a:t>l</a:t>
            </a:r>
            <a:r>
              <a:rPr sz="3000" spc="10" dirty="0">
                <a:latin typeface="Arial" panose="020B0604020202090204"/>
                <a:cs typeface="Arial" panose="020B0604020202090204"/>
              </a:rPr>
              <a:t>i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st</a:t>
            </a:r>
            <a:r>
              <a:rPr sz="3000" spc="-20" dirty="0">
                <a:latin typeface="Arial" panose="020B0604020202090204"/>
                <a:cs typeface="Arial" panose="020B0604020202090204"/>
              </a:rPr>
              <a:t> </a:t>
            </a:r>
            <a:r>
              <a:rPr sz="3000" dirty="0">
                <a:latin typeface="Arial" panose="020B0604020202090204"/>
                <a:cs typeface="Arial" panose="020B0604020202090204"/>
              </a:rPr>
              <a:t>all</a:t>
            </a:r>
            <a:r>
              <a:rPr sz="30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t</a:t>
            </a:r>
            <a:r>
              <a:rPr sz="3000" spc="-20" dirty="0">
                <a:latin typeface="Arial" panose="020B0604020202090204"/>
                <a:cs typeface="Arial" panose="020B0604020202090204"/>
              </a:rPr>
              <a:t>a</a:t>
            </a:r>
            <a:r>
              <a:rPr sz="3000" dirty="0">
                <a:latin typeface="Arial" panose="020B0604020202090204"/>
                <a:cs typeface="Arial" panose="020B0604020202090204"/>
              </a:rPr>
              <a:t>bles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3000" spc="10" dirty="0">
                <a:latin typeface="Arial" panose="020B0604020202090204"/>
                <a:cs typeface="Arial" panose="020B0604020202090204"/>
              </a:rPr>
              <a:t>i</a:t>
            </a:r>
            <a:r>
              <a:rPr sz="3000" dirty="0">
                <a:latin typeface="Arial" panose="020B0604020202090204"/>
                <a:cs typeface="Arial" panose="020B0604020202090204"/>
              </a:rPr>
              <a:t>n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3000">
                <a:latin typeface="Arial" panose="020B0604020202090204"/>
                <a:cs typeface="Arial" panose="020B0604020202090204"/>
              </a:rPr>
              <a:t>your</a:t>
            </a:r>
            <a:r>
              <a:rPr sz="3000" spc="-15">
                <a:latin typeface="Arial" panose="020B0604020202090204"/>
                <a:cs typeface="Arial" panose="020B0604020202090204"/>
              </a:rPr>
              <a:t> </a:t>
            </a:r>
            <a:r>
              <a:rPr sz="3000">
                <a:latin typeface="Arial" panose="020B0604020202090204"/>
                <a:cs typeface="Arial" panose="020B0604020202090204"/>
              </a:rPr>
              <a:t>da</a:t>
            </a:r>
            <a:r>
              <a:rPr sz="3000" spc="-15">
                <a:latin typeface="Arial" panose="020B0604020202090204"/>
                <a:cs typeface="Arial" panose="020B0604020202090204"/>
              </a:rPr>
              <a:t>t</a:t>
            </a:r>
            <a:r>
              <a:rPr sz="3000" spc="-30">
                <a:latin typeface="Arial" panose="020B0604020202090204"/>
                <a:cs typeface="Arial" panose="020B0604020202090204"/>
              </a:rPr>
              <a:t>a</a:t>
            </a:r>
            <a:r>
              <a:rPr sz="3000">
                <a:latin typeface="Arial" panose="020B0604020202090204"/>
                <a:cs typeface="Arial" panose="020B0604020202090204"/>
              </a:rPr>
              <a:t>base</a:t>
            </a:r>
            <a:r>
              <a:rPr lang="en-US" altLang="zh-CN" sz="3000" spc="-10">
                <a:latin typeface="Arial" panose="020B0604020202090204"/>
                <a:cs typeface="Arial" panose="020B0604020202090204"/>
              </a:rPr>
              <a:t>.</a:t>
            </a:r>
            <a:r>
              <a:rPr sz="3000">
                <a:latin typeface="Arial" panose="020B0604020202090204"/>
                <a:cs typeface="Arial" panose="020B0604020202090204"/>
              </a:rPr>
              <a:t>Use</a:t>
            </a:r>
            <a:r>
              <a:rPr sz="3000" spc="-10">
                <a:latin typeface="Arial" panose="020B0604020202090204"/>
                <a:cs typeface="Arial" panose="020B0604020202090204"/>
              </a:rPr>
              <a:t>r</a:t>
            </a:r>
            <a:r>
              <a:rPr sz="3000">
                <a:latin typeface="Arial" panose="020B0604020202090204"/>
                <a:cs typeface="Arial" panose="020B0604020202090204"/>
              </a:rPr>
              <a:t>s</a:t>
            </a:r>
            <a:r>
              <a:rPr sz="3000" spc="-5">
                <a:latin typeface="Arial" panose="020B0604020202090204"/>
                <a:cs typeface="Arial" panose="020B0604020202090204"/>
              </a:rPr>
              <a:t> </a:t>
            </a:r>
            <a:r>
              <a:rPr sz="3000">
                <a:latin typeface="Arial" panose="020B0604020202090204"/>
                <a:cs typeface="Arial" panose="020B0604020202090204"/>
              </a:rPr>
              <a:t>can</a:t>
            </a:r>
            <a:r>
              <a:rPr sz="3000" spc="-5">
                <a:latin typeface="Arial" panose="020B0604020202090204"/>
                <a:cs typeface="Arial" panose="020B0604020202090204"/>
              </a:rPr>
              <a:t> </a:t>
            </a:r>
            <a:r>
              <a:rPr sz="3000">
                <a:latin typeface="Arial" panose="020B0604020202090204"/>
                <a:cs typeface="Arial" panose="020B0604020202090204"/>
              </a:rPr>
              <a:t>s</a:t>
            </a:r>
            <a:r>
              <a:rPr sz="3000" spc="-10">
                <a:latin typeface="Arial" panose="020B0604020202090204"/>
                <a:cs typeface="Arial" panose="020B0604020202090204"/>
              </a:rPr>
              <a:t>e</a:t>
            </a:r>
            <a:r>
              <a:rPr sz="3000" spc="10">
                <a:latin typeface="Arial" panose="020B0604020202090204"/>
                <a:cs typeface="Arial" panose="020B0604020202090204"/>
              </a:rPr>
              <a:t>l</a:t>
            </a:r>
            <a:r>
              <a:rPr sz="3000">
                <a:latin typeface="Arial" panose="020B0604020202090204"/>
                <a:cs typeface="Arial" panose="020B0604020202090204"/>
              </a:rPr>
              <a:t>e</a:t>
            </a:r>
            <a:r>
              <a:rPr lang="en-US" sz="3000" spc="-10">
                <a:latin typeface="Arial" panose="020B0604020202090204"/>
                <a:cs typeface="Arial" panose="020B0604020202090204"/>
              </a:rPr>
              <a:t>ct</a:t>
            </a:r>
            <a:r>
              <a:rPr sz="3000">
                <a:latin typeface="Arial" panose="020B0604020202090204"/>
                <a:cs typeface="Arial" panose="020B0604020202090204"/>
              </a:rPr>
              <a:t>one</a:t>
            </a:r>
            <a:r>
              <a:rPr sz="3000" spc="-15">
                <a:latin typeface="Arial" panose="020B0604020202090204"/>
                <a:cs typeface="Arial" panose="020B0604020202090204"/>
              </a:rPr>
              <a:t> </a:t>
            </a:r>
            <a:r>
              <a:rPr sz="3000">
                <a:latin typeface="Arial" panose="020B0604020202090204"/>
                <a:cs typeface="Arial" panose="020B0604020202090204"/>
              </a:rPr>
              <a:t>o</a:t>
            </a:r>
            <a:r>
              <a:rPr lang="en-US" sz="3000" spc="-10">
                <a:latin typeface="Arial" panose="020B0604020202090204"/>
                <a:cs typeface="Arial" panose="020B0604020202090204"/>
              </a:rPr>
              <a:t>f</a:t>
            </a:r>
            <a:r>
              <a:rPr sz="3000" spc="-25">
                <a:latin typeface="Arial" panose="020B0604020202090204"/>
                <a:cs typeface="Arial" panose="020B0604020202090204"/>
              </a:rPr>
              <a:t>t</a:t>
            </a:r>
            <a:r>
              <a:rPr sz="3000">
                <a:latin typeface="Arial" panose="020B0604020202090204"/>
                <a:cs typeface="Arial" panose="020B0604020202090204"/>
              </a:rPr>
              <a:t>able</a:t>
            </a:r>
            <a:r>
              <a:rPr sz="3000" spc="-15">
                <a:latin typeface="Arial" panose="020B0604020202090204"/>
                <a:cs typeface="Arial" panose="020B0604020202090204"/>
              </a:rPr>
              <a:t>s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,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 a</a:t>
            </a:r>
            <a:r>
              <a:rPr sz="3000" dirty="0">
                <a:latin typeface="Arial" panose="020B0604020202090204"/>
                <a:cs typeface="Arial" panose="020B0604020202090204"/>
              </a:rPr>
              <a:t>nd</a:t>
            </a:r>
            <a:r>
              <a:rPr sz="30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3000" dirty="0">
                <a:latin typeface="Arial" panose="020B0604020202090204"/>
                <a:cs typeface="Arial" panose="020B0604020202090204"/>
              </a:rPr>
              <a:t>sh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3000" dirty="0">
                <a:latin typeface="Arial" panose="020B0604020202090204"/>
                <a:cs typeface="Arial" panose="020B0604020202090204"/>
              </a:rPr>
              <a:t>w</a:t>
            </a:r>
            <a:r>
              <a:rPr sz="3000" spc="10" dirty="0">
                <a:latin typeface="Arial" panose="020B0604020202090204"/>
                <a:cs typeface="Arial" panose="020B0604020202090204"/>
              </a:rPr>
              <a:t> </a:t>
            </a:r>
            <a:r>
              <a:rPr sz="3000" spc="-10">
                <a:latin typeface="Arial" panose="020B0604020202090204"/>
                <a:cs typeface="Arial" panose="020B0604020202090204"/>
              </a:rPr>
              <a:t>a</a:t>
            </a:r>
            <a:r>
              <a:rPr sz="3000">
                <a:latin typeface="Arial" panose="020B0604020202090204"/>
                <a:cs typeface="Arial" panose="020B0604020202090204"/>
              </a:rPr>
              <a:t>ll co</a:t>
            </a:r>
            <a:r>
              <a:rPr sz="3000" spc="-10">
                <a:latin typeface="Arial" panose="020B0604020202090204"/>
                <a:cs typeface="Arial" panose="020B0604020202090204"/>
              </a:rPr>
              <a:t>n</a:t>
            </a:r>
            <a:r>
              <a:rPr sz="3000" spc="-15">
                <a:latin typeface="Arial" panose="020B0604020202090204"/>
                <a:cs typeface="Arial" panose="020B0604020202090204"/>
              </a:rPr>
              <a:t>t</a:t>
            </a:r>
            <a:r>
              <a:rPr sz="3000" spc="-20">
                <a:latin typeface="Arial" panose="020B0604020202090204"/>
                <a:cs typeface="Arial" panose="020B0604020202090204"/>
              </a:rPr>
              <a:t>e</a:t>
            </a:r>
            <a:r>
              <a:rPr sz="3000">
                <a:latin typeface="Arial" panose="020B0604020202090204"/>
                <a:cs typeface="Arial" panose="020B0604020202090204"/>
              </a:rPr>
              <a:t>n</a:t>
            </a:r>
            <a:r>
              <a:rPr lang="en-US" sz="3000" spc="-15">
                <a:latin typeface="Arial" panose="020B0604020202090204"/>
                <a:cs typeface="Arial" panose="020B0604020202090204"/>
              </a:rPr>
              <a:t>ts</a:t>
            </a:r>
            <a:r>
              <a:rPr sz="3000" spc="10">
                <a:latin typeface="Arial" panose="020B0604020202090204"/>
                <a:cs typeface="Arial" panose="020B0604020202090204"/>
              </a:rPr>
              <a:t>i</a:t>
            </a:r>
            <a:r>
              <a:rPr sz="3000">
                <a:latin typeface="Arial" panose="020B0604020202090204"/>
                <a:cs typeface="Arial" panose="020B0604020202090204"/>
              </a:rPr>
              <a:t>n</a:t>
            </a:r>
            <a:r>
              <a:rPr sz="3000" spc="-15">
                <a:latin typeface="Arial" panose="020B0604020202090204"/>
                <a:cs typeface="Arial" panose="020B0604020202090204"/>
              </a:rPr>
              <a:t> 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t</a:t>
            </a:r>
            <a:r>
              <a:rPr sz="3000" spc="-20" dirty="0">
                <a:latin typeface="Arial" panose="020B0604020202090204"/>
                <a:cs typeface="Arial" panose="020B0604020202090204"/>
              </a:rPr>
              <a:t>h</a:t>
            </a:r>
            <a:r>
              <a:rPr sz="3000" dirty="0">
                <a:latin typeface="Arial" panose="020B0604020202090204"/>
                <a:cs typeface="Arial" panose="020B0604020202090204"/>
              </a:rPr>
              <a:t>is</a:t>
            </a:r>
            <a:r>
              <a:rPr sz="30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t</a:t>
            </a:r>
            <a:r>
              <a:rPr sz="3000" spc="-30" dirty="0">
                <a:latin typeface="Arial" panose="020B0604020202090204"/>
                <a:cs typeface="Arial" panose="020B0604020202090204"/>
              </a:rPr>
              <a:t>a</a:t>
            </a:r>
            <a:r>
              <a:rPr sz="3000" dirty="0">
                <a:latin typeface="Arial" panose="020B0604020202090204"/>
                <a:cs typeface="Arial" panose="020B0604020202090204"/>
              </a:rPr>
              <a:t>ble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.</a:t>
            </a:r>
            <a:endParaRPr sz="3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763087"/>
            <a:ext cx="210820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CC9800"/>
                </a:solidFill>
                <a:latin typeface="Wingdings" panose="05000000000000000000"/>
                <a:cs typeface="Wingdings" panose="05000000000000000000"/>
              </a:rPr>
              <a:t></a:t>
            </a:r>
            <a:endParaRPr sz="19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722249"/>
            <a:ext cx="2483485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000"/>
              </a:lnSpc>
            </a:pPr>
            <a:r>
              <a:rPr sz="3000" dirty="0">
                <a:latin typeface="Arial" panose="020B0604020202090204"/>
                <a:cs typeface="Arial" panose="020B0604020202090204"/>
              </a:rPr>
              <a:t>sec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3000" dirty="0">
                <a:latin typeface="Arial" panose="020B0604020202090204"/>
                <a:cs typeface="Arial" panose="020B0604020202090204"/>
              </a:rPr>
              <a:t>nd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.</a:t>
            </a:r>
            <a:r>
              <a:rPr sz="3000" spc="-20" dirty="0">
                <a:latin typeface="Arial" panose="020B0604020202090204"/>
                <a:cs typeface="Arial" panose="020B0604020202090204"/>
              </a:rPr>
              <a:t>p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h</a:t>
            </a:r>
            <a:r>
              <a:rPr sz="3000" dirty="0">
                <a:latin typeface="Arial" panose="020B0604020202090204"/>
                <a:cs typeface="Arial" panose="020B0604020202090204"/>
              </a:rPr>
              <a:t>p sh</a:t>
            </a:r>
            <a:r>
              <a:rPr sz="30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3000" spc="10" dirty="0">
                <a:latin typeface="Arial" panose="020B0604020202090204"/>
                <a:cs typeface="Arial" panose="020B0604020202090204"/>
              </a:rPr>
              <a:t>w</a:t>
            </a:r>
            <a:r>
              <a:rPr sz="3000" spc="-25" dirty="0">
                <a:latin typeface="Arial" panose="020B0604020202090204"/>
                <a:cs typeface="Arial" panose="020B0604020202090204"/>
              </a:rPr>
              <a:t>t</a:t>
            </a:r>
            <a:r>
              <a:rPr sz="3000" dirty="0">
                <a:latin typeface="Arial" panose="020B0604020202090204"/>
                <a:cs typeface="Arial" panose="020B0604020202090204"/>
              </a:rPr>
              <a:t>able</a:t>
            </a:r>
            <a:r>
              <a:rPr sz="3000" spc="-15" dirty="0">
                <a:latin typeface="Arial" panose="020B0604020202090204"/>
                <a:cs typeface="Arial" panose="020B0604020202090204"/>
              </a:rPr>
              <a:t>.</a:t>
            </a:r>
            <a:r>
              <a:rPr sz="3000" spc="-20" dirty="0">
                <a:latin typeface="Arial" panose="020B0604020202090204"/>
                <a:cs typeface="Arial" panose="020B0604020202090204"/>
              </a:rPr>
              <a:t>p</a:t>
            </a:r>
            <a:r>
              <a:rPr sz="3000" dirty="0">
                <a:latin typeface="Arial" panose="020B0604020202090204"/>
                <a:cs typeface="Arial" panose="020B0604020202090204"/>
              </a:rPr>
              <a:t>hp</a:t>
            </a:r>
            <a:endParaRPr sz="3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315537"/>
            <a:ext cx="210820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CC9800"/>
                </a:solidFill>
                <a:latin typeface="Wingdings" panose="05000000000000000000"/>
                <a:cs typeface="Wingdings" panose="05000000000000000000"/>
              </a:rPr>
              <a:t></a:t>
            </a:r>
            <a:endParaRPr sz="1950">
              <a:latin typeface="Wingdings" panose="05000000000000000000"/>
              <a:cs typeface="Wingdings" panose="0500000000000000000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0" dirty="0"/>
              <a:t>sec</a:t>
            </a:r>
            <a:r>
              <a:rPr sz="4200" spc="-35" dirty="0"/>
              <a:t>o</a:t>
            </a:r>
            <a:r>
              <a:rPr sz="4200" spc="-5" dirty="0"/>
              <a:t>n</a:t>
            </a:r>
            <a:r>
              <a:rPr sz="4200" spc="-10" dirty="0"/>
              <a:t>d</a:t>
            </a:r>
            <a:r>
              <a:rPr sz="4200" spc="-5" dirty="0"/>
              <a:t>.php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533400" y="1676400"/>
            <a:ext cx="7788909" cy="466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tm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l&gt;&lt;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ad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&gt;</a:t>
            </a:r>
            <a:r>
              <a:rPr sz="1800" spc="-2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ti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le&gt;MyS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Q</a:t>
            </a:r>
            <a:r>
              <a:rPr sz="180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Ta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bl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V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w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r&lt;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/ti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e&gt;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/he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d&gt;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dy&gt;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?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php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//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cha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ng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th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v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ser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</a:t>
            </a:r>
            <a:r>
              <a:rPr sz="1800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bp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dirty="0">
                <a:latin typeface="Arial" panose="020B0604020202090204"/>
                <a:cs typeface="Arial" panose="020B0604020202090204"/>
              </a:rPr>
              <a:t>ss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yo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sern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dirty="0">
                <a:latin typeface="Arial" panose="020B0604020202090204"/>
                <a:cs typeface="Arial" panose="020B0604020202090204"/>
              </a:rPr>
              <a:t>me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an</a:t>
            </a:r>
            <a:r>
              <a:rPr sz="1800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pass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w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ord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hos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erc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.cs.</a:t>
            </a:r>
            <a:r>
              <a:rPr sz="1800" dirty="0">
                <a:latin typeface="Arial" panose="020B0604020202090204"/>
                <a:cs typeface="Arial" panose="020B0604020202090204"/>
              </a:rPr>
              <a:t>ken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t.ed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: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3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3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0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6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ser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an';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p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as</a:t>
            </a:r>
            <a:r>
              <a:rPr sz="180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‘*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’;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am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ser;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dirty="0">
                <a:latin typeface="Arial" panose="020B0604020202090204"/>
                <a:cs typeface="Arial" panose="020B0604020202090204"/>
              </a:rPr>
              <a:t>cco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 marR="2397125">
              <a:lnSpc>
                <a:spcPts val="2610"/>
              </a:lnSpc>
              <a:spcBef>
                <a:spcPts val="15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mysq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nec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(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bh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s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use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ss</a:t>
            </a:r>
            <a:r>
              <a:rPr sz="1800" spc="-10">
                <a:latin typeface="Arial" panose="020B0604020202090204"/>
                <a:cs typeface="Arial" panose="020B0604020202090204"/>
              </a:rPr>
              <a:t>);</a:t>
            </a:r>
            <a:r>
              <a:rPr sz="1800" spc="-5">
                <a:latin typeface="Arial" panose="020B0604020202090204"/>
                <a:cs typeface="Arial" panose="020B0604020202090204"/>
              </a:rPr>
              <a:t> i</a:t>
            </a:r>
            <a:r>
              <a:rPr lang="en-US" sz="1800">
                <a:latin typeface="Arial" panose="020B0604020202090204"/>
                <a:cs typeface="Arial" panose="020B0604020202090204"/>
              </a:rPr>
              <a:t>f</a:t>
            </a:r>
            <a:r>
              <a:rPr sz="1800" spc="-10">
                <a:latin typeface="Arial" panose="020B0604020202090204"/>
                <a:cs typeface="Arial" panose="020B0604020202090204"/>
              </a:rPr>
              <a:t>(</a:t>
            </a:r>
            <a:r>
              <a:rPr sz="1800">
                <a:latin typeface="Arial" panose="020B0604020202090204"/>
                <a:cs typeface="Arial" panose="020B0604020202090204"/>
              </a:rPr>
              <a:t>!</a:t>
            </a:r>
            <a:r>
              <a:rPr sz="1800" spc="-15">
                <a:latin typeface="Arial" panose="020B0604020202090204"/>
                <a:cs typeface="Arial" panose="020B0604020202090204"/>
              </a:rPr>
              <a:t>$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dirty="0">
                <a:latin typeface="Arial" panose="020B0604020202090204"/>
                <a:cs typeface="Arial" panose="020B0604020202090204"/>
              </a:rPr>
              <a:t>)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{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(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ul</a:t>
            </a:r>
            <a:r>
              <a:rPr sz="1800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nec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t: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.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mysq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_er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or());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}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268605" marR="4573270" indent="-256540">
              <a:lnSpc>
                <a:spcPct val="120000"/>
              </a:lnSpc>
              <a:spcBef>
                <a:spcPts val="10"/>
              </a:spcBef>
            </a:pPr>
            <a:r>
              <a:rPr sz="1800" spc="-5">
                <a:latin typeface="Arial" panose="020B0604020202090204"/>
                <a:cs typeface="Arial" panose="020B0604020202090204"/>
              </a:rPr>
              <a:t>i</a:t>
            </a:r>
            <a:r>
              <a:rPr lang="en-US" sz="1800">
                <a:latin typeface="Arial" panose="020B0604020202090204"/>
                <a:cs typeface="Arial" panose="020B0604020202090204"/>
              </a:rPr>
              <a:t>f</a:t>
            </a:r>
            <a:r>
              <a:rPr sz="1800" spc="-10">
                <a:latin typeface="Arial" panose="020B0604020202090204"/>
                <a:cs typeface="Arial" panose="020B0604020202090204"/>
              </a:rPr>
              <a:t>(</a:t>
            </a:r>
            <a:r>
              <a:rPr sz="1800">
                <a:latin typeface="Arial" panose="020B0604020202090204"/>
                <a:cs typeface="Arial" panose="020B0604020202090204"/>
              </a:rPr>
              <a:t>!</a:t>
            </a:r>
            <a:r>
              <a:rPr sz="1800" dirty="0">
                <a:latin typeface="Arial" panose="020B0604020202090204"/>
                <a:cs typeface="Arial" panose="020B0604020202090204"/>
              </a:rPr>
              <a:t>mys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q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c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0">
                <a:latin typeface="Arial" panose="020B0604020202090204"/>
                <a:cs typeface="Arial" panose="020B0604020202090204"/>
              </a:rPr>
              <a:t>(</a:t>
            </a:r>
            <a:r>
              <a:rPr sz="1800" spc="-5">
                <a:latin typeface="Arial" panose="020B0604020202090204"/>
                <a:cs typeface="Arial" panose="020B0604020202090204"/>
              </a:rPr>
              <a:t>$d</a:t>
            </a:r>
            <a:r>
              <a:rPr sz="1800" spc="-15">
                <a:latin typeface="Arial" panose="020B0604020202090204"/>
                <a:cs typeface="Arial" panose="020B0604020202090204"/>
              </a:rPr>
              <a:t>b</a:t>
            </a:r>
            <a:r>
              <a:rPr sz="1800" spc="-5">
                <a:latin typeface="Arial" panose="020B0604020202090204"/>
                <a:cs typeface="Arial" panose="020B0604020202090204"/>
              </a:rPr>
              <a:t>na</a:t>
            </a:r>
            <a:r>
              <a:rPr sz="1800" spc="-10">
                <a:latin typeface="Arial" panose="020B0604020202090204"/>
                <a:cs typeface="Arial" panose="020B0604020202090204"/>
              </a:rPr>
              <a:t>m</a:t>
            </a:r>
            <a:r>
              <a:rPr lang="en-US" sz="1800" spc="-5">
                <a:latin typeface="Arial" panose="020B0604020202090204"/>
                <a:cs typeface="Arial" panose="020B0604020202090204"/>
              </a:rPr>
              <a:t>e))</a:t>
            </a:r>
            <a:r>
              <a:rPr sz="1800" spc="-15">
                <a:latin typeface="Arial" panose="020B0604020202090204"/>
                <a:cs typeface="Arial" panose="020B0604020202090204"/>
              </a:rPr>
              <a:t>d</a:t>
            </a:r>
            <a:r>
              <a:rPr sz="1800" spc="-5">
                <a:latin typeface="Arial" panose="020B0604020202090204"/>
                <a:cs typeface="Arial" panose="020B0604020202090204"/>
              </a:rPr>
              <a:t>i</a:t>
            </a:r>
            <a:r>
              <a:rPr sz="1800" spc="-15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("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n't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se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ec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da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tab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dirty="0">
                <a:latin typeface="Arial" panose="020B0604020202090204"/>
                <a:cs typeface="Arial" panose="020B0604020202090204"/>
              </a:rPr>
              <a:t>se"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)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;</a:t>
            </a:r>
            <a:endParaRPr sz="18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590800"/>
            <a:ext cx="2620009" cy="1286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88645"/>
            <a:ext cx="697293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265" algn="l"/>
              </a:tabLst>
            </a:pPr>
            <a:r>
              <a:rPr sz="4200" b="1" spc="-20" dirty="0">
                <a:solidFill>
                  <a:srgbClr val="FFC000"/>
                </a:solidFill>
                <a:latin typeface="Garamond"/>
                <a:cs typeface="Garamond"/>
              </a:rPr>
              <a:t>sec</a:t>
            </a:r>
            <a:r>
              <a:rPr sz="4200" b="1" spc="-35" dirty="0">
                <a:solidFill>
                  <a:srgbClr val="FFC000"/>
                </a:solidFill>
                <a:latin typeface="Garamond"/>
                <a:cs typeface="Garamond"/>
              </a:rPr>
              <a:t>o</a:t>
            </a:r>
            <a:r>
              <a:rPr sz="4200" b="1" spc="-5" dirty="0">
                <a:solidFill>
                  <a:srgbClr val="FFC000"/>
                </a:solidFill>
                <a:latin typeface="Garamond"/>
                <a:cs typeface="Garamond"/>
              </a:rPr>
              <a:t>n</a:t>
            </a:r>
            <a:r>
              <a:rPr sz="4200" b="1" spc="-10" dirty="0">
                <a:solidFill>
                  <a:srgbClr val="FFC000"/>
                </a:solidFill>
                <a:latin typeface="Garamond"/>
                <a:cs typeface="Garamond"/>
              </a:rPr>
              <a:t>d</a:t>
            </a:r>
            <a:r>
              <a:rPr sz="4200" b="1" spc="-5" dirty="0">
                <a:solidFill>
                  <a:srgbClr val="FFC000"/>
                </a:solidFill>
                <a:latin typeface="Garamond"/>
                <a:cs typeface="Garamond"/>
              </a:rPr>
              <a:t>.ph</a:t>
            </a:r>
            <a:r>
              <a:rPr sz="4200" b="1" dirty="0">
                <a:solidFill>
                  <a:srgbClr val="FFC000"/>
                </a:solidFill>
                <a:latin typeface="Garamond"/>
                <a:cs typeface="Garamond"/>
              </a:rPr>
              <a:t>p	(</a:t>
            </a:r>
            <a:r>
              <a:rPr sz="4200" b="1" spc="-20" dirty="0">
                <a:solidFill>
                  <a:srgbClr val="FFC000"/>
                </a:solidFill>
                <a:latin typeface="Garamond"/>
                <a:cs typeface="Garamond"/>
              </a:rPr>
              <a:t>c</a:t>
            </a:r>
            <a:r>
              <a:rPr sz="4200" b="1" spc="-35" dirty="0">
                <a:solidFill>
                  <a:srgbClr val="FFC000"/>
                </a:solidFill>
                <a:latin typeface="Garamond"/>
                <a:cs typeface="Garamond"/>
              </a:rPr>
              <a:t>o</a:t>
            </a:r>
            <a:r>
              <a:rPr sz="4200" b="1" spc="-30" dirty="0">
                <a:solidFill>
                  <a:srgbClr val="FFC000"/>
                </a:solidFill>
                <a:latin typeface="Garamond"/>
                <a:cs typeface="Garamond"/>
              </a:rPr>
              <a:t>nt</a:t>
            </a:r>
            <a:r>
              <a:rPr sz="4200" b="1" spc="-5" dirty="0">
                <a:solidFill>
                  <a:srgbClr val="FFC000"/>
                </a:solidFill>
                <a:latin typeface="Garamond"/>
                <a:cs typeface="Garamond"/>
              </a:rPr>
              <a:t>.)</a:t>
            </a:r>
            <a:endParaRPr sz="4200" dirty="0">
              <a:solidFill>
                <a:srgbClr val="FFC000"/>
              </a:solidFill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6515734" cy="4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1925">
              <a:lnSpc>
                <a:spcPct val="100000"/>
              </a:lnSpc>
            </a:pPr>
            <a:r>
              <a:rPr sz="1600" spc="-5" dirty="0">
                <a:latin typeface="Arial" panose="020B0604020202090204"/>
                <a:cs typeface="Arial" panose="020B0604020202090204"/>
              </a:rPr>
              <a:t>$r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u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 =</a:t>
            </a:r>
            <a:r>
              <a:rPr sz="1600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m</a:t>
            </a:r>
            <a:r>
              <a:rPr sz="1600" dirty="0">
                <a:latin typeface="Arial" panose="020B0604020202090204"/>
                <a:cs typeface="Arial" panose="020B0604020202090204"/>
              </a:rPr>
              <a:t>ysql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_qu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r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y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(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"S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H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OW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20">
                <a:latin typeface="Arial" panose="020B0604020202090204"/>
                <a:cs typeface="Arial" panose="020B0604020202090204"/>
              </a:rPr>
              <a:t>T</a:t>
            </a:r>
            <a:r>
              <a:rPr sz="1600" spc="-15">
                <a:latin typeface="Arial" panose="020B0604020202090204"/>
                <a:cs typeface="Arial" panose="020B0604020202090204"/>
              </a:rPr>
              <a:t>AB</a:t>
            </a:r>
            <a:r>
              <a:rPr sz="1600" spc="-10">
                <a:latin typeface="Arial" panose="020B0604020202090204"/>
                <a:cs typeface="Arial" panose="020B0604020202090204"/>
              </a:rPr>
              <a:t>LES"</a:t>
            </a:r>
            <a:r>
              <a:rPr sz="1600" spc="-15">
                <a:latin typeface="Arial" panose="020B0604020202090204"/>
                <a:cs typeface="Arial" panose="020B0604020202090204"/>
              </a:rPr>
              <a:t>)</a:t>
            </a:r>
            <a:r>
              <a:rPr lang="en-US" altLang="zh-CN" sz="1600" spc="-5">
                <a:latin typeface="Arial" panose="020B0604020202090204"/>
                <a:cs typeface="Arial" panose="020B0604020202090204"/>
              </a:rPr>
              <a:t>;</a:t>
            </a:r>
            <a:r>
              <a:rPr sz="1600">
                <a:latin typeface="Arial" panose="020B0604020202090204"/>
                <a:cs typeface="Arial" panose="020B0604020202090204"/>
              </a:rPr>
              <a:t>i</a:t>
            </a:r>
            <a:r>
              <a:rPr sz="1600" spc="-5">
                <a:latin typeface="Arial" panose="020B0604020202090204"/>
                <a:cs typeface="Arial" panose="020B0604020202090204"/>
              </a:rPr>
              <a:t>f</a:t>
            </a:r>
            <a:r>
              <a:rPr sz="1600"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(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!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$r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u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</a:t>
            </a:r>
            <a:r>
              <a:rPr sz="1600" dirty="0">
                <a:latin typeface="Arial" panose="020B0604020202090204"/>
                <a:cs typeface="Arial" panose="020B0604020202090204"/>
              </a:rPr>
              <a:t>)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 {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238125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Arial" panose="020B0604020202090204"/>
                <a:cs typeface="Arial" panose="020B0604020202090204"/>
              </a:rPr>
              <a:t>d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e(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30" dirty="0">
                <a:latin typeface="Arial" panose="020B0604020202090204"/>
                <a:cs typeface="Arial" panose="020B0604020202090204"/>
              </a:rPr>
              <a:t>Q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uer</a:t>
            </a:r>
            <a:r>
              <a:rPr sz="1600" dirty="0">
                <a:latin typeface="Arial" panose="020B0604020202090204"/>
                <a:cs typeface="Arial" panose="020B0604020202090204"/>
              </a:rPr>
              <a:t>y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dirty="0">
                <a:latin typeface="Arial" panose="020B0604020202090204"/>
                <a:cs typeface="Arial" panose="020B0604020202090204"/>
              </a:rPr>
              <a:t>to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dirty="0">
                <a:latin typeface="Arial" panose="020B0604020202090204"/>
                <a:cs typeface="Arial" panose="020B0604020202090204"/>
              </a:rPr>
              <a:t>show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>
                <a:latin typeface="Arial" panose="020B0604020202090204"/>
                <a:cs typeface="Arial" panose="020B0604020202090204"/>
              </a:rPr>
              <a:t>f</a:t>
            </a:r>
            <a:r>
              <a:rPr sz="1600">
                <a:latin typeface="Arial" panose="020B0604020202090204"/>
                <a:cs typeface="Arial" panose="020B0604020202090204"/>
              </a:rPr>
              <a:t>i</a:t>
            </a:r>
            <a:r>
              <a:rPr sz="1600" spc="-5">
                <a:latin typeface="Arial" panose="020B0604020202090204"/>
                <a:cs typeface="Arial" panose="020B0604020202090204"/>
              </a:rPr>
              <a:t>e</a:t>
            </a:r>
            <a:r>
              <a:rPr sz="1600">
                <a:latin typeface="Arial" panose="020B0604020202090204"/>
                <a:cs typeface="Arial" panose="020B0604020202090204"/>
              </a:rPr>
              <a:t>l</a:t>
            </a:r>
            <a:r>
              <a:rPr sz="1600" spc="-5">
                <a:latin typeface="Arial" panose="020B0604020202090204"/>
                <a:cs typeface="Arial" panose="020B0604020202090204"/>
              </a:rPr>
              <a:t>d</a:t>
            </a:r>
            <a:r>
              <a:rPr sz="1600">
                <a:latin typeface="Arial" panose="020B0604020202090204"/>
                <a:cs typeface="Arial" panose="020B0604020202090204"/>
              </a:rPr>
              <a:t>s</a:t>
            </a:r>
            <a:r>
              <a:rPr sz="1600" spc="-5">
                <a:latin typeface="Arial" panose="020B0604020202090204"/>
                <a:cs typeface="Arial" panose="020B0604020202090204"/>
              </a:rPr>
              <a:t> </a:t>
            </a:r>
            <a:r>
              <a:rPr sz="1600">
                <a:latin typeface="Arial" panose="020B0604020202090204"/>
                <a:cs typeface="Arial" panose="020B0604020202090204"/>
              </a:rPr>
              <a:t>f</a:t>
            </a:r>
            <a:r>
              <a:rPr sz="1600" spc="-5">
                <a:latin typeface="Arial" panose="020B0604020202090204"/>
                <a:cs typeface="Arial" panose="020B0604020202090204"/>
              </a:rPr>
              <a:t>r</a:t>
            </a:r>
            <a:r>
              <a:rPr sz="1600" spc="-10">
                <a:latin typeface="Arial" panose="020B0604020202090204"/>
                <a:cs typeface="Arial" panose="020B0604020202090204"/>
              </a:rPr>
              <a:t>o</a:t>
            </a:r>
            <a:r>
              <a:rPr lang="en-US" sz="1600">
                <a:latin typeface="Arial" panose="020B0604020202090204"/>
                <a:cs typeface="Arial" panose="020B0604020202090204"/>
              </a:rPr>
              <a:t>m</a:t>
            </a:r>
            <a:r>
              <a:rPr sz="1600" spc="-10">
                <a:latin typeface="Arial" panose="020B0604020202090204"/>
                <a:cs typeface="Arial" panose="020B0604020202090204"/>
              </a:rPr>
              <a:t>t</a:t>
            </a:r>
            <a:r>
              <a:rPr sz="1600" spc="-5">
                <a:latin typeface="Arial" panose="020B0604020202090204"/>
                <a:cs typeface="Arial" panose="020B0604020202090204"/>
              </a:rPr>
              <a:t>ab</a:t>
            </a:r>
            <a:r>
              <a:rPr sz="1600">
                <a:latin typeface="Arial" panose="020B0604020202090204"/>
                <a:cs typeface="Arial" panose="020B0604020202090204"/>
              </a:rPr>
              <a:t>le</a:t>
            </a:r>
            <a:r>
              <a:rPr sz="1600" spc="-5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f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600" dirty="0">
                <a:latin typeface="Arial" panose="020B0604020202090204"/>
                <a:cs typeface="Arial" panose="020B0604020202090204"/>
              </a:rPr>
              <a:t>il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ed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);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Arial" panose="020B0604020202090204"/>
                <a:cs typeface="Arial" panose="020B0604020202090204"/>
              </a:rPr>
              <a:t>}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marR="293624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$</a:t>
            </a:r>
            <a:r>
              <a:rPr sz="1600" spc="-5">
                <a:latin typeface="Arial" panose="020B0604020202090204"/>
                <a:cs typeface="Arial" panose="020B0604020202090204"/>
              </a:rPr>
              <a:t>n</a:t>
            </a:r>
            <a:r>
              <a:rPr sz="1600" spc="-10">
                <a:latin typeface="Arial" panose="020B0604020202090204"/>
                <a:cs typeface="Arial" panose="020B0604020202090204"/>
              </a:rPr>
              <a:t>u</a:t>
            </a:r>
            <a:r>
              <a:rPr sz="1600" spc="5">
                <a:latin typeface="Arial" panose="020B0604020202090204"/>
                <a:cs typeface="Arial" panose="020B0604020202090204"/>
              </a:rPr>
              <a:t>m</a:t>
            </a:r>
            <a:r>
              <a:rPr sz="1600" spc="-10">
                <a:latin typeface="Arial" panose="020B0604020202090204"/>
                <a:cs typeface="Arial" panose="020B0604020202090204"/>
              </a:rPr>
              <a:t>_</a:t>
            </a:r>
            <a:r>
              <a:rPr sz="1600" spc="-5">
                <a:latin typeface="Arial" panose="020B0604020202090204"/>
                <a:cs typeface="Arial" panose="020B0604020202090204"/>
              </a:rPr>
              <a:t>ro</a:t>
            </a:r>
            <a:r>
              <a:rPr sz="1600">
                <a:latin typeface="Arial" panose="020B0604020202090204"/>
                <a:cs typeface="Arial" panose="020B0604020202090204"/>
              </a:rPr>
              <a:t>w</a:t>
            </a:r>
            <a:r>
              <a:rPr sz="1600" spc="-5">
                <a:latin typeface="Arial" panose="020B0604020202090204"/>
                <a:cs typeface="Arial" panose="020B0604020202090204"/>
              </a:rPr>
              <a:t> </a:t>
            </a:r>
            <a:r>
              <a:rPr lang="en-US" altLang="zh-CN" sz="1600" spc="-10">
                <a:latin typeface="Arial" panose="020B0604020202090204"/>
                <a:cs typeface="Arial" panose="020B0604020202090204"/>
              </a:rPr>
              <a:t>=</a:t>
            </a:r>
            <a:r>
              <a:rPr sz="1600" spc="5">
                <a:latin typeface="Arial" panose="020B0604020202090204"/>
                <a:cs typeface="Arial" panose="020B0604020202090204"/>
              </a:rPr>
              <a:t>m</a:t>
            </a:r>
            <a:r>
              <a:rPr sz="1600">
                <a:latin typeface="Arial" panose="020B0604020202090204"/>
                <a:cs typeface="Arial" panose="020B0604020202090204"/>
              </a:rPr>
              <a:t>y</a:t>
            </a:r>
            <a:r>
              <a:rPr sz="1600" spc="5">
                <a:latin typeface="Arial" panose="020B0604020202090204"/>
                <a:cs typeface="Arial" panose="020B0604020202090204"/>
              </a:rPr>
              <a:t>s</a:t>
            </a:r>
            <a:r>
              <a:rPr sz="1600" spc="-10">
                <a:latin typeface="Arial" panose="020B0604020202090204"/>
                <a:cs typeface="Arial" panose="020B0604020202090204"/>
              </a:rPr>
              <a:t>q</a:t>
            </a:r>
            <a:r>
              <a:rPr sz="1600">
                <a:latin typeface="Arial" panose="020B0604020202090204"/>
                <a:cs typeface="Arial" panose="020B0604020202090204"/>
              </a:rPr>
              <a:t>l</a:t>
            </a:r>
            <a:r>
              <a:rPr sz="1600" spc="-5">
                <a:latin typeface="Arial" panose="020B0604020202090204"/>
                <a:cs typeface="Arial" panose="020B0604020202090204"/>
              </a:rPr>
              <a:t>_num_r</a:t>
            </a:r>
            <a:r>
              <a:rPr sz="1600" spc="-10">
                <a:latin typeface="Arial" panose="020B0604020202090204"/>
                <a:cs typeface="Arial" panose="020B0604020202090204"/>
              </a:rPr>
              <a:t>o</a:t>
            </a:r>
            <a:r>
              <a:rPr sz="1600">
                <a:latin typeface="Arial" panose="020B0604020202090204"/>
                <a:cs typeface="Arial" panose="020B0604020202090204"/>
              </a:rPr>
              <a:t>ws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($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r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u</a:t>
            </a:r>
            <a:r>
              <a:rPr sz="1600" dirty="0">
                <a:latin typeface="Arial" panose="020B0604020202090204"/>
                <a:cs typeface="Arial" panose="020B0604020202090204"/>
              </a:rPr>
              <a:t>lt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); 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h1&gt;C</a:t>
            </a:r>
            <a:r>
              <a:rPr sz="1600" spc="10" dirty="0">
                <a:latin typeface="Arial" panose="020B0604020202090204"/>
                <a:cs typeface="Arial" panose="020B0604020202090204"/>
              </a:rPr>
              <a:t>h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os</a:t>
            </a:r>
            <a:r>
              <a:rPr sz="160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60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b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: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h1&gt;";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marR="1212850" algn="just">
              <a:lnSpc>
                <a:spcPct val="100000"/>
              </a:lnSpc>
            </a:pPr>
            <a:r>
              <a:rPr sz="1600" spc="-5" dirty="0">
                <a:latin typeface="Arial" panose="020B0604020202090204"/>
                <a:cs typeface="Arial" panose="020B0604020202090204"/>
              </a:rPr>
              <a:t>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>
                <a:latin typeface="Arial" panose="020B0604020202090204"/>
                <a:cs typeface="Arial" panose="020B0604020202090204"/>
              </a:rPr>
              <a:t>"</a:t>
            </a:r>
            <a:r>
              <a:rPr sz="1600" spc="-15">
                <a:latin typeface="Arial" panose="020B0604020202090204"/>
                <a:cs typeface="Arial" panose="020B0604020202090204"/>
              </a:rPr>
              <a:t>&lt;</a:t>
            </a:r>
            <a:r>
              <a:rPr sz="1600">
                <a:latin typeface="Arial" panose="020B0604020202090204"/>
                <a:cs typeface="Arial" panose="020B0604020202090204"/>
              </a:rPr>
              <a:t>f</a:t>
            </a:r>
            <a:r>
              <a:rPr sz="1600" spc="-10">
                <a:latin typeface="Arial" panose="020B0604020202090204"/>
                <a:cs typeface="Arial" panose="020B0604020202090204"/>
              </a:rPr>
              <a:t>o</a:t>
            </a:r>
            <a:r>
              <a:rPr sz="1600" spc="-5">
                <a:latin typeface="Arial" panose="020B0604020202090204"/>
                <a:cs typeface="Arial" panose="020B0604020202090204"/>
              </a:rPr>
              <a:t>r</a:t>
            </a:r>
            <a:r>
              <a:rPr lang="en-US" sz="1600">
                <a:latin typeface="Arial" panose="020B0604020202090204"/>
                <a:cs typeface="Arial" panose="020B0604020202090204"/>
              </a:rPr>
              <a:t>m</a:t>
            </a:r>
            <a:r>
              <a:rPr sz="1600" spc="-15">
                <a:latin typeface="Arial" panose="020B0604020202090204"/>
                <a:cs typeface="Arial" panose="020B0604020202090204"/>
              </a:rPr>
              <a:t>act</a:t>
            </a:r>
            <a:r>
              <a:rPr sz="1600">
                <a:latin typeface="Arial" panose="020B0604020202090204"/>
                <a:cs typeface="Arial" panose="020B0604020202090204"/>
              </a:rPr>
              <a:t>i</a:t>
            </a:r>
            <a:r>
              <a:rPr sz="1600" spc="-5">
                <a:latin typeface="Arial" panose="020B0604020202090204"/>
                <a:cs typeface="Arial" panose="020B0604020202090204"/>
              </a:rPr>
              <a:t>on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h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w</a:t>
            </a:r>
            <a:r>
              <a:rPr sz="160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ab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.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p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h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p</a:t>
            </a:r>
            <a:r>
              <a:rPr sz="160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m</a:t>
            </a:r>
            <a:r>
              <a:rPr sz="1600" spc="1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h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d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\"P</a:t>
            </a:r>
            <a:r>
              <a:rPr sz="1600" spc="-3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&gt;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"; 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c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name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b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dirty="0">
                <a:latin typeface="Arial" panose="020B0604020202090204"/>
                <a:cs typeface="Arial" panose="020B0604020202090204"/>
              </a:rPr>
              <a:t>ize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1</a:t>
            </a:r>
            <a:r>
              <a:rPr sz="160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Fo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n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600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dirty="0">
                <a:latin typeface="Arial" panose="020B0604020202090204"/>
                <a:cs typeface="Arial" panose="020B0604020202090204"/>
              </a:rPr>
              <a:t>ize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+</a:t>
            </a:r>
            <a:r>
              <a:rPr sz="1600" spc="-10">
                <a:latin typeface="Arial" panose="020B0604020202090204"/>
                <a:cs typeface="Arial" panose="020B0604020202090204"/>
              </a:rPr>
              <a:t>2</a:t>
            </a:r>
            <a:r>
              <a:rPr sz="1600">
                <a:latin typeface="Arial" panose="020B0604020202090204"/>
                <a:cs typeface="Arial" panose="020B0604020202090204"/>
              </a:rPr>
              <a:t>\</a:t>
            </a:r>
            <a:r>
              <a:rPr sz="1600" spc="-20">
                <a:latin typeface="Arial" panose="020B0604020202090204"/>
                <a:cs typeface="Arial" panose="020B0604020202090204"/>
              </a:rPr>
              <a:t>"</a:t>
            </a:r>
            <a:r>
              <a:rPr sz="1600" spc="-5">
                <a:latin typeface="Arial" panose="020B0604020202090204"/>
                <a:cs typeface="Arial" panose="020B0604020202090204"/>
              </a:rPr>
              <a:t>&gt;</a:t>
            </a:r>
            <a:r>
              <a:rPr sz="1600" spc="-20">
                <a:latin typeface="Arial" panose="020B0604020202090204"/>
                <a:cs typeface="Arial" panose="020B0604020202090204"/>
              </a:rPr>
              <a:t>"</a:t>
            </a:r>
            <a:r>
              <a:rPr lang="en-US" altLang="zh-CN" sz="1600" spc="-5">
                <a:latin typeface="Arial" panose="020B0604020202090204"/>
                <a:cs typeface="Arial" panose="020B0604020202090204"/>
              </a:rPr>
              <a:t>;</a:t>
            </a:r>
            <a:r>
              <a:rPr sz="1600">
                <a:latin typeface="Arial" panose="020B0604020202090204"/>
                <a:cs typeface="Arial" panose="020B0604020202090204"/>
              </a:rPr>
              <a:t>f</a:t>
            </a:r>
            <a:r>
              <a:rPr sz="1600" spc="-10">
                <a:latin typeface="Arial" panose="020B0604020202090204"/>
                <a:cs typeface="Arial" panose="020B0604020202090204"/>
              </a:rPr>
              <a:t>o</a:t>
            </a:r>
            <a:r>
              <a:rPr sz="1600" spc="-5">
                <a:latin typeface="Arial" panose="020B0604020202090204"/>
                <a:cs typeface="Arial" panose="020B0604020202090204"/>
              </a:rPr>
              <a:t>r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($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=0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;</a:t>
            </a:r>
            <a:r>
              <a:rPr sz="1600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$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$num_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r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ow;</a:t>
            </a:r>
            <a:r>
              <a:rPr sz="1600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$</a:t>
            </a:r>
            <a:r>
              <a:rPr sz="1600">
                <a:latin typeface="Arial" panose="020B0604020202090204"/>
                <a:cs typeface="Arial" panose="020B0604020202090204"/>
              </a:rPr>
              <a:t>i</a:t>
            </a:r>
            <a:r>
              <a:rPr sz="1600" spc="-5">
                <a:latin typeface="Arial" panose="020B0604020202090204"/>
                <a:cs typeface="Arial" panose="020B0604020202090204"/>
              </a:rPr>
              <a:t>+</a:t>
            </a:r>
            <a:r>
              <a:rPr sz="1600" spc="-15">
                <a:latin typeface="Arial" panose="020B0604020202090204"/>
                <a:cs typeface="Arial" panose="020B0604020202090204"/>
              </a:rPr>
              <a:t>+</a:t>
            </a:r>
            <a:r>
              <a:rPr lang="en-US" altLang="zh-CN" sz="1600">
                <a:latin typeface="Arial" panose="020B0604020202090204"/>
                <a:cs typeface="Arial" panose="020B0604020202090204"/>
              </a:rPr>
              <a:t>)</a:t>
            </a:r>
            <a:r>
              <a:rPr sz="1600" spc="-10">
                <a:latin typeface="Arial" panose="020B0604020202090204"/>
                <a:cs typeface="Arial" panose="020B0604020202090204"/>
              </a:rPr>
              <a:t>{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latin typeface="Arial" panose="020B0604020202090204"/>
                <a:cs typeface="Arial" panose="020B0604020202090204"/>
              </a:rPr>
              <a:t>$t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ab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n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ame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m</a:t>
            </a:r>
            <a:r>
              <a:rPr sz="1600" dirty="0">
                <a:latin typeface="Arial" panose="020B0604020202090204"/>
                <a:cs typeface="Arial" panose="020B0604020202090204"/>
              </a:rPr>
              <a:t>y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q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600" dirty="0">
                <a:latin typeface="Arial" panose="020B0604020202090204"/>
                <a:cs typeface="Arial" panose="020B0604020202090204"/>
              </a:rPr>
              <a:t>f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tch_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row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(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$resu</a:t>
            </a:r>
            <a:r>
              <a:rPr sz="1600" dirty="0">
                <a:latin typeface="Arial" panose="020B0604020202090204"/>
                <a:cs typeface="Arial" panose="020B0604020202090204"/>
              </a:rPr>
              <a:t>lt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)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&lt;opt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</a:t>
            </a:r>
            <a:r>
              <a:rPr sz="1600" dirty="0">
                <a:latin typeface="Arial" panose="020B0604020202090204"/>
                <a:cs typeface="Arial" panose="020B0604020202090204"/>
              </a:rPr>
              <a:t>n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dirty="0">
                <a:latin typeface="Arial" panose="020B0604020202090204"/>
                <a:cs typeface="Arial" panose="020B0604020202090204"/>
              </a:rPr>
              <a:t>val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ue=</a:t>
            </a:r>
            <a:r>
              <a:rPr sz="160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{$t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ab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n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am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[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0</a:t>
            </a:r>
            <a:r>
              <a:rPr sz="1600" dirty="0">
                <a:latin typeface="Arial" panose="020B0604020202090204"/>
                <a:cs typeface="Arial" panose="020B0604020202090204"/>
              </a:rPr>
              <a:t>]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}\"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&gt;</a:t>
            </a:r>
            <a:r>
              <a:rPr sz="1600" spc="-25" dirty="0">
                <a:latin typeface="Arial" panose="020B0604020202090204"/>
                <a:cs typeface="Arial" panose="020B0604020202090204"/>
              </a:rPr>
              <a:t>{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$t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ab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en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a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m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dirty="0">
                <a:latin typeface="Arial" panose="020B0604020202090204"/>
                <a:cs typeface="Arial" panose="020B0604020202090204"/>
              </a:rPr>
              <a:t>[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0]}&lt;</a:t>
            </a:r>
            <a:r>
              <a:rPr sz="1600" dirty="0">
                <a:latin typeface="Arial" panose="020B0604020202090204"/>
                <a:cs typeface="Arial" panose="020B0604020202090204"/>
              </a:rPr>
              <a:t>/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opt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on&gt;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Arial" panose="020B0604020202090204"/>
                <a:cs typeface="Arial" panose="020B0604020202090204"/>
              </a:rPr>
              <a:t>}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dirty="0">
                <a:latin typeface="Arial" panose="020B0604020202090204"/>
                <a:cs typeface="Arial" panose="020B0604020202090204"/>
              </a:rPr>
              <a:t>/sel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ect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&gt;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marR="1136650">
              <a:lnSpc>
                <a:spcPct val="100000"/>
              </a:lnSpc>
            </a:pPr>
            <a:r>
              <a:rPr sz="1600" spc="-5" dirty="0">
                <a:latin typeface="Arial" panose="020B0604020202090204"/>
                <a:cs typeface="Arial" panose="020B0604020202090204"/>
              </a:rPr>
              <a:t>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d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v</a:t>
            </a:r>
            <a:r>
              <a:rPr sz="1600" spc="-5">
                <a:latin typeface="Arial" panose="020B0604020202090204"/>
                <a:cs typeface="Arial" panose="020B0604020202090204"/>
              </a:rPr>
              <a:t>&gt;&lt;</a:t>
            </a:r>
            <a:r>
              <a:rPr sz="1600">
                <a:latin typeface="Arial" panose="020B0604020202090204"/>
                <a:cs typeface="Arial" panose="020B0604020202090204"/>
              </a:rPr>
              <a:t>i</a:t>
            </a:r>
            <a:r>
              <a:rPr sz="1600" spc="-10">
                <a:latin typeface="Arial" panose="020B0604020202090204"/>
                <a:cs typeface="Arial" panose="020B0604020202090204"/>
              </a:rPr>
              <a:t>n</a:t>
            </a:r>
            <a:r>
              <a:rPr sz="1600" spc="-5">
                <a:latin typeface="Arial" panose="020B0604020202090204"/>
                <a:cs typeface="Arial" panose="020B0604020202090204"/>
              </a:rPr>
              <a:t>pu</a:t>
            </a:r>
            <a:r>
              <a:rPr lang="en-US" sz="1600">
                <a:latin typeface="Arial" panose="020B0604020202090204"/>
                <a:cs typeface="Arial" panose="020B0604020202090204"/>
              </a:rPr>
              <a:t>t</a:t>
            </a:r>
            <a:r>
              <a:rPr sz="1600" spc="-10">
                <a:latin typeface="Arial" panose="020B0604020202090204"/>
                <a:cs typeface="Arial" panose="020B0604020202090204"/>
              </a:rPr>
              <a:t>t</a:t>
            </a:r>
            <a:r>
              <a:rPr sz="1600" spc="5">
                <a:latin typeface="Arial" panose="020B0604020202090204"/>
                <a:cs typeface="Arial" panose="020B0604020202090204"/>
              </a:rPr>
              <a:t>y</a:t>
            </a:r>
            <a:r>
              <a:rPr sz="1600" spc="-10">
                <a:latin typeface="Arial" panose="020B0604020202090204"/>
                <a:cs typeface="Arial" panose="020B0604020202090204"/>
              </a:rPr>
              <a:t>p</a:t>
            </a:r>
            <a:r>
              <a:rPr sz="1600" spc="-5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\"</a:t>
            </a:r>
            <a:r>
              <a:rPr sz="1600" dirty="0">
                <a:latin typeface="Arial" panose="020B0604020202090204"/>
                <a:cs typeface="Arial" panose="020B0604020202090204"/>
              </a:rPr>
              <a:t>su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b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m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</a:t>
            </a:r>
            <a:r>
              <a:rPr sz="160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v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u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=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s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ubm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</a:t>
            </a:r>
            <a:r>
              <a:rPr sz="1600" dirty="0">
                <a:latin typeface="Arial" panose="020B0604020202090204"/>
                <a:cs typeface="Arial" panose="020B0604020202090204"/>
              </a:rPr>
              <a:t>\</a:t>
            </a:r>
            <a:r>
              <a:rPr sz="1600" spc="-2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&gt;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dirty="0">
                <a:latin typeface="Arial" panose="020B0604020202090204"/>
                <a:cs typeface="Arial" panose="020B0604020202090204"/>
              </a:rPr>
              <a:t>/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d</a:t>
            </a:r>
            <a:r>
              <a:rPr sz="1600" dirty="0">
                <a:latin typeface="Arial" panose="020B0604020202090204"/>
                <a:cs typeface="Arial" panose="020B0604020202090204"/>
              </a:rPr>
              <a:t>i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v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&gt;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"; ech</a:t>
            </a:r>
            <a:r>
              <a:rPr sz="160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dirty="0">
                <a:latin typeface="Arial" panose="020B0604020202090204"/>
                <a:cs typeface="Arial" panose="020B0604020202090204"/>
              </a:rPr>
              <a:t>/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f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orm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&gt;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";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 panose="02020503050405090304"/>
              <a:cs typeface="Times New Roman" panose="02020503050405090304"/>
            </a:endParaRPr>
          </a:p>
          <a:p>
            <a:pPr marL="12700" marR="4091940">
              <a:lnSpc>
                <a:spcPct val="100000"/>
              </a:lnSpc>
            </a:pPr>
            <a:r>
              <a:rPr sz="1600" spc="-5" dirty="0">
                <a:latin typeface="Arial" panose="020B0604020202090204"/>
                <a:cs typeface="Arial" panose="020B0604020202090204"/>
              </a:rPr>
              <a:t>m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y</a:t>
            </a:r>
            <a:r>
              <a:rPr sz="1600" dirty="0">
                <a:latin typeface="Arial" panose="020B0604020202090204"/>
                <a:cs typeface="Arial" panose="020B0604020202090204"/>
              </a:rPr>
              <a:t>sql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_f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re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e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_resu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($resu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); m</a:t>
            </a:r>
            <a:r>
              <a:rPr sz="1600" spc="5" dirty="0">
                <a:latin typeface="Arial" panose="020B0604020202090204"/>
                <a:cs typeface="Arial" panose="020B0604020202090204"/>
              </a:rPr>
              <a:t>y</a:t>
            </a:r>
            <a:r>
              <a:rPr sz="1600" dirty="0">
                <a:latin typeface="Arial" panose="020B0604020202090204"/>
                <a:cs typeface="Arial" panose="020B0604020202090204"/>
              </a:rPr>
              <a:t>sql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_c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ose($con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n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);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?&gt;</a:t>
            </a:r>
            <a:endParaRPr sz="1600" dirty="0">
              <a:latin typeface="Arial" panose="020B0604020202090204"/>
              <a:cs typeface="Arial" panose="020B0604020202090204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/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b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o</a:t>
            </a:r>
            <a:r>
              <a:rPr sz="1600" spc="10" dirty="0">
                <a:latin typeface="Arial" panose="020B0604020202090204"/>
                <a:cs typeface="Arial" panose="020B0604020202090204"/>
              </a:rPr>
              <a:t>d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y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&gt;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&lt;</a:t>
            </a:r>
            <a:r>
              <a:rPr sz="1600" spc="-15" dirty="0">
                <a:latin typeface="Arial" panose="020B0604020202090204"/>
                <a:cs typeface="Arial" panose="020B0604020202090204"/>
              </a:rPr>
              <a:t>/h</a:t>
            </a:r>
            <a:r>
              <a:rPr sz="1600" dirty="0">
                <a:latin typeface="Arial" panose="020B0604020202090204"/>
                <a:cs typeface="Arial" panose="020B0604020202090204"/>
              </a:rPr>
              <a:t>t</a:t>
            </a:r>
            <a:r>
              <a:rPr sz="1600" spc="-5" dirty="0">
                <a:latin typeface="Arial" panose="020B0604020202090204"/>
                <a:cs typeface="Arial" panose="020B0604020202090204"/>
              </a:rPr>
              <a:t>m</a:t>
            </a:r>
            <a:r>
              <a:rPr sz="1600" dirty="0">
                <a:latin typeface="Arial" panose="020B0604020202090204"/>
                <a:cs typeface="Arial" panose="020B0604020202090204"/>
              </a:rPr>
              <a:t>l</a:t>
            </a:r>
            <a:r>
              <a:rPr sz="1600" spc="-10" dirty="0">
                <a:latin typeface="Arial" panose="020B0604020202090204"/>
                <a:cs typeface="Arial" panose="020B0604020202090204"/>
              </a:rPr>
              <a:t>&gt;</a:t>
            </a:r>
            <a:endParaRPr sz="16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1200" y="1294130"/>
            <a:ext cx="2620009" cy="1286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0" dirty="0"/>
              <a:t>s</a:t>
            </a:r>
            <a:r>
              <a:rPr sz="4200" spc="-5" dirty="0"/>
              <a:t>h</a:t>
            </a:r>
            <a:r>
              <a:rPr sz="4200" spc="-10" dirty="0"/>
              <a:t>o</a:t>
            </a:r>
            <a:r>
              <a:rPr sz="4200" spc="5" dirty="0"/>
              <a:t>w</a:t>
            </a:r>
            <a:r>
              <a:rPr sz="4200" spc="-25" dirty="0"/>
              <a:t>tabl</a:t>
            </a:r>
            <a:r>
              <a:rPr sz="4200" spc="-15" dirty="0"/>
              <a:t>e</a:t>
            </a:r>
            <a:r>
              <a:rPr sz="4200" spc="-5" dirty="0"/>
              <a:t>.p</a:t>
            </a:r>
            <a:r>
              <a:rPr sz="4200" spc="-10" dirty="0"/>
              <a:t>h</a:t>
            </a:r>
            <a:r>
              <a:rPr sz="4200" dirty="0"/>
              <a:t>p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535940" y="1164772"/>
            <a:ext cx="7281545" cy="467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dirty="0">
                <a:latin typeface="Arial" panose="020B0604020202090204"/>
                <a:cs typeface="Arial" panose="020B0604020202090204"/>
              </a:rPr>
              <a:t>tm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l&gt;&lt;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ad&gt;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ti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&gt;</a:t>
            </a:r>
            <a:r>
              <a:rPr sz="1800" dirty="0">
                <a:latin typeface="Arial" panose="020B0604020202090204"/>
                <a:cs typeface="Arial" panose="020B0604020202090204"/>
              </a:rPr>
              <a:t>MyS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Q</a:t>
            </a:r>
            <a:r>
              <a:rPr sz="180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ab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V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wer&lt;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/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ti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e&gt;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/h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d&gt;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y&gt;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Arial" panose="020B0604020202090204"/>
                <a:cs typeface="Arial" panose="020B0604020202090204"/>
              </a:rPr>
              <a:t>&lt;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?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php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hos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h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erc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.cs.</a:t>
            </a:r>
            <a:r>
              <a:rPr sz="1800" dirty="0">
                <a:latin typeface="Arial" panose="020B0604020202090204"/>
                <a:cs typeface="Arial" panose="020B0604020202090204"/>
              </a:rPr>
              <a:t>ken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t.ed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: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3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3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0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6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dirty="0">
                <a:latin typeface="Arial" panose="020B0604020202090204"/>
                <a:cs typeface="Arial" panose="020B0604020202090204"/>
              </a:rPr>
              <a:t>ser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an';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p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as</a:t>
            </a:r>
            <a:r>
              <a:rPr sz="180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‘*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*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*’;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am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</a:t>
            </a:r>
            <a:r>
              <a:rPr sz="1800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</a:t>
            </a:r>
            <a:r>
              <a:rPr sz="1800" dirty="0">
                <a:latin typeface="Arial" panose="020B0604020202090204"/>
                <a:cs typeface="Arial" panose="020B0604020202090204"/>
              </a:rPr>
              <a:t>P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OS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[“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e”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];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 marR="188976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mysq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nec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(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bh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s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use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ss</a:t>
            </a:r>
            <a:r>
              <a:rPr sz="1800" spc="-10">
                <a:latin typeface="Arial" panose="020B0604020202090204"/>
                <a:cs typeface="Arial" panose="020B0604020202090204"/>
              </a:rPr>
              <a:t>);</a:t>
            </a:r>
            <a:r>
              <a:rPr sz="1800" spc="-5">
                <a:latin typeface="Arial" panose="020B0604020202090204"/>
                <a:cs typeface="Arial" panose="020B0604020202090204"/>
              </a:rPr>
              <a:t> i</a:t>
            </a:r>
            <a:r>
              <a:rPr lang="en-US" sz="1800">
                <a:latin typeface="Arial" panose="020B0604020202090204"/>
                <a:cs typeface="Arial" panose="020B0604020202090204"/>
              </a:rPr>
              <a:t>f</a:t>
            </a:r>
            <a:r>
              <a:rPr sz="1800" spc="-10">
                <a:latin typeface="Arial" panose="020B0604020202090204"/>
                <a:cs typeface="Arial" panose="020B0604020202090204"/>
              </a:rPr>
              <a:t>(</a:t>
            </a:r>
            <a:r>
              <a:rPr sz="1800">
                <a:latin typeface="Arial" panose="020B0604020202090204"/>
                <a:cs typeface="Arial" panose="020B0604020202090204"/>
              </a:rPr>
              <a:t>!</a:t>
            </a:r>
            <a:r>
              <a:rPr sz="1800" spc="-15">
                <a:latin typeface="Arial" panose="020B0604020202090204"/>
                <a:cs typeface="Arial" panose="020B0604020202090204"/>
              </a:rPr>
              <a:t>$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on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 marR="2796540" indent="3429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ie('Co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no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c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:</a:t>
            </a:r>
            <a:r>
              <a:rPr sz="18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.</a:t>
            </a:r>
            <a:r>
              <a:rPr sz="1800" dirty="0">
                <a:latin typeface="Arial" panose="020B0604020202090204"/>
                <a:cs typeface="Arial" panose="020B0604020202090204"/>
              </a:rPr>
              <a:t> m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y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ql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erro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r</a:t>
            </a:r>
            <a:r>
              <a:rPr sz="1800">
                <a:latin typeface="Arial" panose="020B0604020202090204"/>
                <a:cs typeface="Arial" panose="020B0604020202090204"/>
              </a:rPr>
              <a:t>(</a:t>
            </a:r>
            <a:r>
              <a:rPr sz="1800" spc="10">
                <a:latin typeface="Arial" panose="020B0604020202090204"/>
                <a:cs typeface="Arial" panose="020B0604020202090204"/>
              </a:rPr>
              <a:t>)</a:t>
            </a:r>
            <a:r>
              <a:rPr sz="1800" spc="-10">
                <a:latin typeface="Arial" panose="020B0604020202090204"/>
                <a:cs typeface="Arial" panose="020B0604020202090204"/>
              </a:rPr>
              <a:t>)</a:t>
            </a:r>
            <a:r>
              <a:rPr sz="1800" spc="-5">
                <a:latin typeface="Arial" panose="020B0604020202090204"/>
                <a:cs typeface="Arial" panose="020B0604020202090204"/>
              </a:rPr>
              <a:t>; i</a:t>
            </a:r>
            <a:r>
              <a:rPr lang="en-US" sz="1800">
                <a:latin typeface="Arial" panose="020B0604020202090204"/>
                <a:cs typeface="Arial" panose="020B0604020202090204"/>
              </a:rPr>
              <a:t>f</a:t>
            </a:r>
            <a:r>
              <a:rPr sz="1800" spc="-10">
                <a:latin typeface="Arial" panose="020B0604020202090204"/>
                <a:cs typeface="Arial" panose="020B0604020202090204"/>
              </a:rPr>
              <a:t>(</a:t>
            </a:r>
            <a:r>
              <a:rPr sz="1800">
                <a:latin typeface="Arial" panose="020B0604020202090204"/>
                <a:cs typeface="Arial" panose="020B0604020202090204"/>
              </a:rPr>
              <a:t>!</a:t>
            </a:r>
            <a:r>
              <a:rPr sz="1800" dirty="0">
                <a:latin typeface="Arial" panose="020B0604020202090204"/>
                <a:cs typeface="Arial" panose="020B0604020202090204"/>
              </a:rPr>
              <a:t>mys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q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c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db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(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$d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na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m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e))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d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ie(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'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le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da</a:t>
            </a:r>
            <a:r>
              <a:rPr sz="1800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");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latin typeface="Arial" panose="020B0604020202090204"/>
                <a:cs typeface="Arial" panose="020B0604020202090204"/>
              </a:rPr>
              <a:t>$</a:t>
            </a:r>
            <a:r>
              <a:rPr sz="1800" spc="1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dirty="0">
                <a:latin typeface="Arial" panose="020B0604020202090204"/>
                <a:cs typeface="Arial" panose="020B0604020202090204"/>
              </a:rPr>
              <a:t>su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=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mysq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_q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ery(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SE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C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20" dirty="0">
                <a:latin typeface="Arial" panose="020B0604020202090204"/>
                <a:cs typeface="Arial" panose="020B0604020202090204"/>
              </a:rPr>
              <a:t> </a:t>
            </a:r>
            <a:r>
              <a:rPr sz="1800">
                <a:latin typeface="Arial" panose="020B0604020202090204"/>
                <a:cs typeface="Arial" panose="020B0604020202090204"/>
              </a:rPr>
              <a:t>*</a:t>
            </a:r>
            <a:r>
              <a:rPr sz="1800" spc="-15">
                <a:latin typeface="Arial" panose="020B0604020202090204"/>
                <a:cs typeface="Arial" panose="020B0604020202090204"/>
              </a:rPr>
              <a:t> </a:t>
            </a:r>
            <a:r>
              <a:rPr sz="1800" spc="-5">
                <a:latin typeface="Arial" panose="020B0604020202090204"/>
                <a:cs typeface="Arial" panose="020B0604020202090204"/>
              </a:rPr>
              <a:t>FR</a:t>
            </a:r>
            <a:r>
              <a:rPr lang="en-US" sz="1800">
                <a:latin typeface="Arial" panose="020B0604020202090204"/>
                <a:cs typeface="Arial" panose="020B0604020202090204"/>
              </a:rPr>
              <a:t>OM</a:t>
            </a:r>
            <a:r>
              <a:rPr sz="1800" spc="-15">
                <a:latin typeface="Arial" panose="020B0604020202090204"/>
                <a:cs typeface="Arial" panose="020B0604020202090204"/>
              </a:rPr>
              <a:t>{$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ta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b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le}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"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);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19200" algn="l"/>
              </a:tabLst>
            </a:pPr>
            <a:r>
              <a:rPr sz="1800" spc="-5">
                <a:latin typeface="Arial" panose="020B0604020202090204"/>
                <a:cs typeface="Arial" panose="020B0604020202090204"/>
              </a:rPr>
              <a:t>i</a:t>
            </a:r>
            <a:r>
              <a:rPr lang="en-US" sz="1800">
                <a:latin typeface="Arial" panose="020B0604020202090204"/>
                <a:cs typeface="Arial" panose="020B0604020202090204"/>
              </a:rPr>
              <a:t>f</a:t>
            </a:r>
            <a:r>
              <a:rPr sz="1800" spc="-10">
                <a:latin typeface="Arial" panose="020B0604020202090204"/>
                <a:cs typeface="Arial" panose="020B0604020202090204"/>
              </a:rPr>
              <a:t>(</a:t>
            </a:r>
            <a:r>
              <a:rPr sz="1800">
                <a:latin typeface="Arial" panose="020B0604020202090204"/>
                <a:cs typeface="Arial" panose="020B0604020202090204"/>
              </a:rPr>
              <a:t>!</a:t>
            </a:r>
            <a:r>
              <a:rPr sz="1800" spc="-15">
                <a:latin typeface="Arial" panose="020B0604020202090204"/>
                <a:cs typeface="Arial" panose="020B0604020202090204"/>
              </a:rPr>
              <a:t>$</a:t>
            </a:r>
            <a:r>
              <a:rPr sz="1800" dirty="0">
                <a:latin typeface="Arial" panose="020B0604020202090204"/>
                <a:cs typeface="Arial" panose="020B0604020202090204"/>
              </a:rPr>
              <a:t>resu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t)	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di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("Q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e</a:t>
            </a:r>
            <a:r>
              <a:rPr sz="1800" dirty="0">
                <a:latin typeface="Arial" panose="020B0604020202090204"/>
                <a:cs typeface="Arial" panose="020B0604020202090204"/>
              </a:rPr>
              <a:t>ry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</a:t>
            </a:r>
            <a:r>
              <a:rPr sz="1800" dirty="0">
                <a:latin typeface="Arial" panose="020B0604020202090204"/>
                <a:cs typeface="Arial" panose="020B0604020202090204"/>
              </a:rPr>
              <a:t>o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sh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o</a:t>
            </a:r>
            <a:r>
              <a:rPr sz="1800" dirty="0">
                <a:latin typeface="Arial" panose="020B0604020202090204"/>
                <a:cs typeface="Arial" panose="020B0604020202090204"/>
              </a:rPr>
              <a:t>w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d</a:t>
            </a:r>
            <a:r>
              <a:rPr sz="1800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f</a:t>
            </a:r>
            <a:r>
              <a:rPr sz="1800" dirty="0">
                <a:latin typeface="Arial" panose="020B0604020202090204"/>
                <a:cs typeface="Arial" panose="020B0604020202090204"/>
              </a:rPr>
              <a:t>rom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tab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f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a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ed</a:t>
            </a:r>
            <a:r>
              <a:rPr sz="1800" dirty="0">
                <a:latin typeface="Arial" panose="020B0604020202090204"/>
                <a:cs typeface="Arial" panose="020B0604020202090204"/>
              </a:rPr>
              <a:t>!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"</a:t>
            </a:r>
            <a:r>
              <a:rPr sz="18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.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mys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q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_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error());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685800"/>
            <a:ext cx="3064509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讨论：维护和更新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一种具有较高自动化程度的生物信息二级数据库</a:t>
            </a:r>
            <a:r>
              <a:rPr lang="zh-CN" altLang="en-US"/>
              <a:t>，</a:t>
            </a:r>
            <a:r>
              <a:rPr lang="en-US"/>
              <a:t>通过代理程序自动获取Internet上公共一级数据库的信息资源,实现二级数据库的数据收集和自动更新;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79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2560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http://www.sci666.net/20180.html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8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62960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构建自己的</a:t>
            </a:r>
            <a:r>
              <a:rPr lang="en-US" altLang="zh-CN" dirty="0" err="1"/>
              <a:t>html+php+mysql</a:t>
            </a:r>
            <a:r>
              <a:rPr lang="zh-CN" altLang="en-US"/>
              <a:t>数据库</a:t>
            </a:r>
          </a:p>
          <a:p>
            <a:pPr marL="118745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lang="en-US" altLang="zh-CN" smtClean="0"/>
              <a:pPr marL="80010">
                <a:lnSpc>
                  <a:spcPct val="100000"/>
                </a:lnSpc>
              </a:pPr>
              <a:t>80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015922" y="1719840"/>
            <a:ext cx="1412653" cy="1230797"/>
            <a:chOff x="341197" y="1007130"/>
            <a:chExt cx="2568792" cy="2238102"/>
          </a:xfrm>
        </p:grpSpPr>
        <p:sp>
          <p:nvSpPr>
            <p:cNvPr id="5" name="椭圆 4"/>
            <p:cNvSpPr/>
            <p:nvPr/>
          </p:nvSpPr>
          <p:spPr>
            <a:xfrm>
              <a:off x="741980" y="1417036"/>
              <a:ext cx="1418290" cy="1418290"/>
            </a:xfrm>
            <a:prstGeom prst="ellipse">
              <a:avLst/>
            </a:prstGeom>
            <a:gradFill>
              <a:gsLst>
                <a:gs pos="75000">
                  <a:srgbClr val="F3A60D"/>
                </a:gs>
                <a:gs pos="0">
                  <a:srgbClr val="F2650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弦形 3"/>
            <p:cNvSpPr/>
            <p:nvPr/>
          </p:nvSpPr>
          <p:spPr>
            <a:xfrm>
              <a:off x="341197" y="1007130"/>
              <a:ext cx="2220146" cy="2238102"/>
            </a:xfrm>
            <a:custGeom>
              <a:avLst/>
              <a:gdLst>
                <a:gd name="connsiteX0" fmla="*/ 1220038 w 1429364"/>
                <a:gd name="connsiteY0" fmla="*/ 1220038 h 1429364"/>
                <a:gd name="connsiteX1" fmla="*/ 301773 w 1429364"/>
                <a:gd name="connsiteY1" fmla="*/ 1298014 h 1429364"/>
                <a:gd name="connsiteX2" fmla="*/ 70078 w 1429364"/>
                <a:gd name="connsiteY2" fmla="*/ 406045 h 1429364"/>
                <a:gd name="connsiteX3" fmla="*/ 910207 w 1429364"/>
                <a:gd name="connsiteY3" fmla="*/ 27266 h 1429364"/>
                <a:gd name="connsiteX4" fmla="*/ 1425223 w 1429364"/>
                <a:gd name="connsiteY4" fmla="*/ 791497 h 1429364"/>
                <a:gd name="connsiteX5" fmla="*/ 1220038 w 1429364"/>
                <a:gd name="connsiteY5" fmla="*/ 1220038 h 1429364"/>
                <a:gd name="connsiteX0-1" fmla="*/ 1425290 w 1516730"/>
                <a:gd name="connsiteY0-2" fmla="*/ 791594 h 1429470"/>
                <a:gd name="connsiteX1-3" fmla="*/ 1220105 w 1516730"/>
                <a:gd name="connsiteY1-4" fmla="*/ 1220135 h 1429470"/>
                <a:gd name="connsiteX2-5" fmla="*/ 301840 w 1516730"/>
                <a:gd name="connsiteY2-6" fmla="*/ 1298111 h 1429470"/>
                <a:gd name="connsiteX3-7" fmla="*/ 70145 w 1516730"/>
                <a:gd name="connsiteY3-8" fmla="*/ 406142 h 1429470"/>
                <a:gd name="connsiteX4-9" fmla="*/ 910274 w 1516730"/>
                <a:gd name="connsiteY4-10" fmla="*/ 27363 h 1429470"/>
                <a:gd name="connsiteX5-11" fmla="*/ 1516730 w 1516730"/>
                <a:gd name="connsiteY5-12" fmla="*/ 883034 h 1429470"/>
                <a:gd name="connsiteX0-13" fmla="*/ 1425290 w 1425290"/>
                <a:gd name="connsiteY0-14" fmla="*/ 791594 h 1429470"/>
                <a:gd name="connsiteX1-15" fmla="*/ 1220105 w 1425290"/>
                <a:gd name="connsiteY1-16" fmla="*/ 1220135 h 1429470"/>
                <a:gd name="connsiteX2-17" fmla="*/ 301840 w 1425290"/>
                <a:gd name="connsiteY2-18" fmla="*/ 1298111 h 1429470"/>
                <a:gd name="connsiteX3-19" fmla="*/ 70145 w 1425290"/>
                <a:gd name="connsiteY3-20" fmla="*/ 406142 h 1429470"/>
                <a:gd name="connsiteX4-21" fmla="*/ 910274 w 1425290"/>
                <a:gd name="connsiteY4-22" fmla="*/ 27363 h 1429470"/>
                <a:gd name="connsiteX5-23" fmla="*/ 1417670 w 1425290"/>
                <a:gd name="connsiteY5-24" fmla="*/ 768734 h 1429470"/>
                <a:gd name="connsiteX0-25" fmla="*/ 1425290 w 1425290"/>
                <a:gd name="connsiteY0-26" fmla="*/ 791594 h 1429470"/>
                <a:gd name="connsiteX1-27" fmla="*/ 1220105 w 1425290"/>
                <a:gd name="connsiteY1-28" fmla="*/ 1220135 h 1429470"/>
                <a:gd name="connsiteX2-29" fmla="*/ 301840 w 1425290"/>
                <a:gd name="connsiteY2-30" fmla="*/ 1298111 h 1429470"/>
                <a:gd name="connsiteX3-31" fmla="*/ 70145 w 1425290"/>
                <a:gd name="connsiteY3-32" fmla="*/ 406142 h 1429470"/>
                <a:gd name="connsiteX4-33" fmla="*/ 910274 w 1425290"/>
                <a:gd name="connsiteY4-34" fmla="*/ 27363 h 1429470"/>
                <a:gd name="connsiteX5-35" fmla="*/ 1417670 w 1425290"/>
                <a:gd name="connsiteY5-36" fmla="*/ 768734 h 1429470"/>
                <a:gd name="connsiteX0-37" fmla="*/ 1220105 w 1417670"/>
                <a:gd name="connsiteY0-38" fmla="*/ 1220135 h 1429470"/>
                <a:gd name="connsiteX1-39" fmla="*/ 301840 w 1417670"/>
                <a:gd name="connsiteY1-40" fmla="*/ 1298111 h 1429470"/>
                <a:gd name="connsiteX2-41" fmla="*/ 70145 w 1417670"/>
                <a:gd name="connsiteY2-42" fmla="*/ 406142 h 1429470"/>
                <a:gd name="connsiteX3-43" fmla="*/ 910274 w 1417670"/>
                <a:gd name="connsiteY3-44" fmla="*/ 27363 h 1429470"/>
                <a:gd name="connsiteX4-45" fmla="*/ 1417670 w 1417670"/>
                <a:gd name="connsiteY4-46" fmla="*/ 768734 h 1429470"/>
                <a:gd name="connsiteX0-47" fmla="*/ 1220105 w 1417711"/>
                <a:gd name="connsiteY0-48" fmla="*/ 1220135 h 1429470"/>
                <a:gd name="connsiteX1-49" fmla="*/ 301840 w 1417711"/>
                <a:gd name="connsiteY1-50" fmla="*/ 1298111 h 1429470"/>
                <a:gd name="connsiteX2-51" fmla="*/ 70145 w 1417711"/>
                <a:gd name="connsiteY2-52" fmla="*/ 406142 h 1429470"/>
                <a:gd name="connsiteX3-53" fmla="*/ 910274 w 1417711"/>
                <a:gd name="connsiteY3-54" fmla="*/ 27363 h 1429470"/>
                <a:gd name="connsiteX4-55" fmla="*/ 1417670 w 1417711"/>
                <a:gd name="connsiteY4-56" fmla="*/ 768734 h 1429470"/>
                <a:gd name="connsiteX0-57" fmla="*/ 1220105 w 1417708"/>
                <a:gd name="connsiteY0-58" fmla="*/ 1220135 h 1429470"/>
                <a:gd name="connsiteX1-59" fmla="*/ 301840 w 1417708"/>
                <a:gd name="connsiteY1-60" fmla="*/ 1298111 h 1429470"/>
                <a:gd name="connsiteX2-61" fmla="*/ 70145 w 1417708"/>
                <a:gd name="connsiteY2-62" fmla="*/ 406142 h 1429470"/>
                <a:gd name="connsiteX3-63" fmla="*/ 910274 w 1417708"/>
                <a:gd name="connsiteY3-64" fmla="*/ 27363 h 1429470"/>
                <a:gd name="connsiteX4-65" fmla="*/ 1417670 w 1417708"/>
                <a:gd name="connsiteY4-66" fmla="*/ 768734 h 1429470"/>
                <a:gd name="connsiteX0-67" fmla="*/ 1220105 w 1421300"/>
                <a:gd name="connsiteY0-68" fmla="*/ 1220135 h 1429470"/>
                <a:gd name="connsiteX1-69" fmla="*/ 301840 w 1421300"/>
                <a:gd name="connsiteY1-70" fmla="*/ 1298111 h 1429470"/>
                <a:gd name="connsiteX2-71" fmla="*/ 70145 w 1421300"/>
                <a:gd name="connsiteY2-72" fmla="*/ 406142 h 1429470"/>
                <a:gd name="connsiteX3-73" fmla="*/ 910274 w 1421300"/>
                <a:gd name="connsiteY3-74" fmla="*/ 27363 h 1429470"/>
                <a:gd name="connsiteX4-75" fmla="*/ 1417670 w 1421300"/>
                <a:gd name="connsiteY4-76" fmla="*/ 768734 h 1429470"/>
                <a:gd name="connsiteX0-77" fmla="*/ 1220105 w 1418001"/>
                <a:gd name="connsiteY0-78" fmla="*/ 1220135 h 1429470"/>
                <a:gd name="connsiteX1-79" fmla="*/ 301840 w 1418001"/>
                <a:gd name="connsiteY1-80" fmla="*/ 1298111 h 1429470"/>
                <a:gd name="connsiteX2-81" fmla="*/ 70145 w 1418001"/>
                <a:gd name="connsiteY2-82" fmla="*/ 406142 h 1429470"/>
                <a:gd name="connsiteX3-83" fmla="*/ 910274 w 1418001"/>
                <a:gd name="connsiteY3-84" fmla="*/ 27363 h 1429470"/>
                <a:gd name="connsiteX4-85" fmla="*/ 1417670 w 1418001"/>
                <a:gd name="connsiteY4-86" fmla="*/ 768734 h 1429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001" h="1429470">
                  <a:moveTo>
                    <a:pt x="1220105" y="1220135"/>
                  </a:moveTo>
                  <a:cubicBezTo>
                    <a:pt x="973884" y="1466356"/>
                    <a:pt x="586052" y="1499289"/>
                    <a:pt x="301840" y="1298111"/>
                  </a:cubicBezTo>
                  <a:cubicBezTo>
                    <a:pt x="17628" y="1096933"/>
                    <a:pt x="-80230" y="720207"/>
                    <a:pt x="70145" y="406142"/>
                  </a:cubicBezTo>
                  <a:cubicBezTo>
                    <a:pt x="220519" y="92077"/>
                    <a:pt x="575350" y="-67902"/>
                    <a:pt x="910274" y="27363"/>
                  </a:cubicBezTo>
                  <a:cubicBezTo>
                    <a:pt x="1232498" y="167077"/>
                    <a:pt x="1427157" y="404127"/>
                    <a:pt x="1417670" y="768734"/>
                  </a:cubicBezTo>
                </a:path>
              </a:pathLst>
            </a:custGeom>
            <a:noFill/>
            <a:ln w="38100">
              <a:solidFill>
                <a:srgbClr val="F3A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60270" y="2126182"/>
              <a:ext cx="749719" cy="1091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sz="33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2955716" y="1719840"/>
            <a:ext cx="1412653" cy="1230797"/>
            <a:chOff x="2990032" y="1719840"/>
            <a:chExt cx="1412653" cy="1230797"/>
          </a:xfrm>
        </p:grpSpPr>
        <p:sp>
          <p:nvSpPr>
            <p:cNvPr id="9" name="椭圆 8"/>
            <p:cNvSpPr/>
            <p:nvPr/>
          </p:nvSpPr>
          <p:spPr>
            <a:xfrm>
              <a:off x="3210434" y="1945259"/>
              <a:ext cx="779959" cy="779959"/>
            </a:xfrm>
            <a:prstGeom prst="ellipse">
              <a:avLst/>
            </a:prstGeom>
            <a:gradFill>
              <a:gsLst>
                <a:gs pos="75000">
                  <a:srgbClr val="0DA5C9"/>
                </a:gs>
                <a:gs pos="0">
                  <a:srgbClr val="00589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弦形 3"/>
            <p:cNvSpPr/>
            <p:nvPr/>
          </p:nvSpPr>
          <p:spPr>
            <a:xfrm>
              <a:off x="2990032" y="1719840"/>
              <a:ext cx="1220922" cy="1230797"/>
            </a:xfrm>
            <a:custGeom>
              <a:avLst/>
              <a:gdLst>
                <a:gd name="connsiteX0" fmla="*/ 1220038 w 1429364"/>
                <a:gd name="connsiteY0" fmla="*/ 1220038 h 1429364"/>
                <a:gd name="connsiteX1" fmla="*/ 301773 w 1429364"/>
                <a:gd name="connsiteY1" fmla="*/ 1298014 h 1429364"/>
                <a:gd name="connsiteX2" fmla="*/ 70078 w 1429364"/>
                <a:gd name="connsiteY2" fmla="*/ 406045 h 1429364"/>
                <a:gd name="connsiteX3" fmla="*/ 910207 w 1429364"/>
                <a:gd name="connsiteY3" fmla="*/ 27266 h 1429364"/>
                <a:gd name="connsiteX4" fmla="*/ 1425223 w 1429364"/>
                <a:gd name="connsiteY4" fmla="*/ 791497 h 1429364"/>
                <a:gd name="connsiteX5" fmla="*/ 1220038 w 1429364"/>
                <a:gd name="connsiteY5" fmla="*/ 1220038 h 1429364"/>
                <a:gd name="connsiteX0-1" fmla="*/ 1425290 w 1516730"/>
                <a:gd name="connsiteY0-2" fmla="*/ 791594 h 1429470"/>
                <a:gd name="connsiteX1-3" fmla="*/ 1220105 w 1516730"/>
                <a:gd name="connsiteY1-4" fmla="*/ 1220135 h 1429470"/>
                <a:gd name="connsiteX2-5" fmla="*/ 301840 w 1516730"/>
                <a:gd name="connsiteY2-6" fmla="*/ 1298111 h 1429470"/>
                <a:gd name="connsiteX3-7" fmla="*/ 70145 w 1516730"/>
                <a:gd name="connsiteY3-8" fmla="*/ 406142 h 1429470"/>
                <a:gd name="connsiteX4-9" fmla="*/ 910274 w 1516730"/>
                <a:gd name="connsiteY4-10" fmla="*/ 27363 h 1429470"/>
                <a:gd name="connsiteX5-11" fmla="*/ 1516730 w 1516730"/>
                <a:gd name="connsiteY5-12" fmla="*/ 883034 h 1429470"/>
                <a:gd name="connsiteX0-13" fmla="*/ 1425290 w 1425290"/>
                <a:gd name="connsiteY0-14" fmla="*/ 791594 h 1429470"/>
                <a:gd name="connsiteX1-15" fmla="*/ 1220105 w 1425290"/>
                <a:gd name="connsiteY1-16" fmla="*/ 1220135 h 1429470"/>
                <a:gd name="connsiteX2-17" fmla="*/ 301840 w 1425290"/>
                <a:gd name="connsiteY2-18" fmla="*/ 1298111 h 1429470"/>
                <a:gd name="connsiteX3-19" fmla="*/ 70145 w 1425290"/>
                <a:gd name="connsiteY3-20" fmla="*/ 406142 h 1429470"/>
                <a:gd name="connsiteX4-21" fmla="*/ 910274 w 1425290"/>
                <a:gd name="connsiteY4-22" fmla="*/ 27363 h 1429470"/>
                <a:gd name="connsiteX5-23" fmla="*/ 1417670 w 1425290"/>
                <a:gd name="connsiteY5-24" fmla="*/ 768734 h 1429470"/>
                <a:gd name="connsiteX0-25" fmla="*/ 1425290 w 1425290"/>
                <a:gd name="connsiteY0-26" fmla="*/ 791594 h 1429470"/>
                <a:gd name="connsiteX1-27" fmla="*/ 1220105 w 1425290"/>
                <a:gd name="connsiteY1-28" fmla="*/ 1220135 h 1429470"/>
                <a:gd name="connsiteX2-29" fmla="*/ 301840 w 1425290"/>
                <a:gd name="connsiteY2-30" fmla="*/ 1298111 h 1429470"/>
                <a:gd name="connsiteX3-31" fmla="*/ 70145 w 1425290"/>
                <a:gd name="connsiteY3-32" fmla="*/ 406142 h 1429470"/>
                <a:gd name="connsiteX4-33" fmla="*/ 910274 w 1425290"/>
                <a:gd name="connsiteY4-34" fmla="*/ 27363 h 1429470"/>
                <a:gd name="connsiteX5-35" fmla="*/ 1417670 w 1425290"/>
                <a:gd name="connsiteY5-36" fmla="*/ 768734 h 1429470"/>
                <a:gd name="connsiteX0-37" fmla="*/ 1220105 w 1417670"/>
                <a:gd name="connsiteY0-38" fmla="*/ 1220135 h 1429470"/>
                <a:gd name="connsiteX1-39" fmla="*/ 301840 w 1417670"/>
                <a:gd name="connsiteY1-40" fmla="*/ 1298111 h 1429470"/>
                <a:gd name="connsiteX2-41" fmla="*/ 70145 w 1417670"/>
                <a:gd name="connsiteY2-42" fmla="*/ 406142 h 1429470"/>
                <a:gd name="connsiteX3-43" fmla="*/ 910274 w 1417670"/>
                <a:gd name="connsiteY3-44" fmla="*/ 27363 h 1429470"/>
                <a:gd name="connsiteX4-45" fmla="*/ 1417670 w 1417670"/>
                <a:gd name="connsiteY4-46" fmla="*/ 768734 h 1429470"/>
                <a:gd name="connsiteX0-47" fmla="*/ 1220105 w 1417711"/>
                <a:gd name="connsiteY0-48" fmla="*/ 1220135 h 1429470"/>
                <a:gd name="connsiteX1-49" fmla="*/ 301840 w 1417711"/>
                <a:gd name="connsiteY1-50" fmla="*/ 1298111 h 1429470"/>
                <a:gd name="connsiteX2-51" fmla="*/ 70145 w 1417711"/>
                <a:gd name="connsiteY2-52" fmla="*/ 406142 h 1429470"/>
                <a:gd name="connsiteX3-53" fmla="*/ 910274 w 1417711"/>
                <a:gd name="connsiteY3-54" fmla="*/ 27363 h 1429470"/>
                <a:gd name="connsiteX4-55" fmla="*/ 1417670 w 1417711"/>
                <a:gd name="connsiteY4-56" fmla="*/ 768734 h 1429470"/>
                <a:gd name="connsiteX0-57" fmla="*/ 1220105 w 1417708"/>
                <a:gd name="connsiteY0-58" fmla="*/ 1220135 h 1429470"/>
                <a:gd name="connsiteX1-59" fmla="*/ 301840 w 1417708"/>
                <a:gd name="connsiteY1-60" fmla="*/ 1298111 h 1429470"/>
                <a:gd name="connsiteX2-61" fmla="*/ 70145 w 1417708"/>
                <a:gd name="connsiteY2-62" fmla="*/ 406142 h 1429470"/>
                <a:gd name="connsiteX3-63" fmla="*/ 910274 w 1417708"/>
                <a:gd name="connsiteY3-64" fmla="*/ 27363 h 1429470"/>
                <a:gd name="connsiteX4-65" fmla="*/ 1417670 w 1417708"/>
                <a:gd name="connsiteY4-66" fmla="*/ 768734 h 1429470"/>
                <a:gd name="connsiteX0-67" fmla="*/ 1220105 w 1421300"/>
                <a:gd name="connsiteY0-68" fmla="*/ 1220135 h 1429470"/>
                <a:gd name="connsiteX1-69" fmla="*/ 301840 w 1421300"/>
                <a:gd name="connsiteY1-70" fmla="*/ 1298111 h 1429470"/>
                <a:gd name="connsiteX2-71" fmla="*/ 70145 w 1421300"/>
                <a:gd name="connsiteY2-72" fmla="*/ 406142 h 1429470"/>
                <a:gd name="connsiteX3-73" fmla="*/ 910274 w 1421300"/>
                <a:gd name="connsiteY3-74" fmla="*/ 27363 h 1429470"/>
                <a:gd name="connsiteX4-75" fmla="*/ 1417670 w 1421300"/>
                <a:gd name="connsiteY4-76" fmla="*/ 768734 h 1429470"/>
                <a:gd name="connsiteX0-77" fmla="*/ 1220105 w 1418001"/>
                <a:gd name="connsiteY0-78" fmla="*/ 1220135 h 1429470"/>
                <a:gd name="connsiteX1-79" fmla="*/ 301840 w 1418001"/>
                <a:gd name="connsiteY1-80" fmla="*/ 1298111 h 1429470"/>
                <a:gd name="connsiteX2-81" fmla="*/ 70145 w 1418001"/>
                <a:gd name="connsiteY2-82" fmla="*/ 406142 h 1429470"/>
                <a:gd name="connsiteX3-83" fmla="*/ 910274 w 1418001"/>
                <a:gd name="connsiteY3-84" fmla="*/ 27363 h 1429470"/>
                <a:gd name="connsiteX4-85" fmla="*/ 1417670 w 1418001"/>
                <a:gd name="connsiteY4-86" fmla="*/ 768734 h 1429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001" h="1429470">
                  <a:moveTo>
                    <a:pt x="1220105" y="1220135"/>
                  </a:moveTo>
                  <a:cubicBezTo>
                    <a:pt x="973884" y="1466356"/>
                    <a:pt x="586052" y="1499289"/>
                    <a:pt x="301840" y="1298111"/>
                  </a:cubicBezTo>
                  <a:cubicBezTo>
                    <a:pt x="17628" y="1096933"/>
                    <a:pt x="-80230" y="720207"/>
                    <a:pt x="70145" y="406142"/>
                  </a:cubicBezTo>
                  <a:cubicBezTo>
                    <a:pt x="220519" y="92077"/>
                    <a:pt x="575350" y="-67902"/>
                    <a:pt x="910274" y="27363"/>
                  </a:cubicBezTo>
                  <a:cubicBezTo>
                    <a:pt x="1232498" y="167077"/>
                    <a:pt x="1427157" y="404127"/>
                    <a:pt x="1417670" y="768734"/>
                  </a:cubicBezTo>
                </a:path>
              </a:pathLst>
            </a:custGeom>
            <a:noFill/>
            <a:ln w="38100">
              <a:solidFill>
                <a:srgbClr val="0B9B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90393" y="2335239"/>
              <a:ext cx="41229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sz="33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358352" y="3241834"/>
            <a:ext cx="2448219" cy="735259"/>
            <a:chOff x="1307708" y="4373789"/>
            <a:chExt cx="3264292" cy="980345"/>
          </a:xfrm>
        </p:grpSpPr>
        <p:sp>
          <p:nvSpPr>
            <p:cNvPr id="17" name="矩形 16"/>
            <p:cNvSpPr/>
            <p:nvPr/>
          </p:nvSpPr>
          <p:spPr>
            <a:xfrm>
              <a:off x="1307708" y="4815525"/>
              <a:ext cx="3264292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35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80403050404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328" y="4373789"/>
              <a:ext cx="1255045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16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  <a:r>
                <a:rPr lang="en-US" altLang="zh-CN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043208" y="324183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1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ea typeface="微软雅黑 Light" panose="020B0502040204020203"/>
              </a:rPr>
              <a:t>网站架构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399164" y="2088833"/>
            <a:ext cx="434232" cy="434232"/>
          </a:xfrm>
          <a:prstGeom prst="ellipse">
            <a:avLst/>
          </a:prstGeom>
          <a:gradFill>
            <a:gsLst>
              <a:gs pos="89000">
                <a:srgbClr val="FFFFFF"/>
              </a:gs>
              <a:gs pos="96000">
                <a:srgbClr val="FFFFFF"/>
              </a:gs>
              <a:gs pos="100000">
                <a:schemeClr val="bg1">
                  <a:alpha val="0"/>
                </a:schemeClr>
              </a:gs>
              <a:gs pos="64000">
                <a:schemeClr val="bg1"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/>
        </p:nvSpPr>
        <p:spPr>
          <a:xfrm>
            <a:off x="3381474" y="2118122"/>
            <a:ext cx="434232" cy="434232"/>
          </a:xfrm>
          <a:prstGeom prst="ellipse">
            <a:avLst/>
          </a:prstGeom>
          <a:gradFill>
            <a:gsLst>
              <a:gs pos="89000">
                <a:srgbClr val="FFFFFF"/>
              </a:gs>
              <a:gs pos="96000">
                <a:srgbClr val="FFFFFF"/>
              </a:gs>
              <a:gs pos="100000">
                <a:schemeClr val="bg1">
                  <a:alpha val="0"/>
                </a:schemeClr>
              </a:gs>
              <a:gs pos="64000">
                <a:schemeClr val="bg1"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/>
        </p:nvSpPr>
        <p:spPr>
          <a:xfrm>
            <a:off x="7245303" y="2118122"/>
            <a:ext cx="434232" cy="434232"/>
          </a:xfrm>
          <a:prstGeom prst="ellipse">
            <a:avLst/>
          </a:prstGeom>
          <a:gradFill>
            <a:gsLst>
              <a:gs pos="89000">
                <a:srgbClr val="FFFFFF"/>
              </a:gs>
              <a:gs pos="96000">
                <a:srgbClr val="FFFFFF"/>
              </a:gs>
              <a:gs pos="100000">
                <a:schemeClr val="bg1">
                  <a:alpha val="0"/>
                </a:schemeClr>
              </a:gs>
              <a:gs pos="64000">
                <a:schemeClr val="bg1"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27"/>
          <p:cNvGrpSpPr/>
          <p:nvPr/>
        </p:nvGrpSpPr>
        <p:grpSpPr>
          <a:xfrm>
            <a:off x="4995562" y="1719840"/>
            <a:ext cx="1412653" cy="1230797"/>
            <a:chOff x="341197" y="1007130"/>
            <a:chExt cx="2568792" cy="2238102"/>
          </a:xfrm>
        </p:grpSpPr>
        <p:sp>
          <p:nvSpPr>
            <p:cNvPr id="29" name="椭圆 28"/>
            <p:cNvSpPr/>
            <p:nvPr/>
          </p:nvSpPr>
          <p:spPr>
            <a:xfrm>
              <a:off x="741980" y="1417036"/>
              <a:ext cx="1418290" cy="1418290"/>
            </a:xfrm>
            <a:prstGeom prst="ellipse">
              <a:avLst/>
            </a:prstGeom>
            <a:gradFill>
              <a:gsLst>
                <a:gs pos="75000">
                  <a:srgbClr val="F45A69"/>
                </a:gs>
                <a:gs pos="0">
                  <a:srgbClr val="FF00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弦形 3"/>
            <p:cNvSpPr/>
            <p:nvPr/>
          </p:nvSpPr>
          <p:spPr>
            <a:xfrm>
              <a:off x="341197" y="1007130"/>
              <a:ext cx="2220146" cy="2238102"/>
            </a:xfrm>
            <a:custGeom>
              <a:avLst/>
              <a:gdLst>
                <a:gd name="connsiteX0" fmla="*/ 1220038 w 1429364"/>
                <a:gd name="connsiteY0" fmla="*/ 1220038 h 1429364"/>
                <a:gd name="connsiteX1" fmla="*/ 301773 w 1429364"/>
                <a:gd name="connsiteY1" fmla="*/ 1298014 h 1429364"/>
                <a:gd name="connsiteX2" fmla="*/ 70078 w 1429364"/>
                <a:gd name="connsiteY2" fmla="*/ 406045 h 1429364"/>
                <a:gd name="connsiteX3" fmla="*/ 910207 w 1429364"/>
                <a:gd name="connsiteY3" fmla="*/ 27266 h 1429364"/>
                <a:gd name="connsiteX4" fmla="*/ 1425223 w 1429364"/>
                <a:gd name="connsiteY4" fmla="*/ 791497 h 1429364"/>
                <a:gd name="connsiteX5" fmla="*/ 1220038 w 1429364"/>
                <a:gd name="connsiteY5" fmla="*/ 1220038 h 1429364"/>
                <a:gd name="connsiteX0-1" fmla="*/ 1425290 w 1516730"/>
                <a:gd name="connsiteY0-2" fmla="*/ 791594 h 1429470"/>
                <a:gd name="connsiteX1-3" fmla="*/ 1220105 w 1516730"/>
                <a:gd name="connsiteY1-4" fmla="*/ 1220135 h 1429470"/>
                <a:gd name="connsiteX2-5" fmla="*/ 301840 w 1516730"/>
                <a:gd name="connsiteY2-6" fmla="*/ 1298111 h 1429470"/>
                <a:gd name="connsiteX3-7" fmla="*/ 70145 w 1516730"/>
                <a:gd name="connsiteY3-8" fmla="*/ 406142 h 1429470"/>
                <a:gd name="connsiteX4-9" fmla="*/ 910274 w 1516730"/>
                <a:gd name="connsiteY4-10" fmla="*/ 27363 h 1429470"/>
                <a:gd name="connsiteX5-11" fmla="*/ 1516730 w 1516730"/>
                <a:gd name="connsiteY5-12" fmla="*/ 883034 h 1429470"/>
                <a:gd name="connsiteX0-13" fmla="*/ 1425290 w 1425290"/>
                <a:gd name="connsiteY0-14" fmla="*/ 791594 h 1429470"/>
                <a:gd name="connsiteX1-15" fmla="*/ 1220105 w 1425290"/>
                <a:gd name="connsiteY1-16" fmla="*/ 1220135 h 1429470"/>
                <a:gd name="connsiteX2-17" fmla="*/ 301840 w 1425290"/>
                <a:gd name="connsiteY2-18" fmla="*/ 1298111 h 1429470"/>
                <a:gd name="connsiteX3-19" fmla="*/ 70145 w 1425290"/>
                <a:gd name="connsiteY3-20" fmla="*/ 406142 h 1429470"/>
                <a:gd name="connsiteX4-21" fmla="*/ 910274 w 1425290"/>
                <a:gd name="connsiteY4-22" fmla="*/ 27363 h 1429470"/>
                <a:gd name="connsiteX5-23" fmla="*/ 1417670 w 1425290"/>
                <a:gd name="connsiteY5-24" fmla="*/ 768734 h 1429470"/>
                <a:gd name="connsiteX0-25" fmla="*/ 1425290 w 1425290"/>
                <a:gd name="connsiteY0-26" fmla="*/ 791594 h 1429470"/>
                <a:gd name="connsiteX1-27" fmla="*/ 1220105 w 1425290"/>
                <a:gd name="connsiteY1-28" fmla="*/ 1220135 h 1429470"/>
                <a:gd name="connsiteX2-29" fmla="*/ 301840 w 1425290"/>
                <a:gd name="connsiteY2-30" fmla="*/ 1298111 h 1429470"/>
                <a:gd name="connsiteX3-31" fmla="*/ 70145 w 1425290"/>
                <a:gd name="connsiteY3-32" fmla="*/ 406142 h 1429470"/>
                <a:gd name="connsiteX4-33" fmla="*/ 910274 w 1425290"/>
                <a:gd name="connsiteY4-34" fmla="*/ 27363 h 1429470"/>
                <a:gd name="connsiteX5-35" fmla="*/ 1417670 w 1425290"/>
                <a:gd name="connsiteY5-36" fmla="*/ 768734 h 1429470"/>
                <a:gd name="connsiteX0-37" fmla="*/ 1220105 w 1417670"/>
                <a:gd name="connsiteY0-38" fmla="*/ 1220135 h 1429470"/>
                <a:gd name="connsiteX1-39" fmla="*/ 301840 w 1417670"/>
                <a:gd name="connsiteY1-40" fmla="*/ 1298111 h 1429470"/>
                <a:gd name="connsiteX2-41" fmla="*/ 70145 w 1417670"/>
                <a:gd name="connsiteY2-42" fmla="*/ 406142 h 1429470"/>
                <a:gd name="connsiteX3-43" fmla="*/ 910274 w 1417670"/>
                <a:gd name="connsiteY3-44" fmla="*/ 27363 h 1429470"/>
                <a:gd name="connsiteX4-45" fmla="*/ 1417670 w 1417670"/>
                <a:gd name="connsiteY4-46" fmla="*/ 768734 h 1429470"/>
                <a:gd name="connsiteX0-47" fmla="*/ 1220105 w 1417711"/>
                <a:gd name="connsiteY0-48" fmla="*/ 1220135 h 1429470"/>
                <a:gd name="connsiteX1-49" fmla="*/ 301840 w 1417711"/>
                <a:gd name="connsiteY1-50" fmla="*/ 1298111 h 1429470"/>
                <a:gd name="connsiteX2-51" fmla="*/ 70145 w 1417711"/>
                <a:gd name="connsiteY2-52" fmla="*/ 406142 h 1429470"/>
                <a:gd name="connsiteX3-53" fmla="*/ 910274 w 1417711"/>
                <a:gd name="connsiteY3-54" fmla="*/ 27363 h 1429470"/>
                <a:gd name="connsiteX4-55" fmla="*/ 1417670 w 1417711"/>
                <a:gd name="connsiteY4-56" fmla="*/ 768734 h 1429470"/>
                <a:gd name="connsiteX0-57" fmla="*/ 1220105 w 1417708"/>
                <a:gd name="connsiteY0-58" fmla="*/ 1220135 h 1429470"/>
                <a:gd name="connsiteX1-59" fmla="*/ 301840 w 1417708"/>
                <a:gd name="connsiteY1-60" fmla="*/ 1298111 h 1429470"/>
                <a:gd name="connsiteX2-61" fmla="*/ 70145 w 1417708"/>
                <a:gd name="connsiteY2-62" fmla="*/ 406142 h 1429470"/>
                <a:gd name="connsiteX3-63" fmla="*/ 910274 w 1417708"/>
                <a:gd name="connsiteY3-64" fmla="*/ 27363 h 1429470"/>
                <a:gd name="connsiteX4-65" fmla="*/ 1417670 w 1417708"/>
                <a:gd name="connsiteY4-66" fmla="*/ 768734 h 1429470"/>
                <a:gd name="connsiteX0-67" fmla="*/ 1220105 w 1421300"/>
                <a:gd name="connsiteY0-68" fmla="*/ 1220135 h 1429470"/>
                <a:gd name="connsiteX1-69" fmla="*/ 301840 w 1421300"/>
                <a:gd name="connsiteY1-70" fmla="*/ 1298111 h 1429470"/>
                <a:gd name="connsiteX2-71" fmla="*/ 70145 w 1421300"/>
                <a:gd name="connsiteY2-72" fmla="*/ 406142 h 1429470"/>
                <a:gd name="connsiteX3-73" fmla="*/ 910274 w 1421300"/>
                <a:gd name="connsiteY3-74" fmla="*/ 27363 h 1429470"/>
                <a:gd name="connsiteX4-75" fmla="*/ 1417670 w 1421300"/>
                <a:gd name="connsiteY4-76" fmla="*/ 768734 h 1429470"/>
                <a:gd name="connsiteX0-77" fmla="*/ 1220105 w 1418001"/>
                <a:gd name="connsiteY0-78" fmla="*/ 1220135 h 1429470"/>
                <a:gd name="connsiteX1-79" fmla="*/ 301840 w 1418001"/>
                <a:gd name="connsiteY1-80" fmla="*/ 1298111 h 1429470"/>
                <a:gd name="connsiteX2-81" fmla="*/ 70145 w 1418001"/>
                <a:gd name="connsiteY2-82" fmla="*/ 406142 h 1429470"/>
                <a:gd name="connsiteX3-83" fmla="*/ 910274 w 1418001"/>
                <a:gd name="connsiteY3-84" fmla="*/ 27363 h 1429470"/>
                <a:gd name="connsiteX4-85" fmla="*/ 1417670 w 1418001"/>
                <a:gd name="connsiteY4-86" fmla="*/ 768734 h 1429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001" h="1429470">
                  <a:moveTo>
                    <a:pt x="1220105" y="1220135"/>
                  </a:moveTo>
                  <a:cubicBezTo>
                    <a:pt x="973884" y="1466356"/>
                    <a:pt x="586052" y="1499289"/>
                    <a:pt x="301840" y="1298111"/>
                  </a:cubicBezTo>
                  <a:cubicBezTo>
                    <a:pt x="17628" y="1096933"/>
                    <a:pt x="-80230" y="720207"/>
                    <a:pt x="70145" y="406142"/>
                  </a:cubicBezTo>
                  <a:cubicBezTo>
                    <a:pt x="220519" y="92077"/>
                    <a:pt x="575350" y="-67902"/>
                    <a:pt x="910274" y="27363"/>
                  </a:cubicBezTo>
                  <a:cubicBezTo>
                    <a:pt x="1232498" y="167077"/>
                    <a:pt x="1427157" y="404127"/>
                    <a:pt x="1417670" y="768734"/>
                  </a:cubicBezTo>
                </a:path>
              </a:pathLst>
            </a:custGeom>
            <a:noFill/>
            <a:ln w="38100">
              <a:solidFill>
                <a:srgbClr val="F45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270" y="2126182"/>
              <a:ext cx="749719" cy="1091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sz="33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282780" y="324183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1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建库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367029" y="2118122"/>
            <a:ext cx="434232" cy="434232"/>
          </a:xfrm>
          <a:prstGeom prst="ellipse">
            <a:avLst/>
          </a:prstGeom>
          <a:gradFill>
            <a:gsLst>
              <a:gs pos="89000">
                <a:srgbClr val="FFFFFF"/>
              </a:gs>
              <a:gs pos="96000">
                <a:srgbClr val="FFFFFF"/>
              </a:gs>
              <a:gs pos="100000">
                <a:schemeClr val="bg1">
                  <a:alpha val="0"/>
                </a:schemeClr>
              </a:gs>
              <a:gs pos="64000">
                <a:schemeClr val="bg1"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3" name="组合 31"/>
          <p:cNvGrpSpPr/>
          <p:nvPr/>
        </p:nvGrpSpPr>
        <p:grpSpPr>
          <a:xfrm>
            <a:off x="6843677" y="1719839"/>
            <a:ext cx="1412652" cy="1230797"/>
            <a:chOff x="341197" y="1007130"/>
            <a:chExt cx="2568791" cy="2238102"/>
          </a:xfrm>
        </p:grpSpPr>
        <p:sp>
          <p:nvSpPr>
            <p:cNvPr id="33" name="椭圆 32"/>
            <p:cNvSpPr/>
            <p:nvPr/>
          </p:nvSpPr>
          <p:spPr>
            <a:xfrm>
              <a:off x="741980" y="1417036"/>
              <a:ext cx="1418290" cy="1418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弦形 3"/>
            <p:cNvSpPr/>
            <p:nvPr/>
          </p:nvSpPr>
          <p:spPr>
            <a:xfrm>
              <a:off x="341197" y="1007130"/>
              <a:ext cx="2220146" cy="2238102"/>
            </a:xfrm>
            <a:custGeom>
              <a:avLst/>
              <a:gdLst>
                <a:gd name="connsiteX0" fmla="*/ 1220038 w 1429364"/>
                <a:gd name="connsiteY0" fmla="*/ 1220038 h 1429364"/>
                <a:gd name="connsiteX1" fmla="*/ 301773 w 1429364"/>
                <a:gd name="connsiteY1" fmla="*/ 1298014 h 1429364"/>
                <a:gd name="connsiteX2" fmla="*/ 70078 w 1429364"/>
                <a:gd name="connsiteY2" fmla="*/ 406045 h 1429364"/>
                <a:gd name="connsiteX3" fmla="*/ 910207 w 1429364"/>
                <a:gd name="connsiteY3" fmla="*/ 27266 h 1429364"/>
                <a:gd name="connsiteX4" fmla="*/ 1425223 w 1429364"/>
                <a:gd name="connsiteY4" fmla="*/ 791497 h 1429364"/>
                <a:gd name="connsiteX5" fmla="*/ 1220038 w 1429364"/>
                <a:gd name="connsiteY5" fmla="*/ 1220038 h 1429364"/>
                <a:gd name="connsiteX0-1" fmla="*/ 1425290 w 1516730"/>
                <a:gd name="connsiteY0-2" fmla="*/ 791594 h 1429470"/>
                <a:gd name="connsiteX1-3" fmla="*/ 1220105 w 1516730"/>
                <a:gd name="connsiteY1-4" fmla="*/ 1220135 h 1429470"/>
                <a:gd name="connsiteX2-5" fmla="*/ 301840 w 1516730"/>
                <a:gd name="connsiteY2-6" fmla="*/ 1298111 h 1429470"/>
                <a:gd name="connsiteX3-7" fmla="*/ 70145 w 1516730"/>
                <a:gd name="connsiteY3-8" fmla="*/ 406142 h 1429470"/>
                <a:gd name="connsiteX4-9" fmla="*/ 910274 w 1516730"/>
                <a:gd name="connsiteY4-10" fmla="*/ 27363 h 1429470"/>
                <a:gd name="connsiteX5-11" fmla="*/ 1516730 w 1516730"/>
                <a:gd name="connsiteY5-12" fmla="*/ 883034 h 1429470"/>
                <a:gd name="connsiteX0-13" fmla="*/ 1425290 w 1425290"/>
                <a:gd name="connsiteY0-14" fmla="*/ 791594 h 1429470"/>
                <a:gd name="connsiteX1-15" fmla="*/ 1220105 w 1425290"/>
                <a:gd name="connsiteY1-16" fmla="*/ 1220135 h 1429470"/>
                <a:gd name="connsiteX2-17" fmla="*/ 301840 w 1425290"/>
                <a:gd name="connsiteY2-18" fmla="*/ 1298111 h 1429470"/>
                <a:gd name="connsiteX3-19" fmla="*/ 70145 w 1425290"/>
                <a:gd name="connsiteY3-20" fmla="*/ 406142 h 1429470"/>
                <a:gd name="connsiteX4-21" fmla="*/ 910274 w 1425290"/>
                <a:gd name="connsiteY4-22" fmla="*/ 27363 h 1429470"/>
                <a:gd name="connsiteX5-23" fmla="*/ 1417670 w 1425290"/>
                <a:gd name="connsiteY5-24" fmla="*/ 768734 h 1429470"/>
                <a:gd name="connsiteX0-25" fmla="*/ 1425290 w 1425290"/>
                <a:gd name="connsiteY0-26" fmla="*/ 791594 h 1429470"/>
                <a:gd name="connsiteX1-27" fmla="*/ 1220105 w 1425290"/>
                <a:gd name="connsiteY1-28" fmla="*/ 1220135 h 1429470"/>
                <a:gd name="connsiteX2-29" fmla="*/ 301840 w 1425290"/>
                <a:gd name="connsiteY2-30" fmla="*/ 1298111 h 1429470"/>
                <a:gd name="connsiteX3-31" fmla="*/ 70145 w 1425290"/>
                <a:gd name="connsiteY3-32" fmla="*/ 406142 h 1429470"/>
                <a:gd name="connsiteX4-33" fmla="*/ 910274 w 1425290"/>
                <a:gd name="connsiteY4-34" fmla="*/ 27363 h 1429470"/>
                <a:gd name="connsiteX5-35" fmla="*/ 1417670 w 1425290"/>
                <a:gd name="connsiteY5-36" fmla="*/ 768734 h 1429470"/>
                <a:gd name="connsiteX0-37" fmla="*/ 1220105 w 1417670"/>
                <a:gd name="connsiteY0-38" fmla="*/ 1220135 h 1429470"/>
                <a:gd name="connsiteX1-39" fmla="*/ 301840 w 1417670"/>
                <a:gd name="connsiteY1-40" fmla="*/ 1298111 h 1429470"/>
                <a:gd name="connsiteX2-41" fmla="*/ 70145 w 1417670"/>
                <a:gd name="connsiteY2-42" fmla="*/ 406142 h 1429470"/>
                <a:gd name="connsiteX3-43" fmla="*/ 910274 w 1417670"/>
                <a:gd name="connsiteY3-44" fmla="*/ 27363 h 1429470"/>
                <a:gd name="connsiteX4-45" fmla="*/ 1417670 w 1417670"/>
                <a:gd name="connsiteY4-46" fmla="*/ 768734 h 1429470"/>
                <a:gd name="connsiteX0-47" fmla="*/ 1220105 w 1417711"/>
                <a:gd name="connsiteY0-48" fmla="*/ 1220135 h 1429470"/>
                <a:gd name="connsiteX1-49" fmla="*/ 301840 w 1417711"/>
                <a:gd name="connsiteY1-50" fmla="*/ 1298111 h 1429470"/>
                <a:gd name="connsiteX2-51" fmla="*/ 70145 w 1417711"/>
                <a:gd name="connsiteY2-52" fmla="*/ 406142 h 1429470"/>
                <a:gd name="connsiteX3-53" fmla="*/ 910274 w 1417711"/>
                <a:gd name="connsiteY3-54" fmla="*/ 27363 h 1429470"/>
                <a:gd name="connsiteX4-55" fmla="*/ 1417670 w 1417711"/>
                <a:gd name="connsiteY4-56" fmla="*/ 768734 h 1429470"/>
                <a:gd name="connsiteX0-57" fmla="*/ 1220105 w 1417708"/>
                <a:gd name="connsiteY0-58" fmla="*/ 1220135 h 1429470"/>
                <a:gd name="connsiteX1-59" fmla="*/ 301840 w 1417708"/>
                <a:gd name="connsiteY1-60" fmla="*/ 1298111 h 1429470"/>
                <a:gd name="connsiteX2-61" fmla="*/ 70145 w 1417708"/>
                <a:gd name="connsiteY2-62" fmla="*/ 406142 h 1429470"/>
                <a:gd name="connsiteX3-63" fmla="*/ 910274 w 1417708"/>
                <a:gd name="connsiteY3-64" fmla="*/ 27363 h 1429470"/>
                <a:gd name="connsiteX4-65" fmla="*/ 1417670 w 1417708"/>
                <a:gd name="connsiteY4-66" fmla="*/ 768734 h 1429470"/>
                <a:gd name="connsiteX0-67" fmla="*/ 1220105 w 1421300"/>
                <a:gd name="connsiteY0-68" fmla="*/ 1220135 h 1429470"/>
                <a:gd name="connsiteX1-69" fmla="*/ 301840 w 1421300"/>
                <a:gd name="connsiteY1-70" fmla="*/ 1298111 h 1429470"/>
                <a:gd name="connsiteX2-71" fmla="*/ 70145 w 1421300"/>
                <a:gd name="connsiteY2-72" fmla="*/ 406142 h 1429470"/>
                <a:gd name="connsiteX3-73" fmla="*/ 910274 w 1421300"/>
                <a:gd name="connsiteY3-74" fmla="*/ 27363 h 1429470"/>
                <a:gd name="connsiteX4-75" fmla="*/ 1417670 w 1421300"/>
                <a:gd name="connsiteY4-76" fmla="*/ 768734 h 1429470"/>
                <a:gd name="connsiteX0-77" fmla="*/ 1220105 w 1418001"/>
                <a:gd name="connsiteY0-78" fmla="*/ 1220135 h 1429470"/>
                <a:gd name="connsiteX1-79" fmla="*/ 301840 w 1418001"/>
                <a:gd name="connsiteY1-80" fmla="*/ 1298111 h 1429470"/>
                <a:gd name="connsiteX2-81" fmla="*/ 70145 w 1418001"/>
                <a:gd name="connsiteY2-82" fmla="*/ 406142 h 1429470"/>
                <a:gd name="connsiteX3-83" fmla="*/ 910274 w 1418001"/>
                <a:gd name="connsiteY3-84" fmla="*/ 27363 h 1429470"/>
                <a:gd name="connsiteX4-85" fmla="*/ 1417670 w 1418001"/>
                <a:gd name="connsiteY4-86" fmla="*/ 768734 h 1429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001" h="1429470">
                  <a:moveTo>
                    <a:pt x="1220105" y="1220135"/>
                  </a:moveTo>
                  <a:cubicBezTo>
                    <a:pt x="973884" y="1466356"/>
                    <a:pt x="586052" y="1499289"/>
                    <a:pt x="301840" y="1298111"/>
                  </a:cubicBezTo>
                  <a:cubicBezTo>
                    <a:pt x="17628" y="1096933"/>
                    <a:pt x="-80230" y="720207"/>
                    <a:pt x="70145" y="406142"/>
                  </a:cubicBezTo>
                  <a:cubicBezTo>
                    <a:pt x="220519" y="92077"/>
                    <a:pt x="575350" y="-67902"/>
                    <a:pt x="910274" y="27363"/>
                  </a:cubicBezTo>
                  <a:cubicBezTo>
                    <a:pt x="1232498" y="167077"/>
                    <a:pt x="1427157" y="404127"/>
                    <a:pt x="1417670" y="768734"/>
                  </a:cubicBezTo>
                </a:path>
              </a:pathLst>
            </a:custGeom>
            <a:noFill/>
            <a:ln w="38100">
              <a:solidFill>
                <a:srgbClr val="F45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60269" y="2126182"/>
              <a:ext cx="749719" cy="1091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sz="33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7236943" y="2088833"/>
            <a:ext cx="434232" cy="434232"/>
          </a:xfrm>
          <a:prstGeom prst="ellipse">
            <a:avLst/>
          </a:prstGeom>
          <a:gradFill>
            <a:gsLst>
              <a:gs pos="89000">
                <a:srgbClr val="FFFFFF"/>
              </a:gs>
              <a:gs pos="96000">
                <a:srgbClr val="FFFFFF"/>
              </a:gs>
              <a:gs pos="100000">
                <a:schemeClr val="bg1">
                  <a:alpha val="0"/>
                </a:schemeClr>
              </a:gs>
              <a:gs pos="64000">
                <a:schemeClr val="bg1">
                  <a:alpha val="3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6908422" y="32507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1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数据展示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How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033780" y="414464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整理数据</a:t>
            </a:r>
          </a:p>
          <a:p>
            <a:r>
              <a:rPr lang="zh-CN" altLang="en-US" dirty="0"/>
              <a:t>明确自己要说什么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918960" y="41446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网页制作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3642995" y="41808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数据库构建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64795" y="4872355"/>
            <a:ext cx="84220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结果列表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结果数量：直观感受检索条件是否合理</a:t>
            </a:r>
            <a:endParaRPr lang="en-US" dirty="0"/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分页浏览</a:t>
            </a:r>
            <a:r>
              <a:rPr lang="zh-CN" altLang="en-US" dirty="0"/>
              <a:t>及查询</a:t>
            </a:r>
            <a:r>
              <a:rPr lang="en-US" dirty="0"/>
              <a:t>：</a:t>
            </a:r>
            <a:r>
              <a:rPr lang="en-US" dirty="0" err="1"/>
              <a:t>提高用户界面友好性</a:t>
            </a:r>
            <a:endParaRPr lang="en-US" dirty="0"/>
          </a:p>
          <a:p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导出结果：一般导出为csv格式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1015</TotalTime>
  <Words>5390</Words>
  <Application>Microsoft Office PowerPoint</Application>
  <PresentationFormat>全屏显示(4:3)</PresentationFormat>
  <Paragraphs>639</Paragraphs>
  <Slides>80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3" baseType="lpstr">
      <vt:lpstr>Arial Unicode MS</vt:lpstr>
      <vt:lpstr>DFKai-SB</vt:lpstr>
      <vt:lpstr>Microsoft JhengHei</vt:lpstr>
      <vt:lpstr>PMingLiU</vt:lpstr>
      <vt:lpstr>PMingLiU</vt:lpstr>
      <vt:lpstr>黑体</vt:lpstr>
      <vt:lpstr>华文楷体</vt:lpstr>
      <vt:lpstr>宋体</vt:lpstr>
      <vt:lpstr>宋体</vt:lpstr>
      <vt:lpstr>微软雅黑</vt:lpstr>
      <vt:lpstr>微软雅黑 Light</vt:lpstr>
      <vt:lpstr>Arial</vt:lpstr>
      <vt:lpstr>Calibri</vt:lpstr>
      <vt:lpstr>Corbel</vt:lpstr>
      <vt:lpstr>Courier New</vt:lpstr>
      <vt:lpstr>Garamond</vt:lpstr>
      <vt:lpstr>Tahoma</vt:lpstr>
      <vt:lpstr>Times New Roman</vt:lpstr>
      <vt:lpstr>Verdana</vt:lpstr>
      <vt:lpstr>Wingdings</vt:lpstr>
      <vt:lpstr>Wingdings 2</vt:lpstr>
      <vt:lpstr>Wingdings 3</vt:lpstr>
      <vt:lpstr>模块</vt:lpstr>
      <vt:lpstr>PowerPoint 演示文稿</vt:lpstr>
      <vt:lpstr>What</vt:lpstr>
      <vt:lpstr>生物信息学数据库的种类 </vt:lpstr>
      <vt:lpstr>Why</vt:lpstr>
      <vt:lpstr>Nucleic Acids Res 2020  ChimerDB 4.0: an updated and expanded database of fusion genes </vt:lpstr>
      <vt:lpstr>FusionGDB is the first database that systematically annotates the function of fusion genes across pan-cancer</vt:lpstr>
      <vt:lpstr>PowerPoint 演示文稿</vt:lpstr>
      <vt:lpstr>PowerPoint 演示文稿</vt:lpstr>
      <vt:lpstr>How</vt:lpstr>
      <vt:lpstr>1，Html内容</vt:lpstr>
      <vt:lpstr>静态网页制作</vt:lpstr>
      <vt:lpstr>Our First Example</vt:lpstr>
      <vt:lpstr>静态网页制作</vt:lpstr>
      <vt:lpstr>静态网页制作</vt:lpstr>
      <vt:lpstr>静态网页制作</vt:lpstr>
      <vt:lpstr>HTML文档的基本结构</vt:lpstr>
      <vt:lpstr>HTML中的常见标签</vt:lpstr>
      <vt:lpstr>HTML中的常见标签</vt:lpstr>
      <vt:lpstr>HTML中的常见标签</vt:lpstr>
      <vt:lpstr>HTML中的常见标签</vt:lpstr>
      <vt:lpstr>HTML中的常见标签</vt:lpstr>
      <vt:lpstr>列表标签</vt:lpstr>
      <vt:lpstr>表格标签</vt:lpstr>
      <vt:lpstr>表格标签</vt:lpstr>
      <vt:lpstr>表格标签</vt:lpstr>
      <vt:lpstr>What will be the output?</vt:lpstr>
      <vt:lpstr>链接和图片标签</vt:lpstr>
      <vt:lpstr>链接和图片标签</vt:lpstr>
      <vt:lpstr>表单标签</vt:lpstr>
      <vt:lpstr>表单标签</vt:lpstr>
      <vt:lpstr>Example on Text Box</vt:lpstr>
      <vt:lpstr>Output</vt:lpstr>
      <vt:lpstr>Example on Password Box</vt:lpstr>
      <vt:lpstr>Output</vt:lpstr>
      <vt:lpstr>框架</vt:lpstr>
      <vt:lpstr>Compound FRAMESET Divisions  Example</vt:lpstr>
      <vt:lpstr>Output</vt:lpstr>
      <vt:lpstr>PowerPoint 演示文稿</vt:lpstr>
      <vt:lpstr>PowerPoint 演示文稿</vt:lpstr>
      <vt:lpstr>2,PHP</vt:lpstr>
      <vt:lpstr>第一个PHP程序</vt:lpstr>
      <vt:lpstr>PHP</vt:lpstr>
      <vt:lpstr>PHP</vt:lpstr>
      <vt:lpstr>Example</vt:lpstr>
      <vt:lpstr>引入外部档案指令:  include</vt:lpstr>
      <vt:lpstr>include</vt:lpstr>
      <vt:lpstr>include()范例</vt:lpstr>
      <vt:lpstr>Variable usage</vt:lpstr>
      <vt:lpstr>变量</vt:lpstr>
      <vt:lpstr>Example</vt:lpstr>
      <vt:lpstr>PowerPoint 演示文稿</vt:lpstr>
      <vt:lpstr>在字符串中{ }之使用</vt:lpstr>
      <vt:lpstr>Functionsexample</vt:lpstr>
      <vt:lpstr>PowerPoint 演示文稿</vt:lpstr>
      <vt:lpstr>3关系数据库简介</vt:lpstr>
      <vt:lpstr>PowerPoint 演示文稿</vt:lpstr>
      <vt:lpstr>LAMP网站架构</vt:lpstr>
      <vt:lpstr>PowerPoint 演示文稿</vt:lpstr>
      <vt:lpstr>PowerPoint 演示文稿</vt:lpstr>
      <vt:lpstr>建立自己的数据库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最常用的SQL命令</vt:lpstr>
      <vt:lpstr>通过PHP进行SQL查询</vt:lpstr>
      <vt:lpstr>MySQL索引</vt:lpstr>
      <vt:lpstr>用Python生成结果展示页面</vt:lpstr>
      <vt:lpstr>List of Useful Links</vt:lpstr>
      <vt:lpstr>Example – show data in the tables</vt:lpstr>
      <vt:lpstr>second.php</vt:lpstr>
      <vt:lpstr>PowerPoint 演示文稿</vt:lpstr>
      <vt:lpstr>showtable.php</vt:lpstr>
      <vt:lpstr>讨论：维护和更新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实验设计概述</dc:title>
  <dc:creator>lhy</dc:creator>
  <cp:lastModifiedBy>melody</cp:lastModifiedBy>
  <cp:revision>501</cp:revision>
  <dcterms:created xsi:type="dcterms:W3CDTF">2020-04-29T12:50:44Z</dcterms:created>
  <dcterms:modified xsi:type="dcterms:W3CDTF">2022-04-02T01:32:34Z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1033-2.1.2.3417</vt:lpwstr>
  </property>
</Properties>
</file>