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sldIdLst>
    <p:sldId id="256" r:id="rId2"/>
    <p:sldId id="258" r:id="rId3"/>
    <p:sldId id="260" r:id="rId4"/>
    <p:sldId id="275" r:id="rId5"/>
    <p:sldId id="264" r:id="rId6"/>
    <p:sldId id="262" r:id="rId7"/>
    <p:sldId id="265" r:id="rId8"/>
    <p:sldId id="266" r:id="rId9"/>
    <p:sldId id="267" r:id="rId10"/>
    <p:sldId id="268"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10"/>
    <p:restoredTop sz="97872"/>
  </p:normalViewPr>
  <p:slideViewPr>
    <p:cSldViewPr snapToGrid="0">
      <p:cViewPr varScale="1">
        <p:scale>
          <a:sx n="121" d="100"/>
          <a:sy n="121" d="100"/>
        </p:scale>
        <p:origin x="64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F07CD3FD-BE54-4400-942B-C6C15AA73DFD}" type="datetimeFigureOut">
              <a:rPr lang="en-US" smtClean="0"/>
              <a:t>11/15/23</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54792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F07CD3FD-BE54-4400-942B-C6C15AA73DFD}" type="datetimeFigureOut">
              <a:rPr lang="en-US" smtClean="0"/>
              <a:t>11/15/23</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822380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F07CD3FD-BE54-4400-942B-C6C15AA73DFD}" type="datetimeFigureOut">
              <a:rPr lang="en-US" smtClean="0"/>
              <a:t>11/15/23</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025013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F07CD3FD-BE54-4400-942B-C6C15AA73DFD}" type="datetimeFigureOut">
              <a:rPr lang="en-US" smtClean="0"/>
              <a:t>11/15/23</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53886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07CD3FD-BE54-4400-942B-C6C15AA73DFD}" type="datetimeFigureOut">
              <a:rPr lang="en-US" smtClean="0"/>
              <a:t>11/15/23</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83236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F07CD3FD-BE54-4400-942B-C6C15AA73DFD}" type="datetimeFigureOut">
              <a:rPr lang="en-US" smtClean="0"/>
              <a:t>11/15/23</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788483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F07CD3FD-BE54-4400-942B-C6C15AA73DFD}" type="datetimeFigureOut">
              <a:rPr lang="en-US" smtClean="0"/>
              <a:t>11/15/23</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376633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F07CD3FD-BE54-4400-942B-C6C15AA73DFD}" type="datetimeFigureOut">
              <a:rPr lang="en-US" smtClean="0"/>
              <a:t>11/15/23</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4142579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F07CD3FD-BE54-4400-942B-C6C15AA73DFD}" type="datetimeFigureOut">
              <a:rPr lang="en-US" smtClean="0"/>
              <a:t>11/15/23</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044405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F07CD3FD-BE54-4400-942B-C6C15AA73DFD}" type="datetimeFigureOut">
              <a:rPr lang="en-US" smtClean="0"/>
              <a:t>11/15/23</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929644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F07CD3FD-BE54-4400-942B-C6C15AA73DFD}" type="datetimeFigureOut">
              <a:rPr lang="en-US" smtClean="0"/>
              <a:t>11/15/23</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991697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F07CD3FD-BE54-4400-942B-C6C15AA73DFD}" type="datetimeFigureOut">
              <a:rPr lang="en-US" smtClean="0"/>
              <a:t>11/15/23</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A4C0CD32-A6C8-4BA5-B3DF-D8325E32CAA4}" type="slidenum">
              <a:rPr lang="en-US" smtClean="0"/>
              <a:t>‹#›</a:t>
            </a:fld>
            <a:endParaRPr lang="en-US"/>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37819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61" r:id="rId6"/>
    <p:sldLayoutId id="2147483756" r:id="rId7"/>
    <p:sldLayoutId id="2147483757" r:id="rId8"/>
    <p:sldLayoutId id="2147483758" r:id="rId9"/>
    <p:sldLayoutId id="2147483760" r:id="rId10"/>
    <p:sldLayoutId id="2147483759"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DE1F4381-ECC1-467E-9196-F560213AF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colorful light bulb with business icons">
            <a:extLst>
              <a:ext uri="{FF2B5EF4-FFF2-40B4-BE49-F238E27FC236}">
                <a16:creationId xmlns:a16="http://schemas.microsoft.com/office/drawing/2014/main" id="{7BC1E8D2-8628-DE5A-9D3E-C80012BBFBD9}"/>
              </a:ext>
            </a:extLst>
          </p:cNvPr>
          <p:cNvPicPr>
            <a:picLocks noChangeAspect="1"/>
          </p:cNvPicPr>
          <p:nvPr/>
        </p:nvPicPr>
        <p:blipFill rotWithShape="1">
          <a:blip r:embed="rId2">
            <a:alphaModFix amt="20000"/>
          </a:blip>
          <a:srcRect t="12925" b="6720"/>
          <a:stretch/>
        </p:blipFill>
        <p:spPr>
          <a:xfrm>
            <a:off x="1" y="152"/>
            <a:ext cx="12192000" cy="6857848"/>
          </a:xfrm>
          <a:prstGeom prst="rect">
            <a:avLst/>
          </a:prstGeom>
        </p:spPr>
      </p:pic>
      <p:sp>
        <p:nvSpPr>
          <p:cNvPr id="2" name="Title 1">
            <a:extLst>
              <a:ext uri="{FF2B5EF4-FFF2-40B4-BE49-F238E27FC236}">
                <a16:creationId xmlns:a16="http://schemas.microsoft.com/office/drawing/2014/main" id="{37EA556E-8DF5-5044-5AD8-9211E026192C}"/>
              </a:ext>
            </a:extLst>
          </p:cNvPr>
          <p:cNvSpPr>
            <a:spLocks noGrp="1"/>
          </p:cNvSpPr>
          <p:nvPr>
            <p:ph type="ctrTitle"/>
          </p:nvPr>
        </p:nvSpPr>
        <p:spPr>
          <a:xfrm>
            <a:off x="3855525" y="1371600"/>
            <a:ext cx="7461752" cy="2696866"/>
          </a:xfrm>
        </p:spPr>
        <p:txBody>
          <a:bodyPr anchor="t">
            <a:normAutofit/>
          </a:bodyPr>
          <a:lstStyle/>
          <a:p>
            <a:pPr algn="r"/>
            <a:r>
              <a:rPr lang="en-US">
                <a:solidFill>
                  <a:srgbClr val="FFFFFF"/>
                </a:solidFill>
              </a:rPr>
              <a:t>ART GALLERY MANAGEMENT SYSTEM</a:t>
            </a:r>
          </a:p>
        </p:txBody>
      </p:sp>
      <p:sp>
        <p:nvSpPr>
          <p:cNvPr id="3" name="Subtitle 2">
            <a:extLst>
              <a:ext uri="{FF2B5EF4-FFF2-40B4-BE49-F238E27FC236}">
                <a16:creationId xmlns:a16="http://schemas.microsoft.com/office/drawing/2014/main" id="{EDB8C312-BA28-3C2D-0BE0-9628E31D8C46}"/>
              </a:ext>
            </a:extLst>
          </p:cNvPr>
          <p:cNvSpPr>
            <a:spLocks noGrp="1"/>
          </p:cNvSpPr>
          <p:nvPr>
            <p:ph type="subTitle" idx="1"/>
          </p:nvPr>
        </p:nvSpPr>
        <p:spPr>
          <a:xfrm>
            <a:off x="5558649" y="4584879"/>
            <a:ext cx="5758628" cy="1287887"/>
          </a:xfrm>
        </p:spPr>
        <p:txBody>
          <a:bodyPr anchor="b">
            <a:normAutofit/>
          </a:bodyPr>
          <a:lstStyle/>
          <a:p>
            <a:pPr algn="r">
              <a:lnSpc>
                <a:spcPct val="120000"/>
              </a:lnSpc>
            </a:pPr>
            <a:r>
              <a:rPr lang="en-US" sz="1300">
                <a:solidFill>
                  <a:srgbClr val="FFFFFF"/>
                </a:solidFill>
              </a:rPr>
              <a:t>BUAN 6320</a:t>
            </a:r>
          </a:p>
          <a:p>
            <a:pPr algn="r">
              <a:lnSpc>
                <a:spcPct val="120000"/>
              </a:lnSpc>
            </a:pPr>
            <a:r>
              <a:rPr lang="en-US" sz="1300">
                <a:solidFill>
                  <a:srgbClr val="FFFFFF"/>
                </a:solidFill>
              </a:rPr>
              <a:t>GROUP 5</a:t>
            </a:r>
          </a:p>
          <a:p>
            <a:pPr algn="r">
              <a:lnSpc>
                <a:spcPct val="120000"/>
              </a:lnSpc>
            </a:pPr>
            <a:r>
              <a:rPr lang="en-US" sz="1300">
                <a:solidFill>
                  <a:srgbClr val="FFFFFF"/>
                </a:solidFill>
              </a:rPr>
              <a:t>nxs230038 | sxg230007 | sxa230000 | nxk230008 </a:t>
            </a:r>
            <a:endParaRPr lang="en-US" sz="1300" dirty="0">
              <a:solidFill>
                <a:srgbClr val="FFFFFF"/>
              </a:solidFill>
            </a:endParaRPr>
          </a:p>
        </p:txBody>
      </p:sp>
      <p:cxnSp>
        <p:nvCxnSpPr>
          <p:cNvPr id="52" name="Straight Connector 51">
            <a:extLst>
              <a:ext uri="{FF2B5EF4-FFF2-40B4-BE49-F238E27FC236}">
                <a16:creationId xmlns:a16="http://schemas.microsoft.com/office/drawing/2014/main" id="{F0CE0765-E93C-4D37-9D5F-D464EFB10F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0965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7F790-63F1-6759-D257-E9FD7B12DB5A}"/>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3A29B803-E8D0-CC5D-C45B-03EF840305DF}"/>
              </a:ext>
            </a:extLst>
          </p:cNvPr>
          <p:cNvSpPr>
            <a:spLocks noGrp="1"/>
          </p:cNvSpPr>
          <p:nvPr>
            <p:ph idx="1"/>
          </p:nvPr>
        </p:nvSpPr>
        <p:spPr/>
        <p:txBody>
          <a:bodyPr/>
          <a:lstStyle/>
          <a:p>
            <a:r>
              <a:rPr lang="en-US" dirty="0"/>
              <a:t>Identifying which relationship mechanism works the best while also conveying the meaning without any compromise.</a:t>
            </a:r>
          </a:p>
          <a:p>
            <a:r>
              <a:rPr lang="en-US" dirty="0"/>
              <a:t>Identifying appropriate data points to illustrate the functionality and use case </a:t>
            </a:r>
            <a:r>
              <a:rPr lang="en-US"/>
              <a:t>of Queries </a:t>
            </a:r>
            <a:r>
              <a:rPr lang="en-US" dirty="0"/>
              <a:t>and Triggers.</a:t>
            </a:r>
          </a:p>
        </p:txBody>
      </p:sp>
    </p:spTree>
    <p:extLst>
      <p:ext uri="{BB962C8B-B14F-4D97-AF65-F5344CB8AC3E}">
        <p14:creationId xmlns:p14="http://schemas.microsoft.com/office/powerpoint/2010/main" val="2113890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DE1F4381-ECC1-467E-9196-F560213AF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colorful light bulb with business icons">
            <a:extLst>
              <a:ext uri="{FF2B5EF4-FFF2-40B4-BE49-F238E27FC236}">
                <a16:creationId xmlns:a16="http://schemas.microsoft.com/office/drawing/2014/main" id="{7BC1E8D2-8628-DE5A-9D3E-C80012BBFBD9}"/>
              </a:ext>
            </a:extLst>
          </p:cNvPr>
          <p:cNvPicPr>
            <a:picLocks noChangeAspect="1"/>
          </p:cNvPicPr>
          <p:nvPr/>
        </p:nvPicPr>
        <p:blipFill rotWithShape="1">
          <a:blip r:embed="rId2">
            <a:alphaModFix amt="20000"/>
          </a:blip>
          <a:srcRect t="12925" b="6720"/>
          <a:stretch/>
        </p:blipFill>
        <p:spPr>
          <a:xfrm>
            <a:off x="1" y="152"/>
            <a:ext cx="12192000" cy="6857848"/>
          </a:xfrm>
          <a:prstGeom prst="rect">
            <a:avLst/>
          </a:prstGeom>
        </p:spPr>
      </p:pic>
      <p:sp>
        <p:nvSpPr>
          <p:cNvPr id="2" name="Title 1">
            <a:extLst>
              <a:ext uri="{FF2B5EF4-FFF2-40B4-BE49-F238E27FC236}">
                <a16:creationId xmlns:a16="http://schemas.microsoft.com/office/drawing/2014/main" id="{37EA556E-8DF5-5044-5AD8-9211E026192C}"/>
              </a:ext>
            </a:extLst>
          </p:cNvPr>
          <p:cNvSpPr>
            <a:spLocks noGrp="1"/>
          </p:cNvSpPr>
          <p:nvPr>
            <p:ph type="ctrTitle"/>
          </p:nvPr>
        </p:nvSpPr>
        <p:spPr>
          <a:xfrm>
            <a:off x="3855525" y="1371600"/>
            <a:ext cx="7461752" cy="2696866"/>
          </a:xfrm>
        </p:spPr>
        <p:txBody>
          <a:bodyPr anchor="t">
            <a:normAutofit/>
          </a:bodyPr>
          <a:lstStyle/>
          <a:p>
            <a:pPr algn="r"/>
            <a:r>
              <a:rPr lang="en-US" dirty="0">
                <a:solidFill>
                  <a:srgbClr val="FFFFFF"/>
                </a:solidFill>
              </a:rPr>
              <a:t>THANK YOU</a:t>
            </a:r>
          </a:p>
        </p:txBody>
      </p:sp>
      <p:cxnSp>
        <p:nvCxnSpPr>
          <p:cNvPr id="52" name="Straight Connector 51">
            <a:extLst>
              <a:ext uri="{FF2B5EF4-FFF2-40B4-BE49-F238E27FC236}">
                <a16:creationId xmlns:a16="http://schemas.microsoft.com/office/drawing/2014/main" id="{F0CE0765-E93C-4D37-9D5F-D464EFB10F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7755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6DCC-A287-6BDA-2AD9-483978ECFF3B}"/>
              </a:ext>
            </a:extLst>
          </p:cNvPr>
          <p:cNvSpPr>
            <a:spLocks noGrp="1"/>
          </p:cNvSpPr>
          <p:nvPr>
            <p:ph type="title"/>
          </p:nvPr>
        </p:nvSpPr>
        <p:spPr>
          <a:xfrm>
            <a:off x="914401" y="1371600"/>
            <a:ext cx="3943762" cy="1314443"/>
          </a:xfrm>
        </p:spPr>
        <p:txBody>
          <a:bodyPr>
            <a:normAutofit/>
          </a:bodyPr>
          <a:lstStyle/>
          <a:p>
            <a:r>
              <a:rPr lang="en-US" dirty="0"/>
              <a:t>OBJECTIVE</a:t>
            </a:r>
          </a:p>
        </p:txBody>
      </p:sp>
      <p:sp>
        <p:nvSpPr>
          <p:cNvPr id="3" name="Content Placeholder 2">
            <a:extLst>
              <a:ext uri="{FF2B5EF4-FFF2-40B4-BE49-F238E27FC236}">
                <a16:creationId xmlns:a16="http://schemas.microsoft.com/office/drawing/2014/main" id="{8EC693E8-448E-11EB-E7BB-F7EE5962D625}"/>
              </a:ext>
            </a:extLst>
          </p:cNvPr>
          <p:cNvSpPr>
            <a:spLocks noGrp="1"/>
          </p:cNvSpPr>
          <p:nvPr>
            <p:ph idx="1"/>
          </p:nvPr>
        </p:nvSpPr>
        <p:spPr>
          <a:xfrm>
            <a:off x="914400" y="2853369"/>
            <a:ext cx="3943762" cy="3088460"/>
          </a:xfrm>
        </p:spPr>
        <p:txBody>
          <a:bodyPr>
            <a:normAutofit/>
          </a:bodyPr>
          <a:lstStyle/>
          <a:p>
            <a:pPr marL="0" indent="0" algn="just">
              <a:lnSpc>
                <a:spcPct val="110000"/>
              </a:lnSpc>
              <a:buNone/>
            </a:pPr>
            <a:r>
              <a:rPr lang="en-US" sz="1700" dirty="0"/>
              <a:t>	The central aim of this project is to develop an integrated database system that acts as the foundation for overseeing the management of various entities such as Artists, Artwork, Display, Exhibitions, Booking, and Visitors. This database is designed to foster a seamless connection between artists, exhibitions and visitors.</a:t>
            </a:r>
          </a:p>
        </p:txBody>
      </p:sp>
      <p:pic>
        <p:nvPicPr>
          <p:cNvPr id="5" name="Picture 4" descr="White puzzle with one red piece">
            <a:extLst>
              <a:ext uri="{FF2B5EF4-FFF2-40B4-BE49-F238E27FC236}">
                <a16:creationId xmlns:a16="http://schemas.microsoft.com/office/drawing/2014/main" id="{56503E3E-4CA1-3BF0-957E-45B4A69E848D}"/>
              </a:ext>
            </a:extLst>
          </p:cNvPr>
          <p:cNvPicPr>
            <a:picLocks noChangeAspect="1"/>
          </p:cNvPicPr>
          <p:nvPr/>
        </p:nvPicPr>
        <p:blipFill rotWithShape="1">
          <a:blip r:embed="rId2"/>
          <a:srcRect l="24094" r="22490"/>
          <a:stretch/>
        </p:blipFill>
        <p:spPr>
          <a:xfrm>
            <a:off x="5679452" y="10"/>
            <a:ext cx="6512547" cy="6857990"/>
          </a:xfrm>
          <a:prstGeom prst="rect">
            <a:avLst/>
          </a:prstGeom>
          <a:noFill/>
        </p:spPr>
      </p:pic>
      <p:sp>
        <p:nvSpPr>
          <p:cNvPr id="13" name="Slide Number Placeholder 5">
            <a:extLst>
              <a:ext uri="{FF2B5EF4-FFF2-40B4-BE49-F238E27FC236}">
                <a16:creationId xmlns:a16="http://schemas.microsoft.com/office/drawing/2014/main" id="{86091187-3CD7-4891-BB4A-9A3F2309F149}"/>
              </a:ext>
            </a:extLst>
          </p:cNvPr>
          <p:cNvSpPr>
            <a:spLocks noGrp="1"/>
          </p:cNvSpPr>
          <p:nvPr>
            <p:ph type="sldNum" sz="quarter" idx="12"/>
          </p:nvPr>
        </p:nvSpPr>
        <p:spPr>
          <a:xfrm>
            <a:off x="10807995" y="6356350"/>
            <a:ext cx="723014" cy="365125"/>
          </a:xfrm>
        </p:spPr>
        <p:txBody>
          <a:bodyPr/>
          <a:lstStyle/>
          <a:p>
            <a:pPr>
              <a:spcAft>
                <a:spcPts val="600"/>
              </a:spcAft>
            </a:pPr>
            <a:fld id="{2B6A0707-BFCA-4BDD-8B25-E2A14A0F80A6}" type="slidenum">
              <a:rPr lang="en-US" smtClean="0">
                <a:solidFill>
                  <a:srgbClr val="FFFFFF"/>
                </a:solidFill>
                <a:effectLst>
                  <a:outerShdw blurRad="38100" dist="38100" dir="2700000" algn="tl">
                    <a:srgbClr val="000000">
                      <a:alpha val="43137"/>
                    </a:srgbClr>
                  </a:outerShdw>
                </a:effectLst>
              </a:rPr>
              <a:pPr>
                <a:spcAft>
                  <a:spcPts val="600"/>
                </a:spcAft>
              </a:pPr>
              <a:t>2</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03092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E86AF-7621-589B-4963-0D33B505315A}"/>
              </a:ext>
            </a:extLst>
          </p:cNvPr>
          <p:cNvSpPr>
            <a:spLocks noGrp="1"/>
          </p:cNvSpPr>
          <p:nvPr>
            <p:ph type="title"/>
          </p:nvPr>
        </p:nvSpPr>
        <p:spPr/>
        <p:txBody>
          <a:bodyPr/>
          <a:lstStyle/>
          <a:p>
            <a:r>
              <a:rPr lang="en-US" dirty="0"/>
              <a:t>ENTITY RELATIONSHIP DIAGRAM</a:t>
            </a:r>
          </a:p>
        </p:txBody>
      </p:sp>
      <p:pic>
        <p:nvPicPr>
          <p:cNvPr id="5" name="Content Placeholder 4">
            <a:extLst>
              <a:ext uri="{FF2B5EF4-FFF2-40B4-BE49-F238E27FC236}">
                <a16:creationId xmlns:a16="http://schemas.microsoft.com/office/drawing/2014/main" id="{A44E6E9E-3E3A-CB46-1FA9-36E905D71FB1}"/>
              </a:ext>
            </a:extLst>
          </p:cNvPr>
          <p:cNvPicPr>
            <a:picLocks noGrp="1" noChangeAspect="1"/>
          </p:cNvPicPr>
          <p:nvPr>
            <p:ph idx="1"/>
          </p:nvPr>
        </p:nvPicPr>
        <p:blipFill>
          <a:blip r:embed="rId2"/>
          <a:stretch>
            <a:fillRect/>
          </a:stretch>
        </p:blipFill>
        <p:spPr>
          <a:xfrm>
            <a:off x="2487506" y="2559171"/>
            <a:ext cx="7216987" cy="3382963"/>
          </a:xfrm>
          <a:ln w="28575">
            <a:solidFill>
              <a:schemeClr val="tx1"/>
            </a:solidFill>
          </a:ln>
        </p:spPr>
      </p:pic>
    </p:spTree>
    <p:extLst>
      <p:ext uri="{BB962C8B-B14F-4D97-AF65-F5344CB8AC3E}">
        <p14:creationId xmlns:p14="http://schemas.microsoft.com/office/powerpoint/2010/main" val="3341843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7F790-63F1-6759-D257-E9FD7B12DB5A}"/>
              </a:ext>
            </a:extLst>
          </p:cNvPr>
          <p:cNvSpPr>
            <a:spLocks noGrp="1"/>
          </p:cNvSpPr>
          <p:nvPr>
            <p:ph type="title"/>
          </p:nvPr>
        </p:nvSpPr>
        <p:spPr/>
        <p:txBody>
          <a:bodyPr/>
          <a:lstStyle/>
          <a:p>
            <a:r>
              <a:rPr lang="en-US" dirty="0"/>
              <a:t>BUSINESS RULES</a:t>
            </a:r>
          </a:p>
        </p:txBody>
      </p:sp>
      <p:sp>
        <p:nvSpPr>
          <p:cNvPr id="3" name="Content Placeholder 2">
            <a:extLst>
              <a:ext uri="{FF2B5EF4-FFF2-40B4-BE49-F238E27FC236}">
                <a16:creationId xmlns:a16="http://schemas.microsoft.com/office/drawing/2014/main" id="{3A29B803-E8D0-CC5D-C45B-03EF840305DF}"/>
              </a:ext>
            </a:extLst>
          </p:cNvPr>
          <p:cNvSpPr>
            <a:spLocks noGrp="1"/>
          </p:cNvSpPr>
          <p:nvPr>
            <p:ph idx="1"/>
          </p:nvPr>
        </p:nvSpPr>
        <p:spPr/>
        <p:txBody>
          <a:bodyPr>
            <a:normAutofit fontScale="92500"/>
          </a:bodyPr>
          <a:lstStyle/>
          <a:p>
            <a:pPr marL="342900" marR="0" lvl="0" indent="-342900">
              <a:spcBef>
                <a:spcPts val="0"/>
              </a:spcBef>
              <a:spcAft>
                <a:spcPts val="0"/>
              </a:spcAft>
              <a:buFont typeface="+mj-lt"/>
              <a:buAutoNum type="arabicPeriod"/>
            </a:pPr>
            <a:r>
              <a:rPr lang="en-US" sz="1800" kern="100" dirty="0">
                <a:effectLst/>
                <a:latin typeface="Grandview" panose="020B0502040204020203" pitchFamily="34" charset="0"/>
                <a:ea typeface="Calibri" panose="020F0502020204030204" pitchFamily="34" charset="0"/>
                <a:cs typeface="Times New Roman" panose="02020603050405020304" pitchFamily="18" charset="0"/>
              </a:rPr>
              <a:t>Each Artist creates zero or more artworks.</a:t>
            </a:r>
          </a:p>
          <a:p>
            <a:pPr marL="342900" marR="0" lvl="0" indent="-342900">
              <a:spcBef>
                <a:spcPts val="0"/>
              </a:spcBef>
              <a:spcAft>
                <a:spcPts val="0"/>
              </a:spcAft>
              <a:buFont typeface="+mj-lt"/>
              <a:buAutoNum type="arabicPeriod"/>
            </a:pPr>
            <a:r>
              <a:rPr lang="en-US" sz="1800" kern="100" dirty="0">
                <a:effectLst/>
                <a:latin typeface="Grandview" panose="020B0502040204020203" pitchFamily="34" charset="0"/>
                <a:ea typeface="Calibri" panose="020F0502020204030204" pitchFamily="34" charset="0"/>
                <a:cs typeface="Times New Roman" panose="02020603050405020304" pitchFamily="18" charset="0"/>
              </a:rPr>
              <a:t>Every artwork is created by only one artist. However, the artist information may be disclosed or not.</a:t>
            </a:r>
          </a:p>
          <a:p>
            <a:pPr marL="342900" marR="0" lvl="0" indent="-342900">
              <a:spcBef>
                <a:spcPts val="0"/>
              </a:spcBef>
              <a:spcAft>
                <a:spcPts val="0"/>
              </a:spcAft>
              <a:buFont typeface="+mj-lt"/>
              <a:buAutoNum type="arabicPeriod"/>
            </a:pPr>
            <a:r>
              <a:rPr lang="en-US" sz="1800" kern="100" dirty="0">
                <a:effectLst/>
                <a:latin typeface="Grandview" panose="020B0502040204020203" pitchFamily="34" charset="0"/>
                <a:ea typeface="Calibri" panose="020F0502020204030204" pitchFamily="34" charset="0"/>
                <a:cs typeface="Times New Roman" panose="02020603050405020304" pitchFamily="18" charset="0"/>
              </a:rPr>
              <a:t>Each artwork can be at zero or many displays.</a:t>
            </a:r>
          </a:p>
          <a:p>
            <a:pPr marL="342900" marR="0" lvl="0" indent="-342900">
              <a:spcBef>
                <a:spcPts val="0"/>
              </a:spcBef>
              <a:spcAft>
                <a:spcPts val="0"/>
              </a:spcAft>
              <a:buFont typeface="+mj-lt"/>
              <a:buAutoNum type="arabicPeriod"/>
            </a:pPr>
            <a:r>
              <a:rPr lang="en-US" sz="1800" kern="100" dirty="0">
                <a:effectLst/>
                <a:latin typeface="Grandview" panose="020B0502040204020203" pitchFamily="34" charset="0"/>
                <a:ea typeface="Calibri" panose="020F0502020204030204" pitchFamily="34" charset="0"/>
                <a:cs typeface="Times New Roman" panose="02020603050405020304" pitchFamily="18" charset="0"/>
              </a:rPr>
              <a:t>Every display is associated to only one artwork.</a:t>
            </a:r>
          </a:p>
          <a:p>
            <a:pPr marL="342900" marR="0" lvl="0" indent="-342900">
              <a:spcBef>
                <a:spcPts val="0"/>
              </a:spcBef>
              <a:spcAft>
                <a:spcPts val="0"/>
              </a:spcAft>
              <a:buFont typeface="+mj-lt"/>
              <a:buAutoNum type="arabicPeriod"/>
            </a:pPr>
            <a:r>
              <a:rPr lang="en-US" sz="1800" kern="100" dirty="0">
                <a:effectLst/>
                <a:latin typeface="Grandview" panose="020B0502040204020203" pitchFamily="34" charset="0"/>
                <a:ea typeface="Calibri" panose="020F0502020204030204" pitchFamily="34" charset="0"/>
                <a:cs typeface="Times New Roman" panose="02020603050405020304" pitchFamily="18" charset="0"/>
              </a:rPr>
              <a:t>Each exhibition has at least one display.</a:t>
            </a:r>
          </a:p>
          <a:p>
            <a:pPr marL="342900" marR="0" lvl="0" indent="-342900">
              <a:spcBef>
                <a:spcPts val="0"/>
              </a:spcBef>
              <a:spcAft>
                <a:spcPts val="0"/>
              </a:spcAft>
              <a:buFont typeface="+mj-lt"/>
              <a:buAutoNum type="arabicPeriod"/>
            </a:pPr>
            <a:r>
              <a:rPr lang="en-US" sz="1800" kern="100" dirty="0">
                <a:effectLst/>
                <a:latin typeface="Grandview" panose="020B0502040204020203" pitchFamily="34" charset="0"/>
                <a:ea typeface="Calibri" panose="020F0502020204030204" pitchFamily="34" charset="0"/>
                <a:cs typeface="Times New Roman" panose="02020603050405020304" pitchFamily="18" charset="0"/>
              </a:rPr>
              <a:t>Every display is associated to only one exhibition.</a:t>
            </a:r>
          </a:p>
          <a:p>
            <a:pPr marL="342900" marR="0" lvl="0" indent="-342900">
              <a:spcBef>
                <a:spcPts val="0"/>
              </a:spcBef>
              <a:spcAft>
                <a:spcPts val="0"/>
              </a:spcAft>
              <a:buFont typeface="+mj-lt"/>
              <a:buAutoNum type="arabicPeriod"/>
            </a:pPr>
            <a:r>
              <a:rPr lang="en-US" sz="1800" kern="100" dirty="0">
                <a:effectLst/>
                <a:latin typeface="Grandview" panose="020B0502040204020203" pitchFamily="34" charset="0"/>
                <a:ea typeface="Calibri" panose="020F0502020204030204" pitchFamily="34" charset="0"/>
                <a:cs typeface="Times New Roman" panose="02020603050405020304" pitchFamily="18" charset="0"/>
              </a:rPr>
              <a:t>Each exhibition has zero or more bookings.</a:t>
            </a:r>
          </a:p>
          <a:p>
            <a:pPr marL="342900" marR="0" lvl="0" indent="-342900">
              <a:spcBef>
                <a:spcPts val="0"/>
              </a:spcBef>
              <a:spcAft>
                <a:spcPts val="0"/>
              </a:spcAft>
              <a:buFont typeface="+mj-lt"/>
              <a:buAutoNum type="arabicPeriod"/>
            </a:pPr>
            <a:r>
              <a:rPr lang="en-IN" sz="1800" kern="100" dirty="0">
                <a:effectLst/>
                <a:latin typeface="Grandview" panose="020B0502040204020203" pitchFamily="34" charset="0"/>
                <a:ea typeface="Calibri" panose="020F0502020204030204" pitchFamily="34" charset="0"/>
                <a:cs typeface="Times New Roman" panose="02020603050405020304" pitchFamily="18" charset="0"/>
              </a:rPr>
              <a:t>Every booking is associated with only one exhibition.</a:t>
            </a:r>
            <a:endParaRPr lang="en-US" sz="1800" kern="100" dirty="0">
              <a:effectLst/>
              <a:latin typeface="Grandview" panose="020B0502040204020203"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kern="100" dirty="0">
                <a:effectLst/>
                <a:latin typeface="Grandview" panose="020B0502040204020203" pitchFamily="34" charset="0"/>
                <a:ea typeface="Calibri" panose="020F0502020204030204" pitchFamily="34" charset="0"/>
                <a:cs typeface="Times New Roman" panose="02020603050405020304" pitchFamily="18" charset="0"/>
              </a:rPr>
              <a:t>Each visitor can make zero or multiple bookings.</a:t>
            </a:r>
          </a:p>
          <a:p>
            <a:pPr marL="342900" marR="0" lvl="0" indent="-342900">
              <a:spcBef>
                <a:spcPts val="0"/>
              </a:spcBef>
              <a:spcAft>
                <a:spcPts val="0"/>
              </a:spcAft>
              <a:buFont typeface="+mj-lt"/>
              <a:buAutoNum type="arabicPeriod"/>
            </a:pPr>
            <a:r>
              <a:rPr lang="en-US" sz="1800" kern="100" dirty="0">
                <a:effectLst/>
                <a:latin typeface="Grandview" panose="020B0502040204020203" pitchFamily="34" charset="0"/>
                <a:ea typeface="Calibri" panose="020F0502020204030204" pitchFamily="34" charset="0"/>
                <a:cs typeface="Times New Roman" panose="02020603050405020304" pitchFamily="18" charset="0"/>
              </a:rPr>
              <a:t>Every booking is associated to only one visitor. </a:t>
            </a:r>
          </a:p>
        </p:txBody>
      </p:sp>
    </p:spTree>
    <p:extLst>
      <p:ext uri="{BB962C8B-B14F-4D97-AF65-F5344CB8AC3E}">
        <p14:creationId xmlns:p14="http://schemas.microsoft.com/office/powerpoint/2010/main" val="1963525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15B5-F964-60D9-B3CB-0E68581E17B7}"/>
              </a:ext>
            </a:extLst>
          </p:cNvPr>
          <p:cNvSpPr>
            <a:spLocks noGrp="1"/>
          </p:cNvSpPr>
          <p:nvPr>
            <p:ph type="title"/>
          </p:nvPr>
        </p:nvSpPr>
        <p:spPr/>
        <p:txBody>
          <a:bodyPr/>
          <a:lstStyle/>
          <a:p>
            <a:r>
              <a:rPr lang="en-US" dirty="0"/>
              <a:t>TRIGGERS</a:t>
            </a:r>
          </a:p>
        </p:txBody>
      </p:sp>
      <p:sp>
        <p:nvSpPr>
          <p:cNvPr id="3" name="Content Placeholder 2">
            <a:extLst>
              <a:ext uri="{FF2B5EF4-FFF2-40B4-BE49-F238E27FC236}">
                <a16:creationId xmlns:a16="http://schemas.microsoft.com/office/drawing/2014/main" id="{AB2B54DC-F097-06AE-76A1-1BE4127D24DA}"/>
              </a:ext>
            </a:extLst>
          </p:cNvPr>
          <p:cNvSpPr>
            <a:spLocks noGrp="1"/>
          </p:cNvSpPr>
          <p:nvPr>
            <p:ph sz="half" idx="1"/>
          </p:nvPr>
        </p:nvSpPr>
        <p:spPr/>
        <p:txBody>
          <a:bodyPr>
            <a:normAutofit fontScale="40000" lnSpcReduction="20000"/>
          </a:bodyPr>
          <a:lstStyle/>
          <a:p>
            <a:pPr marL="0" indent="0">
              <a:buNone/>
            </a:pPr>
            <a:r>
              <a:rPr lang="en-US" sz="2000" b="1" dirty="0"/>
              <a:t>-- Business purpose: The TRG_CHECK_DATE trigger automatically checks the integrity of the database by verifying if the display is on or after the </a:t>
            </a:r>
            <a:r>
              <a:rPr lang="en-US" sz="2000" b="1" dirty="0" err="1"/>
              <a:t>first_display</a:t>
            </a:r>
            <a:r>
              <a:rPr lang="en-US" sz="2000" b="1" dirty="0"/>
              <a:t> date of the particular ARTWORK</a:t>
            </a:r>
          </a:p>
          <a:p>
            <a:pPr marL="0" indent="0">
              <a:buNone/>
            </a:pPr>
            <a:r>
              <a:rPr lang="en-US" sz="2000" b="1" dirty="0"/>
              <a:t>CREATE OR REPLACE FUNCTION TRG_FUN_CHECK_DATE()</a:t>
            </a:r>
          </a:p>
          <a:p>
            <a:pPr marL="0" indent="0">
              <a:buNone/>
            </a:pPr>
            <a:r>
              <a:rPr lang="en-US" sz="2000" b="1" dirty="0"/>
              <a:t>RETURNS TRIGGER AS $$</a:t>
            </a:r>
          </a:p>
          <a:p>
            <a:pPr marL="0" indent="0">
              <a:buNone/>
            </a:pPr>
            <a:r>
              <a:rPr lang="en-US" sz="2000" b="1" dirty="0"/>
              <a:t>BEGIN</a:t>
            </a:r>
          </a:p>
          <a:p>
            <a:pPr marL="0" indent="0">
              <a:buNone/>
            </a:pPr>
            <a:r>
              <a:rPr lang="en-US" sz="2000" b="1" dirty="0"/>
              <a:t>    IF (SELECT date FROM exhibition WHERE </a:t>
            </a:r>
            <a:r>
              <a:rPr lang="en-US" sz="2000" b="1" dirty="0" err="1"/>
              <a:t>exhibition_id</a:t>
            </a:r>
            <a:r>
              <a:rPr lang="en-US" sz="2000" b="1" dirty="0"/>
              <a:t> = </a:t>
            </a:r>
            <a:r>
              <a:rPr lang="en-US" sz="2000" b="1" dirty="0" err="1"/>
              <a:t>NEW.exhibition_id</a:t>
            </a:r>
            <a:r>
              <a:rPr lang="en-US" sz="2000" b="1" dirty="0"/>
              <a:t>) &lt; (SELECT </a:t>
            </a:r>
            <a:r>
              <a:rPr lang="en-US" sz="2000" b="1" dirty="0" err="1"/>
              <a:t>first_display</a:t>
            </a:r>
            <a:r>
              <a:rPr lang="en-US" sz="2000" b="1" dirty="0"/>
              <a:t> FROM artwork WHERE </a:t>
            </a:r>
            <a:r>
              <a:rPr lang="en-US" sz="2000" b="1" dirty="0" err="1"/>
              <a:t>art_id</a:t>
            </a:r>
            <a:r>
              <a:rPr lang="en-US" sz="2000" b="1" dirty="0"/>
              <a:t> = </a:t>
            </a:r>
            <a:r>
              <a:rPr lang="en-US" sz="2000" b="1" dirty="0" err="1"/>
              <a:t>NEW.art_id</a:t>
            </a:r>
            <a:r>
              <a:rPr lang="en-US" sz="2000" b="1" dirty="0"/>
              <a:t>) THEN</a:t>
            </a:r>
          </a:p>
          <a:p>
            <a:pPr marL="0" indent="0">
              <a:buNone/>
            </a:pPr>
            <a:r>
              <a:rPr lang="en-US" sz="2000" b="1" dirty="0"/>
              <a:t>        RAISE EXCEPTION '</a:t>
            </a:r>
            <a:r>
              <a:rPr lang="en-US" sz="2000" b="1" dirty="0" err="1"/>
              <a:t>exhibition_date</a:t>
            </a:r>
            <a:r>
              <a:rPr lang="en-US" sz="2000" b="1" dirty="0"/>
              <a:t> must be on or after </a:t>
            </a:r>
            <a:r>
              <a:rPr lang="en-US" sz="2000" b="1" dirty="0" err="1"/>
              <a:t>first_display</a:t>
            </a:r>
            <a:r>
              <a:rPr lang="en-US" sz="2000" b="1" dirty="0"/>
              <a:t>';</a:t>
            </a:r>
          </a:p>
          <a:p>
            <a:pPr marL="0" indent="0">
              <a:buNone/>
            </a:pPr>
            <a:r>
              <a:rPr lang="en-US" sz="2000" b="1" dirty="0"/>
              <a:t>    END IF;</a:t>
            </a:r>
          </a:p>
          <a:p>
            <a:pPr marL="0" indent="0">
              <a:buNone/>
            </a:pPr>
            <a:r>
              <a:rPr lang="en-US" sz="2000" b="1" dirty="0"/>
              <a:t>    RETURN NEW;</a:t>
            </a:r>
          </a:p>
          <a:p>
            <a:pPr marL="0" indent="0">
              <a:buNone/>
            </a:pPr>
            <a:r>
              <a:rPr lang="en-US" sz="2000" b="1" dirty="0"/>
              <a:t>END;</a:t>
            </a:r>
          </a:p>
          <a:p>
            <a:pPr marL="0" indent="0">
              <a:buNone/>
            </a:pPr>
            <a:r>
              <a:rPr lang="en-US" sz="2000" b="1" dirty="0"/>
              <a:t>$$ LANGUAGE </a:t>
            </a:r>
            <a:r>
              <a:rPr lang="en-US" sz="2000" b="1" dirty="0" err="1"/>
              <a:t>plpgsql</a:t>
            </a:r>
            <a:r>
              <a:rPr lang="en-US" sz="2000" b="1" dirty="0"/>
              <a:t>;</a:t>
            </a:r>
          </a:p>
          <a:p>
            <a:pPr marL="0" indent="0">
              <a:buNone/>
            </a:pPr>
            <a:endParaRPr lang="en-US" dirty="0"/>
          </a:p>
        </p:txBody>
      </p:sp>
      <p:sp>
        <p:nvSpPr>
          <p:cNvPr id="4" name="Content Placeholder 3">
            <a:extLst>
              <a:ext uri="{FF2B5EF4-FFF2-40B4-BE49-F238E27FC236}">
                <a16:creationId xmlns:a16="http://schemas.microsoft.com/office/drawing/2014/main" id="{E3C76D88-EEE6-69FE-4423-EF5B0D848D3E}"/>
              </a:ext>
            </a:extLst>
          </p:cNvPr>
          <p:cNvSpPr>
            <a:spLocks noGrp="1"/>
          </p:cNvSpPr>
          <p:nvPr>
            <p:ph sz="half" idx="2"/>
          </p:nvPr>
        </p:nvSpPr>
        <p:spPr/>
        <p:txBody>
          <a:bodyPr>
            <a:normAutofit fontScale="40000" lnSpcReduction="20000"/>
          </a:bodyPr>
          <a:lstStyle/>
          <a:p>
            <a:pPr marL="0" indent="0">
              <a:buNone/>
            </a:pPr>
            <a:r>
              <a:rPr lang="en-US" sz="2000" b="1" dirty="0"/>
              <a:t>CREATE TRIGGER TRG_CHECK_DATE</a:t>
            </a:r>
          </a:p>
          <a:p>
            <a:pPr marL="0" indent="0">
              <a:buNone/>
            </a:pPr>
            <a:r>
              <a:rPr lang="en-US" sz="2000" b="1" dirty="0"/>
              <a:t>BEFORE INSERT OR UPDATE ON display</a:t>
            </a:r>
          </a:p>
          <a:p>
            <a:pPr marL="0" indent="0">
              <a:buNone/>
            </a:pPr>
            <a:r>
              <a:rPr lang="en-US" sz="2000" b="1" dirty="0"/>
              <a:t>FOR EACH ROW</a:t>
            </a:r>
          </a:p>
          <a:p>
            <a:pPr marL="0" indent="0">
              <a:buNone/>
            </a:pPr>
            <a:r>
              <a:rPr lang="en-US" sz="2000" b="1" dirty="0"/>
              <a:t>EXECUTE FUNCTION TRG_FUN_CHECK_DATE();</a:t>
            </a:r>
          </a:p>
          <a:p>
            <a:pPr marL="0" indent="0">
              <a:buNone/>
            </a:pPr>
            <a:endParaRPr lang="en-US" dirty="0"/>
          </a:p>
        </p:txBody>
      </p:sp>
    </p:spTree>
    <p:extLst>
      <p:ext uri="{BB962C8B-B14F-4D97-AF65-F5344CB8AC3E}">
        <p14:creationId xmlns:p14="http://schemas.microsoft.com/office/powerpoint/2010/main" val="2931533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9CB29-E157-34B6-ADA1-CD83057F177C}"/>
              </a:ext>
            </a:extLst>
          </p:cNvPr>
          <p:cNvSpPr>
            <a:spLocks noGrp="1"/>
          </p:cNvSpPr>
          <p:nvPr>
            <p:ph type="title"/>
          </p:nvPr>
        </p:nvSpPr>
        <p:spPr/>
        <p:txBody>
          <a:bodyPr/>
          <a:lstStyle/>
          <a:p>
            <a:r>
              <a:rPr lang="en-US" dirty="0"/>
              <a:t>TRIGGERS</a:t>
            </a:r>
          </a:p>
        </p:txBody>
      </p:sp>
      <p:sp>
        <p:nvSpPr>
          <p:cNvPr id="4" name="Content Placeholder 3">
            <a:extLst>
              <a:ext uri="{FF2B5EF4-FFF2-40B4-BE49-F238E27FC236}">
                <a16:creationId xmlns:a16="http://schemas.microsoft.com/office/drawing/2014/main" id="{BEB9FA1F-FB06-2364-3C14-4A63AF470D56}"/>
              </a:ext>
            </a:extLst>
          </p:cNvPr>
          <p:cNvSpPr>
            <a:spLocks noGrp="1"/>
          </p:cNvSpPr>
          <p:nvPr>
            <p:ph sz="half" idx="2"/>
          </p:nvPr>
        </p:nvSpPr>
        <p:spPr>
          <a:xfrm>
            <a:off x="6172201" y="2367082"/>
            <a:ext cx="5105400" cy="3210480"/>
          </a:xfrm>
        </p:spPr>
        <p:txBody>
          <a:bodyPr>
            <a:noAutofit/>
          </a:bodyPr>
          <a:lstStyle/>
          <a:p>
            <a:pPr marL="0" indent="0">
              <a:buNone/>
            </a:pPr>
            <a:r>
              <a:rPr lang="en-US" sz="700" b="1" dirty="0"/>
              <a:t>IF </a:t>
            </a:r>
            <a:r>
              <a:rPr lang="en-US" sz="700" b="1" dirty="0" err="1"/>
              <a:t>NEW.date_created</a:t>
            </a:r>
            <a:r>
              <a:rPr lang="en-US" sz="700" b="1" dirty="0"/>
              <a:t> IS NULL THEN</a:t>
            </a:r>
          </a:p>
          <a:p>
            <a:pPr marL="0" indent="0">
              <a:buNone/>
            </a:pPr>
            <a:r>
              <a:rPr lang="en-US" sz="700" b="1" dirty="0"/>
              <a:t>            </a:t>
            </a:r>
            <a:r>
              <a:rPr lang="en-US" sz="700" b="1" dirty="0" err="1"/>
              <a:t>NEW.date_created</a:t>
            </a:r>
            <a:r>
              <a:rPr lang="en-US" sz="700" b="1" dirty="0"/>
              <a:t> := CURRENT_DATE;</a:t>
            </a:r>
          </a:p>
          <a:p>
            <a:pPr marL="0" indent="0">
              <a:buNone/>
            </a:pPr>
            <a:r>
              <a:rPr lang="en-US" sz="700" b="1" dirty="0"/>
              <a:t>        END IF;</a:t>
            </a:r>
          </a:p>
          <a:p>
            <a:pPr marL="0" indent="0">
              <a:buNone/>
            </a:pPr>
            <a:r>
              <a:rPr lang="en-US" sz="700" b="1" dirty="0"/>
              <a:t>    END IF;</a:t>
            </a:r>
          </a:p>
          <a:p>
            <a:pPr marL="0" indent="0">
              <a:buNone/>
            </a:pPr>
            <a:r>
              <a:rPr lang="en-US" sz="700" b="1" dirty="0"/>
              <a:t> IF TG_OP = 'INSERT' OR TG_OP = 'UPDATE' THEN</a:t>
            </a:r>
          </a:p>
          <a:p>
            <a:pPr marL="0" indent="0">
              <a:buNone/>
            </a:pPr>
            <a:r>
              <a:rPr lang="en-US" sz="700" b="1" dirty="0"/>
              <a:t>        </a:t>
            </a:r>
            <a:r>
              <a:rPr lang="en-US" sz="700" b="1" dirty="0" err="1"/>
              <a:t>NEW.modified_by</a:t>
            </a:r>
            <a:r>
              <a:rPr lang="en-US" sz="700" b="1" dirty="0"/>
              <a:t> := CURRENT_USER;</a:t>
            </a:r>
          </a:p>
          <a:p>
            <a:pPr marL="0" indent="0">
              <a:buNone/>
            </a:pPr>
            <a:r>
              <a:rPr lang="en-US" sz="700" b="1" dirty="0"/>
              <a:t>        </a:t>
            </a:r>
            <a:r>
              <a:rPr lang="en-US" sz="700" b="1" dirty="0" err="1"/>
              <a:t>NEW.date_modified</a:t>
            </a:r>
            <a:r>
              <a:rPr lang="en-US" sz="700" b="1" dirty="0"/>
              <a:t> := CURRENT_DATE;</a:t>
            </a:r>
          </a:p>
          <a:p>
            <a:pPr marL="0" indent="0">
              <a:buNone/>
            </a:pPr>
            <a:r>
              <a:rPr lang="en-US" sz="700" b="1" dirty="0"/>
              <a:t>    END IF;</a:t>
            </a:r>
          </a:p>
          <a:p>
            <a:pPr marL="0" indent="0">
              <a:buNone/>
            </a:pPr>
            <a:r>
              <a:rPr lang="en-US" sz="700" b="1" dirty="0"/>
              <a:t>    RETURN NEW;</a:t>
            </a:r>
          </a:p>
          <a:p>
            <a:pPr marL="0" indent="0">
              <a:buNone/>
            </a:pPr>
            <a:r>
              <a:rPr lang="en-US" sz="700" b="1" dirty="0"/>
              <a:t>END;</a:t>
            </a:r>
          </a:p>
          <a:p>
            <a:pPr marL="0" indent="0">
              <a:buNone/>
            </a:pPr>
            <a:r>
              <a:rPr lang="en-US" sz="700" b="1" dirty="0"/>
              <a:t>$$ LANGUAGE </a:t>
            </a:r>
            <a:r>
              <a:rPr lang="en-US" sz="700" b="1" dirty="0" err="1"/>
              <a:t>plpgsql</a:t>
            </a:r>
            <a:r>
              <a:rPr lang="en-US" sz="700" b="1" dirty="0"/>
              <a:t>;</a:t>
            </a:r>
          </a:p>
          <a:p>
            <a:pPr marL="0" indent="0">
              <a:buNone/>
            </a:pPr>
            <a:r>
              <a:rPr lang="en-US" sz="700" b="1" dirty="0"/>
              <a:t>CREATE TRIGGER TRG_ARTWORK</a:t>
            </a:r>
          </a:p>
          <a:p>
            <a:pPr marL="0" indent="0">
              <a:buNone/>
            </a:pPr>
            <a:r>
              <a:rPr lang="en-US" sz="700" b="1" dirty="0"/>
              <a:t>BEFORE INSERT OR UPDATE ON artwork</a:t>
            </a:r>
          </a:p>
          <a:p>
            <a:pPr marL="0" indent="0">
              <a:buNone/>
            </a:pPr>
            <a:r>
              <a:rPr lang="en-US" sz="700" b="1" dirty="0"/>
              <a:t>FOR EACH ROW</a:t>
            </a:r>
          </a:p>
          <a:p>
            <a:pPr marL="0" indent="0">
              <a:buNone/>
            </a:pPr>
            <a:r>
              <a:rPr lang="en-US" sz="700" b="1" dirty="0"/>
              <a:t>EXECUTE FUNCTION TRG_FUN_ARTWORK();</a:t>
            </a:r>
          </a:p>
        </p:txBody>
      </p:sp>
      <p:sp>
        <p:nvSpPr>
          <p:cNvPr id="5" name="Content Placeholder 3">
            <a:extLst>
              <a:ext uri="{FF2B5EF4-FFF2-40B4-BE49-F238E27FC236}">
                <a16:creationId xmlns:a16="http://schemas.microsoft.com/office/drawing/2014/main" id="{CEB26D03-EAE3-DB96-466D-A35BEE2D00E4}"/>
              </a:ext>
            </a:extLst>
          </p:cNvPr>
          <p:cNvSpPr>
            <a:spLocks noGrp="1"/>
          </p:cNvSpPr>
          <p:nvPr>
            <p:ph sz="half" idx="1"/>
          </p:nvPr>
        </p:nvSpPr>
        <p:spPr>
          <a:xfrm>
            <a:off x="914401" y="2367082"/>
            <a:ext cx="5105400" cy="3210479"/>
          </a:xfrm>
        </p:spPr>
        <p:txBody>
          <a:bodyPr>
            <a:noAutofit/>
          </a:bodyPr>
          <a:lstStyle/>
          <a:p>
            <a:pPr marL="0" indent="0">
              <a:buNone/>
            </a:pPr>
            <a:r>
              <a:rPr lang="en-US" sz="700" b="1" dirty="0"/>
              <a:t>-- Business purpose: The TRG_ARTWORK trigger automatically assigns a sequential </a:t>
            </a:r>
            <a:r>
              <a:rPr lang="en-US" sz="700" b="1" dirty="0" err="1"/>
              <a:t>art_id</a:t>
            </a:r>
            <a:r>
              <a:rPr lang="en-US" sz="700" b="1" dirty="0"/>
              <a:t> to a new artwork in the ARTWORK table and assigns appropriate values to the </a:t>
            </a:r>
            <a:r>
              <a:rPr lang="en-US" sz="700" b="1" dirty="0" err="1"/>
              <a:t>created_by</a:t>
            </a:r>
            <a:r>
              <a:rPr lang="en-US" sz="700" b="1" dirty="0"/>
              <a:t> and </a:t>
            </a:r>
            <a:r>
              <a:rPr lang="en-US" sz="700" b="1" dirty="0" err="1"/>
              <a:t>date_created</a:t>
            </a:r>
            <a:r>
              <a:rPr lang="en-US" sz="700" b="1" dirty="0"/>
              <a:t> fields also, If the record is being inserted or updated, appropriate values are assigned to the </a:t>
            </a:r>
            <a:r>
              <a:rPr lang="en-US" sz="700" b="1" dirty="0" err="1"/>
              <a:t>modified_by</a:t>
            </a:r>
            <a:r>
              <a:rPr lang="en-US" sz="700" b="1" dirty="0"/>
              <a:t> and </a:t>
            </a:r>
            <a:r>
              <a:rPr lang="en-US" sz="700" b="1" dirty="0" err="1"/>
              <a:t>modified_date</a:t>
            </a:r>
            <a:r>
              <a:rPr lang="en-US" sz="700" b="1" dirty="0"/>
              <a:t> fields. Further, if there is no reference to any artist, we have it refer to the UNKNOWN/ANONYMOUS ARTIST entry.</a:t>
            </a:r>
          </a:p>
          <a:p>
            <a:pPr marL="0" indent="0">
              <a:buNone/>
            </a:pPr>
            <a:r>
              <a:rPr lang="en-US" sz="700" b="1" dirty="0"/>
              <a:t>CREATE OR REPLACE FUNCTION TRG_FUN_ARTWORK()</a:t>
            </a:r>
          </a:p>
          <a:p>
            <a:pPr marL="0" indent="0">
              <a:buNone/>
            </a:pPr>
            <a:r>
              <a:rPr lang="en-US" sz="700" b="1" dirty="0"/>
              <a:t>RETURNS TRIGGER AS $$</a:t>
            </a:r>
          </a:p>
          <a:p>
            <a:pPr marL="0" indent="0">
              <a:buNone/>
            </a:pPr>
            <a:r>
              <a:rPr lang="en-US" sz="700" b="1" dirty="0"/>
              <a:t>BEGIN</a:t>
            </a:r>
          </a:p>
          <a:p>
            <a:pPr marL="0" indent="0">
              <a:buNone/>
            </a:pPr>
            <a:r>
              <a:rPr lang="en-US" sz="700" b="1" dirty="0"/>
              <a:t>    IF TG_OP = 'INSERT' THEN</a:t>
            </a:r>
          </a:p>
          <a:p>
            <a:pPr marL="0" indent="0">
              <a:buNone/>
            </a:pPr>
            <a:r>
              <a:rPr lang="en-US" sz="700" b="1" dirty="0"/>
              <a:t>        IF </a:t>
            </a:r>
            <a:r>
              <a:rPr lang="en-US" sz="700" b="1" dirty="0" err="1"/>
              <a:t>NEW.art_id</a:t>
            </a:r>
            <a:r>
              <a:rPr lang="en-US" sz="700" b="1" dirty="0"/>
              <a:t> IS NULL THEN</a:t>
            </a:r>
          </a:p>
          <a:p>
            <a:pPr marL="0" indent="0">
              <a:buNone/>
            </a:pPr>
            <a:r>
              <a:rPr lang="en-US" sz="700" b="1" dirty="0"/>
              <a:t>            </a:t>
            </a:r>
            <a:r>
              <a:rPr lang="en-US" sz="700" b="1" dirty="0" err="1"/>
              <a:t>NEW.art_id</a:t>
            </a:r>
            <a:r>
              <a:rPr lang="en-US" sz="700" b="1" dirty="0"/>
              <a:t> := </a:t>
            </a:r>
            <a:r>
              <a:rPr lang="en-US" sz="700" b="1" dirty="0" err="1"/>
              <a:t>nextval</a:t>
            </a:r>
            <a:r>
              <a:rPr lang="en-US" sz="700" b="1" dirty="0"/>
              <a:t>('</a:t>
            </a:r>
            <a:r>
              <a:rPr lang="en-US" sz="700" b="1" dirty="0" err="1"/>
              <a:t>SEQ_ARTWORK_art_id</a:t>
            </a:r>
            <a:r>
              <a:rPr lang="en-US" sz="700" b="1" dirty="0"/>
              <a:t>');</a:t>
            </a:r>
          </a:p>
          <a:p>
            <a:pPr marL="0" indent="0">
              <a:buNone/>
            </a:pPr>
            <a:r>
              <a:rPr lang="en-US" sz="700" b="1" dirty="0"/>
              <a:t>        END IF;</a:t>
            </a:r>
          </a:p>
          <a:p>
            <a:pPr marL="0" indent="0">
              <a:buNone/>
            </a:pPr>
            <a:r>
              <a:rPr lang="en-US" sz="700" b="1" dirty="0"/>
              <a:t>        IF </a:t>
            </a:r>
            <a:r>
              <a:rPr lang="en-US" sz="700" b="1" dirty="0" err="1"/>
              <a:t>NEW.artist_id</a:t>
            </a:r>
            <a:r>
              <a:rPr lang="en-US" sz="700" b="1" dirty="0"/>
              <a:t> IS NULL THEN</a:t>
            </a:r>
          </a:p>
          <a:p>
            <a:pPr marL="0" indent="0">
              <a:buNone/>
            </a:pPr>
            <a:r>
              <a:rPr lang="en-US" sz="700" b="1" dirty="0"/>
              <a:t>            </a:t>
            </a:r>
            <a:r>
              <a:rPr lang="en-US" sz="700" b="1" dirty="0" err="1"/>
              <a:t>NEW.artist_id</a:t>
            </a:r>
            <a:r>
              <a:rPr lang="en-US" sz="700" b="1" dirty="0"/>
              <a:t> := (select </a:t>
            </a:r>
            <a:r>
              <a:rPr lang="en-US" sz="700" b="1" dirty="0" err="1"/>
              <a:t>artist_id</a:t>
            </a:r>
            <a:r>
              <a:rPr lang="en-US" sz="700" b="1" dirty="0"/>
              <a:t> from artist where </a:t>
            </a:r>
            <a:r>
              <a:rPr lang="en-US" sz="700" b="1" dirty="0" err="1"/>
              <a:t>first_name</a:t>
            </a:r>
            <a:r>
              <a:rPr lang="en-US" sz="700" b="1" dirty="0"/>
              <a:t> = 'UNKNOWN/ANONYMOUS');</a:t>
            </a:r>
          </a:p>
          <a:p>
            <a:pPr marL="0" indent="0">
              <a:buNone/>
            </a:pPr>
            <a:r>
              <a:rPr lang="en-US" sz="700" b="1" dirty="0"/>
              <a:t>        END IF;</a:t>
            </a:r>
          </a:p>
          <a:p>
            <a:pPr marL="0" indent="0">
              <a:buNone/>
            </a:pPr>
            <a:r>
              <a:rPr lang="en-US" sz="700" b="1" dirty="0"/>
              <a:t>        IF </a:t>
            </a:r>
            <a:r>
              <a:rPr lang="en-US" sz="700" b="1" dirty="0" err="1"/>
              <a:t>NEW.created_by</a:t>
            </a:r>
            <a:r>
              <a:rPr lang="en-US" sz="700" b="1" dirty="0"/>
              <a:t> IS NULL THEN</a:t>
            </a:r>
          </a:p>
          <a:p>
            <a:pPr marL="0" indent="0">
              <a:buNone/>
            </a:pPr>
            <a:r>
              <a:rPr lang="en-US" sz="700" b="1" dirty="0"/>
              <a:t>            </a:t>
            </a:r>
            <a:r>
              <a:rPr lang="en-US" sz="700" b="1" dirty="0" err="1"/>
              <a:t>NEW.created_by</a:t>
            </a:r>
            <a:r>
              <a:rPr lang="en-US" sz="700" b="1" dirty="0"/>
              <a:t> := CURRENT_USER;</a:t>
            </a:r>
          </a:p>
          <a:p>
            <a:pPr marL="0" indent="0">
              <a:buNone/>
            </a:pPr>
            <a:r>
              <a:rPr lang="en-US" sz="700" b="1" dirty="0"/>
              <a:t>         END IF;</a:t>
            </a:r>
          </a:p>
        </p:txBody>
      </p:sp>
    </p:spTree>
    <p:extLst>
      <p:ext uri="{BB962C8B-B14F-4D97-AF65-F5344CB8AC3E}">
        <p14:creationId xmlns:p14="http://schemas.microsoft.com/office/powerpoint/2010/main" val="2441307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4419-9B3E-798C-12FA-65270EB7F3D0}"/>
              </a:ext>
            </a:extLst>
          </p:cNvPr>
          <p:cNvSpPr>
            <a:spLocks noGrp="1"/>
          </p:cNvSpPr>
          <p:nvPr>
            <p:ph type="title"/>
          </p:nvPr>
        </p:nvSpPr>
        <p:spPr/>
        <p:txBody>
          <a:bodyPr/>
          <a:lstStyle/>
          <a:p>
            <a:r>
              <a:rPr lang="en-US" dirty="0"/>
              <a:t>SEQUENCE</a:t>
            </a:r>
          </a:p>
        </p:txBody>
      </p:sp>
      <p:sp>
        <p:nvSpPr>
          <p:cNvPr id="3" name="Content Placeholder 2">
            <a:extLst>
              <a:ext uri="{FF2B5EF4-FFF2-40B4-BE49-F238E27FC236}">
                <a16:creationId xmlns:a16="http://schemas.microsoft.com/office/drawing/2014/main" id="{B833100C-8BE3-FC3D-AD63-B4DD41E51E52}"/>
              </a:ext>
            </a:extLst>
          </p:cNvPr>
          <p:cNvSpPr>
            <a:spLocks noGrp="1"/>
          </p:cNvSpPr>
          <p:nvPr>
            <p:ph sz="half" idx="1"/>
          </p:nvPr>
        </p:nvSpPr>
        <p:spPr/>
        <p:txBody>
          <a:bodyPr>
            <a:normAutofit/>
          </a:bodyPr>
          <a:lstStyle/>
          <a:p>
            <a:pPr marL="0" indent="0">
              <a:buNone/>
            </a:pPr>
            <a:r>
              <a:rPr lang="en-US" sz="1800" dirty="0"/>
              <a:t>CREATE SEQUENCE </a:t>
            </a:r>
            <a:r>
              <a:rPr lang="en-US" sz="1800" dirty="0" err="1"/>
              <a:t>SEQ_VISITOR_visitor_id</a:t>
            </a:r>
            <a:endParaRPr lang="en-US" sz="1800" dirty="0"/>
          </a:p>
          <a:p>
            <a:pPr marL="0" indent="0">
              <a:buNone/>
            </a:pPr>
            <a:r>
              <a:rPr lang="en-US" sz="1800" dirty="0"/>
              <a:t>    INCREMENT BY 1</a:t>
            </a:r>
          </a:p>
          <a:p>
            <a:pPr marL="0" indent="0">
              <a:buNone/>
            </a:pPr>
            <a:r>
              <a:rPr lang="en-US" sz="1800" dirty="0"/>
              <a:t>    START WITH 1;</a:t>
            </a:r>
          </a:p>
        </p:txBody>
      </p:sp>
      <p:sp>
        <p:nvSpPr>
          <p:cNvPr id="4" name="Content Placeholder 3">
            <a:extLst>
              <a:ext uri="{FF2B5EF4-FFF2-40B4-BE49-F238E27FC236}">
                <a16:creationId xmlns:a16="http://schemas.microsoft.com/office/drawing/2014/main" id="{B3B19AD8-72DC-5F45-2CBA-AEB47E680209}"/>
              </a:ext>
            </a:extLst>
          </p:cNvPr>
          <p:cNvSpPr>
            <a:spLocks noGrp="1"/>
          </p:cNvSpPr>
          <p:nvPr>
            <p:ph sz="half" idx="2"/>
          </p:nvPr>
        </p:nvSpPr>
        <p:spPr/>
        <p:txBody>
          <a:bodyPr>
            <a:normAutofit/>
          </a:bodyPr>
          <a:lstStyle/>
          <a:p>
            <a:pPr marL="0" indent="0">
              <a:buNone/>
            </a:pPr>
            <a:r>
              <a:rPr lang="en-US" sz="1800" dirty="0"/>
              <a:t>CREATE SEQUENCE </a:t>
            </a:r>
            <a:r>
              <a:rPr lang="en-US" sz="1800" dirty="0" err="1"/>
              <a:t>SEQ_DISPLAY_display_id</a:t>
            </a:r>
            <a:endParaRPr lang="en-US" sz="1800" dirty="0"/>
          </a:p>
          <a:p>
            <a:pPr marL="0" indent="0">
              <a:buNone/>
            </a:pPr>
            <a:r>
              <a:rPr lang="en-US" sz="1800" dirty="0"/>
              <a:t>    INCREMENT BY 1</a:t>
            </a:r>
          </a:p>
          <a:p>
            <a:pPr marL="0" indent="0">
              <a:buNone/>
            </a:pPr>
            <a:r>
              <a:rPr lang="en-US" sz="1800" dirty="0"/>
              <a:t>    START WITH 1;</a:t>
            </a:r>
          </a:p>
        </p:txBody>
      </p:sp>
    </p:spTree>
    <p:extLst>
      <p:ext uri="{BB962C8B-B14F-4D97-AF65-F5344CB8AC3E}">
        <p14:creationId xmlns:p14="http://schemas.microsoft.com/office/powerpoint/2010/main" val="3593907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B6F6-D0EB-78A9-310D-E399634478BC}"/>
              </a:ext>
            </a:extLst>
          </p:cNvPr>
          <p:cNvSpPr>
            <a:spLocks noGrp="1"/>
          </p:cNvSpPr>
          <p:nvPr>
            <p:ph type="title"/>
          </p:nvPr>
        </p:nvSpPr>
        <p:spPr/>
        <p:txBody>
          <a:bodyPr/>
          <a:lstStyle/>
          <a:p>
            <a:r>
              <a:rPr lang="en-US" dirty="0"/>
              <a:t>ADVANCED QUERIES</a:t>
            </a:r>
          </a:p>
        </p:txBody>
      </p:sp>
      <p:sp>
        <p:nvSpPr>
          <p:cNvPr id="3" name="Content Placeholder 2">
            <a:extLst>
              <a:ext uri="{FF2B5EF4-FFF2-40B4-BE49-F238E27FC236}">
                <a16:creationId xmlns:a16="http://schemas.microsoft.com/office/drawing/2014/main" id="{58DA1825-8F88-D1DD-F1AC-07AA83C7E59F}"/>
              </a:ext>
            </a:extLst>
          </p:cNvPr>
          <p:cNvSpPr>
            <a:spLocks noGrp="1"/>
          </p:cNvSpPr>
          <p:nvPr>
            <p:ph sz="half" idx="1"/>
          </p:nvPr>
        </p:nvSpPr>
        <p:spPr/>
        <p:txBody>
          <a:bodyPr>
            <a:normAutofit fontScale="25000" lnSpcReduction="20000"/>
          </a:bodyPr>
          <a:lstStyle/>
          <a:p>
            <a:pPr marL="0" indent="0">
              <a:buNone/>
            </a:pPr>
            <a:r>
              <a:rPr lang="en-US" sz="3600" b="1" dirty="0"/>
              <a:t>Find out the visitor who can visit the maximum number of artworks across all exhibitions. Display </a:t>
            </a:r>
            <a:r>
              <a:rPr lang="en-US" sz="3600" b="1" dirty="0" err="1"/>
              <a:t>visitor_id</a:t>
            </a:r>
            <a:r>
              <a:rPr lang="en-US" sz="3600" b="1" dirty="0"/>
              <a:t>, visitor name, Number of artworks they could visit and the number of exhibitions that facilitate this.</a:t>
            </a:r>
          </a:p>
          <a:p>
            <a:pPr marL="0" indent="0">
              <a:buNone/>
            </a:pPr>
            <a:r>
              <a:rPr lang="en-US" sz="3600" b="1" dirty="0"/>
              <a:t>SELECT </a:t>
            </a:r>
          </a:p>
          <a:p>
            <a:pPr marL="0" indent="0">
              <a:buNone/>
            </a:pPr>
            <a:r>
              <a:rPr lang="en-US" sz="3600" b="1" dirty="0"/>
              <a:t>	</a:t>
            </a:r>
            <a:r>
              <a:rPr lang="en-US" sz="3600" b="1" dirty="0" err="1"/>
              <a:t>v.first_name</a:t>
            </a:r>
            <a:r>
              <a:rPr lang="en-US" sz="3600" b="1" dirty="0"/>
              <a:t> || ' ' || </a:t>
            </a:r>
            <a:r>
              <a:rPr lang="en-US" sz="3600" b="1" dirty="0" err="1"/>
              <a:t>v.last_name</a:t>
            </a:r>
            <a:r>
              <a:rPr lang="en-US" sz="3600" b="1" dirty="0"/>
              <a:t> AS "Visitor Name", </a:t>
            </a:r>
          </a:p>
          <a:p>
            <a:pPr marL="0" indent="0">
              <a:buNone/>
            </a:pPr>
            <a:r>
              <a:rPr lang="en-US" sz="3600" b="1" dirty="0"/>
              <a:t>	COUNT(DISTINCT(</a:t>
            </a:r>
            <a:r>
              <a:rPr lang="en-US" sz="3600" b="1" dirty="0" err="1"/>
              <a:t>b.exhibition_id</a:t>
            </a:r>
            <a:r>
              <a:rPr lang="en-US" sz="3600" b="1" dirty="0"/>
              <a:t>)) AS "Number of Exhibitions", </a:t>
            </a:r>
          </a:p>
          <a:p>
            <a:pPr marL="0" indent="0">
              <a:buNone/>
            </a:pPr>
            <a:r>
              <a:rPr lang="en-US" sz="3600" b="1" dirty="0"/>
              <a:t>	COUNT(</a:t>
            </a:r>
            <a:r>
              <a:rPr lang="en-US" sz="3600" b="1" dirty="0" err="1"/>
              <a:t>art_id</a:t>
            </a:r>
            <a:r>
              <a:rPr lang="en-US" sz="3600" b="1" dirty="0"/>
              <a:t>) AS "Number of Artworks" </a:t>
            </a:r>
          </a:p>
          <a:p>
            <a:pPr marL="0" indent="0">
              <a:buNone/>
            </a:pPr>
            <a:r>
              <a:rPr lang="en-US" sz="3600" b="1" dirty="0"/>
              <a:t>FROM booking b</a:t>
            </a:r>
          </a:p>
          <a:p>
            <a:pPr marL="0" indent="0">
              <a:buNone/>
            </a:pPr>
            <a:r>
              <a:rPr lang="en-US" sz="3600" b="1" dirty="0"/>
              <a:t>JOIN display d USING (</a:t>
            </a:r>
            <a:r>
              <a:rPr lang="en-US" sz="3600" b="1" dirty="0" err="1"/>
              <a:t>exhibition_id</a:t>
            </a:r>
            <a:r>
              <a:rPr lang="en-US" sz="3600" b="1" dirty="0"/>
              <a:t>)</a:t>
            </a:r>
          </a:p>
          <a:p>
            <a:pPr marL="0" indent="0">
              <a:buNone/>
            </a:pPr>
            <a:r>
              <a:rPr lang="en-US" sz="3600" b="1" dirty="0"/>
              <a:t>JOIN visitor v USING (</a:t>
            </a:r>
            <a:r>
              <a:rPr lang="en-US" sz="3600" b="1" dirty="0" err="1"/>
              <a:t>visitor_id</a:t>
            </a:r>
            <a:r>
              <a:rPr lang="en-US" sz="3600" b="1" dirty="0"/>
              <a:t>)</a:t>
            </a:r>
          </a:p>
          <a:p>
            <a:pPr marL="0" indent="0">
              <a:buNone/>
            </a:pPr>
            <a:r>
              <a:rPr lang="en-US" sz="3600" b="1" dirty="0"/>
              <a:t>WHERE </a:t>
            </a:r>
          </a:p>
          <a:p>
            <a:pPr marL="0" indent="0">
              <a:buNone/>
            </a:pPr>
            <a:r>
              <a:rPr lang="en-US" sz="3600" b="1" dirty="0"/>
              <a:t>	</a:t>
            </a:r>
            <a:r>
              <a:rPr lang="en-US" sz="3600" b="1" dirty="0" err="1"/>
              <a:t>slot_start</a:t>
            </a:r>
            <a:r>
              <a:rPr lang="en-US" sz="3600" b="1" dirty="0"/>
              <a:t> &lt; </a:t>
            </a:r>
            <a:r>
              <a:rPr lang="en-US" sz="3600" b="1" dirty="0" err="1"/>
              <a:t>end_time</a:t>
            </a:r>
            <a:r>
              <a:rPr lang="en-US" sz="3600" b="1" dirty="0"/>
              <a:t>  AND </a:t>
            </a:r>
            <a:r>
              <a:rPr lang="en-US" sz="3600" b="1" dirty="0" err="1"/>
              <a:t>slot_end</a:t>
            </a:r>
            <a:r>
              <a:rPr lang="en-US" sz="3600" b="1" dirty="0"/>
              <a:t> &gt; </a:t>
            </a:r>
            <a:r>
              <a:rPr lang="en-US" sz="3600" b="1" dirty="0" err="1"/>
              <a:t>start_time</a:t>
            </a:r>
            <a:endParaRPr lang="en-US" sz="3600" b="1" dirty="0"/>
          </a:p>
        </p:txBody>
      </p:sp>
      <p:sp>
        <p:nvSpPr>
          <p:cNvPr id="4" name="Content Placeholder 3">
            <a:extLst>
              <a:ext uri="{FF2B5EF4-FFF2-40B4-BE49-F238E27FC236}">
                <a16:creationId xmlns:a16="http://schemas.microsoft.com/office/drawing/2014/main" id="{28453A59-73F3-3134-C2D2-A53D0B41C5A2}"/>
              </a:ext>
            </a:extLst>
          </p:cNvPr>
          <p:cNvSpPr>
            <a:spLocks noGrp="1"/>
          </p:cNvSpPr>
          <p:nvPr>
            <p:ph sz="half" idx="2"/>
          </p:nvPr>
        </p:nvSpPr>
        <p:spPr/>
        <p:txBody>
          <a:bodyPr>
            <a:normAutofit fontScale="25000" lnSpcReduction="20000"/>
          </a:bodyPr>
          <a:lstStyle/>
          <a:p>
            <a:pPr marL="0" indent="0">
              <a:buNone/>
            </a:pPr>
            <a:r>
              <a:rPr lang="en-US" sz="3600" b="1" dirty="0"/>
              <a:t>GROUP BY </a:t>
            </a:r>
          </a:p>
          <a:p>
            <a:pPr marL="0" indent="0">
              <a:buNone/>
            </a:pPr>
            <a:r>
              <a:rPr lang="en-US" sz="3600" b="1" dirty="0"/>
              <a:t>	</a:t>
            </a:r>
            <a:r>
              <a:rPr lang="en-US" sz="3600" b="1" dirty="0" err="1"/>
              <a:t>v.visitor_id</a:t>
            </a:r>
            <a:r>
              <a:rPr lang="en-US" sz="3600" b="1" dirty="0"/>
              <a:t>, </a:t>
            </a:r>
            <a:r>
              <a:rPr lang="en-US" sz="3600" b="1" dirty="0" err="1"/>
              <a:t>v.first_name</a:t>
            </a:r>
            <a:r>
              <a:rPr lang="en-US" sz="3600" b="1" dirty="0"/>
              <a:t> || ' ' || </a:t>
            </a:r>
            <a:r>
              <a:rPr lang="en-US" sz="3600" b="1" dirty="0" err="1"/>
              <a:t>v.last_name</a:t>
            </a:r>
            <a:endParaRPr lang="en-US" sz="3600" b="1" dirty="0"/>
          </a:p>
          <a:p>
            <a:pPr marL="0" indent="0">
              <a:buNone/>
            </a:pPr>
            <a:r>
              <a:rPr lang="en-US" sz="3600" b="1" dirty="0"/>
              <a:t>ORDER BY COUNT(</a:t>
            </a:r>
            <a:r>
              <a:rPr lang="en-US" sz="3600" b="1" dirty="0" err="1"/>
              <a:t>art_id</a:t>
            </a:r>
            <a:r>
              <a:rPr lang="en-US" sz="3600" b="1" dirty="0"/>
              <a:t>) DESC</a:t>
            </a:r>
          </a:p>
          <a:p>
            <a:pPr marL="0" indent="0">
              <a:buNone/>
            </a:pPr>
            <a:r>
              <a:rPr lang="en-US" sz="3600" b="1" dirty="0"/>
              <a:t>LIMIT 1;</a:t>
            </a:r>
          </a:p>
          <a:p>
            <a:pPr marL="0" indent="0">
              <a:buNone/>
            </a:pPr>
            <a:endParaRPr lang="en-US" dirty="0"/>
          </a:p>
        </p:txBody>
      </p:sp>
      <p:pic>
        <p:nvPicPr>
          <p:cNvPr id="5" name="Picture 4" descr="A screenshot of a computer&#10;&#10;Description automatically generated">
            <a:extLst>
              <a:ext uri="{FF2B5EF4-FFF2-40B4-BE49-F238E27FC236}">
                <a16:creationId xmlns:a16="http://schemas.microsoft.com/office/drawing/2014/main" id="{88FE7283-6B3E-A444-99B6-932B320D724A}"/>
              </a:ext>
            </a:extLst>
          </p:cNvPr>
          <p:cNvPicPr>
            <a:picLocks noChangeAspect="1"/>
          </p:cNvPicPr>
          <p:nvPr/>
        </p:nvPicPr>
        <p:blipFill rotWithShape="1">
          <a:blip r:embed="rId2"/>
          <a:srcRect l="14507" t="56981" r="60447" b="36710"/>
          <a:stretch/>
        </p:blipFill>
        <p:spPr>
          <a:xfrm>
            <a:off x="6767074" y="4177364"/>
            <a:ext cx="3915652" cy="554801"/>
          </a:xfrm>
          <a:prstGeom prst="rect">
            <a:avLst/>
          </a:prstGeom>
          <a:ln w="28575">
            <a:solidFill>
              <a:schemeClr val="tx1"/>
            </a:solidFill>
          </a:ln>
        </p:spPr>
      </p:pic>
    </p:spTree>
    <p:extLst>
      <p:ext uri="{BB962C8B-B14F-4D97-AF65-F5344CB8AC3E}">
        <p14:creationId xmlns:p14="http://schemas.microsoft.com/office/powerpoint/2010/main" val="4191212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B6F6-D0EB-78A9-310D-E399634478BC}"/>
              </a:ext>
            </a:extLst>
          </p:cNvPr>
          <p:cNvSpPr>
            <a:spLocks noGrp="1"/>
          </p:cNvSpPr>
          <p:nvPr>
            <p:ph type="title"/>
          </p:nvPr>
        </p:nvSpPr>
        <p:spPr/>
        <p:txBody>
          <a:bodyPr/>
          <a:lstStyle/>
          <a:p>
            <a:r>
              <a:rPr lang="en-US" dirty="0"/>
              <a:t>ADVANCED QUERIES</a:t>
            </a:r>
          </a:p>
        </p:txBody>
      </p:sp>
      <p:sp>
        <p:nvSpPr>
          <p:cNvPr id="3" name="Content Placeholder 2">
            <a:extLst>
              <a:ext uri="{FF2B5EF4-FFF2-40B4-BE49-F238E27FC236}">
                <a16:creationId xmlns:a16="http://schemas.microsoft.com/office/drawing/2014/main" id="{58DA1825-8F88-D1DD-F1AC-07AA83C7E59F}"/>
              </a:ext>
            </a:extLst>
          </p:cNvPr>
          <p:cNvSpPr>
            <a:spLocks noGrp="1"/>
          </p:cNvSpPr>
          <p:nvPr>
            <p:ph sz="half" idx="1"/>
          </p:nvPr>
        </p:nvSpPr>
        <p:spPr/>
        <p:txBody>
          <a:bodyPr>
            <a:normAutofit fontScale="25000" lnSpcReduction="20000"/>
          </a:bodyPr>
          <a:lstStyle/>
          <a:p>
            <a:pPr marL="0" indent="0">
              <a:buNone/>
            </a:pPr>
            <a:r>
              <a:rPr lang="en-US" sz="3600" b="1" dirty="0"/>
              <a:t>Display the Exhibition name, number of visitors for each exhibition and the number of artists that were present to display their work in the exhibitions. Order the exhibitions by total people who were present at some point in the exhibition</a:t>
            </a:r>
          </a:p>
          <a:p>
            <a:pPr marL="0" indent="0">
              <a:buNone/>
            </a:pPr>
            <a:endParaRPr lang="en-US" sz="3600" b="1" dirty="0"/>
          </a:p>
          <a:p>
            <a:pPr marL="0" indent="0">
              <a:buNone/>
            </a:pPr>
            <a:r>
              <a:rPr lang="en-US" sz="3600" b="1" dirty="0"/>
              <a:t>SELECT </a:t>
            </a:r>
          </a:p>
          <a:p>
            <a:pPr marL="0" indent="0">
              <a:buNone/>
            </a:pPr>
            <a:r>
              <a:rPr lang="en-US" sz="3600" b="1" dirty="0"/>
              <a:t>	name AS "Exhibition Name",</a:t>
            </a:r>
          </a:p>
          <a:p>
            <a:pPr marL="0" indent="0">
              <a:buNone/>
            </a:pPr>
            <a:r>
              <a:rPr lang="en-US" sz="3600" b="1" dirty="0"/>
              <a:t>	COUNT(DISTINCT(</a:t>
            </a:r>
            <a:r>
              <a:rPr lang="en-US" sz="3600" b="1" dirty="0" err="1"/>
              <a:t>visitor_id</a:t>
            </a:r>
            <a:r>
              <a:rPr lang="en-US" sz="3600" b="1" dirty="0"/>
              <a:t>)) AS "Visitor Count",</a:t>
            </a:r>
          </a:p>
          <a:p>
            <a:pPr marL="0" indent="0">
              <a:buNone/>
            </a:pPr>
            <a:r>
              <a:rPr lang="en-US" sz="3600" b="1" dirty="0"/>
              <a:t>	COUNT(DISTINCT(</a:t>
            </a:r>
            <a:r>
              <a:rPr lang="en-US" sz="3600" b="1" dirty="0" err="1"/>
              <a:t>artist_id</a:t>
            </a:r>
            <a:r>
              <a:rPr lang="en-US" sz="3600" b="1" dirty="0"/>
              <a:t>, </a:t>
            </a:r>
            <a:r>
              <a:rPr lang="en-US" sz="3600" b="1" dirty="0" err="1"/>
              <a:t>exhibition_id</a:t>
            </a:r>
            <a:r>
              <a:rPr lang="en-US" sz="3600" b="1" dirty="0"/>
              <a:t>)) AS "Present Artist Count",</a:t>
            </a:r>
          </a:p>
          <a:p>
            <a:pPr marL="0" indent="0">
              <a:buNone/>
            </a:pPr>
            <a:r>
              <a:rPr lang="en-US" sz="3600" b="1" dirty="0"/>
              <a:t>	COUNT(DISTINCT(</a:t>
            </a:r>
            <a:r>
              <a:rPr lang="en-US" sz="3600" b="1" dirty="0" err="1"/>
              <a:t>visitor_id</a:t>
            </a:r>
            <a:r>
              <a:rPr lang="en-US" sz="3600" b="1" dirty="0"/>
              <a:t>)) + COUNT(DISTINCT(</a:t>
            </a:r>
            <a:r>
              <a:rPr lang="en-US" sz="3600" b="1" dirty="0" err="1"/>
              <a:t>artist_id</a:t>
            </a:r>
            <a:r>
              <a:rPr lang="en-US" sz="3600" b="1" dirty="0"/>
              <a:t>, </a:t>
            </a:r>
            <a:r>
              <a:rPr lang="en-US" sz="3600" b="1" dirty="0" err="1"/>
              <a:t>exhibition_id</a:t>
            </a:r>
            <a:r>
              <a:rPr lang="en-US" sz="3600" b="1" dirty="0"/>
              <a:t>)) AS "Total People Count"</a:t>
            </a:r>
          </a:p>
          <a:p>
            <a:pPr marL="0" indent="0">
              <a:buNone/>
            </a:pPr>
            <a:r>
              <a:rPr lang="en-US" sz="3600" b="1" dirty="0"/>
              <a:t>	FROM booking</a:t>
            </a:r>
          </a:p>
          <a:p>
            <a:pPr marL="0" indent="0">
              <a:buNone/>
            </a:pPr>
            <a:r>
              <a:rPr lang="en-US" sz="3600" b="1" dirty="0"/>
              <a:t>JOIN exhibition e USING (</a:t>
            </a:r>
            <a:r>
              <a:rPr lang="en-US" sz="3600" b="1" dirty="0" err="1"/>
              <a:t>exhibition_id</a:t>
            </a:r>
            <a:r>
              <a:rPr lang="en-US" sz="3600" b="1" dirty="0"/>
              <a:t>)</a:t>
            </a:r>
          </a:p>
          <a:p>
            <a:pPr marL="0" indent="0">
              <a:buNone/>
            </a:pPr>
            <a:r>
              <a:rPr lang="en-US" sz="3600" b="1" dirty="0"/>
              <a:t>JOIN display USING (</a:t>
            </a:r>
            <a:r>
              <a:rPr lang="en-US" sz="3600" b="1" dirty="0" err="1"/>
              <a:t>exhibition_id</a:t>
            </a:r>
            <a:r>
              <a:rPr lang="en-US" sz="3600" b="1" dirty="0"/>
              <a:t>)</a:t>
            </a:r>
          </a:p>
        </p:txBody>
      </p:sp>
      <p:sp>
        <p:nvSpPr>
          <p:cNvPr id="4" name="Content Placeholder 3">
            <a:extLst>
              <a:ext uri="{FF2B5EF4-FFF2-40B4-BE49-F238E27FC236}">
                <a16:creationId xmlns:a16="http://schemas.microsoft.com/office/drawing/2014/main" id="{28453A59-73F3-3134-C2D2-A53D0B41C5A2}"/>
              </a:ext>
            </a:extLst>
          </p:cNvPr>
          <p:cNvSpPr>
            <a:spLocks noGrp="1"/>
          </p:cNvSpPr>
          <p:nvPr>
            <p:ph sz="half" idx="2"/>
          </p:nvPr>
        </p:nvSpPr>
        <p:spPr/>
        <p:txBody>
          <a:bodyPr>
            <a:normAutofit fontScale="25000" lnSpcReduction="20000"/>
          </a:bodyPr>
          <a:lstStyle/>
          <a:p>
            <a:pPr marL="0" indent="0">
              <a:buNone/>
            </a:pPr>
            <a:r>
              <a:rPr lang="en-US" sz="3600" b="1" dirty="0"/>
              <a:t>JOIN artwork USING (</a:t>
            </a:r>
            <a:r>
              <a:rPr lang="en-US" sz="3600" b="1" dirty="0" err="1"/>
              <a:t>art_id</a:t>
            </a:r>
            <a:r>
              <a:rPr lang="en-US" sz="3600" b="1" dirty="0"/>
              <a:t>)</a:t>
            </a:r>
          </a:p>
          <a:p>
            <a:pPr marL="0" indent="0">
              <a:buNone/>
            </a:pPr>
            <a:r>
              <a:rPr lang="en-US" sz="3600" b="1" dirty="0"/>
              <a:t>WHERE </a:t>
            </a:r>
            <a:r>
              <a:rPr lang="en-US" sz="3600" b="1" dirty="0" err="1"/>
              <a:t>artist_presence</a:t>
            </a:r>
            <a:r>
              <a:rPr lang="en-US" sz="3600" b="1" dirty="0"/>
              <a:t> = TRUE</a:t>
            </a:r>
          </a:p>
          <a:p>
            <a:pPr marL="0" indent="0">
              <a:buNone/>
            </a:pPr>
            <a:r>
              <a:rPr lang="en-US" sz="3600" b="1" dirty="0"/>
              <a:t>GROUP BY </a:t>
            </a:r>
            <a:r>
              <a:rPr lang="en-US" sz="3600" b="1" dirty="0" err="1"/>
              <a:t>e.name</a:t>
            </a:r>
            <a:endParaRPr lang="en-US" sz="3600" b="1" dirty="0"/>
          </a:p>
          <a:p>
            <a:pPr marL="0" indent="0">
              <a:buNone/>
            </a:pPr>
            <a:r>
              <a:rPr lang="en-US" sz="3600" b="1" dirty="0"/>
              <a:t>ORDER BY COUNT(DISTINCT(</a:t>
            </a:r>
            <a:r>
              <a:rPr lang="en-US" sz="3600" b="1" dirty="0" err="1"/>
              <a:t>visitor_id</a:t>
            </a:r>
            <a:r>
              <a:rPr lang="en-US" sz="3600" b="1" dirty="0"/>
              <a:t>)) + COUNT(DISTINCT(</a:t>
            </a:r>
            <a:r>
              <a:rPr lang="en-US" sz="3600" b="1" dirty="0" err="1"/>
              <a:t>artist_id</a:t>
            </a:r>
            <a:r>
              <a:rPr lang="en-US" sz="3600" b="1" dirty="0"/>
              <a:t>, </a:t>
            </a:r>
            <a:r>
              <a:rPr lang="en-US" sz="3600" b="1" dirty="0" err="1"/>
              <a:t>exhibition_id</a:t>
            </a:r>
            <a:r>
              <a:rPr lang="en-US" sz="3600" b="1" dirty="0"/>
              <a:t>)) DESC;</a:t>
            </a:r>
          </a:p>
          <a:p>
            <a:pPr marL="0" indent="0">
              <a:buNone/>
            </a:pPr>
            <a:endParaRPr lang="en-US" dirty="0"/>
          </a:p>
        </p:txBody>
      </p:sp>
      <p:pic>
        <p:nvPicPr>
          <p:cNvPr id="6" name="Picture 5" descr="A screenshot of a computer&#10;&#10;Description automatically generated">
            <a:extLst>
              <a:ext uri="{FF2B5EF4-FFF2-40B4-BE49-F238E27FC236}">
                <a16:creationId xmlns:a16="http://schemas.microsoft.com/office/drawing/2014/main" id="{E431C725-F257-CC57-E69F-B64CD3797D6C}"/>
              </a:ext>
            </a:extLst>
          </p:cNvPr>
          <p:cNvPicPr>
            <a:picLocks noChangeAspect="1"/>
          </p:cNvPicPr>
          <p:nvPr/>
        </p:nvPicPr>
        <p:blipFill rotWithShape="1">
          <a:blip r:embed="rId2"/>
          <a:srcRect l="14318" t="56676" r="52932" b="28408"/>
          <a:stretch/>
        </p:blipFill>
        <p:spPr>
          <a:xfrm>
            <a:off x="6261560" y="4224190"/>
            <a:ext cx="4926679" cy="1262209"/>
          </a:xfrm>
          <a:prstGeom prst="rect">
            <a:avLst/>
          </a:prstGeom>
          <a:ln w="28575">
            <a:solidFill>
              <a:schemeClr val="tx1"/>
            </a:solidFill>
          </a:ln>
        </p:spPr>
      </p:pic>
    </p:spTree>
    <p:extLst>
      <p:ext uri="{BB962C8B-B14F-4D97-AF65-F5344CB8AC3E}">
        <p14:creationId xmlns:p14="http://schemas.microsoft.com/office/powerpoint/2010/main" val="3836177147"/>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78</TotalTime>
  <Words>1046</Words>
  <Application>Microsoft Macintosh PowerPoint</Application>
  <PresentationFormat>Widescreen</PresentationFormat>
  <Paragraphs>105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Grandview</vt:lpstr>
      <vt:lpstr>Grandview Display</vt:lpstr>
      <vt:lpstr>DashVTI</vt:lpstr>
      <vt:lpstr>ART GALLERY MANAGEMENT SYSTEM</vt:lpstr>
      <vt:lpstr>OBJECTIVE</vt:lpstr>
      <vt:lpstr>ENTITY RELATIONSHIP DIAGRAM</vt:lpstr>
      <vt:lpstr>BUSINESS RULES</vt:lpstr>
      <vt:lpstr>TRIGGERS</vt:lpstr>
      <vt:lpstr>TRIGGERS</vt:lpstr>
      <vt:lpstr>SEQUENCE</vt:lpstr>
      <vt:lpstr>ADVANCED QUERIES</vt:lpstr>
      <vt:lpstr>ADVANCED QUERIES</vt:lpstr>
      <vt:lpstr>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 GALLERY MANAGEMENT SYSTEM</dc:title>
  <dc:creator>Shankar, Nandhakumar Raj</dc:creator>
  <cp:lastModifiedBy>Shankar, Nandhakumar Raj</cp:lastModifiedBy>
  <cp:revision>5</cp:revision>
  <dcterms:created xsi:type="dcterms:W3CDTF">2023-11-15T09:46:50Z</dcterms:created>
  <dcterms:modified xsi:type="dcterms:W3CDTF">2023-11-15T22:27:20Z</dcterms:modified>
</cp:coreProperties>
</file>