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单击此处编辑母版标题样式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第七大纲级别单击此处编辑母版文本样式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第二级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第三级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第四级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第五级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6/11/16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CA631E4-843F-45A3-A62B-7F298D9B39E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单击此处编辑母版标题样式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6/11/16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8248C90-E432-4557-882F-E34F742EA19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1A3A3E07-3656-49F8-AAD1-390179C4F45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章  会员管理系统设计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981080" y="2043000"/>
            <a:ext cx="5686200" cy="394920"/>
          </a:xfrm>
          <a:prstGeom prst="rect">
            <a:avLst/>
          </a:prstGeom>
          <a:gradFill>
            <a:gsLst>
              <a:gs pos="0">
                <a:srgbClr val="ffccff"/>
              </a:gs>
              <a:gs pos="100000">
                <a:schemeClr val="bg1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Blip>
                <a:blip r:embed="rId1"/>
              </a:buBlip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10.1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系统总体设计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1981080" y="3338640"/>
            <a:ext cx="5686200" cy="394920"/>
          </a:xfrm>
          <a:prstGeom prst="rect">
            <a:avLst/>
          </a:prstGeom>
          <a:gradFill>
            <a:gsLst>
              <a:gs pos="0">
                <a:srgbClr val="cc6600"/>
              </a:gs>
              <a:gs pos="100000">
                <a:schemeClr val="bg1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Blip>
                <a:blip r:embed="rId2"/>
              </a:buBlip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系统功能实现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366C2F44-CB26-4FF0-8887-07A8AF62714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  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系统功能实现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1371600" y="1219320"/>
            <a:ext cx="7543440" cy="4912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10.2.6  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系统首页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登录成功后将打开系统首页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index.php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它以分页形式列出当前注册的所有会员。若单击【电子邮件】列的链接，可给选定会员发邮件；若单击【详细信息】链接，则可查看选定会员的详细信息；若单击【注销】链接，则可结束本次会话并转到登录页。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系统首页设计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系统首页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index.php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仅限登录后的会员访问，若用户未经登录而试图直接访问该页，则会被重定向到登录页。系统首页用于列出会员的简明信息并包含到个人详细信息页的链接。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个人详细信息页设计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当在系统首页上单击【详细信息】链接时，将打开会员个人信息页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detail.php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。系统首页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index.php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与会员个人信息页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detail.php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组成了一个主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详细页集合。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</a:pP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100080" y="5410080"/>
            <a:ext cx="1045800" cy="23652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0"/>
          </a:gradFill>
          <a:ln w="9360">
            <a:solidFill>
              <a:srgbClr val="ffccff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第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章目录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2776680" y="22096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6"/>
          <p:cNvSpPr/>
          <p:nvPr/>
        </p:nvSpPr>
        <p:spPr>
          <a:xfrm>
            <a:off x="2933640" y="24670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7"/>
          <p:cNvSpPr/>
          <p:nvPr/>
        </p:nvSpPr>
        <p:spPr>
          <a:xfrm>
            <a:off x="2795760" y="24098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8"/>
          <p:cNvSpPr/>
          <p:nvPr/>
        </p:nvSpPr>
        <p:spPr>
          <a:xfrm>
            <a:off x="2690640" y="27050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9"/>
          <p:cNvSpPr/>
          <p:nvPr/>
        </p:nvSpPr>
        <p:spPr>
          <a:xfrm>
            <a:off x="3295800" y="24573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0"/>
          <p:cNvSpPr/>
          <p:nvPr/>
        </p:nvSpPr>
        <p:spPr>
          <a:xfrm>
            <a:off x="3295800" y="24573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1"/>
          <p:cNvSpPr/>
          <p:nvPr/>
        </p:nvSpPr>
        <p:spPr>
          <a:xfrm>
            <a:off x="3548160" y="26002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2"/>
          <p:cNvSpPr/>
          <p:nvPr/>
        </p:nvSpPr>
        <p:spPr>
          <a:xfrm>
            <a:off x="3176640" y="288612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3"/>
          <p:cNvSpPr/>
          <p:nvPr/>
        </p:nvSpPr>
        <p:spPr>
          <a:xfrm>
            <a:off x="2757600" y="24242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4"/>
          <p:cNvSpPr/>
          <p:nvPr/>
        </p:nvSpPr>
        <p:spPr>
          <a:xfrm>
            <a:off x="2700360" y="20480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5"/>
          <p:cNvSpPr/>
          <p:nvPr/>
        </p:nvSpPr>
        <p:spPr>
          <a:xfrm>
            <a:off x="3076560" y="21812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6"/>
          <p:cNvSpPr/>
          <p:nvPr/>
        </p:nvSpPr>
        <p:spPr>
          <a:xfrm>
            <a:off x="2814480" y="26337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7"/>
          <p:cNvSpPr/>
          <p:nvPr/>
        </p:nvSpPr>
        <p:spPr>
          <a:xfrm>
            <a:off x="2757600" y="24242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4" name="Picture 19" descr=""/>
          <p:cNvPicPr/>
          <p:nvPr/>
        </p:nvPicPr>
        <p:blipFill>
          <a:blip r:embed="rId1"/>
          <a:stretch/>
        </p:blipFill>
        <p:spPr>
          <a:xfrm>
            <a:off x="1752480" y="2514600"/>
            <a:ext cx="6324120" cy="3501720"/>
          </a:xfrm>
          <a:prstGeom prst="rect">
            <a:avLst/>
          </a:prstGeom>
          <a:ln w="9360">
            <a:noFill/>
          </a:ln>
        </p:spPr>
      </p:pic>
      <p:pic>
        <p:nvPicPr>
          <p:cNvPr id="205" name="Picture 23" descr=""/>
          <p:cNvPicPr/>
          <p:nvPr/>
        </p:nvPicPr>
        <p:blipFill>
          <a:blip r:embed="rId2"/>
          <a:stretch/>
        </p:blipFill>
        <p:spPr>
          <a:xfrm>
            <a:off x="1676520" y="2743200"/>
            <a:ext cx="6933960" cy="2979360"/>
          </a:xfrm>
          <a:prstGeom prst="rect">
            <a:avLst/>
          </a:prstGeom>
          <a:ln w="9360">
            <a:noFill/>
          </a:ln>
        </p:spPr>
      </p:pic>
      <p:sp>
        <p:nvSpPr>
          <p:cNvPr id="206" name="CustomShape 18"/>
          <p:cNvSpPr/>
          <p:nvPr/>
        </p:nvSpPr>
        <p:spPr>
          <a:xfrm>
            <a:off x="2733840" y="242892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Picture 21" descr=""/>
          <p:cNvPicPr/>
          <p:nvPr/>
        </p:nvPicPr>
        <p:blipFill>
          <a:blip r:embed="rId3"/>
          <a:stretch/>
        </p:blipFill>
        <p:spPr>
          <a:xfrm>
            <a:off x="1752480" y="2590920"/>
            <a:ext cx="6400440" cy="3482640"/>
          </a:xfrm>
          <a:prstGeom prst="rect">
            <a:avLst/>
          </a:prstGeom>
          <a:ln w="9360">
            <a:noFill/>
          </a:ln>
        </p:spPr>
      </p:pic>
      <p:sp>
        <p:nvSpPr>
          <p:cNvPr id="208" name="CustomShape 19"/>
          <p:cNvSpPr/>
          <p:nvPr/>
        </p:nvSpPr>
        <p:spPr>
          <a:xfrm>
            <a:off x="2909880" y="27147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2" dur="indefinite" restart="never" nodeType="tmRoot">
          <p:childTnLst>
            <p:seq>
              <p:cTn id="113" dur="indefinite" nodeType="mainSeq"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2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049B8D12-FDA2-4B7E-973A-2D1F1817595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  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系统功能实现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1371600" y="1219320"/>
            <a:ext cx="7543440" cy="4912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10.2.7  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会员信息更新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用户在注册会员之后，如果希望修改自己在注册页上提交的个人信息，可以在网站导航条上单击【修改资料】链接，此时会打开个人信息更新页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modify.php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个人信息更新页仅限登录到系统会员访问，而且在这里只能修改自己的个人信息；个人信息更新页未列出密码，用户名则以只读方式显示，不允许进行修改。假如用户未经登录而直接访问该页，将被重定向到登录页并显示出错信息。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</a:pP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100080" y="5410080"/>
            <a:ext cx="1045800" cy="23652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0"/>
          </a:gradFill>
          <a:ln w="9360">
            <a:solidFill>
              <a:srgbClr val="ffccff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第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章目录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2776680" y="22096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6"/>
          <p:cNvSpPr/>
          <p:nvPr/>
        </p:nvSpPr>
        <p:spPr>
          <a:xfrm>
            <a:off x="2933640" y="24670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7"/>
          <p:cNvSpPr/>
          <p:nvPr/>
        </p:nvSpPr>
        <p:spPr>
          <a:xfrm>
            <a:off x="2795760" y="24098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8"/>
          <p:cNvSpPr/>
          <p:nvPr/>
        </p:nvSpPr>
        <p:spPr>
          <a:xfrm>
            <a:off x="2690640" y="27050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9"/>
          <p:cNvSpPr/>
          <p:nvPr/>
        </p:nvSpPr>
        <p:spPr>
          <a:xfrm>
            <a:off x="3295800" y="24573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0"/>
          <p:cNvSpPr/>
          <p:nvPr/>
        </p:nvSpPr>
        <p:spPr>
          <a:xfrm>
            <a:off x="3295800" y="24573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1"/>
          <p:cNvSpPr/>
          <p:nvPr/>
        </p:nvSpPr>
        <p:spPr>
          <a:xfrm>
            <a:off x="3548160" y="26002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2"/>
          <p:cNvSpPr/>
          <p:nvPr/>
        </p:nvSpPr>
        <p:spPr>
          <a:xfrm>
            <a:off x="3176640" y="288612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3"/>
          <p:cNvSpPr/>
          <p:nvPr/>
        </p:nvSpPr>
        <p:spPr>
          <a:xfrm>
            <a:off x="2757600" y="24242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4"/>
          <p:cNvSpPr/>
          <p:nvPr/>
        </p:nvSpPr>
        <p:spPr>
          <a:xfrm>
            <a:off x="2700360" y="20480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5"/>
          <p:cNvSpPr/>
          <p:nvPr/>
        </p:nvSpPr>
        <p:spPr>
          <a:xfrm>
            <a:off x="3076560" y="21812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6"/>
          <p:cNvSpPr/>
          <p:nvPr/>
        </p:nvSpPr>
        <p:spPr>
          <a:xfrm>
            <a:off x="2814480" y="26337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7"/>
          <p:cNvSpPr/>
          <p:nvPr/>
        </p:nvSpPr>
        <p:spPr>
          <a:xfrm>
            <a:off x="2757600" y="24242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8"/>
          <p:cNvSpPr/>
          <p:nvPr/>
        </p:nvSpPr>
        <p:spPr>
          <a:xfrm>
            <a:off x="2733840" y="242892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9"/>
          <p:cNvSpPr/>
          <p:nvPr/>
        </p:nvSpPr>
        <p:spPr>
          <a:xfrm>
            <a:off x="2733840" y="203832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8" name="Picture 21" descr=""/>
          <p:cNvPicPr/>
          <p:nvPr/>
        </p:nvPicPr>
        <p:blipFill>
          <a:blip r:embed="rId1"/>
          <a:stretch/>
        </p:blipFill>
        <p:spPr>
          <a:xfrm>
            <a:off x="2057400" y="1371600"/>
            <a:ext cx="6132240" cy="4638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4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5ACE9831-D0E1-4F1D-9194-F444A6974CB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  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系统功能实现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1371600" y="1219320"/>
            <a:ext cx="7543440" cy="4912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10.2.8  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密码查询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在会员管理系统中，查询密码功能通过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username.php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、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answer.php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和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getpwd.php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三个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动态网页来实现，这些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页均未加保护，可以由任何用户访问。当用户查询密码时，首先需要输入用户名，如果该用户名存在于后台数据库中，则显示安全问题；如果提交了一个正确的答案，则需要选择获取密码的方式，然后通过网页查看密码或通过邮件收取密码。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</a:pP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输入用户名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</a:pP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回答安全问题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</a:pP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找回密码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</a:pP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100080" y="5410080"/>
            <a:ext cx="1045800" cy="23652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0"/>
          </a:gradFill>
          <a:ln w="9360">
            <a:solidFill>
              <a:srgbClr val="ffccff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第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章目录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2776680" y="22096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6"/>
          <p:cNvSpPr/>
          <p:nvPr/>
        </p:nvSpPr>
        <p:spPr>
          <a:xfrm>
            <a:off x="2933640" y="24670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7"/>
          <p:cNvSpPr/>
          <p:nvPr/>
        </p:nvSpPr>
        <p:spPr>
          <a:xfrm>
            <a:off x="2795760" y="24098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8"/>
          <p:cNvSpPr/>
          <p:nvPr/>
        </p:nvSpPr>
        <p:spPr>
          <a:xfrm>
            <a:off x="2690640" y="27050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9"/>
          <p:cNvSpPr/>
          <p:nvPr/>
        </p:nvSpPr>
        <p:spPr>
          <a:xfrm>
            <a:off x="3295800" y="24573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0"/>
          <p:cNvSpPr/>
          <p:nvPr/>
        </p:nvSpPr>
        <p:spPr>
          <a:xfrm>
            <a:off x="3295800" y="24573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1"/>
          <p:cNvSpPr/>
          <p:nvPr/>
        </p:nvSpPr>
        <p:spPr>
          <a:xfrm>
            <a:off x="3548160" y="26002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2"/>
          <p:cNvSpPr/>
          <p:nvPr/>
        </p:nvSpPr>
        <p:spPr>
          <a:xfrm>
            <a:off x="3176640" y="288612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3"/>
          <p:cNvSpPr/>
          <p:nvPr/>
        </p:nvSpPr>
        <p:spPr>
          <a:xfrm>
            <a:off x="2757600" y="24242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4"/>
          <p:cNvSpPr/>
          <p:nvPr/>
        </p:nvSpPr>
        <p:spPr>
          <a:xfrm>
            <a:off x="2700360" y="20480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5"/>
          <p:cNvSpPr/>
          <p:nvPr/>
        </p:nvSpPr>
        <p:spPr>
          <a:xfrm>
            <a:off x="3076560" y="21812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6"/>
          <p:cNvSpPr/>
          <p:nvPr/>
        </p:nvSpPr>
        <p:spPr>
          <a:xfrm>
            <a:off x="2814480" y="26337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7"/>
          <p:cNvSpPr/>
          <p:nvPr/>
        </p:nvSpPr>
        <p:spPr>
          <a:xfrm>
            <a:off x="2757600" y="24242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8"/>
          <p:cNvSpPr/>
          <p:nvPr/>
        </p:nvSpPr>
        <p:spPr>
          <a:xfrm>
            <a:off x="2733840" y="242892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9"/>
          <p:cNvSpPr/>
          <p:nvPr/>
        </p:nvSpPr>
        <p:spPr>
          <a:xfrm>
            <a:off x="2733840" y="203832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0"/>
          <p:cNvSpPr/>
          <p:nvPr/>
        </p:nvSpPr>
        <p:spPr>
          <a:xfrm>
            <a:off x="2752560" y="257652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9" name="Picture 21" descr=""/>
          <p:cNvPicPr/>
          <p:nvPr/>
        </p:nvPicPr>
        <p:blipFill>
          <a:blip r:embed="rId1"/>
          <a:stretch/>
        </p:blipFill>
        <p:spPr>
          <a:xfrm>
            <a:off x="1676520" y="2666880"/>
            <a:ext cx="6271920" cy="2939760"/>
          </a:xfrm>
          <a:prstGeom prst="rect">
            <a:avLst/>
          </a:prstGeom>
          <a:ln w="9360">
            <a:noFill/>
          </a:ln>
        </p:spPr>
      </p:pic>
      <p:sp>
        <p:nvSpPr>
          <p:cNvPr id="250" name="CustomShape 21"/>
          <p:cNvSpPr/>
          <p:nvPr/>
        </p:nvSpPr>
        <p:spPr>
          <a:xfrm>
            <a:off x="2690640" y="26290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1" name="Picture 23" descr=""/>
          <p:cNvPicPr/>
          <p:nvPr/>
        </p:nvPicPr>
        <p:blipFill>
          <a:blip r:embed="rId2"/>
          <a:stretch/>
        </p:blipFill>
        <p:spPr>
          <a:xfrm>
            <a:off x="1676520" y="2819520"/>
            <a:ext cx="6271920" cy="2668320"/>
          </a:xfrm>
          <a:prstGeom prst="rect">
            <a:avLst/>
          </a:prstGeom>
          <a:ln w="9360">
            <a:noFill/>
          </a:ln>
        </p:spPr>
      </p:pic>
      <p:sp>
        <p:nvSpPr>
          <p:cNvPr id="252" name="CustomShape 22"/>
          <p:cNvSpPr/>
          <p:nvPr/>
        </p:nvSpPr>
        <p:spPr>
          <a:xfrm>
            <a:off x="2714760" y="24382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3" name="Picture 25" descr=""/>
          <p:cNvPicPr/>
          <p:nvPr/>
        </p:nvPicPr>
        <p:blipFill>
          <a:blip r:embed="rId3"/>
          <a:stretch/>
        </p:blipFill>
        <p:spPr>
          <a:xfrm>
            <a:off x="2209680" y="2819520"/>
            <a:ext cx="6171840" cy="3292200"/>
          </a:xfrm>
          <a:prstGeom prst="rect">
            <a:avLst/>
          </a:prstGeom>
          <a:ln w="9360">
            <a:noFill/>
          </a:ln>
        </p:spPr>
      </p:pic>
      <p:sp>
        <p:nvSpPr>
          <p:cNvPr id="254" name="CustomShape 23"/>
          <p:cNvSpPr/>
          <p:nvPr/>
        </p:nvSpPr>
        <p:spPr>
          <a:xfrm>
            <a:off x="2714760" y="24382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5" name="Picture 27" descr=""/>
          <p:cNvPicPr/>
          <p:nvPr/>
        </p:nvPicPr>
        <p:blipFill>
          <a:blip r:embed="rId4"/>
          <a:stretch/>
        </p:blipFill>
        <p:spPr>
          <a:xfrm>
            <a:off x="2362320" y="2895480"/>
            <a:ext cx="6095520" cy="32508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46" dur="indefinite" restart="never" nodeType="tmRoot">
          <p:childTnLst>
            <p:seq>
              <p:cTn id="147" dur="indefinite" nodeType="mainSeq">
                <p:childTnLst>
                  <p:par>
                    <p:cTn id="148" fill="hold">
                      <p:stCondLst>
                        <p:cond delay="0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5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6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98F9847E-74B1-4931-983B-ABAA5B77A43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  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系统功能实现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8" name="TextShape 3"/>
          <p:cNvSpPr txBox="1"/>
          <p:nvPr/>
        </p:nvSpPr>
        <p:spPr>
          <a:xfrm>
            <a:off x="1371600" y="1219320"/>
            <a:ext cx="7543440" cy="4912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10.2.9  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照片上传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会员登录后，在系统导航条上单击【上传照片】链接，可以打开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upload.php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页。当从本地硬盘上选择要上传的照片并单击【上传】按钮时，若文件上传成功，则在页面上显示照片及相关图像文件信息，并将图像文件路径保存到数据库中。照片上传页仅限会员访问，若用户未经登录而直接访问该页，将被重定向到登录页。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</a:pP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100080" y="5410080"/>
            <a:ext cx="1045800" cy="23652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0"/>
          </a:gradFill>
          <a:ln w="9360">
            <a:solidFill>
              <a:srgbClr val="ffccff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第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章目录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5"/>
          <p:cNvSpPr/>
          <p:nvPr/>
        </p:nvSpPr>
        <p:spPr>
          <a:xfrm>
            <a:off x="2776680" y="22096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6"/>
          <p:cNvSpPr/>
          <p:nvPr/>
        </p:nvSpPr>
        <p:spPr>
          <a:xfrm>
            <a:off x="2933640" y="24670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7"/>
          <p:cNvSpPr/>
          <p:nvPr/>
        </p:nvSpPr>
        <p:spPr>
          <a:xfrm>
            <a:off x="2795760" y="24098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8"/>
          <p:cNvSpPr/>
          <p:nvPr/>
        </p:nvSpPr>
        <p:spPr>
          <a:xfrm>
            <a:off x="2690640" y="27050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9"/>
          <p:cNvSpPr/>
          <p:nvPr/>
        </p:nvSpPr>
        <p:spPr>
          <a:xfrm>
            <a:off x="3295800" y="24573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0"/>
          <p:cNvSpPr/>
          <p:nvPr/>
        </p:nvSpPr>
        <p:spPr>
          <a:xfrm>
            <a:off x="3295800" y="24573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1"/>
          <p:cNvSpPr/>
          <p:nvPr/>
        </p:nvSpPr>
        <p:spPr>
          <a:xfrm>
            <a:off x="3548160" y="26002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2"/>
          <p:cNvSpPr/>
          <p:nvPr/>
        </p:nvSpPr>
        <p:spPr>
          <a:xfrm>
            <a:off x="3176640" y="288612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3"/>
          <p:cNvSpPr/>
          <p:nvPr/>
        </p:nvSpPr>
        <p:spPr>
          <a:xfrm>
            <a:off x="2757600" y="24242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4"/>
          <p:cNvSpPr/>
          <p:nvPr/>
        </p:nvSpPr>
        <p:spPr>
          <a:xfrm>
            <a:off x="2700360" y="20480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5"/>
          <p:cNvSpPr/>
          <p:nvPr/>
        </p:nvSpPr>
        <p:spPr>
          <a:xfrm>
            <a:off x="3076560" y="21812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6"/>
          <p:cNvSpPr/>
          <p:nvPr/>
        </p:nvSpPr>
        <p:spPr>
          <a:xfrm>
            <a:off x="2814480" y="26337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7"/>
          <p:cNvSpPr/>
          <p:nvPr/>
        </p:nvSpPr>
        <p:spPr>
          <a:xfrm>
            <a:off x="2757600" y="24242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8"/>
          <p:cNvSpPr/>
          <p:nvPr/>
        </p:nvSpPr>
        <p:spPr>
          <a:xfrm>
            <a:off x="2733840" y="242892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9"/>
          <p:cNvSpPr/>
          <p:nvPr/>
        </p:nvSpPr>
        <p:spPr>
          <a:xfrm>
            <a:off x="2733840" y="203832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0"/>
          <p:cNvSpPr/>
          <p:nvPr/>
        </p:nvSpPr>
        <p:spPr>
          <a:xfrm>
            <a:off x="2752560" y="257652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1"/>
          <p:cNvSpPr/>
          <p:nvPr/>
        </p:nvSpPr>
        <p:spPr>
          <a:xfrm>
            <a:off x="2690640" y="26290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2"/>
          <p:cNvSpPr/>
          <p:nvPr/>
        </p:nvSpPr>
        <p:spPr>
          <a:xfrm>
            <a:off x="2714760" y="24382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3"/>
          <p:cNvSpPr/>
          <p:nvPr/>
        </p:nvSpPr>
        <p:spPr>
          <a:xfrm>
            <a:off x="2714760" y="24382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4"/>
          <p:cNvSpPr/>
          <p:nvPr/>
        </p:nvSpPr>
        <p:spPr>
          <a:xfrm>
            <a:off x="2733840" y="238140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0" name="Picture 28" descr=""/>
          <p:cNvPicPr/>
          <p:nvPr/>
        </p:nvPicPr>
        <p:blipFill>
          <a:blip r:embed="rId1"/>
          <a:stretch/>
        </p:blipFill>
        <p:spPr>
          <a:xfrm>
            <a:off x="3581280" y="3352680"/>
            <a:ext cx="4800240" cy="27363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79" dur="indefinite" restart="never" nodeType="tmRoot">
          <p:childTnLst>
            <p:seq>
              <p:cTn id="180" dur="indefinite" nodeType="mainSeq">
                <p:childTnLst>
                  <p:par>
                    <p:cTn id="181" fill="hold">
                      <p:stCondLst>
                        <p:cond delay="0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8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BFA537AC-D98C-4164-A1D3-CBEA868AC23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  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系统功能实现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1071360" y="1143000"/>
            <a:ext cx="7843680" cy="498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10.2.10  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会员管理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当在网站导航条上单击【会员管理】链接时，将打开会员管理页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manage.php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会员管理页以表格形式分页显示当前所有注册会员的基本情况，若在【操作】列单击【删除】链接，则会弹出一个确认框，单击【确定】按钮，即可删除选定的会员。会员管理页仅限系统管理员访问，如果匿名用户或普通会员试图访问本页，则会被重定向到登录页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此时传递的错误代码为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</a:pP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100080" y="5410080"/>
            <a:ext cx="1045800" cy="23652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0"/>
          </a:gradFill>
          <a:ln w="9360">
            <a:solidFill>
              <a:srgbClr val="ffccff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第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章目录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5"/>
          <p:cNvSpPr/>
          <p:nvPr/>
        </p:nvSpPr>
        <p:spPr>
          <a:xfrm>
            <a:off x="2776680" y="22096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6"/>
          <p:cNvSpPr/>
          <p:nvPr/>
        </p:nvSpPr>
        <p:spPr>
          <a:xfrm>
            <a:off x="2933640" y="24670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7"/>
          <p:cNvSpPr/>
          <p:nvPr/>
        </p:nvSpPr>
        <p:spPr>
          <a:xfrm>
            <a:off x="2795760" y="24098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8"/>
          <p:cNvSpPr/>
          <p:nvPr/>
        </p:nvSpPr>
        <p:spPr>
          <a:xfrm>
            <a:off x="2690640" y="27050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9"/>
          <p:cNvSpPr/>
          <p:nvPr/>
        </p:nvSpPr>
        <p:spPr>
          <a:xfrm>
            <a:off x="3295800" y="24573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0"/>
          <p:cNvSpPr/>
          <p:nvPr/>
        </p:nvSpPr>
        <p:spPr>
          <a:xfrm>
            <a:off x="3295800" y="24573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1"/>
          <p:cNvSpPr/>
          <p:nvPr/>
        </p:nvSpPr>
        <p:spPr>
          <a:xfrm>
            <a:off x="3548160" y="26002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2"/>
          <p:cNvSpPr/>
          <p:nvPr/>
        </p:nvSpPr>
        <p:spPr>
          <a:xfrm>
            <a:off x="3176640" y="288612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3"/>
          <p:cNvSpPr/>
          <p:nvPr/>
        </p:nvSpPr>
        <p:spPr>
          <a:xfrm>
            <a:off x="2757600" y="24242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4"/>
          <p:cNvSpPr/>
          <p:nvPr/>
        </p:nvSpPr>
        <p:spPr>
          <a:xfrm>
            <a:off x="2700360" y="20480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5"/>
          <p:cNvSpPr/>
          <p:nvPr/>
        </p:nvSpPr>
        <p:spPr>
          <a:xfrm>
            <a:off x="3076560" y="21812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6"/>
          <p:cNvSpPr/>
          <p:nvPr/>
        </p:nvSpPr>
        <p:spPr>
          <a:xfrm>
            <a:off x="2814480" y="26337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7"/>
          <p:cNvSpPr/>
          <p:nvPr/>
        </p:nvSpPr>
        <p:spPr>
          <a:xfrm>
            <a:off x="2757600" y="24242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8"/>
          <p:cNvSpPr/>
          <p:nvPr/>
        </p:nvSpPr>
        <p:spPr>
          <a:xfrm>
            <a:off x="2733840" y="242892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9"/>
          <p:cNvSpPr/>
          <p:nvPr/>
        </p:nvSpPr>
        <p:spPr>
          <a:xfrm>
            <a:off x="2733840" y="203832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0"/>
          <p:cNvSpPr/>
          <p:nvPr/>
        </p:nvSpPr>
        <p:spPr>
          <a:xfrm>
            <a:off x="2752560" y="257652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1"/>
          <p:cNvSpPr/>
          <p:nvPr/>
        </p:nvSpPr>
        <p:spPr>
          <a:xfrm>
            <a:off x="2690640" y="26290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2"/>
          <p:cNvSpPr/>
          <p:nvPr/>
        </p:nvSpPr>
        <p:spPr>
          <a:xfrm>
            <a:off x="2714760" y="24382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3"/>
          <p:cNvSpPr/>
          <p:nvPr/>
        </p:nvSpPr>
        <p:spPr>
          <a:xfrm>
            <a:off x="2714760" y="24382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4"/>
          <p:cNvSpPr/>
          <p:nvPr/>
        </p:nvSpPr>
        <p:spPr>
          <a:xfrm>
            <a:off x="2733840" y="238140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5"/>
          <p:cNvSpPr/>
          <p:nvPr/>
        </p:nvSpPr>
        <p:spPr>
          <a:xfrm>
            <a:off x="2733840" y="24051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Picture 26" descr=""/>
          <p:cNvPicPr/>
          <p:nvPr/>
        </p:nvPicPr>
        <p:blipFill>
          <a:blip r:embed="rId1"/>
          <a:stretch/>
        </p:blipFill>
        <p:spPr>
          <a:xfrm>
            <a:off x="2971800" y="3505320"/>
            <a:ext cx="5028840" cy="28015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89" dur="indefinite" restart="never" nodeType="tmRoot">
          <p:childTnLst>
            <p:seq>
              <p:cTn id="190" dur="indefinite" nodeType="mainSeq"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9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36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</a:t>
            </a:r>
            <a:r>
              <a:rPr b="0" lang="zh-CN" sz="36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网站开发案例教程全部结束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slow">
    <p:split dir="in" orient="vert"/>
  </p:transition>
  <p:timing>
    <p:tnLst>
      <p:par>
        <p:cTn id="199" dur="indefinite" restart="never" nodeType="tmRoot">
          <p:childTnLst>
            <p:seq>
              <p:cTn id="200" dur="indefinite" nodeType="mainSeq"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614DDA05-BDC5-4D5B-8BEC-587261BE6B2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10.1  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系统总体设计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1371600" y="1219320"/>
            <a:ext cx="7543440" cy="4912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10.1.1  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系统功能分析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99000"/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新会员注册。任何用户都可以通过注册页填写个人资料并保存到后台数据库中。注册时，必须保证会员名是惟一的。如果提交的会员名已被占用，则会通过</a:t>
            </a:r>
            <a:r>
              <a:rPr b="1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Ajax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表单验证在注册页上显示相关提示信息。如果注册成功，则自动登录到系统首页。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99000"/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查看会员资料。会员登录后，若要查看某个会员的详细信息，可在会员列表中单击查看详细信息链接。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99000"/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修改个人资料。会员登录后，可以对自己在注册时填写的个人资料进行修改，但不能修改用户名和登录密码。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99000"/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上传个人照片。会员登录后，可以将自己的照片上传到服务器上，与此同时相应图片文件的路径将被填写到后台数据库中。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99000"/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查询密码。如果会员忘记了自己的密码，则可以通过输入用户名并回答注册设置的安全问题找回密码。在本系统中，提供了以下两种方式来找回密码：在网页上查看密码；通过电子邮件收取密码。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99000"/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管理员专区。在会员管理系统中，会员分为管理员和普通会员。系统管理员不仅拥有普通会员的所有权限，还拥有删除普通会员的特权。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00080" y="5410080"/>
            <a:ext cx="1045800" cy="23652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0"/>
          </a:gradFill>
          <a:ln w="9360">
            <a:solidFill>
              <a:srgbClr val="ffccff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第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章目录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2776680" y="22096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6"/>
          <p:cNvSpPr/>
          <p:nvPr/>
        </p:nvSpPr>
        <p:spPr>
          <a:xfrm>
            <a:off x="2933640" y="24670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7"/>
          <p:cNvSpPr/>
          <p:nvPr/>
        </p:nvSpPr>
        <p:spPr>
          <a:xfrm>
            <a:off x="2795760" y="24098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8"/>
          <p:cNvSpPr/>
          <p:nvPr/>
        </p:nvSpPr>
        <p:spPr>
          <a:xfrm>
            <a:off x="2690640" y="27050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21178CD2-8521-4255-BC2E-DDFCDC0A1C3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10.1  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系统总体设计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1371600" y="1219320"/>
            <a:ext cx="7543440" cy="4912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10.1.2  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数据库设计与实现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100080" y="5410080"/>
            <a:ext cx="1045800" cy="23652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0"/>
          </a:gradFill>
          <a:ln w="9360">
            <a:solidFill>
              <a:srgbClr val="ffccff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第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章目录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2776680" y="22096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"/>
          <p:cNvSpPr/>
          <p:nvPr/>
        </p:nvSpPr>
        <p:spPr>
          <a:xfrm>
            <a:off x="2933640" y="24670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7"/>
          <p:cNvSpPr/>
          <p:nvPr/>
        </p:nvSpPr>
        <p:spPr>
          <a:xfrm>
            <a:off x="2795760" y="24098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8"/>
          <p:cNvSpPr/>
          <p:nvPr/>
        </p:nvSpPr>
        <p:spPr>
          <a:xfrm>
            <a:off x="2690640" y="27050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Picture 176" descr=""/>
          <p:cNvPicPr/>
          <p:nvPr/>
        </p:nvPicPr>
        <p:blipFill>
          <a:blip r:embed="rId1"/>
          <a:stretch/>
        </p:blipFill>
        <p:spPr>
          <a:xfrm>
            <a:off x="266040" y="1752480"/>
            <a:ext cx="8658360" cy="400752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1353A66E-5DAB-43C5-841D-17B7D83E997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10.1  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系统总体设计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1371600" y="1219320"/>
            <a:ext cx="7543440" cy="4912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10.1.3  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站点文件组成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100080" y="5410080"/>
            <a:ext cx="1045800" cy="23652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0"/>
          </a:gradFill>
          <a:ln w="9360">
            <a:solidFill>
              <a:srgbClr val="ffccff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第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章目录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2776680" y="22096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"/>
          <p:cNvSpPr/>
          <p:nvPr/>
        </p:nvSpPr>
        <p:spPr>
          <a:xfrm>
            <a:off x="2933640" y="24670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7"/>
          <p:cNvSpPr/>
          <p:nvPr/>
        </p:nvSpPr>
        <p:spPr>
          <a:xfrm>
            <a:off x="2795760" y="24098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8"/>
          <p:cNvSpPr/>
          <p:nvPr/>
        </p:nvSpPr>
        <p:spPr>
          <a:xfrm>
            <a:off x="2690640" y="27050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9"/>
          <p:cNvSpPr/>
          <p:nvPr/>
        </p:nvSpPr>
        <p:spPr>
          <a:xfrm>
            <a:off x="3295800" y="24573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0"/>
          <p:cNvSpPr/>
          <p:nvPr/>
        </p:nvSpPr>
        <p:spPr>
          <a:xfrm>
            <a:off x="3295800" y="24573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Picture 13" descr=""/>
          <p:cNvPicPr/>
          <p:nvPr/>
        </p:nvPicPr>
        <p:blipFill>
          <a:blip r:embed="rId1"/>
          <a:stretch/>
        </p:blipFill>
        <p:spPr>
          <a:xfrm>
            <a:off x="1523880" y="1752480"/>
            <a:ext cx="7238520" cy="415260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28" dur="indefinite" restart="never" nodeType="tmRoot">
          <p:childTnLst>
            <p:seq>
              <p:cTn id="29" dur="indefinite" nodeType="mainSeq"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FA44AB73-391D-4EFE-9688-9D1DA3B5FD7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  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系统功能实现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1371600" y="1219320"/>
            <a:ext cx="7543440" cy="4912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10.2.1  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创建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样式表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00080" y="5410080"/>
            <a:ext cx="1045800" cy="23652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0"/>
          </a:gradFill>
          <a:ln w="9360">
            <a:solidFill>
              <a:srgbClr val="ffccff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第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章目录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2776680" y="22096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6"/>
          <p:cNvSpPr/>
          <p:nvPr/>
        </p:nvSpPr>
        <p:spPr>
          <a:xfrm>
            <a:off x="2933640" y="24670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7"/>
          <p:cNvSpPr/>
          <p:nvPr/>
        </p:nvSpPr>
        <p:spPr>
          <a:xfrm>
            <a:off x="2795760" y="24098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8"/>
          <p:cNvSpPr/>
          <p:nvPr/>
        </p:nvSpPr>
        <p:spPr>
          <a:xfrm>
            <a:off x="2690640" y="27050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9"/>
          <p:cNvSpPr/>
          <p:nvPr/>
        </p:nvSpPr>
        <p:spPr>
          <a:xfrm>
            <a:off x="3295800" y="24573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0"/>
          <p:cNvSpPr/>
          <p:nvPr/>
        </p:nvSpPr>
        <p:spPr>
          <a:xfrm>
            <a:off x="3295800" y="24573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Picture 12" descr=""/>
          <p:cNvPicPr/>
          <p:nvPr/>
        </p:nvPicPr>
        <p:blipFill>
          <a:blip r:embed="rId1"/>
          <a:stretch/>
        </p:blipFill>
        <p:spPr>
          <a:xfrm>
            <a:off x="1447920" y="1905120"/>
            <a:ext cx="7162560" cy="4090680"/>
          </a:xfrm>
          <a:prstGeom prst="rect">
            <a:avLst/>
          </a:prstGeom>
          <a:ln w="12600">
            <a:noFill/>
          </a:ln>
        </p:spPr>
      </p:pic>
      <p:sp>
        <p:nvSpPr>
          <p:cNvPr id="121" name="CustomShape 11"/>
          <p:cNvSpPr/>
          <p:nvPr/>
        </p:nvSpPr>
        <p:spPr>
          <a:xfrm>
            <a:off x="3548160" y="26002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Picture 13" descr=""/>
          <p:cNvPicPr/>
          <p:nvPr/>
        </p:nvPicPr>
        <p:blipFill>
          <a:blip r:embed="rId2"/>
          <a:stretch/>
        </p:blipFill>
        <p:spPr>
          <a:xfrm>
            <a:off x="2286000" y="1981080"/>
            <a:ext cx="5181120" cy="4193640"/>
          </a:xfrm>
          <a:prstGeom prst="rect">
            <a:avLst/>
          </a:prstGeom>
          <a:ln w="9360">
            <a:noFill/>
          </a:ln>
        </p:spPr>
      </p:pic>
      <p:sp>
        <p:nvSpPr>
          <p:cNvPr id="123" name="CustomShape 12"/>
          <p:cNvSpPr/>
          <p:nvPr/>
        </p:nvSpPr>
        <p:spPr>
          <a:xfrm>
            <a:off x="3176640" y="288612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Picture 15" descr=""/>
          <p:cNvPicPr/>
          <p:nvPr/>
        </p:nvPicPr>
        <p:blipFill>
          <a:blip r:embed="rId3"/>
          <a:stretch/>
        </p:blipFill>
        <p:spPr>
          <a:xfrm>
            <a:off x="1676520" y="2666880"/>
            <a:ext cx="7086240" cy="2757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5DC2FD6E-50ED-4A21-A3AB-B8EF06A2ACA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  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系统功能实现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1371600" y="1219320"/>
            <a:ext cx="7543440" cy="4912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10.2.2  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创建网站导航条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网站导航条包含一些导航链接，对于当前打开的页面，不再显示超链接，而是以反显形式给出提示文字，此外还在导航条右侧显示当前日期。如果用户已经登录，则会在导航条左侧显示出对该用户的欢迎信息。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</a:pP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100080" y="5410080"/>
            <a:ext cx="1045800" cy="23652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0"/>
          </a:gradFill>
          <a:ln w="9360">
            <a:solidFill>
              <a:srgbClr val="ffccff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第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章目录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2776680" y="22096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6"/>
          <p:cNvSpPr/>
          <p:nvPr/>
        </p:nvSpPr>
        <p:spPr>
          <a:xfrm>
            <a:off x="2933640" y="24670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7"/>
          <p:cNvSpPr/>
          <p:nvPr/>
        </p:nvSpPr>
        <p:spPr>
          <a:xfrm>
            <a:off x="2795760" y="24098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8"/>
          <p:cNvSpPr/>
          <p:nvPr/>
        </p:nvSpPr>
        <p:spPr>
          <a:xfrm>
            <a:off x="2690640" y="27050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"/>
          <p:cNvSpPr/>
          <p:nvPr/>
        </p:nvSpPr>
        <p:spPr>
          <a:xfrm>
            <a:off x="3295800" y="24573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0"/>
          <p:cNvSpPr/>
          <p:nvPr/>
        </p:nvSpPr>
        <p:spPr>
          <a:xfrm>
            <a:off x="3295800" y="24573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1"/>
          <p:cNvSpPr/>
          <p:nvPr/>
        </p:nvSpPr>
        <p:spPr>
          <a:xfrm>
            <a:off x="3548160" y="26002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2"/>
          <p:cNvSpPr/>
          <p:nvPr/>
        </p:nvSpPr>
        <p:spPr>
          <a:xfrm>
            <a:off x="3176640" y="288612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3"/>
          <p:cNvSpPr/>
          <p:nvPr/>
        </p:nvSpPr>
        <p:spPr>
          <a:xfrm>
            <a:off x="2757600" y="24242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Picture 16" descr=""/>
          <p:cNvPicPr/>
          <p:nvPr/>
        </p:nvPicPr>
        <p:blipFill>
          <a:blip r:embed="rId1"/>
          <a:stretch/>
        </p:blipFill>
        <p:spPr>
          <a:xfrm>
            <a:off x="2057400" y="2833560"/>
            <a:ext cx="6171840" cy="3417480"/>
          </a:xfrm>
          <a:prstGeom prst="rect">
            <a:avLst/>
          </a:prstGeom>
          <a:ln w="9360">
            <a:noFill/>
          </a:ln>
        </p:spPr>
      </p:pic>
      <p:sp>
        <p:nvSpPr>
          <p:cNvPr id="139" name="CustomShape 14"/>
          <p:cNvSpPr/>
          <p:nvPr/>
        </p:nvSpPr>
        <p:spPr>
          <a:xfrm>
            <a:off x="2209680" y="3809880"/>
            <a:ext cx="5790960" cy="609120"/>
          </a:xfrm>
          <a:prstGeom prst="roundRect">
            <a:avLst>
              <a:gd name="adj" fmla="val 16667"/>
            </a:avLst>
          </a:prstGeom>
          <a:noFill/>
          <a:ln cap="rnd" w="38160">
            <a:solidFill>
              <a:schemeClr val="hlink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395826B4-53C0-43A0-830F-93254CDA6E1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  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系统功能实现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1371600" y="1219320"/>
            <a:ext cx="7543440" cy="4912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10.2.3  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会员注册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在网站导航条上单击【会员注册】链接，即可进入新会员注册页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register.php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。当在文本框输入用户名并使光标离开此文本框时，会利用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Ajax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异步请求技术立即提示所输入的用户名是否可用。当用户在该页上输入个人信息并单击【注册】按钮时，如果提交的用户名尚未被他人注册，并且其他字段也符合要求（如两次输入的密码相同、日期和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Email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地址格式正确），则这些信息会保存在后台数据库中，然后将用户名和角色值保存会话变量中并提示注册成功，停留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秒钟后将自动登录到系统首页。如果所提交的会员名已他人被注册，则进入系统登录页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login.php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并显示出错信息。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00080" y="5410080"/>
            <a:ext cx="1045800" cy="23652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0"/>
          </a:gradFill>
          <a:ln w="9360">
            <a:solidFill>
              <a:srgbClr val="ffccff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第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章目录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2776680" y="22096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6"/>
          <p:cNvSpPr/>
          <p:nvPr/>
        </p:nvSpPr>
        <p:spPr>
          <a:xfrm>
            <a:off x="2933640" y="24670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7"/>
          <p:cNvSpPr/>
          <p:nvPr/>
        </p:nvSpPr>
        <p:spPr>
          <a:xfrm>
            <a:off x="2795760" y="24098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8"/>
          <p:cNvSpPr/>
          <p:nvPr/>
        </p:nvSpPr>
        <p:spPr>
          <a:xfrm>
            <a:off x="2690640" y="27050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9"/>
          <p:cNvSpPr/>
          <p:nvPr/>
        </p:nvSpPr>
        <p:spPr>
          <a:xfrm>
            <a:off x="3295800" y="24573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0"/>
          <p:cNvSpPr/>
          <p:nvPr/>
        </p:nvSpPr>
        <p:spPr>
          <a:xfrm>
            <a:off x="3295800" y="24573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1"/>
          <p:cNvSpPr/>
          <p:nvPr/>
        </p:nvSpPr>
        <p:spPr>
          <a:xfrm>
            <a:off x="3548160" y="26002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2"/>
          <p:cNvSpPr/>
          <p:nvPr/>
        </p:nvSpPr>
        <p:spPr>
          <a:xfrm>
            <a:off x="3176640" y="288612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3"/>
          <p:cNvSpPr/>
          <p:nvPr/>
        </p:nvSpPr>
        <p:spPr>
          <a:xfrm>
            <a:off x="2757600" y="24242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4"/>
          <p:cNvSpPr/>
          <p:nvPr/>
        </p:nvSpPr>
        <p:spPr>
          <a:xfrm>
            <a:off x="2700360" y="20480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Picture 16" descr=""/>
          <p:cNvPicPr/>
          <p:nvPr/>
        </p:nvPicPr>
        <p:blipFill>
          <a:blip r:embed="rId1"/>
          <a:stretch/>
        </p:blipFill>
        <p:spPr>
          <a:xfrm>
            <a:off x="2438280" y="1905120"/>
            <a:ext cx="5562360" cy="4105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9A6A9B96-876C-47EA-963F-3C9B7C4B96D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  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系统功能实现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1371600" y="1219320"/>
            <a:ext cx="7543440" cy="4912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10.2.4  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检查用户名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99000"/>
              <a:buFont typeface="Wingdings" charset="2"/>
              <a:buChar char="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创建会员注册页时，为了保证提供的用户名是惟一的，在该页中插入了“检查新用户名”服务器行为。这样，当单击【提交】按钮时将在服务器端查询数据库，如果所提供的用户名已存在，则会重新加载注册页并传递一个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registered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参数，然后注册表单上方显示用户名已被注册的提示信息。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99000"/>
              <a:buFont typeface="Wingdings" charset="2"/>
              <a:buChar char="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除了提交表单时进行服务器端检查之外，当光标离开【用户名】文本框时，还通过异步请求方式对用户名进行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Ajax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验证，在这个请求过程中将调用服务器端的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check_username.php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，并发送一个名为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username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的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参数。执行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check_username.php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文件时，也将对数据库进行查询并生成一个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XML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数据。下面介绍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check_username.php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的创建过程。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100080" y="5410080"/>
            <a:ext cx="1045800" cy="23652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0"/>
          </a:gradFill>
          <a:ln w="9360">
            <a:solidFill>
              <a:srgbClr val="ffccff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第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章目录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2776680" y="22096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6"/>
          <p:cNvSpPr/>
          <p:nvPr/>
        </p:nvSpPr>
        <p:spPr>
          <a:xfrm>
            <a:off x="2933640" y="24670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7"/>
          <p:cNvSpPr/>
          <p:nvPr/>
        </p:nvSpPr>
        <p:spPr>
          <a:xfrm>
            <a:off x="2795760" y="24098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8"/>
          <p:cNvSpPr/>
          <p:nvPr/>
        </p:nvSpPr>
        <p:spPr>
          <a:xfrm>
            <a:off x="2690640" y="27050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9"/>
          <p:cNvSpPr/>
          <p:nvPr/>
        </p:nvSpPr>
        <p:spPr>
          <a:xfrm>
            <a:off x="3295800" y="24573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0"/>
          <p:cNvSpPr/>
          <p:nvPr/>
        </p:nvSpPr>
        <p:spPr>
          <a:xfrm>
            <a:off x="3295800" y="24573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1"/>
          <p:cNvSpPr/>
          <p:nvPr/>
        </p:nvSpPr>
        <p:spPr>
          <a:xfrm>
            <a:off x="3548160" y="26002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2"/>
          <p:cNvSpPr/>
          <p:nvPr/>
        </p:nvSpPr>
        <p:spPr>
          <a:xfrm>
            <a:off x="3176640" y="288612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3"/>
          <p:cNvSpPr/>
          <p:nvPr/>
        </p:nvSpPr>
        <p:spPr>
          <a:xfrm>
            <a:off x="2757600" y="24242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4"/>
          <p:cNvSpPr/>
          <p:nvPr/>
        </p:nvSpPr>
        <p:spPr>
          <a:xfrm>
            <a:off x="2700360" y="20480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380CC512-D218-40A6-9D67-1916C4F5704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  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系统功能实现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1371600" y="1219320"/>
            <a:ext cx="7543440" cy="4912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10.2.5  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会员登录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当在系统导航条上单击【会员登录】链接时，将会打开登录页。登录页用于对用户的会员身份进行验证，当输入用户名和密码并单击【登录】按钮时，如果提供的用户名和密码与存储在数据库中的记录匹配，则进入系统首页，否则仍然停留在登录页并显示登录失败的提示信息。此外，如果用户在未经登录的情况下直接访问会员专属区，将会被重定向到登录页，并通过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参数传递一个错误代码：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99000"/>
              <a:buFont typeface="Wingdings" charset="2"/>
              <a:buChar char="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表示用户名或密码错误；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99000"/>
              <a:buFont typeface="Wingdings" charset="2"/>
              <a:buChar char="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表示匿名用户不能访问会员专属区；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99000"/>
              <a:buFont typeface="Wingdings" charset="2"/>
              <a:buChar char="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表示普通用户不能访问管理员专属区。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</a:pP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100080" y="5410080"/>
            <a:ext cx="1045800" cy="23652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0"/>
          </a:gradFill>
          <a:ln w="9360">
            <a:solidFill>
              <a:srgbClr val="ffccff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第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章目录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2776680" y="22096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6"/>
          <p:cNvSpPr/>
          <p:nvPr/>
        </p:nvSpPr>
        <p:spPr>
          <a:xfrm>
            <a:off x="2933640" y="24670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7"/>
          <p:cNvSpPr/>
          <p:nvPr/>
        </p:nvSpPr>
        <p:spPr>
          <a:xfrm>
            <a:off x="2795760" y="24098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8"/>
          <p:cNvSpPr/>
          <p:nvPr/>
        </p:nvSpPr>
        <p:spPr>
          <a:xfrm>
            <a:off x="2690640" y="27050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9"/>
          <p:cNvSpPr/>
          <p:nvPr/>
        </p:nvSpPr>
        <p:spPr>
          <a:xfrm>
            <a:off x="3295800" y="24573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0"/>
          <p:cNvSpPr/>
          <p:nvPr/>
        </p:nvSpPr>
        <p:spPr>
          <a:xfrm>
            <a:off x="3295800" y="24573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1"/>
          <p:cNvSpPr/>
          <p:nvPr/>
        </p:nvSpPr>
        <p:spPr>
          <a:xfrm>
            <a:off x="3548160" y="260028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2"/>
          <p:cNvSpPr/>
          <p:nvPr/>
        </p:nvSpPr>
        <p:spPr>
          <a:xfrm>
            <a:off x="3176640" y="288612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3"/>
          <p:cNvSpPr/>
          <p:nvPr/>
        </p:nvSpPr>
        <p:spPr>
          <a:xfrm>
            <a:off x="2757600" y="24242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4"/>
          <p:cNvSpPr/>
          <p:nvPr/>
        </p:nvSpPr>
        <p:spPr>
          <a:xfrm>
            <a:off x="2700360" y="20480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5"/>
          <p:cNvSpPr/>
          <p:nvPr/>
        </p:nvSpPr>
        <p:spPr>
          <a:xfrm>
            <a:off x="3076560" y="218124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4" name="Picture 15" descr=""/>
          <p:cNvPicPr/>
          <p:nvPr/>
        </p:nvPicPr>
        <p:blipFill>
          <a:blip r:embed="rId1"/>
          <a:stretch/>
        </p:blipFill>
        <p:spPr>
          <a:xfrm>
            <a:off x="2514600" y="1600200"/>
            <a:ext cx="5638320" cy="4704840"/>
          </a:xfrm>
          <a:prstGeom prst="rect">
            <a:avLst/>
          </a:prstGeom>
          <a:ln w="9360">
            <a:noFill/>
          </a:ln>
        </p:spPr>
      </p:pic>
      <p:sp>
        <p:nvSpPr>
          <p:cNvPr id="185" name="CustomShape 16"/>
          <p:cNvSpPr/>
          <p:nvPr/>
        </p:nvSpPr>
        <p:spPr>
          <a:xfrm>
            <a:off x="2814480" y="2633760"/>
            <a:ext cx="914364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Picture 17" descr=""/>
          <p:cNvPicPr/>
          <p:nvPr/>
        </p:nvPicPr>
        <p:blipFill>
          <a:blip r:embed="rId2"/>
          <a:stretch/>
        </p:blipFill>
        <p:spPr>
          <a:xfrm>
            <a:off x="1828800" y="3276720"/>
            <a:ext cx="6552720" cy="29649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LibreOffice/5.1.3.2$Linux_X86_64 LibreOffice_project/10m0$Build-2</Application>
  <Words>654</Words>
  <Paragraphs>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2016-06-03T11:24:47Z</dcterms:created>
  <dc:creator>lenovo</dc:creator>
  <dc:description/>
  <dc:language>zh-CN</dc:language>
  <cp:lastModifiedBy/>
  <dcterms:modified xsi:type="dcterms:W3CDTF">2016-06-11T20:40:55Z</dcterms:modified>
  <cp:revision>2</cp:revision>
  <dc:subject/>
  <dc:title>第10章  会员管理系统设计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