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4" r:id="rId2"/>
    <p:sldId id="317" r:id="rId3"/>
    <p:sldId id="318" r:id="rId4"/>
    <p:sldId id="319" r:id="rId5"/>
    <p:sldId id="265" r:id="rId6"/>
    <p:sldId id="296" r:id="rId7"/>
    <p:sldId id="295" r:id="rId8"/>
    <p:sldId id="299" r:id="rId9"/>
    <p:sldId id="320" r:id="rId10"/>
    <p:sldId id="321" r:id="rId11"/>
    <p:sldId id="322" r:id="rId12"/>
    <p:sldId id="324" r:id="rId13"/>
    <p:sldId id="325" r:id="rId14"/>
    <p:sldId id="300" r:id="rId15"/>
    <p:sldId id="335" r:id="rId16"/>
    <p:sldId id="326" r:id="rId17"/>
    <p:sldId id="309" r:id="rId18"/>
    <p:sldId id="310" r:id="rId19"/>
    <p:sldId id="328" r:id="rId20"/>
    <p:sldId id="31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SIMON" initials="L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B7B"/>
    <a:srgbClr val="FED202"/>
    <a:srgbClr val="349CC2"/>
    <a:srgbClr val="B02C20"/>
    <a:srgbClr val="F28A35"/>
    <a:srgbClr val="EA594E"/>
    <a:srgbClr val="700000"/>
    <a:srgbClr val="5B5D5C"/>
    <a:srgbClr val="1D2124"/>
    <a:srgbClr val="307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16" y="78"/>
      </p:cViewPr>
      <p:guideLst>
        <p:guide orient="horz" pos="402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12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B579B-C0B2-4B55-B8CD-DDD35E423991}" type="datetimeFigureOut">
              <a:rPr lang="zh-CN" altLang="en-US" smtClean="0"/>
              <a:t>2016/6/15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4F1F7-7632-4AD1-9AE0-3D59E6AA5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39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2016/6/15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2016/6/15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2016/6/15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2016/6/15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2016/6/15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2016/6/15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2016/6/15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>
            <a:off x="-560447" y="1759625"/>
            <a:ext cx="3146783" cy="2217039"/>
          </a:xfrm>
          <a:custGeom>
            <a:avLst/>
            <a:gdLst>
              <a:gd name="T0" fmla="*/ 550 w 1734"/>
              <a:gd name="T1" fmla="*/ 1637 h 1637"/>
              <a:gd name="T2" fmla="*/ 383 w 1734"/>
              <a:gd name="T3" fmla="*/ 1069 h 1637"/>
              <a:gd name="T4" fmla="*/ 300 w 1734"/>
              <a:gd name="T5" fmla="*/ 1270 h 1637"/>
              <a:gd name="T6" fmla="*/ 0 w 1734"/>
              <a:gd name="T7" fmla="*/ 1270 h 1637"/>
              <a:gd name="T8" fmla="*/ 0 w 1734"/>
              <a:gd name="T9" fmla="*/ 1203 h 1637"/>
              <a:gd name="T10" fmla="*/ 267 w 1734"/>
              <a:gd name="T11" fmla="*/ 1203 h 1637"/>
              <a:gd name="T12" fmla="*/ 400 w 1734"/>
              <a:gd name="T13" fmla="*/ 869 h 1637"/>
              <a:gd name="T14" fmla="*/ 534 w 1734"/>
              <a:gd name="T15" fmla="*/ 1370 h 1637"/>
              <a:gd name="T16" fmla="*/ 650 w 1734"/>
              <a:gd name="T17" fmla="*/ 835 h 1637"/>
              <a:gd name="T18" fmla="*/ 717 w 1734"/>
              <a:gd name="T19" fmla="*/ 1119 h 1637"/>
              <a:gd name="T20" fmla="*/ 917 w 1734"/>
              <a:gd name="T21" fmla="*/ 0 h 1637"/>
              <a:gd name="T22" fmla="*/ 1100 w 1734"/>
              <a:gd name="T23" fmla="*/ 1169 h 1637"/>
              <a:gd name="T24" fmla="*/ 1234 w 1734"/>
              <a:gd name="T25" fmla="*/ 885 h 1637"/>
              <a:gd name="T26" fmla="*/ 1401 w 1734"/>
              <a:gd name="T27" fmla="*/ 1253 h 1637"/>
              <a:gd name="T28" fmla="*/ 1734 w 1734"/>
              <a:gd name="T29" fmla="*/ 1253 h 1637"/>
              <a:gd name="T30" fmla="*/ 1734 w 1734"/>
              <a:gd name="T31" fmla="*/ 1320 h 1637"/>
              <a:gd name="T32" fmla="*/ 1350 w 1734"/>
              <a:gd name="T33" fmla="*/ 1320 h 1637"/>
              <a:gd name="T34" fmla="*/ 1234 w 1734"/>
              <a:gd name="T35" fmla="*/ 1052 h 1637"/>
              <a:gd name="T36" fmla="*/ 1067 w 1734"/>
              <a:gd name="T37" fmla="*/ 1387 h 1637"/>
              <a:gd name="T38" fmla="*/ 917 w 1734"/>
              <a:gd name="T39" fmla="*/ 417 h 1637"/>
              <a:gd name="T40" fmla="*/ 734 w 1734"/>
              <a:gd name="T41" fmla="*/ 1437 h 1637"/>
              <a:gd name="T42" fmla="*/ 650 w 1734"/>
              <a:gd name="T43" fmla="*/ 1119 h 1637"/>
              <a:gd name="T44" fmla="*/ 550 w 1734"/>
              <a:gd name="T45" fmla="*/ 1637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34" h="1637">
                <a:moveTo>
                  <a:pt x="550" y="1637"/>
                </a:moveTo>
                <a:lnTo>
                  <a:pt x="383" y="1069"/>
                </a:lnTo>
                <a:lnTo>
                  <a:pt x="300" y="1270"/>
                </a:lnTo>
                <a:lnTo>
                  <a:pt x="0" y="1270"/>
                </a:lnTo>
                <a:lnTo>
                  <a:pt x="0" y="1203"/>
                </a:lnTo>
                <a:lnTo>
                  <a:pt x="267" y="1203"/>
                </a:lnTo>
                <a:lnTo>
                  <a:pt x="400" y="869"/>
                </a:lnTo>
                <a:lnTo>
                  <a:pt x="534" y="1370"/>
                </a:lnTo>
                <a:lnTo>
                  <a:pt x="650" y="835"/>
                </a:lnTo>
                <a:lnTo>
                  <a:pt x="717" y="1119"/>
                </a:lnTo>
                <a:lnTo>
                  <a:pt x="917" y="0"/>
                </a:lnTo>
                <a:lnTo>
                  <a:pt x="1100" y="1169"/>
                </a:lnTo>
                <a:lnTo>
                  <a:pt x="1234" y="885"/>
                </a:lnTo>
                <a:lnTo>
                  <a:pt x="1401" y="1253"/>
                </a:lnTo>
                <a:lnTo>
                  <a:pt x="1734" y="1253"/>
                </a:lnTo>
                <a:lnTo>
                  <a:pt x="1734" y="1320"/>
                </a:lnTo>
                <a:lnTo>
                  <a:pt x="1350" y="1320"/>
                </a:lnTo>
                <a:lnTo>
                  <a:pt x="1234" y="1052"/>
                </a:lnTo>
                <a:lnTo>
                  <a:pt x="1067" y="1387"/>
                </a:lnTo>
                <a:lnTo>
                  <a:pt x="917" y="417"/>
                </a:lnTo>
                <a:lnTo>
                  <a:pt x="734" y="1437"/>
                </a:lnTo>
                <a:lnTo>
                  <a:pt x="650" y="1119"/>
                </a:lnTo>
                <a:lnTo>
                  <a:pt x="550" y="163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V="1">
            <a:off x="9624392" y="2855568"/>
            <a:ext cx="3264797" cy="2217039"/>
          </a:xfrm>
          <a:custGeom>
            <a:avLst/>
            <a:gdLst>
              <a:gd name="T0" fmla="*/ 550 w 1734"/>
              <a:gd name="T1" fmla="*/ 1637 h 1637"/>
              <a:gd name="T2" fmla="*/ 383 w 1734"/>
              <a:gd name="T3" fmla="*/ 1069 h 1637"/>
              <a:gd name="T4" fmla="*/ 300 w 1734"/>
              <a:gd name="T5" fmla="*/ 1270 h 1637"/>
              <a:gd name="T6" fmla="*/ 0 w 1734"/>
              <a:gd name="T7" fmla="*/ 1270 h 1637"/>
              <a:gd name="T8" fmla="*/ 0 w 1734"/>
              <a:gd name="T9" fmla="*/ 1203 h 1637"/>
              <a:gd name="T10" fmla="*/ 267 w 1734"/>
              <a:gd name="T11" fmla="*/ 1203 h 1637"/>
              <a:gd name="T12" fmla="*/ 400 w 1734"/>
              <a:gd name="T13" fmla="*/ 869 h 1637"/>
              <a:gd name="T14" fmla="*/ 534 w 1734"/>
              <a:gd name="T15" fmla="*/ 1370 h 1637"/>
              <a:gd name="T16" fmla="*/ 650 w 1734"/>
              <a:gd name="T17" fmla="*/ 835 h 1637"/>
              <a:gd name="T18" fmla="*/ 717 w 1734"/>
              <a:gd name="T19" fmla="*/ 1119 h 1637"/>
              <a:gd name="T20" fmla="*/ 917 w 1734"/>
              <a:gd name="T21" fmla="*/ 0 h 1637"/>
              <a:gd name="T22" fmla="*/ 1100 w 1734"/>
              <a:gd name="T23" fmla="*/ 1169 h 1637"/>
              <a:gd name="T24" fmla="*/ 1234 w 1734"/>
              <a:gd name="T25" fmla="*/ 885 h 1637"/>
              <a:gd name="T26" fmla="*/ 1401 w 1734"/>
              <a:gd name="T27" fmla="*/ 1253 h 1637"/>
              <a:gd name="T28" fmla="*/ 1734 w 1734"/>
              <a:gd name="T29" fmla="*/ 1253 h 1637"/>
              <a:gd name="T30" fmla="*/ 1734 w 1734"/>
              <a:gd name="T31" fmla="*/ 1320 h 1637"/>
              <a:gd name="T32" fmla="*/ 1350 w 1734"/>
              <a:gd name="T33" fmla="*/ 1320 h 1637"/>
              <a:gd name="T34" fmla="*/ 1234 w 1734"/>
              <a:gd name="T35" fmla="*/ 1052 h 1637"/>
              <a:gd name="T36" fmla="*/ 1067 w 1734"/>
              <a:gd name="T37" fmla="*/ 1387 h 1637"/>
              <a:gd name="T38" fmla="*/ 917 w 1734"/>
              <a:gd name="T39" fmla="*/ 417 h 1637"/>
              <a:gd name="T40" fmla="*/ 734 w 1734"/>
              <a:gd name="T41" fmla="*/ 1437 h 1637"/>
              <a:gd name="T42" fmla="*/ 650 w 1734"/>
              <a:gd name="T43" fmla="*/ 1119 h 1637"/>
              <a:gd name="T44" fmla="*/ 550 w 1734"/>
              <a:gd name="T45" fmla="*/ 1637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34" h="1637">
                <a:moveTo>
                  <a:pt x="550" y="1637"/>
                </a:moveTo>
                <a:lnTo>
                  <a:pt x="383" y="1069"/>
                </a:lnTo>
                <a:lnTo>
                  <a:pt x="300" y="1270"/>
                </a:lnTo>
                <a:lnTo>
                  <a:pt x="0" y="1270"/>
                </a:lnTo>
                <a:lnTo>
                  <a:pt x="0" y="1203"/>
                </a:lnTo>
                <a:lnTo>
                  <a:pt x="267" y="1203"/>
                </a:lnTo>
                <a:lnTo>
                  <a:pt x="400" y="869"/>
                </a:lnTo>
                <a:lnTo>
                  <a:pt x="534" y="1370"/>
                </a:lnTo>
                <a:lnTo>
                  <a:pt x="650" y="835"/>
                </a:lnTo>
                <a:lnTo>
                  <a:pt x="717" y="1119"/>
                </a:lnTo>
                <a:lnTo>
                  <a:pt x="917" y="0"/>
                </a:lnTo>
                <a:lnTo>
                  <a:pt x="1100" y="1169"/>
                </a:lnTo>
                <a:lnTo>
                  <a:pt x="1234" y="885"/>
                </a:lnTo>
                <a:lnTo>
                  <a:pt x="1401" y="1253"/>
                </a:lnTo>
                <a:lnTo>
                  <a:pt x="1734" y="1253"/>
                </a:lnTo>
                <a:lnTo>
                  <a:pt x="1734" y="1320"/>
                </a:lnTo>
                <a:lnTo>
                  <a:pt x="1350" y="1320"/>
                </a:lnTo>
                <a:lnTo>
                  <a:pt x="1234" y="1052"/>
                </a:lnTo>
                <a:lnTo>
                  <a:pt x="1067" y="1387"/>
                </a:lnTo>
                <a:lnTo>
                  <a:pt x="917" y="417"/>
                </a:lnTo>
                <a:lnTo>
                  <a:pt x="734" y="1437"/>
                </a:lnTo>
                <a:lnTo>
                  <a:pt x="650" y="1119"/>
                </a:lnTo>
                <a:lnTo>
                  <a:pt x="550" y="1637"/>
                </a:lnTo>
                <a:close/>
              </a:path>
            </a:pathLst>
          </a:custGeom>
          <a:solidFill>
            <a:srgbClr val="B9BF3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67608" y="1988840"/>
            <a:ext cx="7056784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系统集成课程设计</a:t>
            </a:r>
            <a:endParaRPr lang="en-US" altLang="zh-CN" sz="44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结课</a:t>
            </a:r>
            <a:r>
              <a:rPr lang="zh-CN" altLang="zh-CN" sz="5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报告</a:t>
            </a:r>
            <a:endParaRPr lang="zh-CN" altLang="en-US" sz="5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"/>
            <a:ext cx="12192000" cy="3013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五边形 2"/>
          <p:cNvSpPr/>
          <p:nvPr/>
        </p:nvSpPr>
        <p:spPr>
          <a:xfrm rot="5400000">
            <a:off x="138020" y="101974"/>
            <a:ext cx="1148103" cy="897441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3351" y="66700"/>
            <a:ext cx="89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流程</a:t>
            </a:r>
          </a:p>
        </p:txBody>
      </p:sp>
      <p:sp>
        <p:nvSpPr>
          <p:cNvPr id="5" name="矩形 4"/>
          <p:cNvSpPr/>
          <p:nvPr/>
        </p:nvSpPr>
        <p:spPr>
          <a:xfrm>
            <a:off x="2207568" y="1052736"/>
            <a:ext cx="3240360" cy="23042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26255" y="996181"/>
            <a:ext cx="4536504" cy="2304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07968" y="3645024"/>
            <a:ext cx="4536504" cy="2304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07568" y="3645024"/>
            <a:ext cx="3240360" cy="2304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53692" y="1835073"/>
            <a:ext cx="3330370" cy="333037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aseline="-25000" dirty="0"/>
          </a:p>
        </p:txBody>
      </p:sp>
      <p:sp>
        <p:nvSpPr>
          <p:cNvPr id="10" name="文本框 9"/>
          <p:cNvSpPr txBox="1"/>
          <p:nvPr/>
        </p:nvSpPr>
        <p:spPr>
          <a:xfrm>
            <a:off x="9187291" y="1052736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chemeClr val="bg1"/>
                </a:solidFill>
              </a:rPr>
              <a:t>2</a:t>
            </a:r>
            <a:endParaRPr lang="zh-CN" altLang="en-US" sz="96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62178" y="240600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活动图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87291" y="3707160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chemeClr val="bg1"/>
                </a:solidFill>
              </a:rPr>
              <a:t>3</a:t>
            </a:r>
            <a:endParaRPr lang="zh-CN" altLang="en-US" sz="96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54402" y="502776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用例列表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51262" y="1047750"/>
            <a:ext cx="871910" cy="1574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solidFill>
                  <a:schemeClr val="bg1"/>
                </a:solidFill>
              </a:rPr>
              <a:t>1</a:t>
            </a:r>
            <a:endParaRPr lang="zh-CN" altLang="en-US" sz="96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71042" y="2448763"/>
            <a:ext cx="1767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粗颗粒用例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51262" y="3733428"/>
            <a:ext cx="871910" cy="1574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solidFill>
                  <a:schemeClr val="bg1"/>
                </a:solidFill>
              </a:rPr>
              <a:t>4</a:t>
            </a:r>
            <a:endParaRPr lang="zh-CN" altLang="en-US" sz="9600" b="1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22987" y="5045987"/>
            <a:ext cx="1824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数据库设计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上箭头 17"/>
          <p:cNvSpPr/>
          <p:nvPr/>
        </p:nvSpPr>
        <p:spPr>
          <a:xfrm rot="2805377">
            <a:off x="6396515" y="1579487"/>
            <a:ext cx="702416" cy="1869333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数据 18"/>
          <p:cNvSpPr/>
          <p:nvPr/>
        </p:nvSpPr>
        <p:spPr>
          <a:xfrm rot="6071265">
            <a:off x="5674825" y="2676119"/>
            <a:ext cx="881816" cy="321247"/>
          </a:xfrm>
          <a:prstGeom prst="flowChartInputOutput">
            <a:avLst/>
          </a:prstGeom>
          <a:solidFill>
            <a:srgbClr val="7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5995382" y="2294403"/>
            <a:ext cx="517711" cy="309282"/>
          </a:xfrm>
          <a:custGeom>
            <a:avLst/>
            <a:gdLst>
              <a:gd name="connsiteX0" fmla="*/ 0 w 517711"/>
              <a:gd name="connsiteY0" fmla="*/ 0 h 309282"/>
              <a:gd name="connsiteX1" fmla="*/ 356347 w 517711"/>
              <a:gd name="connsiteY1" fmla="*/ 309282 h 309282"/>
              <a:gd name="connsiteX2" fmla="*/ 517711 w 517711"/>
              <a:gd name="connsiteY2" fmla="*/ 100853 h 309282"/>
              <a:gd name="connsiteX3" fmla="*/ 0 w 517711"/>
              <a:gd name="connsiteY3" fmla="*/ 0 h 30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711" h="309282">
                <a:moveTo>
                  <a:pt x="0" y="0"/>
                </a:moveTo>
                <a:lnTo>
                  <a:pt x="356347" y="309282"/>
                </a:lnTo>
                <a:lnTo>
                  <a:pt x="517711" y="1008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18789387">
            <a:off x="5041366" y="2755427"/>
            <a:ext cx="1340321" cy="3972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平行四边形 21"/>
          <p:cNvSpPr/>
          <p:nvPr/>
        </p:nvSpPr>
        <p:spPr>
          <a:xfrm rot="5789382">
            <a:off x="5024442" y="3152329"/>
            <a:ext cx="344482" cy="454193"/>
          </a:xfrm>
          <a:prstGeom prst="parallelogram">
            <a:avLst/>
          </a:prstGeom>
          <a:solidFill>
            <a:srgbClr val="7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051931">
            <a:off x="4789274" y="3221910"/>
            <a:ext cx="457188" cy="12732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45491">
            <a:off x="-878977" y="-530758"/>
            <a:ext cx="3353233" cy="7533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97639" y="1928952"/>
            <a:ext cx="17699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kern="900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用</a:t>
            </a:r>
            <a:r>
              <a:rPr lang="zh-CN" altLang="en-US" sz="4000" kern="900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例图</a:t>
            </a:r>
            <a:endParaRPr lang="en-US" altLang="zh-CN" sz="4000" kern="900" dirty="0" smtClean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1"/>
            <a:ext cx="12192000" cy="3013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11450" y="908685"/>
            <a:ext cx="9201785" cy="527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45491">
            <a:off x="-878977" y="-530758"/>
            <a:ext cx="3353233" cy="7533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97639" y="1484784"/>
            <a:ext cx="17699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kern="900" spc="300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分泳道绘制的</a:t>
            </a:r>
            <a:endParaRPr lang="en-US" altLang="zh-CN" sz="3600" kern="900" spc="300" dirty="0" smtClean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  <a:p>
            <a:r>
              <a:rPr lang="zh-CN" altLang="en-US" sz="3600" kern="900" spc="300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活动图</a:t>
            </a:r>
            <a:endParaRPr lang="en-US" altLang="zh-CN" sz="3600" kern="900" spc="300" dirty="0" smtClean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1"/>
            <a:ext cx="12192000" cy="3013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7374290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517" y="557530"/>
            <a:ext cx="6248004" cy="630047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45491">
            <a:off x="-878977" y="-530758"/>
            <a:ext cx="3353233" cy="7533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392" y="1772816"/>
            <a:ext cx="21300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kern="900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用例列表</a:t>
            </a:r>
            <a:endParaRPr lang="en-US" altLang="zh-CN" sz="3600" kern="900" dirty="0" smtClean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1"/>
            <a:ext cx="12192000" cy="3013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6272" t="10617" r="52770" b="20904"/>
          <a:stretch>
            <a:fillRect/>
          </a:stretch>
        </p:blipFill>
        <p:spPr>
          <a:xfrm>
            <a:off x="5405755" y="758190"/>
            <a:ext cx="5850890" cy="5500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rot="5400000">
            <a:off x="5211498" y="-2238288"/>
            <a:ext cx="2434319" cy="6858001"/>
            <a:chOff x="-10194" y="0"/>
            <a:chExt cx="3568850" cy="6858001"/>
          </a:xfrm>
        </p:grpSpPr>
        <p:sp>
          <p:nvSpPr>
            <p:cNvPr id="2" name="等腰三角形 1"/>
            <p:cNvSpPr/>
            <p:nvPr/>
          </p:nvSpPr>
          <p:spPr>
            <a:xfrm rot="5400000">
              <a:off x="-746924" y="1859724"/>
              <a:ext cx="5052504" cy="355865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-1168294" y="1158100"/>
              <a:ext cx="3429000" cy="1112800"/>
            </a:xfrm>
            <a:prstGeom prst="triangle">
              <a:avLst>
                <a:gd name="adj" fmla="val 8192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-1037969" y="4024728"/>
              <a:ext cx="3168352" cy="11128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-502704" y="4939816"/>
              <a:ext cx="2420888" cy="1415481"/>
            </a:xfrm>
            <a:prstGeom prst="triangle">
              <a:avLst>
                <a:gd name="adj" fmla="val 325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2"/>
          <p:cNvSpPr txBox="1"/>
          <p:nvPr/>
        </p:nvSpPr>
        <p:spPr>
          <a:xfrm>
            <a:off x="4074429" y="2438978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0" dirty="0" smtClean="0">
                <a:latin typeface="+mj-ea"/>
                <a:ea typeface="+mj-ea"/>
              </a:rPr>
              <a:t>底层设计</a:t>
            </a:r>
            <a:endParaRPr lang="zh-CN" altLang="en-US" sz="8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45491">
            <a:off x="-878977" y="-530758"/>
            <a:ext cx="3353233" cy="7533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97639" y="1484784"/>
            <a:ext cx="1769970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kern="900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数据</a:t>
            </a:r>
            <a:r>
              <a:rPr lang="x-none" sz="3600" kern="900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表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-1"/>
            <a:ext cx="12192000" cy="3013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732643"/>
              </p:ext>
            </p:extLst>
          </p:nvPr>
        </p:nvGraphicFramePr>
        <p:xfrm>
          <a:off x="3346223" y="2276872"/>
          <a:ext cx="8341325" cy="289648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106248"/>
                <a:gridCol w="1663388"/>
                <a:gridCol w="1122871"/>
                <a:gridCol w="1604101"/>
                <a:gridCol w="1844717"/>
              </a:tblGrid>
              <a:tr h="3916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400" dirty="0">
                          <a:effectLst/>
                        </a:rPr>
                        <a:t>字段名称</a:t>
                      </a:r>
                      <a:endParaRPr lang="zh-CN" sz="2000" kern="1400" dirty="0">
                        <a:solidFill>
                          <a:srgbClr val="00000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4846" marR="1548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400" dirty="0">
                          <a:effectLst/>
                        </a:rPr>
                        <a:t>数据类型</a:t>
                      </a:r>
                      <a:endParaRPr lang="zh-CN" sz="2000" kern="1400" dirty="0">
                        <a:solidFill>
                          <a:srgbClr val="00000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4846" marR="1548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400" dirty="0">
                          <a:effectLst/>
                        </a:rPr>
                        <a:t>默认值</a:t>
                      </a:r>
                      <a:endParaRPr lang="zh-CN" sz="2000" kern="1400" dirty="0">
                        <a:solidFill>
                          <a:srgbClr val="00000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4846" marR="1548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400">
                          <a:effectLst/>
                        </a:rPr>
                        <a:t>允许非空</a:t>
                      </a:r>
                      <a:endParaRPr lang="zh-CN" sz="2000" kern="1400">
                        <a:solidFill>
                          <a:srgbClr val="00000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4846" marR="1548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400">
                          <a:effectLst/>
                        </a:rPr>
                        <a:t>备注</a:t>
                      </a:r>
                      <a:endParaRPr lang="zh-CN" sz="2000" kern="1400">
                        <a:solidFill>
                          <a:srgbClr val="00000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4846" marR="154846" marT="0" marB="0"/>
                </a:tc>
              </a:tr>
              <a:tr h="4718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</a:rPr>
                        <a:t>user_id</a:t>
                      </a:r>
                      <a:endParaRPr lang="zh-CN" sz="2000" kern="1400">
                        <a:solidFill>
                          <a:srgbClr val="00000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4846" marR="1548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</a:rPr>
                        <a:t>varchar(16)</a:t>
                      </a:r>
                      <a:endParaRPr lang="zh-CN" sz="2000" kern="1400">
                        <a:solidFill>
                          <a:srgbClr val="00000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4846" marR="1548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</a:rPr>
                        <a:t> </a:t>
                      </a:r>
                      <a:endParaRPr lang="zh-CN" sz="2000" kern="1400">
                        <a:solidFill>
                          <a:srgbClr val="00000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4846" marR="1548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</a:rPr>
                        <a:t>NOT NULL</a:t>
                      </a:r>
                      <a:endParaRPr lang="zh-CN" sz="2000" kern="1400">
                        <a:solidFill>
                          <a:srgbClr val="00000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4846" marR="1548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400">
                          <a:effectLst/>
                        </a:rPr>
                        <a:t>主键</a:t>
                      </a:r>
                      <a:r>
                        <a:rPr lang="en-US" sz="2000" kern="1400">
                          <a:effectLst/>
                        </a:rPr>
                        <a:t>/</a:t>
                      </a:r>
                      <a:r>
                        <a:rPr lang="zh-CN" sz="2000" kern="1400">
                          <a:effectLst/>
                        </a:rPr>
                        <a:t>用户</a:t>
                      </a:r>
                      <a:r>
                        <a:rPr lang="en-US" sz="2000" kern="1400">
                          <a:effectLst/>
                        </a:rPr>
                        <a:t>ID</a:t>
                      </a:r>
                      <a:endParaRPr lang="zh-CN" sz="2000" kern="1400">
                        <a:solidFill>
                          <a:srgbClr val="00000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4846" marR="154846" marT="0" marB="0"/>
                </a:tc>
              </a:tr>
              <a:tr h="4718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</a:rPr>
                        <a:t>user_exp</a:t>
                      </a:r>
                      <a:endParaRPr lang="zh-CN" sz="2000" kern="1400">
                        <a:solidFill>
                          <a:srgbClr val="00000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4846" marR="1548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</a:rPr>
                        <a:t>int</a:t>
                      </a:r>
                      <a:endParaRPr lang="zh-CN" sz="2000" kern="1400">
                        <a:solidFill>
                          <a:srgbClr val="00000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4846" marR="1548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</a:rPr>
                        <a:t> </a:t>
                      </a:r>
                      <a:endParaRPr lang="zh-CN" sz="2000" kern="1400">
                        <a:solidFill>
                          <a:srgbClr val="00000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4846" marR="1548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</a:rPr>
                        <a:t>NOT NULL</a:t>
                      </a:r>
                      <a:endParaRPr lang="zh-CN" sz="2000" kern="1400">
                        <a:solidFill>
                          <a:srgbClr val="00000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4846" marR="1548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400">
                          <a:effectLst/>
                        </a:rPr>
                        <a:t>用户经验值</a:t>
                      </a:r>
                      <a:endParaRPr lang="zh-CN" sz="2000" kern="1400">
                        <a:solidFill>
                          <a:srgbClr val="00000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4846" marR="154846" marT="0" marB="0"/>
                </a:tc>
              </a:tr>
              <a:tr h="4718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</a:rPr>
                        <a:t>user_rank</a:t>
                      </a:r>
                      <a:endParaRPr lang="zh-CN" sz="2000" kern="1400">
                        <a:solidFill>
                          <a:srgbClr val="00000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4846" marR="1548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</a:rPr>
                        <a:t>enum</a:t>
                      </a:r>
                      <a:endParaRPr lang="zh-CN" sz="2000" kern="1400">
                        <a:solidFill>
                          <a:srgbClr val="00000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4846" marR="1548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</a:rPr>
                        <a:t> </a:t>
                      </a:r>
                      <a:endParaRPr lang="zh-CN" sz="2000" kern="1400">
                        <a:solidFill>
                          <a:srgbClr val="00000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4846" marR="1548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</a:rPr>
                        <a:t>NOT NULL</a:t>
                      </a:r>
                      <a:endParaRPr lang="zh-CN" sz="2000" kern="1400">
                        <a:solidFill>
                          <a:srgbClr val="00000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4846" marR="1548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400">
                          <a:effectLst/>
                        </a:rPr>
                        <a:t>用户等级</a:t>
                      </a:r>
                      <a:endParaRPr lang="zh-CN" sz="2000" kern="1400">
                        <a:solidFill>
                          <a:srgbClr val="00000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4846" marR="154846" marT="0" marB="0"/>
                </a:tc>
              </a:tr>
              <a:tr h="4718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</a:rPr>
                        <a:t>user_money</a:t>
                      </a:r>
                      <a:endParaRPr lang="zh-CN" sz="2000" kern="1400">
                        <a:solidFill>
                          <a:srgbClr val="00000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4846" marR="1548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</a:rPr>
                        <a:t>int</a:t>
                      </a:r>
                      <a:endParaRPr lang="zh-CN" sz="2000" kern="1400">
                        <a:solidFill>
                          <a:srgbClr val="00000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4846" marR="1548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</a:rPr>
                        <a:t> </a:t>
                      </a:r>
                      <a:endParaRPr lang="zh-CN" sz="2000" kern="1400">
                        <a:solidFill>
                          <a:srgbClr val="00000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4846" marR="1548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</a:rPr>
                        <a:t>NOT NULL</a:t>
                      </a:r>
                      <a:endParaRPr lang="zh-CN" sz="2000" kern="1400">
                        <a:solidFill>
                          <a:srgbClr val="00000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4846" marR="1548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400">
                          <a:effectLst/>
                        </a:rPr>
                        <a:t>用户金钱数</a:t>
                      </a:r>
                      <a:endParaRPr lang="zh-CN" sz="2000" kern="1400">
                        <a:solidFill>
                          <a:srgbClr val="00000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4846" marR="154846" marT="0" marB="0"/>
                </a:tc>
              </a:tr>
              <a:tr h="6176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</a:rPr>
                        <a:t>user_membership</a:t>
                      </a:r>
                      <a:endParaRPr lang="zh-CN" sz="2000" kern="1400">
                        <a:solidFill>
                          <a:srgbClr val="00000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4846" marR="1548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</a:rPr>
                        <a:t>boolean</a:t>
                      </a:r>
                      <a:endParaRPr lang="zh-CN" sz="2000" kern="1400">
                        <a:solidFill>
                          <a:srgbClr val="00000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4846" marR="1548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</a:rPr>
                        <a:t> </a:t>
                      </a:r>
                      <a:endParaRPr lang="zh-CN" sz="2000" kern="1400">
                        <a:solidFill>
                          <a:srgbClr val="00000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4846" marR="1548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</a:rPr>
                        <a:t>NOT NULL</a:t>
                      </a:r>
                      <a:endParaRPr lang="zh-CN" sz="2000" kern="1400">
                        <a:solidFill>
                          <a:srgbClr val="00000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4846" marR="1548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400" dirty="0">
                          <a:effectLst/>
                        </a:rPr>
                        <a:t>用户会员状态</a:t>
                      </a:r>
                      <a:endParaRPr lang="zh-CN" sz="2000" kern="1400" dirty="0">
                        <a:solidFill>
                          <a:srgbClr val="00000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4846" marR="154846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45491">
            <a:off x="-878977" y="-530758"/>
            <a:ext cx="3353233" cy="7533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97639" y="1484784"/>
            <a:ext cx="1769970" cy="118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kern="900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数据库</a:t>
            </a:r>
            <a:r>
              <a:rPr lang="x-none" sz="3600" kern="900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关系图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-1"/>
            <a:ext cx="12192000" cy="3013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050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476672"/>
            <a:ext cx="6840760" cy="616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5148011" y="2204864"/>
            <a:ext cx="1895978" cy="1824798"/>
            <a:chOff x="1636713" y="1489076"/>
            <a:chExt cx="930275" cy="895350"/>
          </a:xfrm>
          <a:solidFill>
            <a:schemeClr val="accent4"/>
          </a:solidFill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1735138" y="1489076"/>
              <a:ext cx="735013" cy="625475"/>
            </a:xfrm>
            <a:custGeom>
              <a:avLst/>
              <a:gdLst>
                <a:gd name="T0" fmla="*/ 11 w 158"/>
                <a:gd name="T1" fmla="*/ 120 h 134"/>
                <a:gd name="T2" fmla="*/ 61 w 158"/>
                <a:gd name="T3" fmla="*/ 120 h 134"/>
                <a:gd name="T4" fmla="*/ 59 w 158"/>
                <a:gd name="T5" fmla="*/ 134 h 134"/>
                <a:gd name="T6" fmla="*/ 99 w 158"/>
                <a:gd name="T7" fmla="*/ 134 h 134"/>
                <a:gd name="T8" fmla="*/ 97 w 158"/>
                <a:gd name="T9" fmla="*/ 120 h 134"/>
                <a:gd name="T10" fmla="*/ 147 w 158"/>
                <a:gd name="T11" fmla="*/ 120 h 134"/>
                <a:gd name="T12" fmla="*/ 158 w 158"/>
                <a:gd name="T13" fmla="*/ 109 h 134"/>
                <a:gd name="T14" fmla="*/ 158 w 158"/>
                <a:gd name="T15" fmla="*/ 11 h 134"/>
                <a:gd name="T16" fmla="*/ 147 w 158"/>
                <a:gd name="T17" fmla="*/ 0 h 134"/>
                <a:gd name="T18" fmla="*/ 11 w 158"/>
                <a:gd name="T19" fmla="*/ 0 h 134"/>
                <a:gd name="T20" fmla="*/ 0 w 158"/>
                <a:gd name="T21" fmla="*/ 11 h 134"/>
                <a:gd name="T22" fmla="*/ 0 w 158"/>
                <a:gd name="T23" fmla="*/ 109 h 134"/>
                <a:gd name="T24" fmla="*/ 11 w 158"/>
                <a:gd name="T25" fmla="*/ 120 h 134"/>
                <a:gd name="T26" fmla="*/ 8 w 158"/>
                <a:gd name="T27" fmla="*/ 7 h 134"/>
                <a:gd name="T28" fmla="*/ 149 w 158"/>
                <a:gd name="T29" fmla="*/ 7 h 134"/>
                <a:gd name="T30" fmla="*/ 149 w 158"/>
                <a:gd name="T31" fmla="*/ 109 h 134"/>
                <a:gd name="T32" fmla="*/ 8 w 158"/>
                <a:gd name="T33" fmla="*/ 109 h 134"/>
                <a:gd name="T34" fmla="*/ 8 w 158"/>
                <a:gd name="T35" fmla="*/ 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8" h="134">
                  <a:moveTo>
                    <a:pt x="11" y="120"/>
                  </a:moveTo>
                  <a:cubicBezTo>
                    <a:pt x="61" y="120"/>
                    <a:pt x="61" y="120"/>
                    <a:pt x="61" y="120"/>
                  </a:cubicBezTo>
                  <a:cubicBezTo>
                    <a:pt x="59" y="134"/>
                    <a:pt x="59" y="134"/>
                    <a:pt x="59" y="134"/>
                  </a:cubicBezTo>
                  <a:cubicBezTo>
                    <a:pt x="99" y="134"/>
                    <a:pt x="99" y="134"/>
                    <a:pt x="99" y="134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147" y="120"/>
                    <a:pt x="147" y="120"/>
                    <a:pt x="147" y="120"/>
                  </a:cubicBezTo>
                  <a:cubicBezTo>
                    <a:pt x="153" y="120"/>
                    <a:pt x="158" y="115"/>
                    <a:pt x="158" y="109"/>
                  </a:cubicBezTo>
                  <a:cubicBezTo>
                    <a:pt x="158" y="11"/>
                    <a:pt x="158" y="11"/>
                    <a:pt x="158" y="11"/>
                  </a:cubicBezTo>
                  <a:cubicBezTo>
                    <a:pt x="158" y="5"/>
                    <a:pt x="153" y="0"/>
                    <a:pt x="14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5"/>
                    <a:pt x="5" y="120"/>
                    <a:pt x="11" y="120"/>
                  </a:cubicBezTo>
                  <a:close/>
                  <a:moveTo>
                    <a:pt x="8" y="7"/>
                  </a:moveTo>
                  <a:cubicBezTo>
                    <a:pt x="149" y="7"/>
                    <a:pt x="149" y="7"/>
                    <a:pt x="149" y="7"/>
                  </a:cubicBezTo>
                  <a:cubicBezTo>
                    <a:pt x="149" y="109"/>
                    <a:pt x="149" y="109"/>
                    <a:pt x="149" y="109"/>
                  </a:cubicBezTo>
                  <a:cubicBezTo>
                    <a:pt x="8" y="109"/>
                    <a:pt x="8" y="109"/>
                    <a:pt x="8" y="109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1636713" y="2151063"/>
              <a:ext cx="930275" cy="233363"/>
            </a:xfrm>
            <a:custGeom>
              <a:avLst/>
              <a:gdLst>
                <a:gd name="T0" fmla="*/ 199 w 200"/>
                <a:gd name="T1" fmla="*/ 41 h 50"/>
                <a:gd name="T2" fmla="*/ 171 w 200"/>
                <a:gd name="T3" fmla="*/ 1 h 50"/>
                <a:gd name="T4" fmla="*/ 168 w 200"/>
                <a:gd name="T5" fmla="*/ 0 h 50"/>
                <a:gd name="T6" fmla="*/ 32 w 200"/>
                <a:gd name="T7" fmla="*/ 0 h 50"/>
                <a:gd name="T8" fmla="*/ 29 w 200"/>
                <a:gd name="T9" fmla="*/ 1 h 50"/>
                <a:gd name="T10" fmla="*/ 1 w 200"/>
                <a:gd name="T11" fmla="*/ 41 h 50"/>
                <a:gd name="T12" fmla="*/ 1 w 200"/>
                <a:gd name="T13" fmla="*/ 46 h 50"/>
                <a:gd name="T14" fmla="*/ 14 w 200"/>
                <a:gd name="T15" fmla="*/ 50 h 50"/>
                <a:gd name="T16" fmla="*/ 187 w 200"/>
                <a:gd name="T17" fmla="*/ 50 h 50"/>
                <a:gd name="T18" fmla="*/ 199 w 200"/>
                <a:gd name="T19" fmla="*/ 46 h 50"/>
                <a:gd name="T20" fmla="*/ 199 w 200"/>
                <a:gd name="T21" fmla="*/ 41 h 50"/>
                <a:gd name="T22" fmla="*/ 194 w 200"/>
                <a:gd name="T23" fmla="*/ 43 h 50"/>
                <a:gd name="T24" fmla="*/ 187 w 200"/>
                <a:gd name="T25" fmla="*/ 44 h 50"/>
                <a:gd name="T26" fmla="*/ 14 w 200"/>
                <a:gd name="T27" fmla="*/ 44 h 50"/>
                <a:gd name="T28" fmla="*/ 6 w 200"/>
                <a:gd name="T29" fmla="*/ 44 h 50"/>
                <a:gd name="T30" fmla="*/ 6 w 200"/>
                <a:gd name="T31" fmla="*/ 42 h 50"/>
                <a:gd name="T32" fmla="*/ 6 w 200"/>
                <a:gd name="T33" fmla="*/ 42 h 50"/>
                <a:gd name="T34" fmla="*/ 16 w 200"/>
                <a:gd name="T35" fmla="*/ 26 h 50"/>
                <a:gd name="T36" fmla="*/ 184 w 200"/>
                <a:gd name="T37" fmla="*/ 26 h 50"/>
                <a:gd name="T38" fmla="*/ 194 w 200"/>
                <a:gd name="T39" fmla="*/ 42 h 50"/>
                <a:gd name="T40" fmla="*/ 194 w 200"/>
                <a:gd name="T41" fmla="*/ 42 h 50"/>
                <a:gd name="T42" fmla="*/ 194 w 200"/>
                <a:gd name="T43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50">
                  <a:moveTo>
                    <a:pt x="199" y="41"/>
                  </a:moveTo>
                  <a:cubicBezTo>
                    <a:pt x="198" y="34"/>
                    <a:pt x="177" y="11"/>
                    <a:pt x="171" y="1"/>
                  </a:cubicBezTo>
                  <a:cubicBezTo>
                    <a:pt x="170" y="1"/>
                    <a:pt x="169" y="0"/>
                    <a:pt x="16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0"/>
                    <a:pt x="30" y="1"/>
                    <a:pt x="29" y="1"/>
                  </a:cubicBezTo>
                  <a:cubicBezTo>
                    <a:pt x="23" y="11"/>
                    <a:pt x="2" y="34"/>
                    <a:pt x="1" y="41"/>
                  </a:cubicBezTo>
                  <a:cubicBezTo>
                    <a:pt x="0" y="43"/>
                    <a:pt x="1" y="45"/>
                    <a:pt x="1" y="46"/>
                  </a:cubicBezTo>
                  <a:cubicBezTo>
                    <a:pt x="3" y="49"/>
                    <a:pt x="7" y="50"/>
                    <a:pt x="14" y="50"/>
                  </a:cubicBezTo>
                  <a:cubicBezTo>
                    <a:pt x="187" y="50"/>
                    <a:pt x="187" y="50"/>
                    <a:pt x="187" y="50"/>
                  </a:cubicBezTo>
                  <a:cubicBezTo>
                    <a:pt x="193" y="50"/>
                    <a:pt x="197" y="49"/>
                    <a:pt x="199" y="46"/>
                  </a:cubicBezTo>
                  <a:cubicBezTo>
                    <a:pt x="199" y="45"/>
                    <a:pt x="200" y="43"/>
                    <a:pt x="199" y="41"/>
                  </a:cubicBezTo>
                  <a:close/>
                  <a:moveTo>
                    <a:pt x="194" y="43"/>
                  </a:moveTo>
                  <a:cubicBezTo>
                    <a:pt x="194" y="44"/>
                    <a:pt x="193" y="44"/>
                    <a:pt x="187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7" y="44"/>
                    <a:pt x="7" y="44"/>
                    <a:pt x="6" y="44"/>
                  </a:cubicBezTo>
                  <a:cubicBezTo>
                    <a:pt x="6" y="43"/>
                    <a:pt x="6" y="43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0"/>
                    <a:pt x="11" y="34"/>
                    <a:pt x="16" y="26"/>
                  </a:cubicBezTo>
                  <a:cubicBezTo>
                    <a:pt x="184" y="26"/>
                    <a:pt x="184" y="26"/>
                    <a:pt x="184" y="26"/>
                  </a:cubicBezTo>
                  <a:cubicBezTo>
                    <a:pt x="189" y="34"/>
                    <a:pt x="194" y="40"/>
                    <a:pt x="194" y="42"/>
                  </a:cubicBezTo>
                  <a:cubicBezTo>
                    <a:pt x="194" y="42"/>
                    <a:pt x="194" y="42"/>
                    <a:pt x="194" y="42"/>
                  </a:cubicBezTo>
                  <a:cubicBezTo>
                    <a:pt x="194" y="43"/>
                    <a:pt x="194" y="43"/>
                    <a:pt x="19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0" y="-3787"/>
            <a:ext cx="12192000" cy="3013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五边形 17"/>
          <p:cNvSpPr/>
          <p:nvPr/>
        </p:nvSpPr>
        <p:spPr>
          <a:xfrm rot="5400000">
            <a:off x="138020" y="101974"/>
            <a:ext cx="1148103" cy="897441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63351" y="66700"/>
            <a:ext cx="89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硬件</a:t>
            </a:r>
          </a:p>
        </p:txBody>
      </p:sp>
      <p:sp>
        <p:nvSpPr>
          <p:cNvPr id="20" name="矩形 19"/>
          <p:cNvSpPr/>
          <p:nvPr/>
        </p:nvSpPr>
        <p:spPr>
          <a:xfrm>
            <a:off x="4655840" y="4293096"/>
            <a:ext cx="288032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</a:rPr>
              <a:t>软件环境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89487" y="1916869"/>
            <a:ext cx="2802524" cy="648072"/>
          </a:xfrm>
          <a:prstGeom prst="rect">
            <a:avLst/>
          </a:prstGeom>
          <a:solidFill>
            <a:srgbClr val="FE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271464" y="2039584"/>
            <a:ext cx="2520280" cy="51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latin typeface="+mj-ea"/>
                <a:ea typeface="+mj-ea"/>
              </a:rPr>
              <a:t>服务器端操作系统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98457" y="3357064"/>
            <a:ext cx="2802524" cy="648072"/>
          </a:xfrm>
          <a:prstGeom prst="rect">
            <a:avLst/>
          </a:prstGeom>
          <a:solidFill>
            <a:srgbClr val="FE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4064" y="3432334"/>
            <a:ext cx="2520280" cy="51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网站发布平台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85268" y="4767160"/>
            <a:ext cx="2802524" cy="648072"/>
          </a:xfrm>
          <a:prstGeom prst="rect">
            <a:avLst/>
          </a:prstGeom>
          <a:solidFill>
            <a:srgbClr val="FE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195940" y="4817904"/>
            <a:ext cx="2520280" cy="51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数据库系统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691019" y="3357064"/>
            <a:ext cx="2802524" cy="648072"/>
          </a:xfrm>
          <a:prstGeom prst="rect">
            <a:avLst/>
          </a:prstGeom>
          <a:solidFill>
            <a:srgbClr val="FE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801691" y="3407808"/>
            <a:ext cx="2520280" cy="51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安全措施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04208" y="4790233"/>
            <a:ext cx="2802524" cy="648072"/>
          </a:xfrm>
          <a:prstGeom prst="rect">
            <a:avLst/>
          </a:prstGeom>
          <a:solidFill>
            <a:srgbClr val="FE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414880" y="4725467"/>
            <a:ext cx="2520280" cy="51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浏览工具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304208" y="1902972"/>
            <a:ext cx="2802524" cy="648072"/>
          </a:xfrm>
          <a:prstGeom prst="rect">
            <a:avLst/>
          </a:prstGeom>
          <a:solidFill>
            <a:srgbClr val="FE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414880" y="1953716"/>
            <a:ext cx="2520280" cy="51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网站开发语言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06542" y="2584128"/>
            <a:ext cx="2706476" cy="648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+mj-ea"/>
                <a:ea typeface="+mj-ea"/>
              </a:rPr>
              <a:t>CentOS</a:t>
            </a:r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 7.0</a:t>
            </a:r>
            <a:endParaRPr lang="zh-CN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85268" y="5442972"/>
            <a:ext cx="2706476" cy="648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Oracle 11g</a:t>
            </a:r>
            <a:r>
              <a:rPr lang="zh-CN" altLang="zh-CN" b="1" dirty="0">
                <a:solidFill>
                  <a:schemeClr val="tx1"/>
                </a:solidFill>
                <a:latin typeface="+mn-ea"/>
              </a:rPr>
              <a:t>或</a:t>
            </a:r>
            <a:r>
              <a:rPr lang="en-US" altLang="zh-CN" b="1" dirty="0" err="1">
                <a:solidFill>
                  <a:schemeClr val="tx1"/>
                </a:solidFill>
                <a:latin typeface="+mn-ea"/>
              </a:rPr>
              <a:t>MongoDB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2071" y="4038054"/>
            <a:ext cx="2706476" cy="648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+mj-ea"/>
                <a:ea typeface="+mj-ea"/>
              </a:rPr>
              <a:t>Tomact</a:t>
            </a:r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 7.0</a:t>
            </a:r>
            <a:endParaRPr lang="zh-CN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135060" y="5442972"/>
            <a:ext cx="3240692" cy="648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Chrome</a:t>
            </a:r>
            <a:r>
              <a:rPr lang="zh-CN" altLang="zh-CN" b="1" dirty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en-US" altLang="zh-CN" b="1" dirty="0" err="1">
                <a:solidFill>
                  <a:schemeClr val="tx1"/>
                </a:solidFill>
                <a:latin typeface="+mj-ea"/>
                <a:ea typeface="+mj-ea"/>
              </a:rPr>
              <a:t>FireFox</a:t>
            </a:r>
            <a:r>
              <a:rPr lang="zh-CN" altLang="zh-CN" b="1" dirty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Internet Explorer</a:t>
            </a:r>
            <a:r>
              <a:rPr lang="zh-CN" altLang="zh-CN" b="1" dirty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Opera</a:t>
            </a:r>
            <a:endParaRPr lang="zh-CN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227957" y="2583146"/>
            <a:ext cx="3124959" cy="773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+mj-ea"/>
                <a:ea typeface="+mj-ea"/>
              </a:rPr>
              <a:t>HTML</a:t>
            </a:r>
            <a:r>
              <a:rPr lang="zh-CN" altLang="zh-CN" b="1" dirty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CSS</a:t>
            </a:r>
            <a:r>
              <a:rPr lang="zh-CN" altLang="zh-CN" b="1" dirty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JavaScript</a:t>
            </a:r>
            <a:r>
              <a:rPr lang="zh-CN" altLang="zh-CN" b="1" dirty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Java</a:t>
            </a:r>
            <a:r>
              <a:rPr lang="zh-CN" altLang="zh-CN" b="1" dirty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PHP</a:t>
            </a:r>
            <a:r>
              <a:rPr lang="zh-CN" altLang="zh-CN" b="1" dirty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SQL</a:t>
            </a:r>
            <a:r>
              <a:rPr lang="zh-CN" altLang="zh-CN" b="1" dirty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Shell</a:t>
            </a:r>
            <a:endParaRPr lang="zh-CN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754985" y="4039196"/>
            <a:ext cx="2706476" cy="648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solidFill>
                  <a:schemeClr val="tx1"/>
                </a:solidFill>
                <a:latin typeface="+mj-ea"/>
                <a:ea typeface="+mj-ea"/>
              </a:rPr>
              <a:t>防火墙及安全系统</a:t>
            </a:r>
            <a:endParaRPr lang="zh-CN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40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-3787"/>
            <a:ext cx="12192000" cy="3013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五边形 17"/>
          <p:cNvSpPr/>
          <p:nvPr/>
        </p:nvSpPr>
        <p:spPr>
          <a:xfrm rot="5400000">
            <a:off x="138020" y="101974"/>
            <a:ext cx="1148103" cy="897441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63351" y="66700"/>
            <a:ext cx="89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硬件</a:t>
            </a:r>
          </a:p>
        </p:txBody>
      </p:sp>
      <p:sp>
        <p:nvSpPr>
          <p:cNvPr id="20" name="矩形 19"/>
          <p:cNvSpPr/>
          <p:nvPr/>
        </p:nvSpPr>
        <p:spPr>
          <a:xfrm>
            <a:off x="4655840" y="4293096"/>
            <a:ext cx="288032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硬件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环境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06353" y="1919514"/>
            <a:ext cx="2802524" cy="648072"/>
          </a:xfrm>
          <a:prstGeom prst="rect">
            <a:avLst/>
          </a:prstGeom>
          <a:solidFill>
            <a:srgbClr val="FE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271464" y="2039584"/>
            <a:ext cx="2520280" cy="51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WEB</a:t>
            </a:r>
            <a:r>
              <a:rPr lang="zh-CN" altLang="zh-CN" sz="2000" dirty="0"/>
              <a:t>服务器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07151" y="3954617"/>
            <a:ext cx="2802524" cy="648072"/>
          </a:xfrm>
          <a:prstGeom prst="rect">
            <a:avLst/>
          </a:prstGeom>
          <a:solidFill>
            <a:srgbClr val="FE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42758" y="4029887"/>
            <a:ext cx="2520280" cy="51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数据库服务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387221" y="3954617"/>
            <a:ext cx="2802524" cy="648072"/>
          </a:xfrm>
          <a:prstGeom prst="rect">
            <a:avLst/>
          </a:prstGeom>
          <a:solidFill>
            <a:srgbClr val="FE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497893" y="4005361"/>
            <a:ext cx="2520280" cy="51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备份服务器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303410" y="1901014"/>
            <a:ext cx="2802524" cy="648072"/>
          </a:xfrm>
          <a:prstGeom prst="rect">
            <a:avLst/>
          </a:prstGeom>
          <a:solidFill>
            <a:srgbClr val="FE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414880" y="1953716"/>
            <a:ext cx="2520280" cy="51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应用服务器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42758" y="2798510"/>
            <a:ext cx="2706476" cy="648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 smtClean="0">
                <a:solidFill>
                  <a:schemeClr val="tx1"/>
                </a:solidFill>
                <a:latin typeface="+mj-ea"/>
                <a:ea typeface="+mj-ea"/>
              </a:rPr>
              <a:t>用于</a:t>
            </a:r>
            <a:r>
              <a:rPr lang="zh-CN" altLang="zh-CN" b="1" dirty="0">
                <a:solidFill>
                  <a:schemeClr val="tx1"/>
                </a:solidFill>
                <a:latin typeface="+mj-ea"/>
                <a:ea typeface="+mj-ea"/>
              </a:rPr>
              <a:t>用于发布网站、存放网站文件</a:t>
            </a:r>
            <a:endParaRPr lang="zh-CN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06353" y="4725144"/>
            <a:ext cx="2784014" cy="648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solidFill>
                  <a:schemeClr val="tx1"/>
                </a:solidFill>
                <a:latin typeface="+mn-ea"/>
              </a:rPr>
              <a:t>用于安装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ORACLE</a:t>
            </a:r>
            <a:r>
              <a:rPr lang="zh-CN" altLang="zh-CN" b="1" dirty="0">
                <a:solidFill>
                  <a:schemeClr val="tx1"/>
                </a:solidFill>
                <a:latin typeface="+mn-ea"/>
              </a:rPr>
              <a:t>数据库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015699" y="2672627"/>
            <a:ext cx="3484667" cy="773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solidFill>
                  <a:schemeClr val="tx1"/>
                </a:solidFill>
                <a:latin typeface="+mj-ea"/>
                <a:ea typeface="+mj-ea"/>
              </a:rPr>
              <a:t>用作后台数据库连接（出于数据安全考虑）以及中间件应用等</a:t>
            </a:r>
            <a:endParaRPr lang="zh-CN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435245" y="4725143"/>
            <a:ext cx="2706476" cy="648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solidFill>
                  <a:schemeClr val="tx1"/>
                </a:solidFill>
              </a:rPr>
              <a:t>用于进行网站内容的备份</a:t>
            </a:r>
            <a:endParaRPr lang="zh-CN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Freeform 9"/>
          <p:cNvSpPr>
            <a:spLocks noEditPoints="1"/>
          </p:cNvSpPr>
          <p:nvPr/>
        </p:nvSpPr>
        <p:spPr bwMode="auto">
          <a:xfrm>
            <a:off x="5010569" y="2039584"/>
            <a:ext cx="2091947" cy="2101369"/>
          </a:xfrm>
          <a:custGeom>
            <a:avLst/>
            <a:gdLst>
              <a:gd name="T0" fmla="*/ 0 w 197"/>
              <a:gd name="T1" fmla="*/ 99 h 198"/>
              <a:gd name="T2" fmla="*/ 197 w 197"/>
              <a:gd name="T3" fmla="*/ 99 h 198"/>
              <a:gd name="T4" fmla="*/ 98 w 197"/>
              <a:gd name="T5" fmla="*/ 15 h 198"/>
              <a:gd name="T6" fmla="*/ 98 w 197"/>
              <a:gd name="T7" fmla="*/ 183 h 198"/>
              <a:gd name="T8" fmla="*/ 98 w 197"/>
              <a:gd name="T9" fmla="*/ 15 h 198"/>
              <a:gd name="T10" fmla="*/ 160 w 197"/>
              <a:gd name="T11" fmla="*/ 99 h 198"/>
              <a:gd name="T12" fmla="*/ 151 w 197"/>
              <a:gd name="T13" fmla="*/ 66 h 198"/>
              <a:gd name="T14" fmla="*/ 171 w 197"/>
              <a:gd name="T15" fmla="*/ 99 h 198"/>
              <a:gd name="T16" fmla="*/ 109 w 197"/>
              <a:gd name="T17" fmla="*/ 86 h 198"/>
              <a:gd name="T18" fmla="*/ 124 w 197"/>
              <a:gd name="T19" fmla="*/ 97 h 198"/>
              <a:gd name="T20" fmla="*/ 99 w 197"/>
              <a:gd name="T21" fmla="*/ 37 h 198"/>
              <a:gd name="T22" fmla="*/ 50 w 197"/>
              <a:gd name="T23" fmla="*/ 95 h 198"/>
              <a:gd name="T24" fmla="*/ 26 w 197"/>
              <a:gd name="T25" fmla="*/ 103 h 198"/>
              <a:gd name="T26" fmla="*/ 26 w 197"/>
              <a:gd name="T27" fmla="*/ 99 h 198"/>
              <a:gd name="T28" fmla="*/ 99 w 197"/>
              <a:gd name="T29" fmla="*/ 26 h 198"/>
              <a:gd name="T30" fmla="*/ 134 w 197"/>
              <a:gd name="T31" fmla="*/ 48 h 198"/>
              <a:gd name="T32" fmla="*/ 78 w 197"/>
              <a:gd name="T33" fmla="*/ 140 h 198"/>
              <a:gd name="T34" fmla="*/ 66 w 197"/>
              <a:gd name="T35" fmla="*/ 153 h 198"/>
              <a:gd name="T36" fmla="*/ 100 w 197"/>
              <a:gd name="T37" fmla="*/ 92 h 198"/>
              <a:gd name="T38" fmla="*/ 100 w 197"/>
              <a:gd name="T39" fmla="*/ 131 h 198"/>
              <a:gd name="T40" fmla="*/ 100 w 197"/>
              <a:gd name="T41" fmla="*/ 92 h 198"/>
              <a:gd name="T42" fmla="*/ 110 w 197"/>
              <a:gd name="T43" fmla="*/ 108 h 198"/>
              <a:gd name="T44" fmla="*/ 89 w 197"/>
              <a:gd name="T45" fmla="*/ 108 h 198"/>
              <a:gd name="T46" fmla="*/ 90 w 197"/>
              <a:gd name="T47" fmla="*/ 167 h 198"/>
              <a:gd name="T48" fmla="*/ 82 w 197"/>
              <a:gd name="T49" fmla="*/ 139 h 198"/>
              <a:gd name="T50" fmla="*/ 90 w 197"/>
              <a:gd name="T51" fmla="*/ 167 h 198"/>
              <a:gd name="T52" fmla="*/ 94 w 197"/>
              <a:gd name="T53" fmla="*/ 167 h 198"/>
              <a:gd name="T54" fmla="*/ 102 w 197"/>
              <a:gd name="T55" fmla="*/ 139 h 198"/>
              <a:gd name="T56" fmla="*/ 114 w 197"/>
              <a:gd name="T57" fmla="*/ 167 h 198"/>
              <a:gd name="T58" fmla="*/ 106 w 197"/>
              <a:gd name="T59" fmla="*/ 139 h 198"/>
              <a:gd name="T60" fmla="*/ 114 w 197"/>
              <a:gd name="T61" fmla="*/ 167 h 198"/>
              <a:gd name="T62" fmla="*/ 118 w 197"/>
              <a:gd name="T63" fmla="*/ 167 h 198"/>
              <a:gd name="T64" fmla="*/ 130 w 197"/>
              <a:gd name="T65" fmla="*/ 153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7" h="198">
                <a:moveTo>
                  <a:pt x="98" y="198"/>
                </a:moveTo>
                <a:cubicBezTo>
                  <a:pt x="44" y="198"/>
                  <a:pt x="0" y="154"/>
                  <a:pt x="0" y="99"/>
                </a:cubicBezTo>
                <a:cubicBezTo>
                  <a:pt x="0" y="45"/>
                  <a:pt x="44" y="0"/>
                  <a:pt x="98" y="0"/>
                </a:cubicBezTo>
                <a:cubicBezTo>
                  <a:pt x="153" y="0"/>
                  <a:pt x="197" y="45"/>
                  <a:pt x="197" y="99"/>
                </a:cubicBezTo>
                <a:cubicBezTo>
                  <a:pt x="197" y="154"/>
                  <a:pt x="153" y="198"/>
                  <a:pt x="98" y="198"/>
                </a:cubicBezTo>
                <a:close/>
                <a:moveTo>
                  <a:pt x="98" y="15"/>
                </a:moveTo>
                <a:cubicBezTo>
                  <a:pt x="52" y="15"/>
                  <a:pt x="15" y="53"/>
                  <a:pt x="15" y="99"/>
                </a:cubicBezTo>
                <a:cubicBezTo>
                  <a:pt x="15" y="145"/>
                  <a:pt x="52" y="183"/>
                  <a:pt x="98" y="183"/>
                </a:cubicBezTo>
                <a:cubicBezTo>
                  <a:pt x="145" y="183"/>
                  <a:pt x="182" y="145"/>
                  <a:pt x="182" y="99"/>
                </a:cubicBezTo>
                <a:cubicBezTo>
                  <a:pt x="182" y="53"/>
                  <a:pt x="145" y="15"/>
                  <a:pt x="98" y="15"/>
                </a:cubicBezTo>
                <a:close/>
                <a:moveTo>
                  <a:pt x="171" y="99"/>
                </a:moveTo>
                <a:cubicBezTo>
                  <a:pt x="160" y="99"/>
                  <a:pt x="160" y="99"/>
                  <a:pt x="160" y="99"/>
                </a:cubicBezTo>
                <a:cubicBezTo>
                  <a:pt x="160" y="99"/>
                  <a:pt x="160" y="99"/>
                  <a:pt x="160" y="99"/>
                </a:cubicBezTo>
                <a:cubicBezTo>
                  <a:pt x="160" y="87"/>
                  <a:pt x="157" y="76"/>
                  <a:pt x="151" y="66"/>
                </a:cubicBezTo>
                <a:cubicBezTo>
                  <a:pt x="153" y="63"/>
                  <a:pt x="156" y="59"/>
                  <a:pt x="158" y="57"/>
                </a:cubicBezTo>
                <a:cubicBezTo>
                  <a:pt x="166" y="69"/>
                  <a:pt x="171" y="83"/>
                  <a:pt x="171" y="99"/>
                </a:cubicBezTo>
                <a:cubicBezTo>
                  <a:pt x="171" y="99"/>
                  <a:pt x="171" y="99"/>
                  <a:pt x="171" y="99"/>
                </a:cubicBezTo>
                <a:close/>
                <a:moveTo>
                  <a:pt x="109" y="86"/>
                </a:moveTo>
                <a:cubicBezTo>
                  <a:pt x="153" y="44"/>
                  <a:pt x="153" y="44"/>
                  <a:pt x="153" y="44"/>
                </a:cubicBezTo>
                <a:cubicBezTo>
                  <a:pt x="153" y="44"/>
                  <a:pt x="124" y="97"/>
                  <a:pt x="124" y="97"/>
                </a:cubicBezTo>
                <a:cubicBezTo>
                  <a:pt x="120" y="88"/>
                  <a:pt x="109" y="86"/>
                  <a:pt x="109" y="86"/>
                </a:cubicBezTo>
                <a:close/>
                <a:moveTo>
                  <a:pt x="99" y="37"/>
                </a:moveTo>
                <a:cubicBezTo>
                  <a:pt x="66" y="37"/>
                  <a:pt x="39" y="63"/>
                  <a:pt x="37" y="95"/>
                </a:cubicBezTo>
                <a:cubicBezTo>
                  <a:pt x="50" y="95"/>
                  <a:pt x="50" y="95"/>
                  <a:pt x="50" y="95"/>
                </a:cubicBezTo>
                <a:cubicBezTo>
                  <a:pt x="50" y="103"/>
                  <a:pt x="50" y="103"/>
                  <a:pt x="50" y="103"/>
                </a:cubicBezTo>
                <a:cubicBezTo>
                  <a:pt x="26" y="103"/>
                  <a:pt x="26" y="103"/>
                  <a:pt x="26" y="103"/>
                </a:cubicBezTo>
                <a:cubicBezTo>
                  <a:pt x="26" y="99"/>
                  <a:pt x="26" y="99"/>
                  <a:pt x="26" y="99"/>
                </a:cubicBezTo>
                <a:cubicBezTo>
                  <a:pt x="26" y="99"/>
                  <a:pt x="26" y="99"/>
                  <a:pt x="26" y="99"/>
                </a:cubicBezTo>
                <a:cubicBezTo>
                  <a:pt x="26" y="99"/>
                  <a:pt x="26" y="99"/>
                  <a:pt x="26" y="99"/>
                </a:cubicBezTo>
                <a:cubicBezTo>
                  <a:pt x="26" y="59"/>
                  <a:pt x="58" y="26"/>
                  <a:pt x="99" y="26"/>
                </a:cubicBezTo>
                <a:cubicBezTo>
                  <a:pt x="115" y="26"/>
                  <a:pt x="130" y="32"/>
                  <a:pt x="142" y="41"/>
                </a:cubicBezTo>
                <a:cubicBezTo>
                  <a:pt x="134" y="48"/>
                  <a:pt x="134" y="48"/>
                  <a:pt x="134" y="48"/>
                </a:cubicBezTo>
                <a:cubicBezTo>
                  <a:pt x="124" y="41"/>
                  <a:pt x="112" y="37"/>
                  <a:pt x="99" y="37"/>
                </a:cubicBezTo>
                <a:close/>
                <a:moveTo>
                  <a:pt x="78" y="140"/>
                </a:moveTo>
                <a:cubicBezTo>
                  <a:pt x="78" y="167"/>
                  <a:pt x="78" y="167"/>
                  <a:pt x="78" y="167"/>
                </a:cubicBezTo>
                <a:cubicBezTo>
                  <a:pt x="71" y="166"/>
                  <a:pt x="66" y="161"/>
                  <a:pt x="66" y="153"/>
                </a:cubicBezTo>
                <a:cubicBezTo>
                  <a:pt x="66" y="146"/>
                  <a:pt x="71" y="141"/>
                  <a:pt x="78" y="140"/>
                </a:cubicBezTo>
                <a:close/>
                <a:moveTo>
                  <a:pt x="100" y="92"/>
                </a:moveTo>
                <a:cubicBezTo>
                  <a:pt x="110" y="92"/>
                  <a:pt x="119" y="101"/>
                  <a:pt x="119" y="112"/>
                </a:cubicBezTo>
                <a:cubicBezTo>
                  <a:pt x="119" y="122"/>
                  <a:pt x="110" y="131"/>
                  <a:pt x="100" y="131"/>
                </a:cubicBezTo>
                <a:cubicBezTo>
                  <a:pt x="89" y="131"/>
                  <a:pt x="80" y="122"/>
                  <a:pt x="80" y="112"/>
                </a:cubicBezTo>
                <a:cubicBezTo>
                  <a:pt x="80" y="101"/>
                  <a:pt x="89" y="92"/>
                  <a:pt x="100" y="92"/>
                </a:cubicBezTo>
                <a:close/>
                <a:moveTo>
                  <a:pt x="100" y="115"/>
                </a:moveTo>
                <a:cubicBezTo>
                  <a:pt x="105" y="115"/>
                  <a:pt x="110" y="112"/>
                  <a:pt x="110" y="108"/>
                </a:cubicBezTo>
                <a:cubicBezTo>
                  <a:pt x="110" y="103"/>
                  <a:pt x="105" y="100"/>
                  <a:pt x="100" y="100"/>
                </a:cubicBezTo>
                <a:cubicBezTo>
                  <a:pt x="94" y="100"/>
                  <a:pt x="89" y="103"/>
                  <a:pt x="89" y="108"/>
                </a:cubicBezTo>
                <a:cubicBezTo>
                  <a:pt x="89" y="112"/>
                  <a:pt x="94" y="115"/>
                  <a:pt x="100" y="115"/>
                </a:cubicBezTo>
                <a:close/>
                <a:moveTo>
                  <a:pt x="90" y="167"/>
                </a:moveTo>
                <a:cubicBezTo>
                  <a:pt x="82" y="167"/>
                  <a:pt x="82" y="167"/>
                  <a:pt x="82" y="167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90" y="139"/>
                  <a:pt x="90" y="139"/>
                  <a:pt x="90" y="139"/>
                </a:cubicBezTo>
                <a:lnTo>
                  <a:pt x="90" y="167"/>
                </a:lnTo>
                <a:close/>
                <a:moveTo>
                  <a:pt x="102" y="167"/>
                </a:moveTo>
                <a:cubicBezTo>
                  <a:pt x="94" y="167"/>
                  <a:pt x="94" y="167"/>
                  <a:pt x="94" y="167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02" y="139"/>
                  <a:pt x="102" y="139"/>
                  <a:pt x="102" y="139"/>
                </a:cubicBezTo>
                <a:lnTo>
                  <a:pt x="102" y="167"/>
                </a:lnTo>
                <a:close/>
                <a:moveTo>
                  <a:pt x="114" y="167"/>
                </a:moveTo>
                <a:cubicBezTo>
                  <a:pt x="106" y="167"/>
                  <a:pt x="106" y="167"/>
                  <a:pt x="106" y="167"/>
                </a:cubicBezTo>
                <a:cubicBezTo>
                  <a:pt x="106" y="139"/>
                  <a:pt x="106" y="139"/>
                  <a:pt x="106" y="139"/>
                </a:cubicBezTo>
                <a:cubicBezTo>
                  <a:pt x="114" y="139"/>
                  <a:pt x="114" y="139"/>
                  <a:pt x="114" y="139"/>
                </a:cubicBezTo>
                <a:lnTo>
                  <a:pt x="114" y="167"/>
                </a:lnTo>
                <a:close/>
                <a:moveTo>
                  <a:pt x="130" y="153"/>
                </a:moveTo>
                <a:cubicBezTo>
                  <a:pt x="130" y="161"/>
                  <a:pt x="125" y="166"/>
                  <a:pt x="118" y="167"/>
                </a:cubicBezTo>
                <a:cubicBezTo>
                  <a:pt x="118" y="140"/>
                  <a:pt x="118" y="140"/>
                  <a:pt x="118" y="140"/>
                </a:cubicBezTo>
                <a:cubicBezTo>
                  <a:pt x="125" y="141"/>
                  <a:pt x="130" y="146"/>
                  <a:pt x="130" y="15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/>
      <p:bldP spid="30" grpId="0" animBg="1"/>
      <p:bldP spid="31" grpId="0"/>
      <p:bldP spid="34" grpId="0" animBg="1"/>
      <p:bldP spid="35" grpId="0"/>
      <p:bldP spid="40" grpId="0" animBg="1"/>
      <p:bldP spid="41" grpId="0"/>
      <p:bldP spid="42" grpId="0"/>
      <p:bldP spid="44" grpId="0"/>
      <p:bldP spid="46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440296" y="3833213"/>
            <a:ext cx="13647480" cy="1584176"/>
          </a:xfrm>
          <a:prstGeom prst="rect">
            <a:avLst/>
          </a:prstGeom>
          <a:solidFill>
            <a:srgbClr val="286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 rot="5551682">
            <a:off x="9313362" y="-3106890"/>
            <a:ext cx="2721801" cy="6769600"/>
            <a:chOff x="-4362181" y="-4080824"/>
            <a:chExt cx="3990313" cy="6769600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-4192133" y="-2561349"/>
              <a:ext cx="4963561" cy="192461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9745542">
              <a:off x="-4362181" y="-2199837"/>
              <a:ext cx="3549158" cy="965502"/>
            </a:xfrm>
            <a:prstGeom prst="triangle">
              <a:avLst>
                <a:gd name="adj" fmla="val 325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" name="等腰三角形 1"/>
            <p:cNvSpPr/>
            <p:nvPr/>
          </p:nvSpPr>
          <p:spPr>
            <a:xfrm rot="6777582">
              <a:off x="-4994978" y="-1934334"/>
              <a:ext cx="5654850" cy="359137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2"/>
          <p:cNvSpPr txBox="1"/>
          <p:nvPr/>
        </p:nvSpPr>
        <p:spPr>
          <a:xfrm>
            <a:off x="390335" y="4363691"/>
            <a:ext cx="11411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pc="300" dirty="0" smtClean="0">
                <a:solidFill>
                  <a:schemeClr val="bg1"/>
                </a:solidFill>
                <a:latin typeface="+mj-ea"/>
                <a:ea typeface="+mj-ea"/>
              </a:rPr>
              <a:t>github.com/</a:t>
            </a:r>
            <a:r>
              <a:rPr lang="en-US" altLang="zh-CN" sz="2800" spc="300" dirty="0" err="1" smtClean="0">
                <a:solidFill>
                  <a:schemeClr val="bg1"/>
                </a:solidFill>
                <a:latin typeface="+mj-ea"/>
                <a:ea typeface="+mj-ea"/>
              </a:rPr>
              <a:t>nevertiree</a:t>
            </a:r>
            <a:r>
              <a:rPr lang="en-US" altLang="zh-CN" sz="2800" spc="300" dirty="0" smtClean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en-US" altLang="zh-CN" sz="2800" spc="300" dirty="0" err="1" smtClean="0">
                <a:solidFill>
                  <a:schemeClr val="bg1"/>
                </a:solidFill>
                <a:latin typeface="+mj-ea"/>
                <a:ea typeface="+mj-ea"/>
              </a:rPr>
              <a:t>System_Integration_Homework</a:t>
            </a:r>
            <a:endParaRPr lang="zh-CN" altLang="en-US" sz="2800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35860" y="2717530"/>
            <a:ext cx="2520280" cy="1300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600" dirty="0" smtClean="0">
                <a:solidFill>
                  <a:srgbClr val="286B7B"/>
                </a:solidFill>
              </a:rPr>
              <a:t>欢迎关注</a:t>
            </a:r>
            <a:endParaRPr lang="zh-CN" altLang="en-US" sz="4000" b="1" spc="600" dirty="0">
              <a:solidFill>
                <a:srgbClr val="286B7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75720" y="2420887"/>
            <a:ext cx="504056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dirty="0" smtClean="0">
                <a:solidFill>
                  <a:srgbClr val="286B7B"/>
                </a:solidFill>
              </a:rPr>
              <a:t>产品发布会</a:t>
            </a:r>
            <a:endParaRPr lang="zh-CN" altLang="en-US" sz="5400" b="1" dirty="0">
              <a:solidFill>
                <a:srgbClr val="286B7B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 rot="18895762">
            <a:off x="4886444" y="1679244"/>
            <a:ext cx="2419112" cy="2397687"/>
          </a:xfrm>
          <a:custGeom>
            <a:avLst/>
            <a:gdLst>
              <a:gd name="connsiteX0" fmla="*/ 2419112 w 2419112"/>
              <a:gd name="connsiteY0" fmla="*/ 1058913 h 2397687"/>
              <a:gd name="connsiteX1" fmla="*/ 2419112 w 2419112"/>
              <a:gd name="connsiteY1" fmla="*/ 1338777 h 2397687"/>
              <a:gd name="connsiteX2" fmla="*/ 1348689 w 2419112"/>
              <a:gd name="connsiteY2" fmla="*/ 1338777 h 2397687"/>
              <a:gd name="connsiteX3" fmla="*/ 1348689 w 2419112"/>
              <a:gd name="connsiteY3" fmla="*/ 2397687 h 2397687"/>
              <a:gd name="connsiteX4" fmla="*/ 1077635 w 2419112"/>
              <a:gd name="connsiteY4" fmla="*/ 2397687 h 2397687"/>
              <a:gd name="connsiteX5" fmla="*/ 1077635 w 2419112"/>
              <a:gd name="connsiteY5" fmla="*/ 1338777 h 2397687"/>
              <a:gd name="connsiteX6" fmla="*/ 0 w 2419112"/>
              <a:gd name="connsiteY6" fmla="*/ 1338777 h 2397687"/>
              <a:gd name="connsiteX7" fmla="*/ 0 w 2419112"/>
              <a:gd name="connsiteY7" fmla="*/ 1058913 h 2397687"/>
              <a:gd name="connsiteX8" fmla="*/ 1077635 w 2419112"/>
              <a:gd name="connsiteY8" fmla="*/ 1058913 h 2397687"/>
              <a:gd name="connsiteX9" fmla="*/ 1077635 w 2419112"/>
              <a:gd name="connsiteY9" fmla="*/ 0 h 2397687"/>
              <a:gd name="connsiteX10" fmla="*/ 1348689 w 2419112"/>
              <a:gd name="connsiteY10" fmla="*/ 0 h 2397687"/>
              <a:gd name="connsiteX11" fmla="*/ 1348689 w 2419112"/>
              <a:gd name="connsiteY11" fmla="*/ 1058913 h 239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19112" h="2397687">
                <a:moveTo>
                  <a:pt x="2419112" y="1058913"/>
                </a:moveTo>
                <a:lnTo>
                  <a:pt x="2419112" y="1338777"/>
                </a:lnTo>
                <a:lnTo>
                  <a:pt x="1348689" y="1338777"/>
                </a:lnTo>
                <a:lnTo>
                  <a:pt x="1348689" y="2397687"/>
                </a:lnTo>
                <a:lnTo>
                  <a:pt x="1077635" y="2397687"/>
                </a:lnTo>
                <a:lnTo>
                  <a:pt x="1077635" y="1338777"/>
                </a:lnTo>
                <a:lnTo>
                  <a:pt x="0" y="1338777"/>
                </a:lnTo>
                <a:lnTo>
                  <a:pt x="0" y="1058913"/>
                </a:lnTo>
                <a:lnTo>
                  <a:pt x="1077635" y="1058913"/>
                </a:lnTo>
                <a:lnTo>
                  <a:pt x="1077635" y="0"/>
                </a:lnTo>
                <a:lnTo>
                  <a:pt x="1348689" y="0"/>
                </a:lnTo>
                <a:lnTo>
                  <a:pt x="1348689" y="105891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4887418" y="3212976"/>
            <a:ext cx="2417161" cy="216061"/>
            <a:chOff x="3835033" y="4745084"/>
            <a:chExt cx="4626309" cy="413529"/>
          </a:xfrm>
        </p:grpSpPr>
        <p:sp>
          <p:nvSpPr>
            <p:cNvPr id="3" name="矩形 2"/>
            <p:cNvSpPr/>
            <p:nvPr/>
          </p:nvSpPr>
          <p:spPr>
            <a:xfrm rot="18900000">
              <a:off x="3835033" y="4745084"/>
              <a:ext cx="2272714" cy="4100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 rot="18900000">
              <a:off x="4619565" y="4745087"/>
              <a:ext cx="2272714" cy="4100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 rot="18900000">
              <a:off x="5404097" y="4745090"/>
              <a:ext cx="2272714" cy="4100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 rot="18900000">
              <a:off x="6188628" y="4748534"/>
              <a:ext cx="2272714" cy="4100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-1" y="3321007"/>
            <a:ext cx="479985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464152" y="3321007"/>
            <a:ext cx="4727847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943872" y="4017258"/>
            <a:ext cx="2319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THANKS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39816" y="2564904"/>
            <a:ext cx="331236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dirty="0" smtClean="0">
                <a:solidFill>
                  <a:srgbClr val="286B7B"/>
                </a:solidFill>
                <a:latin typeface="+mj-ea"/>
                <a:ea typeface="+mj-ea"/>
              </a:rPr>
              <a:t>经验分享</a:t>
            </a:r>
            <a:endParaRPr lang="zh-CN" altLang="en-US" sz="5400" b="1" dirty="0">
              <a:solidFill>
                <a:srgbClr val="286B7B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91644" y="2564904"/>
            <a:ext cx="644471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spc="600" dirty="0">
                <a:solidFill>
                  <a:srgbClr val="286B7B"/>
                </a:solidFill>
                <a:latin typeface="+mj-ea"/>
                <a:ea typeface="+mj-ea"/>
              </a:rPr>
              <a:t>股票</a:t>
            </a:r>
            <a:r>
              <a:rPr lang="zh-CN" altLang="en-US" sz="5400" b="1" spc="600" dirty="0" smtClean="0">
                <a:solidFill>
                  <a:srgbClr val="286B7B"/>
                </a:solidFill>
                <a:latin typeface="+mj-ea"/>
                <a:ea typeface="+mj-ea"/>
              </a:rPr>
              <a:t>投资社交网站</a:t>
            </a:r>
            <a:endParaRPr lang="zh-CN" altLang="en-US" sz="5400" b="1" spc="600" dirty="0">
              <a:solidFill>
                <a:srgbClr val="286B7B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0"/>
            <a:ext cx="12192000" cy="68580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2279576" y="1052736"/>
            <a:ext cx="1020803" cy="936104"/>
            <a:chOff x="2279576" y="1052736"/>
            <a:chExt cx="1020803" cy="936104"/>
          </a:xfrm>
        </p:grpSpPr>
        <p:grpSp>
          <p:nvGrpSpPr>
            <p:cNvPr id="8" name="组合 7"/>
            <p:cNvGrpSpPr/>
            <p:nvPr/>
          </p:nvGrpSpPr>
          <p:grpSpPr>
            <a:xfrm>
              <a:off x="2279576" y="1052736"/>
              <a:ext cx="936104" cy="936104"/>
              <a:chOff x="5519936" y="764704"/>
              <a:chExt cx="1152128" cy="1152128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5519936" y="764704"/>
                <a:ext cx="1152128" cy="1152128"/>
              </a:xfrm>
              <a:prstGeom prst="ellipse">
                <a:avLst/>
              </a:prstGeom>
              <a:solidFill>
                <a:schemeClr val="accent4"/>
              </a:solidFill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717958" y="962726"/>
                <a:ext cx="756084" cy="756084"/>
              </a:xfrm>
              <a:prstGeom prst="ellipse">
                <a:avLst/>
              </a:prstGeom>
              <a:solidFill>
                <a:schemeClr val="bg1"/>
              </a:solidFill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4"/>
                    </a:solidFill>
                  </a:rPr>
                  <a:t>A</a:t>
                </a:r>
                <a:endParaRPr lang="zh-CN" altLang="en-US" sz="3200" b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9" name="等腰三角形 8"/>
            <p:cNvSpPr/>
            <p:nvPr/>
          </p:nvSpPr>
          <p:spPr>
            <a:xfrm rot="3450461">
              <a:off x="3091258" y="1135184"/>
              <a:ext cx="224612" cy="19363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3671974" y="671240"/>
            <a:ext cx="887372" cy="494504"/>
            <a:chOff x="2289" y="649"/>
            <a:chExt cx="454" cy="253"/>
          </a:xfrm>
          <a:solidFill>
            <a:srgbClr val="5B5D5C"/>
          </a:solidFill>
        </p:grpSpPr>
        <p:sp>
          <p:nvSpPr>
            <p:cNvPr id="13" name="Freeform 5"/>
            <p:cNvSpPr/>
            <p:nvPr/>
          </p:nvSpPr>
          <p:spPr bwMode="auto">
            <a:xfrm>
              <a:off x="2426" y="649"/>
              <a:ext cx="172" cy="187"/>
            </a:xfrm>
            <a:custGeom>
              <a:avLst/>
              <a:gdLst>
                <a:gd name="T0" fmla="*/ 0 w 72"/>
                <a:gd name="T1" fmla="*/ 19 h 77"/>
                <a:gd name="T2" fmla="*/ 0 w 72"/>
                <a:gd name="T3" fmla="*/ 21 h 77"/>
                <a:gd name="T4" fmla="*/ 33 w 72"/>
                <a:gd name="T5" fmla="*/ 74 h 77"/>
                <a:gd name="T6" fmla="*/ 28 w 72"/>
                <a:gd name="T7" fmla="*/ 51 h 77"/>
                <a:gd name="T8" fmla="*/ 36 w 72"/>
                <a:gd name="T9" fmla="*/ 23 h 77"/>
                <a:gd name="T10" fmla="*/ 44 w 72"/>
                <a:gd name="T11" fmla="*/ 51 h 77"/>
                <a:gd name="T12" fmla="*/ 38 w 72"/>
                <a:gd name="T13" fmla="*/ 77 h 77"/>
                <a:gd name="T14" fmla="*/ 38 w 72"/>
                <a:gd name="T15" fmla="*/ 77 h 77"/>
                <a:gd name="T16" fmla="*/ 72 w 72"/>
                <a:gd name="T17" fmla="*/ 21 h 77"/>
                <a:gd name="T18" fmla="*/ 72 w 72"/>
                <a:gd name="T19" fmla="*/ 0 h 77"/>
                <a:gd name="T20" fmla="*/ 35 w 72"/>
                <a:gd name="T21" fmla="*/ 23 h 77"/>
                <a:gd name="T22" fmla="*/ 1 w 72"/>
                <a:gd name="T23" fmla="*/ 0 h 77"/>
                <a:gd name="T24" fmla="*/ 0 w 72"/>
                <a:gd name="T25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7">
                  <a:moveTo>
                    <a:pt x="0" y="19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4" y="46"/>
                    <a:pt x="14" y="64"/>
                    <a:pt x="33" y="74"/>
                  </a:cubicBezTo>
                  <a:cubicBezTo>
                    <a:pt x="30" y="67"/>
                    <a:pt x="28" y="60"/>
                    <a:pt x="28" y="51"/>
                  </a:cubicBezTo>
                  <a:cubicBezTo>
                    <a:pt x="28" y="41"/>
                    <a:pt x="31" y="31"/>
                    <a:pt x="36" y="23"/>
                  </a:cubicBezTo>
                  <a:cubicBezTo>
                    <a:pt x="42" y="31"/>
                    <a:pt x="44" y="41"/>
                    <a:pt x="44" y="51"/>
                  </a:cubicBezTo>
                  <a:cubicBezTo>
                    <a:pt x="44" y="61"/>
                    <a:pt x="42" y="69"/>
                    <a:pt x="38" y="77"/>
                  </a:cubicBezTo>
                  <a:cubicBezTo>
                    <a:pt x="38" y="77"/>
                    <a:pt x="38" y="77"/>
                    <a:pt x="38" y="77"/>
                  </a:cubicBezTo>
                  <a:cubicBezTo>
                    <a:pt x="60" y="64"/>
                    <a:pt x="68" y="46"/>
                    <a:pt x="72" y="21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6" y="1"/>
                    <a:pt x="44" y="10"/>
                    <a:pt x="35" y="23"/>
                  </a:cubicBezTo>
                  <a:cubicBezTo>
                    <a:pt x="28" y="11"/>
                    <a:pt x="16" y="2"/>
                    <a:pt x="1" y="0"/>
                  </a:cubicBezTo>
                  <a:cubicBezTo>
                    <a:pt x="1" y="3"/>
                    <a:pt x="0" y="18"/>
                    <a:pt x="0" y="19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2646" y="649"/>
              <a:ext cx="97" cy="182"/>
            </a:xfrm>
            <a:custGeom>
              <a:avLst/>
              <a:gdLst>
                <a:gd name="T0" fmla="*/ 0 w 40"/>
                <a:gd name="T1" fmla="*/ 18 h 75"/>
                <a:gd name="T2" fmla="*/ 0 w 40"/>
                <a:gd name="T3" fmla="*/ 21 h 75"/>
                <a:gd name="T4" fmla="*/ 34 w 40"/>
                <a:gd name="T5" fmla="*/ 75 h 75"/>
                <a:gd name="T6" fmla="*/ 40 w 40"/>
                <a:gd name="T7" fmla="*/ 51 h 75"/>
                <a:gd name="T8" fmla="*/ 0 w 40"/>
                <a:gd name="T9" fmla="*/ 0 h 75"/>
                <a:gd name="T10" fmla="*/ 0 w 40"/>
                <a:gd name="T11" fmla="*/ 1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75">
                  <a:moveTo>
                    <a:pt x="0" y="18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47"/>
                    <a:pt x="12" y="65"/>
                    <a:pt x="34" y="75"/>
                  </a:cubicBezTo>
                  <a:cubicBezTo>
                    <a:pt x="37" y="68"/>
                    <a:pt x="40" y="60"/>
                    <a:pt x="40" y="51"/>
                  </a:cubicBezTo>
                  <a:cubicBezTo>
                    <a:pt x="40" y="26"/>
                    <a:pt x="20" y="5"/>
                    <a:pt x="0" y="0"/>
                  </a:cubicBezTo>
                  <a:cubicBezTo>
                    <a:pt x="0" y="5"/>
                    <a:pt x="0" y="11"/>
                    <a:pt x="0" y="1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2289" y="649"/>
              <a:ext cx="98" cy="189"/>
            </a:xfrm>
            <a:custGeom>
              <a:avLst/>
              <a:gdLst>
                <a:gd name="T0" fmla="*/ 41 w 41"/>
                <a:gd name="T1" fmla="*/ 22 h 78"/>
                <a:gd name="T2" fmla="*/ 41 w 41"/>
                <a:gd name="T3" fmla="*/ 0 h 78"/>
                <a:gd name="T4" fmla="*/ 0 w 41"/>
                <a:gd name="T5" fmla="*/ 51 h 78"/>
                <a:gd name="T6" fmla="*/ 7 w 41"/>
                <a:gd name="T7" fmla="*/ 78 h 78"/>
                <a:gd name="T8" fmla="*/ 41 w 41"/>
                <a:gd name="T9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8">
                  <a:moveTo>
                    <a:pt x="41" y="22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7" y="5"/>
                    <a:pt x="0" y="26"/>
                    <a:pt x="0" y="51"/>
                  </a:cubicBezTo>
                  <a:cubicBezTo>
                    <a:pt x="0" y="61"/>
                    <a:pt x="2" y="70"/>
                    <a:pt x="7" y="78"/>
                  </a:cubicBezTo>
                  <a:cubicBezTo>
                    <a:pt x="29" y="66"/>
                    <a:pt x="41" y="47"/>
                    <a:pt x="41" y="22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2327" y="770"/>
              <a:ext cx="163" cy="132"/>
            </a:xfrm>
            <a:custGeom>
              <a:avLst/>
              <a:gdLst>
                <a:gd name="T0" fmla="*/ 35 w 68"/>
                <a:gd name="T1" fmla="*/ 0 h 54"/>
                <a:gd name="T2" fmla="*/ 0 w 68"/>
                <a:gd name="T3" fmla="*/ 40 h 54"/>
                <a:gd name="T4" fmla="*/ 35 w 68"/>
                <a:gd name="T5" fmla="*/ 54 h 54"/>
                <a:gd name="T6" fmla="*/ 68 w 68"/>
                <a:gd name="T7" fmla="*/ 40 h 54"/>
                <a:gd name="T8" fmla="*/ 35 w 6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54">
                  <a:moveTo>
                    <a:pt x="35" y="0"/>
                  </a:moveTo>
                  <a:cubicBezTo>
                    <a:pt x="28" y="17"/>
                    <a:pt x="16" y="30"/>
                    <a:pt x="0" y="40"/>
                  </a:cubicBezTo>
                  <a:cubicBezTo>
                    <a:pt x="9" y="48"/>
                    <a:pt x="21" y="54"/>
                    <a:pt x="35" y="54"/>
                  </a:cubicBezTo>
                  <a:cubicBezTo>
                    <a:pt x="48" y="54"/>
                    <a:pt x="59" y="49"/>
                    <a:pt x="68" y="40"/>
                  </a:cubicBezTo>
                  <a:cubicBezTo>
                    <a:pt x="53" y="31"/>
                    <a:pt x="42" y="18"/>
                    <a:pt x="35" y="0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2534" y="768"/>
              <a:ext cx="163" cy="134"/>
            </a:xfrm>
            <a:custGeom>
              <a:avLst/>
              <a:gdLst>
                <a:gd name="T0" fmla="*/ 36 w 68"/>
                <a:gd name="T1" fmla="*/ 0 h 55"/>
                <a:gd name="T2" fmla="*/ 0 w 68"/>
                <a:gd name="T3" fmla="*/ 41 h 55"/>
                <a:gd name="T4" fmla="*/ 34 w 68"/>
                <a:gd name="T5" fmla="*/ 55 h 55"/>
                <a:gd name="T6" fmla="*/ 68 w 68"/>
                <a:gd name="T7" fmla="*/ 40 h 55"/>
                <a:gd name="T8" fmla="*/ 36 w 68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55">
                  <a:moveTo>
                    <a:pt x="36" y="0"/>
                  </a:moveTo>
                  <a:cubicBezTo>
                    <a:pt x="28" y="17"/>
                    <a:pt x="17" y="31"/>
                    <a:pt x="0" y="41"/>
                  </a:cubicBezTo>
                  <a:cubicBezTo>
                    <a:pt x="9" y="50"/>
                    <a:pt x="20" y="55"/>
                    <a:pt x="34" y="55"/>
                  </a:cubicBezTo>
                  <a:cubicBezTo>
                    <a:pt x="47" y="55"/>
                    <a:pt x="59" y="49"/>
                    <a:pt x="68" y="40"/>
                  </a:cubicBezTo>
                  <a:cubicBezTo>
                    <a:pt x="54" y="31"/>
                    <a:pt x="43" y="17"/>
                    <a:pt x="36" y="0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610254" y="559402"/>
            <a:ext cx="1843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5B5D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人人网</a:t>
            </a:r>
          </a:p>
        </p:txBody>
      </p:sp>
      <p:grpSp>
        <p:nvGrpSpPr>
          <p:cNvPr id="25" name="组合 24"/>
          <p:cNvGrpSpPr/>
          <p:nvPr/>
        </p:nvGrpSpPr>
        <p:grpSpPr>
          <a:xfrm rot="11091956">
            <a:off x="4347682" y="2276332"/>
            <a:ext cx="1020803" cy="936104"/>
            <a:chOff x="2279576" y="1052736"/>
            <a:chExt cx="1020803" cy="936104"/>
          </a:xfrm>
          <a:solidFill>
            <a:schemeClr val="accent1"/>
          </a:solidFill>
        </p:grpSpPr>
        <p:grpSp>
          <p:nvGrpSpPr>
            <p:cNvPr id="26" name="组合 25"/>
            <p:cNvGrpSpPr/>
            <p:nvPr/>
          </p:nvGrpSpPr>
          <p:grpSpPr>
            <a:xfrm>
              <a:off x="2279576" y="1052736"/>
              <a:ext cx="936104" cy="936104"/>
              <a:chOff x="5519936" y="764704"/>
              <a:chExt cx="1152128" cy="1152128"/>
            </a:xfrm>
            <a:grpFill/>
          </p:grpSpPr>
          <p:sp>
            <p:nvSpPr>
              <p:cNvPr id="28" name="椭圆 27"/>
              <p:cNvSpPr/>
              <p:nvPr/>
            </p:nvSpPr>
            <p:spPr>
              <a:xfrm>
                <a:off x="5519936" y="764704"/>
                <a:ext cx="1152128" cy="1152128"/>
              </a:xfrm>
              <a:prstGeom prst="ellipse">
                <a:avLst/>
              </a:prstGeom>
              <a:grpFill/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 rot="10508044">
                <a:off x="5717958" y="962726"/>
                <a:ext cx="756084" cy="756084"/>
              </a:xfrm>
              <a:prstGeom prst="ellipse">
                <a:avLst/>
              </a:prstGeom>
              <a:solidFill>
                <a:schemeClr val="bg1"/>
              </a:solidFill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1"/>
                    </a:solidFill>
                  </a:rPr>
                  <a:t>B</a:t>
                </a:r>
                <a:endParaRPr lang="zh-CN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7" name="等腰三角形 26"/>
            <p:cNvSpPr/>
            <p:nvPr/>
          </p:nvSpPr>
          <p:spPr>
            <a:xfrm rot="3450461">
              <a:off x="3091258" y="1135184"/>
              <a:ext cx="224612" cy="19363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446501" y="3019859"/>
            <a:ext cx="1843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5B5D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开心网</a:t>
            </a:r>
          </a:p>
        </p:txBody>
      </p:sp>
      <p:grpSp>
        <p:nvGrpSpPr>
          <p:cNvPr id="34" name="Group 12"/>
          <p:cNvGrpSpPr>
            <a:grpSpLocks noChangeAspect="1"/>
          </p:cNvGrpSpPr>
          <p:nvPr/>
        </p:nvGrpSpPr>
        <p:grpSpPr bwMode="auto">
          <a:xfrm>
            <a:off x="1882961" y="3044915"/>
            <a:ext cx="631689" cy="626354"/>
            <a:chOff x="167" y="1035"/>
            <a:chExt cx="592" cy="587"/>
          </a:xfrm>
          <a:solidFill>
            <a:srgbClr val="5B5D5C"/>
          </a:solidFill>
        </p:grpSpPr>
        <p:sp>
          <p:nvSpPr>
            <p:cNvPr id="36" name="Freeform 13"/>
            <p:cNvSpPr/>
            <p:nvPr/>
          </p:nvSpPr>
          <p:spPr bwMode="auto">
            <a:xfrm>
              <a:off x="376" y="1208"/>
              <a:ext cx="46" cy="67"/>
            </a:xfrm>
            <a:custGeom>
              <a:avLst/>
              <a:gdLst>
                <a:gd name="T0" fmla="*/ 1 w 9"/>
                <a:gd name="T1" fmla="*/ 5 h 13"/>
                <a:gd name="T2" fmla="*/ 2 w 9"/>
                <a:gd name="T3" fmla="*/ 13 h 13"/>
                <a:gd name="T4" fmla="*/ 8 w 9"/>
                <a:gd name="T5" fmla="*/ 8 h 13"/>
                <a:gd name="T6" fmla="*/ 6 w 9"/>
                <a:gd name="T7" fmla="*/ 0 h 13"/>
                <a:gd name="T8" fmla="*/ 1 w 9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3">
                  <a:moveTo>
                    <a:pt x="1" y="5"/>
                  </a:moveTo>
                  <a:cubicBezTo>
                    <a:pt x="0" y="9"/>
                    <a:pt x="0" y="12"/>
                    <a:pt x="2" y="13"/>
                  </a:cubicBezTo>
                  <a:cubicBezTo>
                    <a:pt x="4" y="13"/>
                    <a:pt x="6" y="10"/>
                    <a:pt x="8" y="8"/>
                  </a:cubicBezTo>
                  <a:cubicBezTo>
                    <a:pt x="9" y="4"/>
                    <a:pt x="8" y="1"/>
                    <a:pt x="6" y="0"/>
                  </a:cubicBezTo>
                  <a:cubicBezTo>
                    <a:pt x="4" y="0"/>
                    <a:pt x="2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4"/>
            <p:cNvSpPr/>
            <p:nvPr/>
          </p:nvSpPr>
          <p:spPr bwMode="auto">
            <a:xfrm>
              <a:off x="448" y="1239"/>
              <a:ext cx="40" cy="56"/>
            </a:xfrm>
            <a:custGeom>
              <a:avLst/>
              <a:gdLst>
                <a:gd name="T0" fmla="*/ 5 w 8"/>
                <a:gd name="T1" fmla="*/ 0 h 11"/>
                <a:gd name="T2" fmla="*/ 1 w 8"/>
                <a:gd name="T3" fmla="*/ 4 h 11"/>
                <a:gd name="T4" fmla="*/ 3 w 8"/>
                <a:gd name="T5" fmla="*/ 11 h 11"/>
                <a:gd name="T6" fmla="*/ 7 w 8"/>
                <a:gd name="T7" fmla="*/ 7 h 11"/>
                <a:gd name="T8" fmla="*/ 5 w 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cubicBezTo>
                    <a:pt x="4" y="0"/>
                    <a:pt x="3" y="2"/>
                    <a:pt x="1" y="4"/>
                  </a:cubicBezTo>
                  <a:cubicBezTo>
                    <a:pt x="0" y="7"/>
                    <a:pt x="1" y="9"/>
                    <a:pt x="3" y="11"/>
                  </a:cubicBezTo>
                  <a:cubicBezTo>
                    <a:pt x="4" y="11"/>
                    <a:pt x="5" y="9"/>
                    <a:pt x="7" y="7"/>
                  </a:cubicBezTo>
                  <a:cubicBezTo>
                    <a:pt x="8" y="4"/>
                    <a:pt x="8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5"/>
            <p:cNvSpPr>
              <a:spLocks noEditPoints="1"/>
            </p:cNvSpPr>
            <p:nvPr/>
          </p:nvSpPr>
          <p:spPr bwMode="auto">
            <a:xfrm>
              <a:off x="167" y="1035"/>
              <a:ext cx="592" cy="587"/>
            </a:xfrm>
            <a:custGeom>
              <a:avLst/>
              <a:gdLst>
                <a:gd name="T0" fmla="*/ 93 w 116"/>
                <a:gd name="T1" fmla="*/ 43 h 115"/>
                <a:gd name="T2" fmla="*/ 75 w 116"/>
                <a:gd name="T3" fmla="*/ 34 h 115"/>
                <a:gd name="T4" fmla="*/ 72 w 116"/>
                <a:gd name="T5" fmla="*/ 17 h 115"/>
                <a:gd name="T6" fmla="*/ 58 w 116"/>
                <a:gd name="T7" fmla="*/ 4 h 115"/>
                <a:gd name="T8" fmla="*/ 36 w 116"/>
                <a:gd name="T9" fmla="*/ 21 h 115"/>
                <a:gd name="T10" fmla="*/ 23 w 116"/>
                <a:gd name="T11" fmla="*/ 21 h 115"/>
                <a:gd name="T12" fmla="*/ 2 w 116"/>
                <a:gd name="T13" fmla="*/ 23 h 115"/>
                <a:gd name="T14" fmla="*/ 15 w 116"/>
                <a:gd name="T15" fmla="*/ 59 h 115"/>
                <a:gd name="T16" fmla="*/ 11 w 116"/>
                <a:gd name="T17" fmla="*/ 91 h 115"/>
                <a:gd name="T18" fmla="*/ 29 w 116"/>
                <a:gd name="T19" fmla="*/ 100 h 115"/>
                <a:gd name="T20" fmla="*/ 43 w 116"/>
                <a:gd name="T21" fmla="*/ 90 h 115"/>
                <a:gd name="T22" fmla="*/ 58 w 116"/>
                <a:gd name="T23" fmla="*/ 103 h 115"/>
                <a:gd name="T24" fmla="*/ 77 w 116"/>
                <a:gd name="T25" fmla="*/ 99 h 115"/>
                <a:gd name="T26" fmla="*/ 77 w 116"/>
                <a:gd name="T27" fmla="*/ 74 h 115"/>
                <a:gd name="T28" fmla="*/ 99 w 116"/>
                <a:gd name="T29" fmla="*/ 61 h 115"/>
                <a:gd name="T30" fmla="*/ 93 w 116"/>
                <a:gd name="T31" fmla="*/ 43 h 115"/>
                <a:gd name="T32" fmla="*/ 21 w 116"/>
                <a:gd name="T33" fmla="*/ 53 h 115"/>
                <a:gd name="T34" fmla="*/ 17 w 116"/>
                <a:gd name="T35" fmla="*/ 48 h 115"/>
                <a:gd name="T36" fmla="*/ 21 w 116"/>
                <a:gd name="T37" fmla="*/ 44 h 115"/>
                <a:gd name="T38" fmla="*/ 25 w 116"/>
                <a:gd name="T39" fmla="*/ 48 h 115"/>
                <a:gd name="T40" fmla="*/ 21 w 116"/>
                <a:gd name="T41" fmla="*/ 53 h 115"/>
                <a:gd name="T42" fmla="*/ 26 w 116"/>
                <a:gd name="T43" fmla="*/ 52 h 115"/>
                <a:gd name="T44" fmla="*/ 63 w 116"/>
                <a:gd name="T45" fmla="*/ 66 h 115"/>
                <a:gd name="T46" fmla="*/ 26 w 116"/>
                <a:gd name="T47" fmla="*/ 52 h 115"/>
                <a:gd name="T48" fmla="*/ 66 w 116"/>
                <a:gd name="T49" fmla="*/ 44 h 115"/>
                <a:gd name="T50" fmla="*/ 58 w 116"/>
                <a:gd name="T51" fmla="*/ 63 h 115"/>
                <a:gd name="T52" fmla="*/ 46 w 116"/>
                <a:gd name="T53" fmla="*/ 55 h 115"/>
                <a:gd name="T54" fmla="*/ 33 w 116"/>
                <a:gd name="T55" fmla="*/ 43 h 115"/>
                <a:gd name="T56" fmla="*/ 42 w 116"/>
                <a:gd name="T57" fmla="*/ 30 h 115"/>
                <a:gd name="T58" fmla="*/ 53 w 116"/>
                <a:gd name="T59" fmla="*/ 36 h 115"/>
                <a:gd name="T60" fmla="*/ 66 w 116"/>
                <a:gd name="T61" fmla="*/ 44 h 115"/>
                <a:gd name="T62" fmla="*/ 72 w 116"/>
                <a:gd name="T63" fmla="*/ 70 h 115"/>
                <a:gd name="T64" fmla="*/ 67 w 116"/>
                <a:gd name="T65" fmla="*/ 65 h 115"/>
                <a:gd name="T66" fmla="*/ 72 w 116"/>
                <a:gd name="T67" fmla="*/ 60 h 115"/>
                <a:gd name="T68" fmla="*/ 76 w 116"/>
                <a:gd name="T69" fmla="*/ 65 h 115"/>
                <a:gd name="T70" fmla="*/ 72 w 116"/>
                <a:gd name="T71" fmla="*/ 7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6" h="115">
                  <a:moveTo>
                    <a:pt x="93" y="43"/>
                  </a:moveTo>
                  <a:cubicBezTo>
                    <a:pt x="72" y="43"/>
                    <a:pt x="75" y="34"/>
                    <a:pt x="75" y="34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0" y="0"/>
                    <a:pt x="58" y="4"/>
                    <a:pt x="58" y="4"/>
                  </a:cubicBezTo>
                  <a:cubicBezTo>
                    <a:pt x="50" y="5"/>
                    <a:pt x="38" y="17"/>
                    <a:pt x="36" y="21"/>
                  </a:cubicBezTo>
                  <a:cubicBezTo>
                    <a:pt x="32" y="25"/>
                    <a:pt x="30" y="25"/>
                    <a:pt x="23" y="21"/>
                  </a:cubicBezTo>
                  <a:cubicBezTo>
                    <a:pt x="0" y="8"/>
                    <a:pt x="2" y="23"/>
                    <a:pt x="2" y="23"/>
                  </a:cubicBezTo>
                  <a:cubicBezTo>
                    <a:pt x="2" y="42"/>
                    <a:pt x="11" y="53"/>
                    <a:pt x="15" y="59"/>
                  </a:cubicBezTo>
                  <a:cubicBezTo>
                    <a:pt x="11" y="60"/>
                    <a:pt x="11" y="91"/>
                    <a:pt x="11" y="91"/>
                  </a:cubicBezTo>
                  <a:cubicBezTo>
                    <a:pt x="15" y="111"/>
                    <a:pt x="29" y="100"/>
                    <a:pt x="29" y="100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81" y="115"/>
                    <a:pt x="77" y="99"/>
                    <a:pt x="77" y="99"/>
                  </a:cubicBezTo>
                  <a:cubicBezTo>
                    <a:pt x="77" y="90"/>
                    <a:pt x="77" y="74"/>
                    <a:pt x="77" y="74"/>
                  </a:cubicBezTo>
                  <a:cubicBezTo>
                    <a:pt x="89" y="72"/>
                    <a:pt x="99" y="61"/>
                    <a:pt x="99" y="61"/>
                  </a:cubicBezTo>
                  <a:cubicBezTo>
                    <a:pt x="116" y="43"/>
                    <a:pt x="93" y="43"/>
                    <a:pt x="93" y="43"/>
                  </a:cubicBezTo>
                  <a:close/>
                  <a:moveTo>
                    <a:pt x="21" y="53"/>
                  </a:moveTo>
                  <a:cubicBezTo>
                    <a:pt x="20" y="53"/>
                    <a:pt x="17" y="51"/>
                    <a:pt x="17" y="48"/>
                  </a:cubicBezTo>
                  <a:cubicBezTo>
                    <a:pt x="17" y="46"/>
                    <a:pt x="20" y="44"/>
                    <a:pt x="21" y="44"/>
                  </a:cubicBezTo>
                  <a:cubicBezTo>
                    <a:pt x="24" y="44"/>
                    <a:pt x="25" y="46"/>
                    <a:pt x="25" y="48"/>
                  </a:cubicBezTo>
                  <a:cubicBezTo>
                    <a:pt x="25" y="51"/>
                    <a:pt x="24" y="53"/>
                    <a:pt x="21" y="53"/>
                  </a:cubicBezTo>
                  <a:close/>
                  <a:moveTo>
                    <a:pt x="26" y="52"/>
                  </a:moveTo>
                  <a:cubicBezTo>
                    <a:pt x="26" y="52"/>
                    <a:pt x="26" y="87"/>
                    <a:pt x="63" y="66"/>
                  </a:cubicBezTo>
                  <a:cubicBezTo>
                    <a:pt x="24" y="96"/>
                    <a:pt x="26" y="56"/>
                    <a:pt x="26" y="52"/>
                  </a:cubicBezTo>
                  <a:close/>
                  <a:moveTo>
                    <a:pt x="66" y="44"/>
                  </a:moveTo>
                  <a:cubicBezTo>
                    <a:pt x="66" y="44"/>
                    <a:pt x="64" y="57"/>
                    <a:pt x="58" y="63"/>
                  </a:cubicBezTo>
                  <a:cubicBezTo>
                    <a:pt x="47" y="69"/>
                    <a:pt x="46" y="55"/>
                    <a:pt x="46" y="55"/>
                  </a:cubicBezTo>
                  <a:cubicBezTo>
                    <a:pt x="46" y="55"/>
                    <a:pt x="29" y="64"/>
                    <a:pt x="33" y="43"/>
                  </a:cubicBezTo>
                  <a:cubicBezTo>
                    <a:pt x="33" y="43"/>
                    <a:pt x="36" y="31"/>
                    <a:pt x="42" y="30"/>
                  </a:cubicBezTo>
                  <a:cubicBezTo>
                    <a:pt x="49" y="27"/>
                    <a:pt x="53" y="32"/>
                    <a:pt x="53" y="36"/>
                  </a:cubicBezTo>
                  <a:cubicBezTo>
                    <a:pt x="53" y="36"/>
                    <a:pt x="67" y="27"/>
                    <a:pt x="66" y="44"/>
                  </a:cubicBezTo>
                  <a:close/>
                  <a:moveTo>
                    <a:pt x="72" y="70"/>
                  </a:moveTo>
                  <a:cubicBezTo>
                    <a:pt x="70" y="70"/>
                    <a:pt x="67" y="68"/>
                    <a:pt x="67" y="65"/>
                  </a:cubicBezTo>
                  <a:cubicBezTo>
                    <a:pt x="67" y="63"/>
                    <a:pt x="70" y="60"/>
                    <a:pt x="72" y="60"/>
                  </a:cubicBezTo>
                  <a:cubicBezTo>
                    <a:pt x="73" y="60"/>
                    <a:pt x="76" y="63"/>
                    <a:pt x="76" y="65"/>
                  </a:cubicBezTo>
                  <a:cubicBezTo>
                    <a:pt x="76" y="68"/>
                    <a:pt x="73" y="70"/>
                    <a:pt x="72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 rot="21149682">
            <a:off x="6359801" y="3434645"/>
            <a:ext cx="1020803" cy="936104"/>
            <a:chOff x="2279576" y="1052736"/>
            <a:chExt cx="1020803" cy="936104"/>
          </a:xfrm>
          <a:solidFill>
            <a:schemeClr val="accent2"/>
          </a:solidFill>
        </p:grpSpPr>
        <p:grpSp>
          <p:nvGrpSpPr>
            <p:cNvPr id="40" name="组合 39"/>
            <p:cNvGrpSpPr/>
            <p:nvPr/>
          </p:nvGrpSpPr>
          <p:grpSpPr>
            <a:xfrm>
              <a:off x="2279576" y="1052736"/>
              <a:ext cx="936104" cy="936104"/>
              <a:chOff x="5519936" y="764704"/>
              <a:chExt cx="1152128" cy="1152128"/>
            </a:xfrm>
            <a:grpFill/>
          </p:grpSpPr>
          <p:sp>
            <p:nvSpPr>
              <p:cNvPr id="42" name="椭圆 41"/>
              <p:cNvSpPr/>
              <p:nvPr/>
            </p:nvSpPr>
            <p:spPr>
              <a:xfrm>
                <a:off x="5519936" y="764704"/>
                <a:ext cx="1152128" cy="1152128"/>
              </a:xfrm>
              <a:prstGeom prst="ellipse">
                <a:avLst/>
              </a:prstGeom>
              <a:grpFill/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450318">
                <a:off x="5717958" y="962726"/>
                <a:ext cx="756084" cy="756084"/>
              </a:xfrm>
              <a:prstGeom prst="ellipse">
                <a:avLst/>
              </a:prstGeom>
              <a:solidFill>
                <a:schemeClr val="bg1"/>
              </a:solidFill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2"/>
                    </a:solidFill>
                  </a:rPr>
                  <a:t>C</a:t>
                </a:r>
                <a:endParaRPr lang="zh-CN" altLang="en-US" sz="3200" b="1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41" name="等腰三角形 40"/>
            <p:cNvSpPr/>
            <p:nvPr/>
          </p:nvSpPr>
          <p:spPr>
            <a:xfrm rot="3450461">
              <a:off x="3091258" y="1135184"/>
              <a:ext cx="224612" cy="19363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Group 18"/>
          <p:cNvGrpSpPr>
            <a:grpSpLocks noChangeAspect="1"/>
          </p:cNvGrpSpPr>
          <p:nvPr/>
        </p:nvGrpSpPr>
        <p:grpSpPr bwMode="auto">
          <a:xfrm>
            <a:off x="5574862" y="5453386"/>
            <a:ext cx="843896" cy="653264"/>
            <a:chOff x="6227" y="1614"/>
            <a:chExt cx="726" cy="562"/>
          </a:xfrm>
          <a:solidFill>
            <a:srgbClr val="5B5D5C"/>
          </a:solidFill>
        </p:grpSpPr>
        <p:sp>
          <p:nvSpPr>
            <p:cNvPr id="47" name="Freeform 19"/>
            <p:cNvSpPr>
              <a:spLocks noEditPoints="1"/>
            </p:cNvSpPr>
            <p:nvPr/>
          </p:nvSpPr>
          <p:spPr bwMode="auto">
            <a:xfrm>
              <a:off x="6227" y="1677"/>
              <a:ext cx="627" cy="499"/>
            </a:xfrm>
            <a:custGeom>
              <a:avLst/>
              <a:gdLst>
                <a:gd name="T0" fmla="*/ 99 w 120"/>
                <a:gd name="T1" fmla="*/ 40 h 95"/>
                <a:gd name="T2" fmla="*/ 96 w 120"/>
                <a:gd name="T3" fmla="*/ 36 h 95"/>
                <a:gd name="T4" fmla="*/ 95 w 120"/>
                <a:gd name="T5" fmla="*/ 22 h 95"/>
                <a:gd name="T6" fmla="*/ 70 w 120"/>
                <a:gd name="T7" fmla="*/ 23 h 95"/>
                <a:gd name="T8" fmla="*/ 66 w 120"/>
                <a:gd name="T9" fmla="*/ 16 h 95"/>
                <a:gd name="T10" fmla="*/ 45 w 120"/>
                <a:gd name="T11" fmla="*/ 6 h 95"/>
                <a:gd name="T12" fmla="*/ 11 w 120"/>
                <a:gd name="T13" fmla="*/ 34 h 95"/>
                <a:gd name="T14" fmla="*/ 2 w 120"/>
                <a:gd name="T15" fmla="*/ 60 h 95"/>
                <a:gd name="T16" fmla="*/ 51 w 120"/>
                <a:gd name="T17" fmla="*/ 93 h 95"/>
                <a:gd name="T18" fmla="*/ 111 w 120"/>
                <a:gd name="T19" fmla="*/ 67 h 95"/>
                <a:gd name="T20" fmla="*/ 99 w 120"/>
                <a:gd name="T21" fmla="*/ 40 h 95"/>
                <a:gd name="T22" fmla="*/ 53 w 120"/>
                <a:gd name="T23" fmla="*/ 86 h 95"/>
                <a:gd name="T24" fmla="*/ 14 w 120"/>
                <a:gd name="T25" fmla="*/ 62 h 95"/>
                <a:gd name="T26" fmla="*/ 53 w 120"/>
                <a:gd name="T27" fmla="*/ 35 h 95"/>
                <a:gd name="T28" fmla="*/ 92 w 120"/>
                <a:gd name="T29" fmla="*/ 57 h 95"/>
                <a:gd name="T30" fmla="*/ 53 w 120"/>
                <a:gd name="T31" fmla="*/ 8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95">
                  <a:moveTo>
                    <a:pt x="99" y="40"/>
                  </a:moveTo>
                  <a:cubicBezTo>
                    <a:pt x="94" y="39"/>
                    <a:pt x="96" y="36"/>
                    <a:pt x="96" y="36"/>
                  </a:cubicBezTo>
                  <a:cubicBezTo>
                    <a:pt x="96" y="36"/>
                    <a:pt x="101" y="28"/>
                    <a:pt x="95" y="22"/>
                  </a:cubicBezTo>
                  <a:cubicBezTo>
                    <a:pt x="88" y="14"/>
                    <a:pt x="70" y="23"/>
                    <a:pt x="70" y="23"/>
                  </a:cubicBezTo>
                  <a:cubicBezTo>
                    <a:pt x="63" y="25"/>
                    <a:pt x="65" y="22"/>
                    <a:pt x="66" y="16"/>
                  </a:cubicBezTo>
                  <a:cubicBezTo>
                    <a:pt x="66" y="10"/>
                    <a:pt x="64" y="0"/>
                    <a:pt x="45" y="6"/>
                  </a:cubicBezTo>
                  <a:cubicBezTo>
                    <a:pt x="27" y="12"/>
                    <a:pt x="11" y="34"/>
                    <a:pt x="11" y="34"/>
                  </a:cubicBezTo>
                  <a:cubicBezTo>
                    <a:pt x="0" y="49"/>
                    <a:pt x="2" y="60"/>
                    <a:pt x="2" y="60"/>
                  </a:cubicBezTo>
                  <a:cubicBezTo>
                    <a:pt x="5" y="85"/>
                    <a:pt x="31" y="91"/>
                    <a:pt x="51" y="93"/>
                  </a:cubicBezTo>
                  <a:cubicBezTo>
                    <a:pt x="73" y="95"/>
                    <a:pt x="102" y="86"/>
                    <a:pt x="111" y="67"/>
                  </a:cubicBezTo>
                  <a:cubicBezTo>
                    <a:pt x="120" y="48"/>
                    <a:pt x="104" y="41"/>
                    <a:pt x="99" y="40"/>
                  </a:cubicBezTo>
                  <a:close/>
                  <a:moveTo>
                    <a:pt x="53" y="86"/>
                  </a:moveTo>
                  <a:cubicBezTo>
                    <a:pt x="32" y="87"/>
                    <a:pt x="14" y="76"/>
                    <a:pt x="14" y="62"/>
                  </a:cubicBezTo>
                  <a:cubicBezTo>
                    <a:pt x="14" y="48"/>
                    <a:pt x="32" y="36"/>
                    <a:pt x="53" y="35"/>
                  </a:cubicBezTo>
                  <a:cubicBezTo>
                    <a:pt x="74" y="34"/>
                    <a:pt x="92" y="43"/>
                    <a:pt x="92" y="57"/>
                  </a:cubicBezTo>
                  <a:cubicBezTo>
                    <a:pt x="92" y="72"/>
                    <a:pt x="74" y="85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0"/>
            <p:cNvSpPr>
              <a:spLocks noEditPoints="1"/>
            </p:cNvSpPr>
            <p:nvPr/>
          </p:nvSpPr>
          <p:spPr bwMode="auto">
            <a:xfrm>
              <a:off x="6368" y="1897"/>
              <a:ext cx="246" cy="221"/>
            </a:xfrm>
            <a:custGeom>
              <a:avLst/>
              <a:gdLst>
                <a:gd name="T0" fmla="*/ 22 w 47"/>
                <a:gd name="T1" fmla="*/ 3 h 42"/>
                <a:gd name="T2" fmla="*/ 3 w 47"/>
                <a:gd name="T3" fmla="*/ 25 h 42"/>
                <a:gd name="T4" fmla="*/ 9 w 47"/>
                <a:gd name="T5" fmla="*/ 35 h 42"/>
                <a:gd name="T6" fmla="*/ 41 w 47"/>
                <a:gd name="T7" fmla="*/ 29 h 42"/>
                <a:gd name="T8" fmla="*/ 22 w 47"/>
                <a:gd name="T9" fmla="*/ 3 h 42"/>
                <a:gd name="T10" fmla="*/ 16 w 47"/>
                <a:gd name="T11" fmla="*/ 31 h 42"/>
                <a:gd name="T12" fmla="*/ 9 w 47"/>
                <a:gd name="T13" fmla="*/ 26 h 42"/>
                <a:gd name="T14" fmla="*/ 16 w 47"/>
                <a:gd name="T15" fmla="*/ 19 h 42"/>
                <a:gd name="T16" fmla="*/ 24 w 47"/>
                <a:gd name="T17" fmla="*/ 24 h 42"/>
                <a:gd name="T18" fmla="*/ 16 w 47"/>
                <a:gd name="T19" fmla="*/ 31 h 42"/>
                <a:gd name="T20" fmla="*/ 29 w 47"/>
                <a:gd name="T21" fmla="*/ 20 h 42"/>
                <a:gd name="T22" fmla="*/ 25 w 47"/>
                <a:gd name="T23" fmla="*/ 20 h 42"/>
                <a:gd name="T24" fmla="*/ 26 w 47"/>
                <a:gd name="T25" fmla="*/ 16 h 42"/>
                <a:gd name="T26" fmla="*/ 30 w 47"/>
                <a:gd name="T27" fmla="*/ 16 h 42"/>
                <a:gd name="T28" fmla="*/ 29 w 47"/>
                <a:gd name="T29" fmla="*/ 2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42">
                  <a:moveTo>
                    <a:pt x="22" y="3"/>
                  </a:moveTo>
                  <a:cubicBezTo>
                    <a:pt x="0" y="5"/>
                    <a:pt x="3" y="25"/>
                    <a:pt x="3" y="25"/>
                  </a:cubicBezTo>
                  <a:cubicBezTo>
                    <a:pt x="3" y="25"/>
                    <a:pt x="3" y="32"/>
                    <a:pt x="9" y="35"/>
                  </a:cubicBezTo>
                  <a:cubicBezTo>
                    <a:pt x="21" y="42"/>
                    <a:pt x="34" y="38"/>
                    <a:pt x="41" y="29"/>
                  </a:cubicBezTo>
                  <a:cubicBezTo>
                    <a:pt x="47" y="21"/>
                    <a:pt x="43" y="0"/>
                    <a:pt x="22" y="3"/>
                  </a:cubicBezTo>
                  <a:close/>
                  <a:moveTo>
                    <a:pt x="16" y="31"/>
                  </a:moveTo>
                  <a:cubicBezTo>
                    <a:pt x="12" y="31"/>
                    <a:pt x="9" y="29"/>
                    <a:pt x="9" y="26"/>
                  </a:cubicBezTo>
                  <a:cubicBezTo>
                    <a:pt x="9" y="22"/>
                    <a:pt x="12" y="19"/>
                    <a:pt x="16" y="19"/>
                  </a:cubicBezTo>
                  <a:cubicBezTo>
                    <a:pt x="21" y="18"/>
                    <a:pt x="24" y="21"/>
                    <a:pt x="24" y="24"/>
                  </a:cubicBezTo>
                  <a:cubicBezTo>
                    <a:pt x="24" y="27"/>
                    <a:pt x="20" y="31"/>
                    <a:pt x="16" y="31"/>
                  </a:cubicBezTo>
                  <a:close/>
                  <a:moveTo>
                    <a:pt x="29" y="20"/>
                  </a:moveTo>
                  <a:cubicBezTo>
                    <a:pt x="28" y="21"/>
                    <a:pt x="26" y="21"/>
                    <a:pt x="25" y="20"/>
                  </a:cubicBezTo>
                  <a:cubicBezTo>
                    <a:pt x="25" y="19"/>
                    <a:pt x="25" y="17"/>
                    <a:pt x="26" y="16"/>
                  </a:cubicBezTo>
                  <a:cubicBezTo>
                    <a:pt x="28" y="15"/>
                    <a:pt x="29" y="15"/>
                    <a:pt x="30" y="16"/>
                  </a:cubicBezTo>
                  <a:cubicBezTo>
                    <a:pt x="31" y="17"/>
                    <a:pt x="30" y="19"/>
                    <a:pt x="2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1"/>
            <p:cNvSpPr/>
            <p:nvPr/>
          </p:nvSpPr>
          <p:spPr bwMode="auto">
            <a:xfrm>
              <a:off x="6697" y="1698"/>
              <a:ext cx="131" cy="141"/>
            </a:xfrm>
            <a:custGeom>
              <a:avLst/>
              <a:gdLst>
                <a:gd name="T0" fmla="*/ 19 w 25"/>
                <a:gd name="T1" fmla="*/ 27 h 27"/>
                <a:gd name="T2" fmla="*/ 23 w 25"/>
                <a:gd name="T3" fmla="*/ 24 h 27"/>
                <a:gd name="T4" fmla="*/ 23 w 25"/>
                <a:gd name="T5" fmla="*/ 24 h 27"/>
                <a:gd name="T6" fmla="*/ 3 w 25"/>
                <a:gd name="T7" fmla="*/ 4 h 27"/>
                <a:gd name="T8" fmla="*/ 0 w 25"/>
                <a:gd name="T9" fmla="*/ 8 h 27"/>
                <a:gd name="T10" fmla="*/ 3 w 25"/>
                <a:gd name="T11" fmla="*/ 11 h 27"/>
                <a:gd name="T12" fmla="*/ 16 w 25"/>
                <a:gd name="T13" fmla="*/ 23 h 27"/>
                <a:gd name="T14" fmla="*/ 19 w 25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7">
                  <a:moveTo>
                    <a:pt x="19" y="27"/>
                  </a:moveTo>
                  <a:cubicBezTo>
                    <a:pt x="21" y="27"/>
                    <a:pt x="22" y="26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5" y="0"/>
                    <a:pt x="3" y="4"/>
                    <a:pt x="3" y="4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0"/>
                    <a:pt x="1" y="11"/>
                    <a:pt x="3" y="11"/>
                  </a:cubicBezTo>
                  <a:cubicBezTo>
                    <a:pt x="19" y="8"/>
                    <a:pt x="16" y="23"/>
                    <a:pt x="16" y="23"/>
                  </a:cubicBezTo>
                  <a:cubicBezTo>
                    <a:pt x="16" y="25"/>
                    <a:pt x="17" y="27"/>
                    <a:pt x="19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2"/>
            <p:cNvSpPr/>
            <p:nvPr/>
          </p:nvSpPr>
          <p:spPr bwMode="auto">
            <a:xfrm>
              <a:off x="6671" y="1614"/>
              <a:ext cx="282" cy="262"/>
            </a:xfrm>
            <a:custGeom>
              <a:avLst/>
              <a:gdLst>
                <a:gd name="T0" fmla="*/ 22 w 54"/>
                <a:gd name="T1" fmla="*/ 2 h 50"/>
                <a:gd name="T2" fmla="*/ 4 w 54"/>
                <a:gd name="T3" fmla="*/ 2 h 50"/>
                <a:gd name="T4" fmla="*/ 3 w 54"/>
                <a:gd name="T5" fmla="*/ 2 h 50"/>
                <a:gd name="T6" fmla="*/ 3 w 54"/>
                <a:gd name="T7" fmla="*/ 2 h 50"/>
                <a:gd name="T8" fmla="*/ 0 w 54"/>
                <a:gd name="T9" fmla="*/ 7 h 50"/>
                <a:gd name="T10" fmla="*/ 5 w 54"/>
                <a:gd name="T11" fmla="*/ 12 h 50"/>
                <a:gd name="T12" fmla="*/ 9 w 54"/>
                <a:gd name="T13" fmla="*/ 11 h 50"/>
                <a:gd name="T14" fmla="*/ 35 w 54"/>
                <a:gd name="T15" fmla="*/ 24 h 50"/>
                <a:gd name="T16" fmla="*/ 36 w 54"/>
                <a:gd name="T17" fmla="*/ 41 h 50"/>
                <a:gd name="T18" fmla="*/ 35 w 54"/>
                <a:gd name="T19" fmla="*/ 46 h 50"/>
                <a:gd name="T20" fmla="*/ 40 w 54"/>
                <a:gd name="T21" fmla="*/ 50 h 50"/>
                <a:gd name="T22" fmla="*/ 45 w 54"/>
                <a:gd name="T23" fmla="*/ 46 h 50"/>
                <a:gd name="T24" fmla="*/ 45 w 54"/>
                <a:gd name="T25" fmla="*/ 46 h 50"/>
                <a:gd name="T26" fmla="*/ 22 w 54"/>
                <a:gd name="T27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50">
                  <a:moveTo>
                    <a:pt x="22" y="2"/>
                  </a:moveTo>
                  <a:cubicBezTo>
                    <a:pt x="14" y="0"/>
                    <a:pt x="6" y="1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0"/>
                    <a:pt x="2" y="12"/>
                    <a:pt x="5" y="12"/>
                  </a:cubicBezTo>
                  <a:cubicBezTo>
                    <a:pt x="5" y="12"/>
                    <a:pt x="7" y="12"/>
                    <a:pt x="9" y="11"/>
                  </a:cubicBezTo>
                  <a:cubicBezTo>
                    <a:pt x="11" y="10"/>
                    <a:pt x="27" y="11"/>
                    <a:pt x="35" y="24"/>
                  </a:cubicBezTo>
                  <a:cubicBezTo>
                    <a:pt x="39" y="33"/>
                    <a:pt x="37" y="40"/>
                    <a:pt x="36" y="41"/>
                  </a:cubicBezTo>
                  <a:cubicBezTo>
                    <a:pt x="36" y="41"/>
                    <a:pt x="35" y="43"/>
                    <a:pt x="35" y="46"/>
                  </a:cubicBezTo>
                  <a:cubicBezTo>
                    <a:pt x="35" y="49"/>
                    <a:pt x="38" y="50"/>
                    <a:pt x="40" y="50"/>
                  </a:cubicBezTo>
                  <a:cubicBezTo>
                    <a:pt x="43" y="50"/>
                    <a:pt x="45" y="50"/>
                    <a:pt x="45" y="46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54" y="18"/>
                    <a:pt x="35" y="5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 rot="11091956">
            <a:off x="8452129" y="4672396"/>
            <a:ext cx="1020803" cy="936104"/>
            <a:chOff x="2279576" y="1052736"/>
            <a:chExt cx="1020803" cy="936104"/>
          </a:xfrm>
          <a:solidFill>
            <a:schemeClr val="accent3"/>
          </a:solidFill>
        </p:grpSpPr>
        <p:grpSp>
          <p:nvGrpSpPr>
            <p:cNvPr id="52" name="组合 51"/>
            <p:cNvGrpSpPr/>
            <p:nvPr/>
          </p:nvGrpSpPr>
          <p:grpSpPr>
            <a:xfrm>
              <a:off x="2279576" y="1052736"/>
              <a:ext cx="936104" cy="936104"/>
              <a:chOff x="5519936" y="764704"/>
              <a:chExt cx="1152128" cy="1152128"/>
            </a:xfrm>
            <a:grpFill/>
          </p:grpSpPr>
          <p:sp>
            <p:nvSpPr>
              <p:cNvPr id="54" name="椭圆 53"/>
              <p:cNvSpPr/>
              <p:nvPr/>
            </p:nvSpPr>
            <p:spPr>
              <a:xfrm>
                <a:off x="5519936" y="764704"/>
                <a:ext cx="1152128" cy="1152128"/>
              </a:xfrm>
              <a:prstGeom prst="ellipse">
                <a:avLst/>
              </a:prstGeom>
              <a:grpFill/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508044">
                <a:off x="5717958" y="962726"/>
                <a:ext cx="756084" cy="756084"/>
              </a:xfrm>
              <a:prstGeom prst="ellipse">
                <a:avLst/>
              </a:prstGeom>
              <a:solidFill>
                <a:schemeClr val="bg1"/>
              </a:solidFill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chemeClr val="accent3"/>
                    </a:solidFill>
                  </a:rPr>
                  <a:t>D</a:t>
                </a:r>
                <a:endParaRPr lang="zh-CN" altLang="en-US" sz="2800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53" name="等腰三角形 52"/>
            <p:cNvSpPr/>
            <p:nvPr/>
          </p:nvSpPr>
          <p:spPr>
            <a:xfrm rot="3450461">
              <a:off x="3091258" y="1135184"/>
              <a:ext cx="224612" cy="19363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6452825" y="5471639"/>
            <a:ext cx="1843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5B5D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新浪微博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8342939" y="2660836"/>
            <a:ext cx="1843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5B5D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腾讯微博</a:t>
            </a:r>
          </a:p>
        </p:txBody>
      </p:sp>
      <p:grpSp>
        <p:nvGrpSpPr>
          <p:cNvPr id="63" name="Group 25"/>
          <p:cNvGrpSpPr>
            <a:grpSpLocks noChangeAspect="1"/>
          </p:cNvGrpSpPr>
          <p:nvPr/>
        </p:nvGrpSpPr>
        <p:grpSpPr bwMode="auto">
          <a:xfrm>
            <a:off x="7656309" y="2753774"/>
            <a:ext cx="686630" cy="652617"/>
            <a:chOff x="9" y="-11"/>
            <a:chExt cx="646" cy="614"/>
          </a:xfrm>
          <a:solidFill>
            <a:srgbClr val="5B5D5C"/>
          </a:solidFill>
        </p:grpSpPr>
        <p:sp>
          <p:nvSpPr>
            <p:cNvPr id="65" name="Freeform 26"/>
            <p:cNvSpPr/>
            <p:nvPr/>
          </p:nvSpPr>
          <p:spPr bwMode="auto">
            <a:xfrm>
              <a:off x="9" y="53"/>
              <a:ext cx="346" cy="353"/>
            </a:xfrm>
            <a:custGeom>
              <a:avLst/>
              <a:gdLst>
                <a:gd name="T0" fmla="*/ 30 w 60"/>
                <a:gd name="T1" fmla="*/ 0 h 61"/>
                <a:gd name="T2" fmla="*/ 0 w 60"/>
                <a:gd name="T3" fmla="*/ 31 h 61"/>
                <a:gd name="T4" fmla="*/ 3 w 60"/>
                <a:gd name="T5" fmla="*/ 44 h 61"/>
                <a:gd name="T6" fmla="*/ 7 w 60"/>
                <a:gd name="T7" fmla="*/ 46 h 61"/>
                <a:gd name="T8" fmla="*/ 8 w 60"/>
                <a:gd name="T9" fmla="*/ 42 h 61"/>
                <a:gd name="T10" fmla="*/ 5 w 60"/>
                <a:gd name="T11" fmla="*/ 31 h 61"/>
                <a:gd name="T12" fmla="*/ 30 w 60"/>
                <a:gd name="T13" fmla="*/ 6 h 61"/>
                <a:gd name="T14" fmla="*/ 55 w 60"/>
                <a:gd name="T15" fmla="*/ 31 h 61"/>
                <a:gd name="T16" fmla="*/ 30 w 60"/>
                <a:gd name="T17" fmla="*/ 55 h 61"/>
                <a:gd name="T18" fmla="*/ 24 w 60"/>
                <a:gd name="T19" fmla="*/ 55 h 61"/>
                <a:gd name="T20" fmla="*/ 21 w 60"/>
                <a:gd name="T21" fmla="*/ 57 h 61"/>
                <a:gd name="T22" fmla="*/ 23 w 60"/>
                <a:gd name="T23" fmla="*/ 60 h 61"/>
                <a:gd name="T24" fmla="*/ 30 w 60"/>
                <a:gd name="T25" fmla="*/ 61 h 61"/>
                <a:gd name="T26" fmla="*/ 60 w 60"/>
                <a:gd name="T27" fmla="*/ 31 h 61"/>
                <a:gd name="T28" fmla="*/ 30 w 60"/>
                <a:gd name="T2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13" y="0"/>
                    <a:pt x="0" y="14"/>
                    <a:pt x="0" y="31"/>
                  </a:cubicBezTo>
                  <a:cubicBezTo>
                    <a:pt x="0" y="35"/>
                    <a:pt x="1" y="40"/>
                    <a:pt x="3" y="44"/>
                  </a:cubicBezTo>
                  <a:cubicBezTo>
                    <a:pt x="4" y="46"/>
                    <a:pt x="5" y="46"/>
                    <a:pt x="7" y="46"/>
                  </a:cubicBezTo>
                  <a:cubicBezTo>
                    <a:pt x="8" y="45"/>
                    <a:pt x="9" y="43"/>
                    <a:pt x="8" y="42"/>
                  </a:cubicBezTo>
                  <a:cubicBezTo>
                    <a:pt x="6" y="38"/>
                    <a:pt x="5" y="35"/>
                    <a:pt x="5" y="31"/>
                  </a:cubicBezTo>
                  <a:cubicBezTo>
                    <a:pt x="5" y="17"/>
                    <a:pt x="16" y="6"/>
                    <a:pt x="30" y="6"/>
                  </a:cubicBezTo>
                  <a:cubicBezTo>
                    <a:pt x="44" y="6"/>
                    <a:pt x="55" y="17"/>
                    <a:pt x="55" y="31"/>
                  </a:cubicBezTo>
                  <a:cubicBezTo>
                    <a:pt x="55" y="44"/>
                    <a:pt x="44" y="55"/>
                    <a:pt x="30" y="55"/>
                  </a:cubicBezTo>
                  <a:cubicBezTo>
                    <a:pt x="28" y="55"/>
                    <a:pt x="26" y="55"/>
                    <a:pt x="24" y="55"/>
                  </a:cubicBezTo>
                  <a:cubicBezTo>
                    <a:pt x="23" y="54"/>
                    <a:pt x="22" y="55"/>
                    <a:pt x="21" y="57"/>
                  </a:cubicBezTo>
                  <a:cubicBezTo>
                    <a:pt x="21" y="58"/>
                    <a:pt x="22" y="60"/>
                    <a:pt x="23" y="60"/>
                  </a:cubicBezTo>
                  <a:cubicBezTo>
                    <a:pt x="25" y="61"/>
                    <a:pt x="28" y="61"/>
                    <a:pt x="30" y="61"/>
                  </a:cubicBezTo>
                  <a:cubicBezTo>
                    <a:pt x="47" y="61"/>
                    <a:pt x="60" y="47"/>
                    <a:pt x="60" y="31"/>
                  </a:cubicBezTo>
                  <a:cubicBezTo>
                    <a:pt x="60" y="14"/>
                    <a:pt x="47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7"/>
            <p:cNvSpPr/>
            <p:nvPr/>
          </p:nvSpPr>
          <p:spPr bwMode="auto">
            <a:xfrm>
              <a:off x="15" y="169"/>
              <a:ext cx="225" cy="434"/>
            </a:xfrm>
            <a:custGeom>
              <a:avLst/>
              <a:gdLst>
                <a:gd name="T0" fmla="*/ 24 w 39"/>
                <a:gd name="T1" fmla="*/ 18 h 75"/>
                <a:gd name="T2" fmla="*/ 29 w 39"/>
                <a:gd name="T3" fmla="*/ 20 h 75"/>
                <a:gd name="T4" fmla="*/ 39 w 39"/>
                <a:gd name="T5" fmla="*/ 10 h 75"/>
                <a:gd name="T6" fmla="*/ 29 w 39"/>
                <a:gd name="T7" fmla="*/ 0 h 75"/>
                <a:gd name="T8" fmla="*/ 19 w 39"/>
                <a:gd name="T9" fmla="*/ 10 h 75"/>
                <a:gd name="T10" fmla="*/ 20 w 39"/>
                <a:gd name="T11" fmla="*/ 14 h 75"/>
                <a:gd name="T12" fmla="*/ 13 w 39"/>
                <a:gd name="T13" fmla="*/ 23 h 75"/>
                <a:gd name="T14" fmla="*/ 2 w 39"/>
                <a:gd name="T15" fmla="*/ 72 h 75"/>
                <a:gd name="T16" fmla="*/ 4 w 39"/>
                <a:gd name="T17" fmla="*/ 75 h 75"/>
                <a:gd name="T18" fmla="*/ 5 w 39"/>
                <a:gd name="T19" fmla="*/ 75 h 75"/>
                <a:gd name="T20" fmla="*/ 7 w 39"/>
                <a:gd name="T21" fmla="*/ 71 h 75"/>
                <a:gd name="T22" fmla="*/ 18 w 39"/>
                <a:gd name="T23" fmla="*/ 26 h 75"/>
                <a:gd name="T24" fmla="*/ 24 w 39"/>
                <a:gd name="T25" fmla="*/ 1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75">
                  <a:moveTo>
                    <a:pt x="24" y="18"/>
                  </a:moveTo>
                  <a:cubicBezTo>
                    <a:pt x="25" y="19"/>
                    <a:pt x="27" y="20"/>
                    <a:pt x="29" y="20"/>
                  </a:cubicBezTo>
                  <a:cubicBezTo>
                    <a:pt x="35" y="20"/>
                    <a:pt x="39" y="16"/>
                    <a:pt x="39" y="10"/>
                  </a:cubicBezTo>
                  <a:cubicBezTo>
                    <a:pt x="39" y="4"/>
                    <a:pt x="35" y="0"/>
                    <a:pt x="29" y="0"/>
                  </a:cubicBezTo>
                  <a:cubicBezTo>
                    <a:pt x="24" y="0"/>
                    <a:pt x="19" y="4"/>
                    <a:pt x="19" y="10"/>
                  </a:cubicBezTo>
                  <a:cubicBezTo>
                    <a:pt x="19" y="11"/>
                    <a:pt x="20" y="13"/>
                    <a:pt x="20" y="14"/>
                  </a:cubicBezTo>
                  <a:cubicBezTo>
                    <a:pt x="18" y="16"/>
                    <a:pt x="16" y="19"/>
                    <a:pt x="13" y="23"/>
                  </a:cubicBezTo>
                  <a:cubicBezTo>
                    <a:pt x="7" y="32"/>
                    <a:pt x="0" y="49"/>
                    <a:pt x="2" y="72"/>
                  </a:cubicBezTo>
                  <a:cubicBezTo>
                    <a:pt x="2" y="73"/>
                    <a:pt x="3" y="75"/>
                    <a:pt x="4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5"/>
                    <a:pt x="7" y="73"/>
                    <a:pt x="7" y="71"/>
                  </a:cubicBezTo>
                  <a:cubicBezTo>
                    <a:pt x="6" y="54"/>
                    <a:pt x="9" y="39"/>
                    <a:pt x="18" y="26"/>
                  </a:cubicBezTo>
                  <a:cubicBezTo>
                    <a:pt x="20" y="23"/>
                    <a:pt x="22" y="20"/>
                    <a:pt x="2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8"/>
            <p:cNvSpPr/>
            <p:nvPr/>
          </p:nvSpPr>
          <p:spPr bwMode="auto">
            <a:xfrm>
              <a:off x="390" y="-11"/>
              <a:ext cx="225" cy="215"/>
            </a:xfrm>
            <a:custGeom>
              <a:avLst/>
              <a:gdLst>
                <a:gd name="T0" fmla="*/ 20 w 39"/>
                <a:gd name="T1" fmla="*/ 34 h 37"/>
                <a:gd name="T2" fmla="*/ 14 w 39"/>
                <a:gd name="T3" fmla="*/ 32 h 37"/>
                <a:gd name="T4" fmla="*/ 7 w 39"/>
                <a:gd name="T5" fmla="*/ 13 h 37"/>
                <a:gd name="T6" fmla="*/ 26 w 39"/>
                <a:gd name="T7" fmla="*/ 7 h 37"/>
                <a:gd name="T8" fmla="*/ 33 w 39"/>
                <a:gd name="T9" fmla="*/ 25 h 37"/>
                <a:gd name="T10" fmla="*/ 31 w 39"/>
                <a:gd name="T11" fmla="*/ 28 h 37"/>
                <a:gd name="T12" fmla="*/ 31 w 39"/>
                <a:gd name="T13" fmla="*/ 30 h 37"/>
                <a:gd name="T14" fmla="*/ 33 w 39"/>
                <a:gd name="T15" fmla="*/ 30 h 37"/>
                <a:gd name="T16" fmla="*/ 35 w 39"/>
                <a:gd name="T17" fmla="*/ 27 h 37"/>
                <a:gd name="T18" fmla="*/ 27 w 39"/>
                <a:gd name="T19" fmla="*/ 4 h 37"/>
                <a:gd name="T20" fmla="*/ 4 w 39"/>
                <a:gd name="T21" fmla="*/ 12 h 37"/>
                <a:gd name="T22" fmla="*/ 12 w 39"/>
                <a:gd name="T23" fmla="*/ 35 h 37"/>
                <a:gd name="T24" fmla="*/ 20 w 39"/>
                <a:gd name="T25" fmla="*/ 37 h 37"/>
                <a:gd name="T26" fmla="*/ 22 w 39"/>
                <a:gd name="T27" fmla="*/ 35 h 37"/>
                <a:gd name="T28" fmla="*/ 20 w 39"/>
                <a:gd name="T29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37">
                  <a:moveTo>
                    <a:pt x="20" y="34"/>
                  </a:moveTo>
                  <a:cubicBezTo>
                    <a:pt x="18" y="34"/>
                    <a:pt x="16" y="33"/>
                    <a:pt x="14" y="32"/>
                  </a:cubicBezTo>
                  <a:cubicBezTo>
                    <a:pt x="7" y="29"/>
                    <a:pt x="4" y="20"/>
                    <a:pt x="7" y="13"/>
                  </a:cubicBezTo>
                  <a:cubicBezTo>
                    <a:pt x="10" y="6"/>
                    <a:pt x="19" y="3"/>
                    <a:pt x="26" y="7"/>
                  </a:cubicBezTo>
                  <a:cubicBezTo>
                    <a:pt x="33" y="10"/>
                    <a:pt x="36" y="18"/>
                    <a:pt x="33" y="25"/>
                  </a:cubicBezTo>
                  <a:cubicBezTo>
                    <a:pt x="32" y="26"/>
                    <a:pt x="32" y="27"/>
                    <a:pt x="31" y="28"/>
                  </a:cubicBezTo>
                  <a:cubicBezTo>
                    <a:pt x="30" y="29"/>
                    <a:pt x="30" y="30"/>
                    <a:pt x="31" y="30"/>
                  </a:cubicBezTo>
                  <a:cubicBezTo>
                    <a:pt x="32" y="31"/>
                    <a:pt x="33" y="31"/>
                    <a:pt x="33" y="30"/>
                  </a:cubicBezTo>
                  <a:cubicBezTo>
                    <a:pt x="34" y="29"/>
                    <a:pt x="35" y="28"/>
                    <a:pt x="35" y="27"/>
                  </a:cubicBezTo>
                  <a:cubicBezTo>
                    <a:pt x="39" y="18"/>
                    <a:pt x="36" y="8"/>
                    <a:pt x="27" y="4"/>
                  </a:cubicBezTo>
                  <a:cubicBezTo>
                    <a:pt x="19" y="0"/>
                    <a:pt x="8" y="3"/>
                    <a:pt x="4" y="12"/>
                  </a:cubicBezTo>
                  <a:cubicBezTo>
                    <a:pt x="0" y="21"/>
                    <a:pt x="4" y="31"/>
                    <a:pt x="12" y="35"/>
                  </a:cubicBezTo>
                  <a:cubicBezTo>
                    <a:pt x="15" y="36"/>
                    <a:pt x="18" y="37"/>
                    <a:pt x="20" y="37"/>
                  </a:cubicBezTo>
                  <a:cubicBezTo>
                    <a:pt x="21" y="37"/>
                    <a:pt x="22" y="36"/>
                    <a:pt x="22" y="35"/>
                  </a:cubicBezTo>
                  <a:cubicBezTo>
                    <a:pt x="22" y="34"/>
                    <a:pt x="21" y="33"/>
                    <a:pt x="2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29"/>
            <p:cNvSpPr/>
            <p:nvPr/>
          </p:nvSpPr>
          <p:spPr bwMode="auto">
            <a:xfrm>
              <a:off x="465" y="65"/>
              <a:ext cx="190" cy="202"/>
            </a:xfrm>
            <a:custGeom>
              <a:avLst/>
              <a:gdLst>
                <a:gd name="T0" fmla="*/ 32 w 33"/>
                <a:gd name="T1" fmla="*/ 32 h 35"/>
                <a:gd name="T2" fmla="*/ 12 w 33"/>
                <a:gd name="T3" fmla="*/ 16 h 35"/>
                <a:gd name="T4" fmla="*/ 9 w 33"/>
                <a:gd name="T5" fmla="*/ 11 h 35"/>
                <a:gd name="T6" fmla="*/ 12 w 33"/>
                <a:gd name="T7" fmla="*/ 8 h 35"/>
                <a:gd name="T8" fmla="*/ 9 w 33"/>
                <a:gd name="T9" fmla="*/ 1 h 35"/>
                <a:gd name="T10" fmla="*/ 1 w 33"/>
                <a:gd name="T11" fmla="*/ 4 h 35"/>
                <a:gd name="T12" fmla="*/ 4 w 33"/>
                <a:gd name="T13" fmla="*/ 11 h 35"/>
                <a:gd name="T14" fmla="*/ 6 w 33"/>
                <a:gd name="T15" fmla="*/ 12 h 35"/>
                <a:gd name="T16" fmla="*/ 9 w 33"/>
                <a:gd name="T17" fmla="*/ 17 h 35"/>
                <a:gd name="T18" fmla="*/ 31 w 33"/>
                <a:gd name="T19" fmla="*/ 35 h 35"/>
                <a:gd name="T20" fmla="*/ 33 w 33"/>
                <a:gd name="T21" fmla="*/ 34 h 35"/>
                <a:gd name="T22" fmla="*/ 33 w 33"/>
                <a:gd name="T23" fmla="*/ 34 h 35"/>
                <a:gd name="T24" fmla="*/ 32 w 33"/>
                <a:gd name="T25" fmla="*/ 3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5">
                  <a:moveTo>
                    <a:pt x="32" y="32"/>
                  </a:moveTo>
                  <a:cubicBezTo>
                    <a:pt x="23" y="29"/>
                    <a:pt x="16" y="23"/>
                    <a:pt x="12" y="16"/>
                  </a:cubicBezTo>
                  <a:cubicBezTo>
                    <a:pt x="11" y="14"/>
                    <a:pt x="10" y="12"/>
                    <a:pt x="9" y="11"/>
                  </a:cubicBezTo>
                  <a:cubicBezTo>
                    <a:pt x="10" y="10"/>
                    <a:pt x="11" y="10"/>
                    <a:pt x="12" y="8"/>
                  </a:cubicBezTo>
                  <a:cubicBezTo>
                    <a:pt x="13" y="6"/>
                    <a:pt x="12" y="2"/>
                    <a:pt x="9" y="1"/>
                  </a:cubicBezTo>
                  <a:cubicBezTo>
                    <a:pt x="6" y="0"/>
                    <a:pt x="3" y="1"/>
                    <a:pt x="1" y="4"/>
                  </a:cubicBezTo>
                  <a:cubicBezTo>
                    <a:pt x="0" y="6"/>
                    <a:pt x="1" y="10"/>
                    <a:pt x="4" y="11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7" y="13"/>
                    <a:pt x="8" y="15"/>
                    <a:pt x="9" y="17"/>
                  </a:cubicBezTo>
                  <a:cubicBezTo>
                    <a:pt x="12" y="23"/>
                    <a:pt x="19" y="31"/>
                    <a:pt x="31" y="35"/>
                  </a:cubicBezTo>
                  <a:cubicBezTo>
                    <a:pt x="32" y="35"/>
                    <a:pt x="33" y="35"/>
                    <a:pt x="3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3"/>
                    <a:pt x="33" y="32"/>
                    <a:pt x="32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"/>
            <a:ext cx="12192000" cy="3013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90349" y="2834235"/>
            <a:ext cx="3117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“粉丝”经济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12"/>
          <p:cNvGrpSpPr>
            <a:grpSpLocks noChangeAspect="1"/>
          </p:cNvGrpSpPr>
          <p:nvPr/>
        </p:nvGrpSpPr>
        <p:grpSpPr bwMode="auto">
          <a:xfrm>
            <a:off x="3071664" y="2139089"/>
            <a:ext cx="1224315" cy="1422080"/>
            <a:chOff x="1" y="-5"/>
            <a:chExt cx="941" cy="1093"/>
          </a:xfrm>
          <a:solidFill>
            <a:srgbClr val="286B7B"/>
          </a:solidFill>
        </p:grpSpPr>
        <p:sp>
          <p:nvSpPr>
            <p:cNvPr id="7" name="Freeform 13"/>
            <p:cNvSpPr/>
            <p:nvPr/>
          </p:nvSpPr>
          <p:spPr bwMode="auto">
            <a:xfrm>
              <a:off x="1" y="553"/>
              <a:ext cx="429" cy="535"/>
            </a:xfrm>
            <a:custGeom>
              <a:avLst/>
              <a:gdLst>
                <a:gd name="T0" fmla="*/ 65 w 72"/>
                <a:gd name="T1" fmla="*/ 26 h 90"/>
                <a:gd name="T2" fmla="*/ 71 w 72"/>
                <a:gd name="T3" fmla="*/ 15 h 90"/>
                <a:gd name="T4" fmla="*/ 71 w 72"/>
                <a:gd name="T5" fmla="*/ 13 h 90"/>
                <a:gd name="T6" fmla="*/ 70 w 72"/>
                <a:gd name="T7" fmla="*/ 11 h 90"/>
                <a:gd name="T8" fmla="*/ 48 w 72"/>
                <a:gd name="T9" fmla="*/ 1 h 90"/>
                <a:gd name="T10" fmla="*/ 46 w 72"/>
                <a:gd name="T11" fmla="*/ 1 h 90"/>
                <a:gd name="T12" fmla="*/ 0 w 72"/>
                <a:gd name="T13" fmla="*/ 88 h 90"/>
                <a:gd name="T14" fmla="*/ 1 w 72"/>
                <a:gd name="T15" fmla="*/ 90 h 90"/>
                <a:gd name="T16" fmla="*/ 2 w 72"/>
                <a:gd name="T17" fmla="*/ 90 h 90"/>
                <a:gd name="T18" fmla="*/ 62 w 72"/>
                <a:gd name="T19" fmla="*/ 90 h 90"/>
                <a:gd name="T20" fmla="*/ 64 w 72"/>
                <a:gd name="T21" fmla="*/ 89 h 90"/>
                <a:gd name="T22" fmla="*/ 72 w 72"/>
                <a:gd name="T23" fmla="*/ 40 h 90"/>
                <a:gd name="T24" fmla="*/ 71 w 72"/>
                <a:gd name="T25" fmla="*/ 38 h 90"/>
                <a:gd name="T26" fmla="*/ 65 w 72"/>
                <a:gd name="T27" fmla="*/ 2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0">
                  <a:moveTo>
                    <a:pt x="65" y="26"/>
                  </a:moveTo>
                  <a:cubicBezTo>
                    <a:pt x="65" y="22"/>
                    <a:pt x="67" y="18"/>
                    <a:pt x="71" y="15"/>
                  </a:cubicBezTo>
                  <a:cubicBezTo>
                    <a:pt x="71" y="14"/>
                    <a:pt x="71" y="14"/>
                    <a:pt x="71" y="13"/>
                  </a:cubicBezTo>
                  <a:cubicBezTo>
                    <a:pt x="71" y="12"/>
                    <a:pt x="71" y="12"/>
                    <a:pt x="70" y="11"/>
                  </a:cubicBezTo>
                  <a:cubicBezTo>
                    <a:pt x="62" y="10"/>
                    <a:pt x="54" y="6"/>
                    <a:pt x="48" y="1"/>
                  </a:cubicBezTo>
                  <a:cubicBezTo>
                    <a:pt x="48" y="0"/>
                    <a:pt x="47" y="0"/>
                    <a:pt x="46" y="1"/>
                  </a:cubicBezTo>
                  <a:cubicBezTo>
                    <a:pt x="18" y="15"/>
                    <a:pt x="1" y="48"/>
                    <a:pt x="0" y="88"/>
                  </a:cubicBezTo>
                  <a:cubicBezTo>
                    <a:pt x="0" y="89"/>
                    <a:pt x="1" y="89"/>
                    <a:pt x="1" y="90"/>
                  </a:cubicBezTo>
                  <a:cubicBezTo>
                    <a:pt x="1" y="90"/>
                    <a:pt x="2" y="90"/>
                    <a:pt x="2" y="90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3" y="90"/>
                    <a:pt x="63" y="90"/>
                    <a:pt x="64" y="89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39"/>
                    <a:pt x="72" y="38"/>
                    <a:pt x="71" y="38"/>
                  </a:cubicBezTo>
                  <a:cubicBezTo>
                    <a:pt x="67" y="35"/>
                    <a:pt x="65" y="31"/>
                    <a:pt x="6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4"/>
            <p:cNvSpPr/>
            <p:nvPr/>
          </p:nvSpPr>
          <p:spPr bwMode="auto">
            <a:xfrm>
              <a:off x="519" y="553"/>
              <a:ext cx="423" cy="535"/>
            </a:xfrm>
            <a:custGeom>
              <a:avLst/>
              <a:gdLst>
                <a:gd name="T0" fmla="*/ 26 w 71"/>
                <a:gd name="T1" fmla="*/ 1 h 90"/>
                <a:gd name="T2" fmla="*/ 24 w 71"/>
                <a:gd name="T3" fmla="*/ 1 h 90"/>
                <a:gd name="T4" fmla="*/ 2 w 71"/>
                <a:gd name="T5" fmla="*/ 11 h 90"/>
                <a:gd name="T6" fmla="*/ 1 w 71"/>
                <a:gd name="T7" fmla="*/ 13 h 90"/>
                <a:gd name="T8" fmla="*/ 1 w 71"/>
                <a:gd name="T9" fmla="*/ 15 h 90"/>
                <a:gd name="T10" fmla="*/ 7 w 71"/>
                <a:gd name="T11" fmla="*/ 26 h 90"/>
                <a:gd name="T12" fmla="*/ 1 w 71"/>
                <a:gd name="T13" fmla="*/ 38 h 90"/>
                <a:gd name="T14" fmla="*/ 0 w 71"/>
                <a:gd name="T15" fmla="*/ 40 h 90"/>
                <a:gd name="T16" fmla="*/ 8 w 71"/>
                <a:gd name="T17" fmla="*/ 89 h 90"/>
                <a:gd name="T18" fmla="*/ 10 w 71"/>
                <a:gd name="T19" fmla="*/ 90 h 90"/>
                <a:gd name="T20" fmla="*/ 69 w 71"/>
                <a:gd name="T21" fmla="*/ 90 h 90"/>
                <a:gd name="T22" fmla="*/ 71 w 71"/>
                <a:gd name="T23" fmla="*/ 90 h 90"/>
                <a:gd name="T24" fmla="*/ 71 w 71"/>
                <a:gd name="T25" fmla="*/ 88 h 90"/>
                <a:gd name="T26" fmla="*/ 26 w 71"/>
                <a:gd name="T27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90">
                  <a:moveTo>
                    <a:pt x="26" y="1"/>
                  </a:moveTo>
                  <a:cubicBezTo>
                    <a:pt x="25" y="0"/>
                    <a:pt x="24" y="0"/>
                    <a:pt x="24" y="1"/>
                  </a:cubicBezTo>
                  <a:cubicBezTo>
                    <a:pt x="17" y="6"/>
                    <a:pt x="10" y="10"/>
                    <a:pt x="2" y="11"/>
                  </a:cubicBezTo>
                  <a:cubicBezTo>
                    <a:pt x="1" y="12"/>
                    <a:pt x="1" y="12"/>
                    <a:pt x="1" y="13"/>
                  </a:cubicBezTo>
                  <a:cubicBezTo>
                    <a:pt x="0" y="14"/>
                    <a:pt x="1" y="14"/>
                    <a:pt x="1" y="15"/>
                  </a:cubicBezTo>
                  <a:cubicBezTo>
                    <a:pt x="5" y="18"/>
                    <a:pt x="7" y="22"/>
                    <a:pt x="7" y="26"/>
                  </a:cubicBezTo>
                  <a:cubicBezTo>
                    <a:pt x="7" y="31"/>
                    <a:pt x="4" y="35"/>
                    <a:pt x="1" y="38"/>
                  </a:cubicBezTo>
                  <a:cubicBezTo>
                    <a:pt x="0" y="38"/>
                    <a:pt x="0" y="39"/>
                    <a:pt x="0" y="40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8" y="90"/>
                    <a:pt x="9" y="90"/>
                    <a:pt x="10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70" y="90"/>
                    <a:pt x="70" y="90"/>
                    <a:pt x="71" y="90"/>
                  </a:cubicBezTo>
                  <a:cubicBezTo>
                    <a:pt x="71" y="89"/>
                    <a:pt x="71" y="89"/>
                    <a:pt x="71" y="88"/>
                  </a:cubicBezTo>
                  <a:cubicBezTo>
                    <a:pt x="71" y="48"/>
                    <a:pt x="53" y="15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5"/>
            <p:cNvSpPr>
              <a:spLocks noEditPoints="1"/>
            </p:cNvSpPr>
            <p:nvPr/>
          </p:nvSpPr>
          <p:spPr bwMode="auto">
            <a:xfrm>
              <a:off x="198" y="-5"/>
              <a:ext cx="547" cy="558"/>
            </a:xfrm>
            <a:custGeom>
              <a:avLst/>
              <a:gdLst>
                <a:gd name="T0" fmla="*/ 92 w 92"/>
                <a:gd name="T1" fmla="*/ 47 h 94"/>
                <a:gd name="T2" fmla="*/ 46 w 92"/>
                <a:gd name="T3" fmla="*/ 0 h 94"/>
                <a:gd name="T4" fmla="*/ 10 w 92"/>
                <a:gd name="T5" fmla="*/ 19 h 94"/>
                <a:gd name="T6" fmla="*/ 9 w 92"/>
                <a:gd name="T7" fmla="*/ 19 h 94"/>
                <a:gd name="T8" fmla="*/ 9 w 92"/>
                <a:gd name="T9" fmla="*/ 21 h 94"/>
                <a:gd name="T10" fmla="*/ 0 w 92"/>
                <a:gd name="T11" fmla="*/ 47 h 94"/>
                <a:gd name="T12" fmla="*/ 46 w 92"/>
                <a:gd name="T13" fmla="*/ 94 h 94"/>
                <a:gd name="T14" fmla="*/ 92 w 92"/>
                <a:gd name="T15" fmla="*/ 47 h 94"/>
                <a:gd name="T16" fmla="*/ 46 w 92"/>
                <a:gd name="T17" fmla="*/ 10 h 94"/>
                <a:gd name="T18" fmla="*/ 66 w 92"/>
                <a:gd name="T19" fmla="*/ 16 h 94"/>
                <a:gd name="T20" fmla="*/ 45 w 92"/>
                <a:gd name="T21" fmla="*/ 25 h 94"/>
                <a:gd name="T22" fmla="*/ 20 w 92"/>
                <a:gd name="T23" fmla="*/ 22 h 94"/>
                <a:gd name="T24" fmla="*/ 46 w 92"/>
                <a:gd name="T25" fmla="*/ 10 h 94"/>
                <a:gd name="T26" fmla="*/ 46 w 92"/>
                <a:gd name="T27" fmla="*/ 84 h 94"/>
                <a:gd name="T28" fmla="*/ 10 w 92"/>
                <a:gd name="T29" fmla="*/ 47 h 94"/>
                <a:gd name="T30" fmla="*/ 15 w 92"/>
                <a:gd name="T31" fmla="*/ 29 h 94"/>
                <a:gd name="T32" fmla="*/ 35 w 92"/>
                <a:gd name="T33" fmla="*/ 35 h 94"/>
                <a:gd name="T34" fmla="*/ 49 w 92"/>
                <a:gd name="T35" fmla="*/ 32 h 94"/>
                <a:gd name="T36" fmla="*/ 75 w 92"/>
                <a:gd name="T37" fmla="*/ 26 h 94"/>
                <a:gd name="T38" fmla="*/ 76 w 92"/>
                <a:gd name="T39" fmla="*/ 26 h 94"/>
                <a:gd name="T40" fmla="*/ 82 w 92"/>
                <a:gd name="T41" fmla="*/ 47 h 94"/>
                <a:gd name="T42" fmla="*/ 46 w 92"/>
                <a:gd name="T43" fmla="*/ 8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2" h="94">
                  <a:moveTo>
                    <a:pt x="92" y="47"/>
                  </a:moveTo>
                  <a:cubicBezTo>
                    <a:pt x="92" y="21"/>
                    <a:pt x="72" y="0"/>
                    <a:pt x="46" y="0"/>
                  </a:cubicBezTo>
                  <a:cubicBezTo>
                    <a:pt x="32" y="0"/>
                    <a:pt x="18" y="8"/>
                    <a:pt x="10" y="19"/>
                  </a:cubicBezTo>
                  <a:cubicBezTo>
                    <a:pt x="10" y="19"/>
                    <a:pt x="10" y="19"/>
                    <a:pt x="9" y="19"/>
                  </a:cubicBezTo>
                  <a:cubicBezTo>
                    <a:pt x="9" y="20"/>
                    <a:pt x="9" y="20"/>
                    <a:pt x="9" y="21"/>
                  </a:cubicBezTo>
                  <a:cubicBezTo>
                    <a:pt x="3" y="28"/>
                    <a:pt x="0" y="37"/>
                    <a:pt x="0" y="47"/>
                  </a:cubicBezTo>
                  <a:cubicBezTo>
                    <a:pt x="0" y="73"/>
                    <a:pt x="21" y="94"/>
                    <a:pt x="46" y="94"/>
                  </a:cubicBezTo>
                  <a:cubicBezTo>
                    <a:pt x="72" y="94"/>
                    <a:pt x="92" y="73"/>
                    <a:pt x="92" y="47"/>
                  </a:cubicBezTo>
                  <a:close/>
                  <a:moveTo>
                    <a:pt x="46" y="10"/>
                  </a:moveTo>
                  <a:cubicBezTo>
                    <a:pt x="54" y="10"/>
                    <a:pt x="60" y="13"/>
                    <a:pt x="66" y="16"/>
                  </a:cubicBezTo>
                  <a:cubicBezTo>
                    <a:pt x="61" y="17"/>
                    <a:pt x="54" y="19"/>
                    <a:pt x="45" y="25"/>
                  </a:cubicBezTo>
                  <a:cubicBezTo>
                    <a:pt x="36" y="30"/>
                    <a:pt x="26" y="26"/>
                    <a:pt x="20" y="22"/>
                  </a:cubicBezTo>
                  <a:cubicBezTo>
                    <a:pt x="27" y="15"/>
                    <a:pt x="36" y="10"/>
                    <a:pt x="46" y="10"/>
                  </a:cubicBezTo>
                  <a:close/>
                  <a:moveTo>
                    <a:pt x="46" y="84"/>
                  </a:moveTo>
                  <a:cubicBezTo>
                    <a:pt x="27" y="84"/>
                    <a:pt x="10" y="68"/>
                    <a:pt x="10" y="47"/>
                  </a:cubicBezTo>
                  <a:cubicBezTo>
                    <a:pt x="10" y="41"/>
                    <a:pt x="12" y="34"/>
                    <a:pt x="15" y="29"/>
                  </a:cubicBezTo>
                  <a:cubicBezTo>
                    <a:pt x="20" y="32"/>
                    <a:pt x="27" y="35"/>
                    <a:pt x="35" y="35"/>
                  </a:cubicBezTo>
                  <a:cubicBezTo>
                    <a:pt x="40" y="35"/>
                    <a:pt x="44" y="34"/>
                    <a:pt x="49" y="32"/>
                  </a:cubicBezTo>
                  <a:cubicBezTo>
                    <a:pt x="65" y="23"/>
                    <a:pt x="69" y="23"/>
                    <a:pt x="75" y="26"/>
                  </a:cubicBezTo>
                  <a:cubicBezTo>
                    <a:pt x="75" y="26"/>
                    <a:pt x="76" y="26"/>
                    <a:pt x="76" y="26"/>
                  </a:cubicBezTo>
                  <a:cubicBezTo>
                    <a:pt x="80" y="32"/>
                    <a:pt x="82" y="40"/>
                    <a:pt x="82" y="47"/>
                  </a:cubicBezTo>
                  <a:cubicBezTo>
                    <a:pt x="82" y="68"/>
                    <a:pt x="66" y="84"/>
                    <a:pt x="4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" name="Group 18"/>
          <p:cNvGrpSpPr>
            <a:grpSpLocks noChangeAspect="1"/>
          </p:cNvGrpSpPr>
          <p:nvPr/>
        </p:nvGrpSpPr>
        <p:grpSpPr bwMode="auto">
          <a:xfrm>
            <a:off x="4735915" y="2193108"/>
            <a:ext cx="1314498" cy="1384642"/>
            <a:chOff x="296" y="304"/>
            <a:chExt cx="937" cy="987"/>
          </a:xfrm>
          <a:solidFill>
            <a:srgbClr val="286B7B"/>
          </a:solidFill>
        </p:grpSpPr>
        <p:sp>
          <p:nvSpPr>
            <p:cNvPr id="11" name="Freeform 19"/>
            <p:cNvSpPr>
              <a:spLocks noEditPoints="1"/>
            </p:cNvSpPr>
            <p:nvPr/>
          </p:nvSpPr>
          <p:spPr bwMode="auto">
            <a:xfrm>
              <a:off x="333" y="802"/>
              <a:ext cx="851" cy="489"/>
            </a:xfrm>
            <a:custGeom>
              <a:avLst/>
              <a:gdLst>
                <a:gd name="T0" fmla="*/ 112 w 158"/>
                <a:gd name="T1" fmla="*/ 1 h 91"/>
                <a:gd name="T2" fmla="*/ 110 w 158"/>
                <a:gd name="T3" fmla="*/ 1 h 91"/>
                <a:gd name="T4" fmla="*/ 89 w 158"/>
                <a:gd name="T5" fmla="*/ 12 h 91"/>
                <a:gd name="T6" fmla="*/ 83 w 158"/>
                <a:gd name="T7" fmla="*/ 12 h 91"/>
                <a:gd name="T8" fmla="*/ 83 w 158"/>
                <a:gd name="T9" fmla="*/ 78 h 91"/>
                <a:gd name="T10" fmla="*/ 79 w 158"/>
                <a:gd name="T11" fmla="*/ 82 h 91"/>
                <a:gd name="T12" fmla="*/ 75 w 158"/>
                <a:gd name="T13" fmla="*/ 78 h 91"/>
                <a:gd name="T14" fmla="*/ 75 w 158"/>
                <a:gd name="T15" fmla="*/ 12 h 91"/>
                <a:gd name="T16" fmla="*/ 69 w 158"/>
                <a:gd name="T17" fmla="*/ 12 h 91"/>
                <a:gd name="T18" fmla="*/ 48 w 158"/>
                <a:gd name="T19" fmla="*/ 1 h 91"/>
                <a:gd name="T20" fmla="*/ 46 w 158"/>
                <a:gd name="T21" fmla="*/ 1 h 91"/>
                <a:gd name="T22" fmla="*/ 0 w 158"/>
                <a:gd name="T23" fmla="*/ 89 h 91"/>
                <a:gd name="T24" fmla="*/ 1 w 158"/>
                <a:gd name="T25" fmla="*/ 90 h 91"/>
                <a:gd name="T26" fmla="*/ 2 w 158"/>
                <a:gd name="T27" fmla="*/ 91 h 91"/>
                <a:gd name="T28" fmla="*/ 61 w 158"/>
                <a:gd name="T29" fmla="*/ 91 h 91"/>
                <a:gd name="T30" fmla="*/ 62 w 158"/>
                <a:gd name="T31" fmla="*/ 90 h 91"/>
                <a:gd name="T32" fmla="*/ 96 w 158"/>
                <a:gd name="T33" fmla="*/ 90 h 91"/>
                <a:gd name="T34" fmla="*/ 97 w 158"/>
                <a:gd name="T35" fmla="*/ 91 h 91"/>
                <a:gd name="T36" fmla="*/ 156 w 158"/>
                <a:gd name="T37" fmla="*/ 91 h 91"/>
                <a:gd name="T38" fmla="*/ 157 w 158"/>
                <a:gd name="T39" fmla="*/ 90 h 91"/>
                <a:gd name="T40" fmla="*/ 158 w 158"/>
                <a:gd name="T41" fmla="*/ 89 h 91"/>
                <a:gd name="T42" fmla="*/ 112 w 158"/>
                <a:gd name="T43" fmla="*/ 1 h 91"/>
                <a:gd name="T44" fmla="*/ 93 w 158"/>
                <a:gd name="T45" fmla="*/ 76 h 91"/>
                <a:gd name="T46" fmla="*/ 90 w 158"/>
                <a:gd name="T47" fmla="*/ 72 h 91"/>
                <a:gd name="T48" fmla="*/ 93 w 158"/>
                <a:gd name="T49" fmla="*/ 69 h 91"/>
                <a:gd name="T50" fmla="*/ 97 w 158"/>
                <a:gd name="T51" fmla="*/ 72 h 91"/>
                <a:gd name="T52" fmla="*/ 93 w 158"/>
                <a:gd name="T53" fmla="*/ 76 h 91"/>
                <a:gd name="T54" fmla="*/ 93 w 158"/>
                <a:gd name="T55" fmla="*/ 56 h 91"/>
                <a:gd name="T56" fmla="*/ 90 w 158"/>
                <a:gd name="T57" fmla="*/ 52 h 91"/>
                <a:gd name="T58" fmla="*/ 93 w 158"/>
                <a:gd name="T59" fmla="*/ 49 h 91"/>
                <a:gd name="T60" fmla="*/ 97 w 158"/>
                <a:gd name="T61" fmla="*/ 52 h 91"/>
                <a:gd name="T62" fmla="*/ 93 w 158"/>
                <a:gd name="T63" fmla="*/ 56 h 91"/>
                <a:gd name="T64" fmla="*/ 93 w 158"/>
                <a:gd name="T65" fmla="*/ 36 h 91"/>
                <a:gd name="T66" fmla="*/ 90 w 158"/>
                <a:gd name="T67" fmla="*/ 32 h 91"/>
                <a:gd name="T68" fmla="*/ 93 w 158"/>
                <a:gd name="T69" fmla="*/ 29 h 91"/>
                <a:gd name="T70" fmla="*/ 97 w 158"/>
                <a:gd name="T71" fmla="*/ 32 h 91"/>
                <a:gd name="T72" fmla="*/ 93 w 158"/>
                <a:gd name="T73" fmla="*/ 3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" h="91">
                  <a:moveTo>
                    <a:pt x="112" y="1"/>
                  </a:moveTo>
                  <a:cubicBezTo>
                    <a:pt x="112" y="0"/>
                    <a:pt x="111" y="1"/>
                    <a:pt x="110" y="1"/>
                  </a:cubicBezTo>
                  <a:cubicBezTo>
                    <a:pt x="104" y="6"/>
                    <a:pt x="97" y="10"/>
                    <a:pt x="89" y="12"/>
                  </a:cubicBezTo>
                  <a:cubicBezTo>
                    <a:pt x="87" y="12"/>
                    <a:pt x="85" y="12"/>
                    <a:pt x="83" y="12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83" y="80"/>
                    <a:pt x="81" y="82"/>
                    <a:pt x="79" y="82"/>
                  </a:cubicBezTo>
                  <a:cubicBezTo>
                    <a:pt x="77" y="82"/>
                    <a:pt x="75" y="80"/>
                    <a:pt x="75" y="78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2" y="12"/>
                    <a:pt x="69" y="12"/>
                    <a:pt x="69" y="12"/>
                  </a:cubicBezTo>
                  <a:cubicBezTo>
                    <a:pt x="62" y="10"/>
                    <a:pt x="54" y="6"/>
                    <a:pt x="48" y="1"/>
                  </a:cubicBezTo>
                  <a:cubicBezTo>
                    <a:pt x="47" y="1"/>
                    <a:pt x="46" y="0"/>
                    <a:pt x="46" y="1"/>
                  </a:cubicBezTo>
                  <a:cubicBezTo>
                    <a:pt x="18" y="15"/>
                    <a:pt x="1" y="48"/>
                    <a:pt x="0" y="89"/>
                  </a:cubicBezTo>
                  <a:cubicBezTo>
                    <a:pt x="0" y="89"/>
                    <a:pt x="0" y="90"/>
                    <a:pt x="1" y="90"/>
                  </a:cubicBezTo>
                  <a:cubicBezTo>
                    <a:pt x="1" y="90"/>
                    <a:pt x="2" y="91"/>
                    <a:pt x="2" y="91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61" y="91"/>
                    <a:pt x="62" y="91"/>
                    <a:pt x="62" y="90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6" y="91"/>
                    <a:pt x="97" y="91"/>
                    <a:pt x="97" y="91"/>
                  </a:cubicBezTo>
                  <a:cubicBezTo>
                    <a:pt x="156" y="91"/>
                    <a:pt x="156" y="91"/>
                    <a:pt x="156" y="91"/>
                  </a:cubicBezTo>
                  <a:cubicBezTo>
                    <a:pt x="157" y="91"/>
                    <a:pt x="157" y="90"/>
                    <a:pt x="157" y="90"/>
                  </a:cubicBezTo>
                  <a:cubicBezTo>
                    <a:pt x="158" y="90"/>
                    <a:pt x="158" y="89"/>
                    <a:pt x="158" y="89"/>
                  </a:cubicBezTo>
                  <a:cubicBezTo>
                    <a:pt x="157" y="48"/>
                    <a:pt x="140" y="15"/>
                    <a:pt x="112" y="1"/>
                  </a:cubicBezTo>
                  <a:close/>
                  <a:moveTo>
                    <a:pt x="93" y="76"/>
                  </a:moveTo>
                  <a:cubicBezTo>
                    <a:pt x="91" y="76"/>
                    <a:pt x="90" y="74"/>
                    <a:pt x="90" y="72"/>
                  </a:cubicBezTo>
                  <a:cubicBezTo>
                    <a:pt x="90" y="70"/>
                    <a:pt x="91" y="69"/>
                    <a:pt x="93" y="69"/>
                  </a:cubicBezTo>
                  <a:cubicBezTo>
                    <a:pt x="95" y="69"/>
                    <a:pt x="97" y="70"/>
                    <a:pt x="97" y="72"/>
                  </a:cubicBezTo>
                  <a:cubicBezTo>
                    <a:pt x="97" y="74"/>
                    <a:pt x="95" y="76"/>
                    <a:pt x="93" y="76"/>
                  </a:cubicBezTo>
                  <a:close/>
                  <a:moveTo>
                    <a:pt x="93" y="56"/>
                  </a:moveTo>
                  <a:cubicBezTo>
                    <a:pt x="91" y="56"/>
                    <a:pt x="90" y="54"/>
                    <a:pt x="90" y="52"/>
                  </a:cubicBezTo>
                  <a:cubicBezTo>
                    <a:pt x="90" y="50"/>
                    <a:pt x="91" y="49"/>
                    <a:pt x="93" y="49"/>
                  </a:cubicBezTo>
                  <a:cubicBezTo>
                    <a:pt x="95" y="49"/>
                    <a:pt x="97" y="50"/>
                    <a:pt x="97" y="52"/>
                  </a:cubicBezTo>
                  <a:cubicBezTo>
                    <a:pt x="97" y="54"/>
                    <a:pt x="95" y="56"/>
                    <a:pt x="93" y="56"/>
                  </a:cubicBezTo>
                  <a:close/>
                  <a:moveTo>
                    <a:pt x="93" y="36"/>
                  </a:moveTo>
                  <a:cubicBezTo>
                    <a:pt x="91" y="36"/>
                    <a:pt x="90" y="34"/>
                    <a:pt x="90" y="32"/>
                  </a:cubicBezTo>
                  <a:cubicBezTo>
                    <a:pt x="90" y="30"/>
                    <a:pt x="91" y="29"/>
                    <a:pt x="93" y="29"/>
                  </a:cubicBezTo>
                  <a:cubicBezTo>
                    <a:pt x="95" y="29"/>
                    <a:pt x="97" y="30"/>
                    <a:pt x="97" y="32"/>
                  </a:cubicBezTo>
                  <a:cubicBezTo>
                    <a:pt x="97" y="34"/>
                    <a:pt x="95" y="36"/>
                    <a:pt x="93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0"/>
            <p:cNvSpPr>
              <a:spLocks noEditPoints="1"/>
            </p:cNvSpPr>
            <p:nvPr/>
          </p:nvSpPr>
          <p:spPr bwMode="auto">
            <a:xfrm>
              <a:off x="296" y="304"/>
              <a:ext cx="937" cy="541"/>
            </a:xfrm>
            <a:custGeom>
              <a:avLst/>
              <a:gdLst>
                <a:gd name="T0" fmla="*/ 47 w 174"/>
                <a:gd name="T1" fmla="*/ 71 h 101"/>
                <a:gd name="T2" fmla="*/ 86 w 174"/>
                <a:gd name="T3" fmla="*/ 94 h 101"/>
                <a:gd name="T4" fmla="*/ 126 w 174"/>
                <a:gd name="T5" fmla="*/ 69 h 101"/>
                <a:gd name="T6" fmla="*/ 161 w 174"/>
                <a:gd name="T7" fmla="*/ 101 h 101"/>
                <a:gd name="T8" fmla="*/ 132 w 174"/>
                <a:gd name="T9" fmla="*/ 49 h 101"/>
                <a:gd name="T10" fmla="*/ 132 w 174"/>
                <a:gd name="T11" fmla="*/ 47 h 101"/>
                <a:gd name="T12" fmla="*/ 86 w 174"/>
                <a:gd name="T13" fmla="*/ 0 h 101"/>
                <a:gd name="T14" fmla="*/ 50 w 174"/>
                <a:gd name="T15" fmla="*/ 18 h 101"/>
                <a:gd name="T16" fmla="*/ 49 w 174"/>
                <a:gd name="T17" fmla="*/ 18 h 101"/>
                <a:gd name="T18" fmla="*/ 48 w 174"/>
                <a:gd name="T19" fmla="*/ 20 h 101"/>
                <a:gd name="T20" fmla="*/ 40 w 174"/>
                <a:gd name="T21" fmla="*/ 47 h 101"/>
                <a:gd name="T22" fmla="*/ 40 w 174"/>
                <a:gd name="T23" fmla="*/ 50 h 101"/>
                <a:gd name="T24" fmla="*/ 12 w 174"/>
                <a:gd name="T25" fmla="*/ 101 h 101"/>
                <a:gd name="T26" fmla="*/ 47 w 174"/>
                <a:gd name="T27" fmla="*/ 71 h 101"/>
                <a:gd name="T28" fmla="*/ 86 w 174"/>
                <a:gd name="T29" fmla="*/ 84 h 101"/>
                <a:gd name="T30" fmla="*/ 50 w 174"/>
                <a:gd name="T31" fmla="*/ 47 h 101"/>
                <a:gd name="T32" fmla="*/ 55 w 174"/>
                <a:gd name="T33" fmla="*/ 28 h 101"/>
                <a:gd name="T34" fmla="*/ 75 w 174"/>
                <a:gd name="T35" fmla="*/ 34 h 101"/>
                <a:gd name="T36" fmla="*/ 88 w 174"/>
                <a:gd name="T37" fmla="*/ 31 h 101"/>
                <a:gd name="T38" fmla="*/ 115 w 174"/>
                <a:gd name="T39" fmla="*/ 25 h 101"/>
                <a:gd name="T40" fmla="*/ 116 w 174"/>
                <a:gd name="T41" fmla="*/ 26 h 101"/>
                <a:gd name="T42" fmla="*/ 122 w 174"/>
                <a:gd name="T43" fmla="*/ 47 h 101"/>
                <a:gd name="T44" fmla="*/ 86 w 174"/>
                <a:gd name="T45" fmla="*/ 84 h 101"/>
                <a:gd name="T46" fmla="*/ 86 w 174"/>
                <a:gd name="T47" fmla="*/ 10 h 101"/>
                <a:gd name="T48" fmla="*/ 106 w 174"/>
                <a:gd name="T49" fmla="*/ 16 h 101"/>
                <a:gd name="T50" fmla="*/ 85 w 174"/>
                <a:gd name="T51" fmla="*/ 24 h 101"/>
                <a:gd name="T52" fmla="*/ 60 w 174"/>
                <a:gd name="T53" fmla="*/ 22 h 101"/>
                <a:gd name="T54" fmla="*/ 86 w 174"/>
                <a:gd name="T55" fmla="*/ 1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" h="101">
                  <a:moveTo>
                    <a:pt x="47" y="71"/>
                  </a:moveTo>
                  <a:cubicBezTo>
                    <a:pt x="55" y="85"/>
                    <a:pt x="69" y="94"/>
                    <a:pt x="86" y="94"/>
                  </a:cubicBezTo>
                  <a:cubicBezTo>
                    <a:pt x="103" y="94"/>
                    <a:pt x="118" y="84"/>
                    <a:pt x="126" y="69"/>
                  </a:cubicBezTo>
                  <a:cubicBezTo>
                    <a:pt x="131" y="95"/>
                    <a:pt x="161" y="101"/>
                    <a:pt x="161" y="101"/>
                  </a:cubicBezTo>
                  <a:cubicBezTo>
                    <a:pt x="174" y="68"/>
                    <a:pt x="143" y="53"/>
                    <a:pt x="132" y="49"/>
                  </a:cubicBezTo>
                  <a:cubicBezTo>
                    <a:pt x="132" y="48"/>
                    <a:pt x="132" y="48"/>
                    <a:pt x="132" y="47"/>
                  </a:cubicBezTo>
                  <a:cubicBezTo>
                    <a:pt x="132" y="21"/>
                    <a:pt x="111" y="0"/>
                    <a:pt x="86" y="0"/>
                  </a:cubicBezTo>
                  <a:cubicBezTo>
                    <a:pt x="71" y="0"/>
                    <a:pt x="58" y="7"/>
                    <a:pt x="50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9"/>
                    <a:pt x="48" y="19"/>
                    <a:pt x="48" y="20"/>
                  </a:cubicBezTo>
                  <a:cubicBezTo>
                    <a:pt x="43" y="28"/>
                    <a:pt x="40" y="37"/>
                    <a:pt x="40" y="47"/>
                  </a:cubicBezTo>
                  <a:cubicBezTo>
                    <a:pt x="40" y="48"/>
                    <a:pt x="40" y="49"/>
                    <a:pt x="40" y="50"/>
                  </a:cubicBezTo>
                  <a:cubicBezTo>
                    <a:pt x="28" y="55"/>
                    <a:pt x="0" y="69"/>
                    <a:pt x="12" y="101"/>
                  </a:cubicBezTo>
                  <a:cubicBezTo>
                    <a:pt x="12" y="101"/>
                    <a:pt x="41" y="96"/>
                    <a:pt x="47" y="71"/>
                  </a:cubicBezTo>
                  <a:close/>
                  <a:moveTo>
                    <a:pt x="86" y="84"/>
                  </a:moveTo>
                  <a:cubicBezTo>
                    <a:pt x="66" y="84"/>
                    <a:pt x="50" y="67"/>
                    <a:pt x="50" y="47"/>
                  </a:cubicBezTo>
                  <a:cubicBezTo>
                    <a:pt x="50" y="40"/>
                    <a:pt x="52" y="34"/>
                    <a:pt x="55" y="28"/>
                  </a:cubicBezTo>
                  <a:cubicBezTo>
                    <a:pt x="60" y="31"/>
                    <a:pt x="67" y="34"/>
                    <a:pt x="75" y="34"/>
                  </a:cubicBezTo>
                  <a:cubicBezTo>
                    <a:pt x="79" y="34"/>
                    <a:pt x="84" y="33"/>
                    <a:pt x="88" y="31"/>
                  </a:cubicBezTo>
                  <a:cubicBezTo>
                    <a:pt x="105" y="22"/>
                    <a:pt x="108" y="22"/>
                    <a:pt x="115" y="25"/>
                  </a:cubicBezTo>
                  <a:cubicBezTo>
                    <a:pt x="115" y="26"/>
                    <a:pt x="115" y="26"/>
                    <a:pt x="116" y="26"/>
                  </a:cubicBezTo>
                  <a:cubicBezTo>
                    <a:pt x="120" y="32"/>
                    <a:pt x="122" y="39"/>
                    <a:pt x="122" y="47"/>
                  </a:cubicBezTo>
                  <a:cubicBezTo>
                    <a:pt x="122" y="67"/>
                    <a:pt x="106" y="84"/>
                    <a:pt x="86" y="84"/>
                  </a:cubicBezTo>
                  <a:close/>
                  <a:moveTo>
                    <a:pt x="86" y="10"/>
                  </a:moveTo>
                  <a:cubicBezTo>
                    <a:pt x="93" y="10"/>
                    <a:pt x="100" y="12"/>
                    <a:pt x="106" y="16"/>
                  </a:cubicBezTo>
                  <a:cubicBezTo>
                    <a:pt x="100" y="16"/>
                    <a:pt x="94" y="19"/>
                    <a:pt x="85" y="24"/>
                  </a:cubicBezTo>
                  <a:cubicBezTo>
                    <a:pt x="75" y="29"/>
                    <a:pt x="65" y="25"/>
                    <a:pt x="60" y="22"/>
                  </a:cubicBezTo>
                  <a:cubicBezTo>
                    <a:pt x="66" y="14"/>
                    <a:pt x="76" y="10"/>
                    <a:pt x="8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05922" y="4415142"/>
            <a:ext cx="5580156" cy="85742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b="1" kern="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lang="zh-CN" altLang="zh-CN" b="1" kern="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浏览</a:t>
            </a:r>
            <a:r>
              <a:rPr lang="zh-CN" altLang="zh-CN" b="1" kern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内容、参与群聊、提问、与社长管理员</a:t>
            </a:r>
            <a:r>
              <a:rPr lang="zh-CN" altLang="zh-CN" b="1" kern="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互动</a:t>
            </a:r>
            <a:r>
              <a:rPr lang="zh-CN" altLang="en-US" b="1" kern="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"/>
            <a:ext cx="12192000" cy="3013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 rot="5400000">
            <a:off x="138020" y="101974"/>
            <a:ext cx="1148103" cy="897441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3351" y="66700"/>
            <a:ext cx="89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+mn-ea"/>
              </a:rPr>
              <a:t>定位</a:t>
            </a:r>
            <a:endParaRPr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09895" y="2325978"/>
            <a:ext cx="6098899" cy="1087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3200" b="1" kern="900" dirty="0">
                <a:latin typeface="+mj-ea"/>
                <a:ea typeface="+mj-ea"/>
                <a:cs typeface="Times New Roman" pitchFamily="18" charset="0"/>
              </a:rPr>
              <a:t>国内一流的投资者互动社交</a:t>
            </a:r>
            <a:r>
              <a:rPr lang="zh-CN" altLang="zh-CN" sz="3200" b="1" kern="900" dirty="0" smtClean="0">
                <a:latin typeface="+mj-ea"/>
                <a:ea typeface="+mj-ea"/>
                <a:cs typeface="Times New Roman" pitchFamily="18" charset="0"/>
              </a:rPr>
              <a:t>平台</a:t>
            </a:r>
            <a:endParaRPr lang="en-US" altLang="zh-CN" sz="3200" b="1" kern="900" dirty="0" smtClean="0">
              <a:latin typeface="+mj-ea"/>
              <a:ea typeface="+mj-ea"/>
              <a:cs typeface="Times New Roman" pitchFamily="18" charset="0"/>
            </a:endParaRPr>
          </a:p>
          <a:p>
            <a:pPr algn="ctr"/>
            <a:endParaRPr lang="en-US" altLang="zh-CN" sz="3200" kern="900" dirty="0">
              <a:latin typeface="+mj-ea"/>
              <a:ea typeface="+mj-ea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379476" y="4149080"/>
            <a:ext cx="1944216" cy="1471846"/>
            <a:chOff x="1271464" y="4041626"/>
            <a:chExt cx="1944216" cy="4404561"/>
          </a:xfrm>
          <a:solidFill>
            <a:schemeClr val="accent4"/>
          </a:solidFill>
        </p:grpSpPr>
        <p:sp>
          <p:nvSpPr>
            <p:cNvPr id="10" name="流程图: 过程 9"/>
            <p:cNvSpPr/>
            <p:nvPr/>
          </p:nvSpPr>
          <p:spPr>
            <a:xfrm>
              <a:off x="1271464" y="4509118"/>
              <a:ext cx="1944216" cy="3937069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b="1" dirty="0" smtClean="0"/>
                <a:t>开设专栏</a:t>
              </a:r>
              <a:endParaRPr lang="zh-CN" altLang="en-US" b="1" dirty="0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1883532" y="4041626"/>
              <a:ext cx="720080" cy="5760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935760" y="4149080"/>
            <a:ext cx="1944216" cy="1471846"/>
            <a:chOff x="1271464" y="4041626"/>
            <a:chExt cx="1944216" cy="4404561"/>
          </a:xfrm>
          <a:solidFill>
            <a:schemeClr val="accent1"/>
          </a:solidFill>
        </p:grpSpPr>
        <p:sp>
          <p:nvSpPr>
            <p:cNvPr id="13" name="流程图: 过程 12"/>
            <p:cNvSpPr/>
            <p:nvPr/>
          </p:nvSpPr>
          <p:spPr>
            <a:xfrm>
              <a:off x="1271464" y="4509121"/>
              <a:ext cx="1944216" cy="3937066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b="1" dirty="0" smtClean="0"/>
                <a:t>发表文章</a:t>
              </a:r>
              <a:endParaRPr lang="zh-CN" altLang="en-US" b="1" dirty="0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1883532" y="4041626"/>
              <a:ext cx="720080" cy="5760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384032" y="4149080"/>
            <a:ext cx="1944216" cy="1471846"/>
            <a:chOff x="1271464" y="4041626"/>
            <a:chExt cx="1944216" cy="4404561"/>
          </a:xfrm>
          <a:solidFill>
            <a:schemeClr val="accent2"/>
          </a:solidFill>
        </p:grpSpPr>
        <p:sp>
          <p:nvSpPr>
            <p:cNvPr id="16" name="流程图: 过程 15"/>
            <p:cNvSpPr/>
            <p:nvPr/>
          </p:nvSpPr>
          <p:spPr>
            <a:xfrm>
              <a:off x="1271464" y="4509121"/>
              <a:ext cx="1944216" cy="3937066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b="1" dirty="0" smtClean="0"/>
                <a:t>录制课程</a:t>
              </a:r>
              <a:endParaRPr lang="zh-CN" altLang="en-US" b="1" dirty="0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883532" y="4041626"/>
              <a:ext cx="720080" cy="5760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760296" y="4149080"/>
            <a:ext cx="1944216" cy="1471846"/>
            <a:chOff x="1271464" y="4041626"/>
            <a:chExt cx="1944216" cy="4404561"/>
          </a:xfrm>
          <a:solidFill>
            <a:schemeClr val="accent3"/>
          </a:solidFill>
        </p:grpSpPr>
        <p:sp>
          <p:nvSpPr>
            <p:cNvPr id="19" name="流程图: 过程 18"/>
            <p:cNvSpPr/>
            <p:nvPr/>
          </p:nvSpPr>
          <p:spPr>
            <a:xfrm>
              <a:off x="1271464" y="4509121"/>
              <a:ext cx="1944216" cy="3937066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b="1" dirty="0" smtClean="0"/>
                <a:t>解答问题</a:t>
              </a:r>
              <a:endParaRPr lang="zh-CN" altLang="en-US" b="1" dirty="0"/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1883532" y="4041626"/>
              <a:ext cx="720080" cy="5760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Group 4"/>
          <p:cNvGrpSpPr>
            <a:grpSpLocks noChangeAspect="1"/>
          </p:cNvGrpSpPr>
          <p:nvPr/>
        </p:nvGrpSpPr>
        <p:grpSpPr bwMode="auto">
          <a:xfrm rot="5400000">
            <a:off x="857826" y="2170475"/>
            <a:ext cx="2625725" cy="2486027"/>
            <a:chOff x="5044" y="2069"/>
            <a:chExt cx="1654" cy="1566"/>
          </a:xfrm>
        </p:grpSpPr>
        <p:sp>
          <p:nvSpPr>
            <p:cNvPr id="22" name="AutoShape 3"/>
            <p:cNvSpPr>
              <a:spLocks noChangeAspect="1" noChangeArrowheads="1" noTextEdit="1"/>
            </p:cNvSpPr>
            <p:nvPr/>
          </p:nvSpPr>
          <p:spPr bwMode="auto">
            <a:xfrm>
              <a:off x="6244" y="3196"/>
              <a:ext cx="454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5044" y="2069"/>
              <a:ext cx="626" cy="611"/>
            </a:xfrm>
            <a:custGeom>
              <a:avLst/>
              <a:gdLst>
                <a:gd name="T0" fmla="*/ 452 w 452"/>
                <a:gd name="T1" fmla="*/ 287 h 441"/>
                <a:gd name="T2" fmla="*/ 452 w 452"/>
                <a:gd name="T3" fmla="*/ 230 h 441"/>
                <a:gd name="T4" fmla="*/ 0 w 452"/>
                <a:gd name="T5" fmla="*/ 230 h 441"/>
                <a:gd name="T6" fmla="*/ 0 w 452"/>
                <a:gd name="T7" fmla="*/ 287 h 441"/>
                <a:gd name="T8" fmla="*/ 452 w 452"/>
                <a:gd name="T9" fmla="*/ 287 h 441"/>
                <a:gd name="T10" fmla="*/ 452 w 452"/>
                <a:gd name="T11" fmla="*/ 76 h 441"/>
                <a:gd name="T12" fmla="*/ 58 w 452"/>
                <a:gd name="T13" fmla="*/ 76 h 441"/>
                <a:gd name="T14" fmla="*/ 58 w 452"/>
                <a:gd name="T15" fmla="*/ 134 h 441"/>
                <a:gd name="T16" fmla="*/ 452 w 452"/>
                <a:gd name="T17" fmla="*/ 134 h 441"/>
                <a:gd name="T18" fmla="*/ 452 w 452"/>
                <a:gd name="T19" fmla="*/ 76 h 441"/>
                <a:gd name="T20" fmla="*/ 452 w 452"/>
                <a:gd name="T21" fmla="*/ 0 h 441"/>
                <a:gd name="T22" fmla="*/ 115 w 452"/>
                <a:gd name="T23" fmla="*/ 0 h 441"/>
                <a:gd name="T24" fmla="*/ 115 w 452"/>
                <a:gd name="T25" fmla="*/ 57 h 441"/>
                <a:gd name="T26" fmla="*/ 452 w 452"/>
                <a:gd name="T27" fmla="*/ 57 h 441"/>
                <a:gd name="T28" fmla="*/ 452 w 452"/>
                <a:gd name="T29" fmla="*/ 0 h 441"/>
                <a:gd name="T30" fmla="*/ 134 w 452"/>
                <a:gd name="T31" fmla="*/ 211 h 441"/>
                <a:gd name="T32" fmla="*/ 452 w 452"/>
                <a:gd name="T33" fmla="*/ 211 h 441"/>
                <a:gd name="T34" fmla="*/ 452 w 452"/>
                <a:gd name="T35" fmla="*/ 153 h 441"/>
                <a:gd name="T36" fmla="*/ 134 w 452"/>
                <a:gd name="T37" fmla="*/ 153 h 441"/>
                <a:gd name="T38" fmla="*/ 134 w 452"/>
                <a:gd name="T39" fmla="*/ 211 h 441"/>
                <a:gd name="T40" fmla="*/ 96 w 452"/>
                <a:gd name="T41" fmla="*/ 364 h 441"/>
                <a:gd name="T42" fmla="*/ 452 w 452"/>
                <a:gd name="T43" fmla="*/ 364 h 441"/>
                <a:gd name="T44" fmla="*/ 452 w 452"/>
                <a:gd name="T45" fmla="*/ 307 h 441"/>
                <a:gd name="T46" fmla="*/ 96 w 452"/>
                <a:gd name="T47" fmla="*/ 307 h 441"/>
                <a:gd name="T48" fmla="*/ 96 w 452"/>
                <a:gd name="T49" fmla="*/ 364 h 441"/>
                <a:gd name="T50" fmla="*/ 29 w 452"/>
                <a:gd name="T51" fmla="*/ 441 h 441"/>
                <a:gd name="T52" fmla="*/ 452 w 452"/>
                <a:gd name="T53" fmla="*/ 441 h 441"/>
                <a:gd name="T54" fmla="*/ 452 w 452"/>
                <a:gd name="T55" fmla="*/ 383 h 441"/>
                <a:gd name="T56" fmla="*/ 29 w 452"/>
                <a:gd name="T57" fmla="*/ 383 h 441"/>
                <a:gd name="T58" fmla="*/ 29 w 452"/>
                <a:gd name="T59" fmla="*/ 441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2" h="441">
                  <a:moveTo>
                    <a:pt x="452" y="287"/>
                  </a:moveTo>
                  <a:lnTo>
                    <a:pt x="452" y="230"/>
                  </a:lnTo>
                  <a:lnTo>
                    <a:pt x="0" y="230"/>
                  </a:lnTo>
                  <a:lnTo>
                    <a:pt x="0" y="287"/>
                  </a:lnTo>
                  <a:lnTo>
                    <a:pt x="452" y="287"/>
                  </a:lnTo>
                  <a:close/>
                  <a:moveTo>
                    <a:pt x="452" y="76"/>
                  </a:moveTo>
                  <a:lnTo>
                    <a:pt x="58" y="76"/>
                  </a:lnTo>
                  <a:lnTo>
                    <a:pt x="58" y="134"/>
                  </a:lnTo>
                  <a:lnTo>
                    <a:pt x="452" y="134"/>
                  </a:lnTo>
                  <a:lnTo>
                    <a:pt x="452" y="76"/>
                  </a:lnTo>
                  <a:close/>
                  <a:moveTo>
                    <a:pt x="452" y="0"/>
                  </a:moveTo>
                  <a:lnTo>
                    <a:pt x="115" y="0"/>
                  </a:lnTo>
                  <a:lnTo>
                    <a:pt x="115" y="57"/>
                  </a:lnTo>
                  <a:lnTo>
                    <a:pt x="452" y="57"/>
                  </a:lnTo>
                  <a:lnTo>
                    <a:pt x="452" y="0"/>
                  </a:lnTo>
                  <a:close/>
                  <a:moveTo>
                    <a:pt x="134" y="211"/>
                  </a:moveTo>
                  <a:lnTo>
                    <a:pt x="452" y="211"/>
                  </a:lnTo>
                  <a:lnTo>
                    <a:pt x="452" y="153"/>
                  </a:lnTo>
                  <a:lnTo>
                    <a:pt x="134" y="153"/>
                  </a:lnTo>
                  <a:lnTo>
                    <a:pt x="134" y="211"/>
                  </a:lnTo>
                  <a:close/>
                  <a:moveTo>
                    <a:pt x="96" y="364"/>
                  </a:moveTo>
                  <a:lnTo>
                    <a:pt x="452" y="364"/>
                  </a:lnTo>
                  <a:lnTo>
                    <a:pt x="452" y="307"/>
                  </a:lnTo>
                  <a:lnTo>
                    <a:pt x="96" y="307"/>
                  </a:lnTo>
                  <a:lnTo>
                    <a:pt x="96" y="364"/>
                  </a:lnTo>
                  <a:close/>
                  <a:moveTo>
                    <a:pt x="29" y="441"/>
                  </a:moveTo>
                  <a:lnTo>
                    <a:pt x="452" y="441"/>
                  </a:lnTo>
                  <a:lnTo>
                    <a:pt x="452" y="383"/>
                  </a:lnTo>
                  <a:lnTo>
                    <a:pt x="29" y="383"/>
                  </a:lnTo>
                  <a:lnTo>
                    <a:pt x="29" y="441"/>
                  </a:lnTo>
                  <a:close/>
                </a:path>
              </a:pathLst>
            </a:custGeom>
            <a:solidFill>
              <a:srgbClr val="349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rot="5400000">
            <a:off x="5211498" y="-2238288"/>
            <a:ext cx="2434319" cy="6858001"/>
            <a:chOff x="-10194" y="0"/>
            <a:chExt cx="3568850" cy="6858001"/>
          </a:xfrm>
        </p:grpSpPr>
        <p:sp>
          <p:nvSpPr>
            <p:cNvPr id="2" name="等腰三角形 1"/>
            <p:cNvSpPr/>
            <p:nvPr/>
          </p:nvSpPr>
          <p:spPr>
            <a:xfrm rot="5400000">
              <a:off x="-746924" y="1859724"/>
              <a:ext cx="5052504" cy="355865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-1168294" y="1158100"/>
              <a:ext cx="3429000" cy="1112800"/>
            </a:xfrm>
            <a:prstGeom prst="triangle">
              <a:avLst>
                <a:gd name="adj" fmla="val 8192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-1037969" y="4024728"/>
              <a:ext cx="3168352" cy="11128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-502704" y="4939816"/>
              <a:ext cx="2420888" cy="1415481"/>
            </a:xfrm>
            <a:prstGeom prst="triangle">
              <a:avLst>
                <a:gd name="adj" fmla="val 325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2"/>
          <p:cNvSpPr txBox="1"/>
          <p:nvPr/>
        </p:nvSpPr>
        <p:spPr>
          <a:xfrm>
            <a:off x="4074429" y="2477084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0" dirty="0" smtClean="0">
                <a:latin typeface="+mj-ea"/>
                <a:ea typeface="+mj-ea"/>
              </a:rPr>
              <a:t>设计</a:t>
            </a:r>
            <a:r>
              <a:rPr lang="zh-CN" altLang="en-US" sz="8000" dirty="0">
                <a:latin typeface="+mj-ea"/>
                <a:ea typeface="+mj-ea"/>
              </a:rPr>
              <a:t>思路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"/>
            <a:ext cx="12192000" cy="3013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五边形 12"/>
          <p:cNvSpPr/>
          <p:nvPr/>
        </p:nvSpPr>
        <p:spPr>
          <a:xfrm rot="5400000">
            <a:off x="138020" y="101974"/>
            <a:ext cx="1148103" cy="897441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63351" y="66700"/>
            <a:ext cx="89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思路</a:t>
            </a:r>
          </a:p>
        </p:txBody>
      </p:sp>
      <p:sp>
        <p:nvSpPr>
          <p:cNvPr id="3" name="矩形 2"/>
          <p:cNvSpPr/>
          <p:nvPr/>
        </p:nvSpPr>
        <p:spPr>
          <a:xfrm>
            <a:off x="4727848" y="1772816"/>
            <a:ext cx="2736304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300" dirty="0" smtClean="0">
                <a:solidFill>
                  <a:srgbClr val="286B7B"/>
                </a:solidFill>
                <a:latin typeface="+mj-ea"/>
                <a:ea typeface="+mj-ea"/>
              </a:rPr>
              <a:t>敏捷开发</a:t>
            </a:r>
            <a:endParaRPr lang="en-US" altLang="zh-CN" sz="4000" b="1" spc="300" dirty="0" smtClean="0">
              <a:solidFill>
                <a:srgbClr val="286B7B"/>
              </a:solidFill>
              <a:latin typeface="+mj-ea"/>
              <a:ea typeface="+mj-ea"/>
            </a:endParaRPr>
          </a:p>
          <a:p>
            <a:pPr algn="ctr"/>
            <a:r>
              <a:rPr lang="en-US" altLang="zh-CN" dirty="0">
                <a:solidFill>
                  <a:srgbClr val="286B7B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Agile Development</a:t>
            </a:r>
            <a:endParaRPr lang="zh-CN" altLang="en-US" dirty="0">
              <a:solidFill>
                <a:srgbClr val="286B7B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028533" y="3068960"/>
            <a:ext cx="4134933" cy="3402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simon配色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D202"/>
      </a:accent1>
      <a:accent2>
        <a:srgbClr val="F28A35"/>
      </a:accent2>
      <a:accent3>
        <a:srgbClr val="B02C20"/>
      </a:accent3>
      <a:accent4>
        <a:srgbClr val="286B7B"/>
      </a:accent4>
      <a:accent5>
        <a:srgbClr val="EA594E"/>
      </a:accent5>
      <a:accent6>
        <a:srgbClr val="F2B036"/>
      </a:accent6>
      <a:hlink>
        <a:srgbClr val="0000FF"/>
      </a:hlink>
      <a:folHlink>
        <a:srgbClr val="800080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236</Words>
  <Application>Microsoft Office PowerPoint</Application>
  <PresentationFormat>宽屏</PresentationFormat>
  <Paragraphs>98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 Unicode MS</vt:lpstr>
      <vt:lpstr>Microsoft JhengHei</vt:lpstr>
      <vt:lpstr>宋体</vt:lpstr>
      <vt:lpstr>微软雅黑</vt:lpstr>
      <vt:lpstr>Arial</vt:lpstr>
      <vt:lpstr>Arial Black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SIMON</dc:creator>
  <cp:lastModifiedBy>Administrator</cp:lastModifiedBy>
  <cp:revision>58</cp:revision>
  <dcterms:created xsi:type="dcterms:W3CDTF">2016-06-15T03:33:40Z</dcterms:created>
  <dcterms:modified xsi:type="dcterms:W3CDTF">2016-06-15T03:48:56Z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2052-10.1.0.5444</vt:lpwstr>
  </property>
</Properties>
</file>