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0AC60E-60B1-CE47-A0ED-F7B5F90C7499}" v="3" dt="2025-05-08T00:30:17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529E1A-26AC-420E-912F-65DA80E5369A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115B7D-B089-41E8-A8E8-8D2ABE31D28D}">
      <dgm:prSet/>
      <dgm:spPr/>
      <dgm:t>
        <a:bodyPr/>
        <a:lstStyle/>
        <a:p>
          <a:r>
            <a:rPr lang="en-US" dirty="0"/>
            <a:t> Deep learning-based accident detection system</a:t>
          </a:r>
        </a:p>
      </dgm:t>
    </dgm:pt>
    <dgm:pt modelId="{9943EA45-E8F2-4410-8BE8-810F5D8EA33D}" type="parTrans" cxnId="{25907C7D-D04B-4176-AF93-256107E3A5CA}">
      <dgm:prSet/>
      <dgm:spPr/>
      <dgm:t>
        <a:bodyPr/>
        <a:lstStyle/>
        <a:p>
          <a:endParaRPr lang="en-US"/>
        </a:p>
      </dgm:t>
    </dgm:pt>
    <dgm:pt modelId="{E480B2E1-7244-435E-ABF1-AA95B2591B28}" type="sibTrans" cxnId="{25907C7D-D04B-4176-AF93-256107E3A5CA}">
      <dgm:prSet/>
      <dgm:spPr/>
      <dgm:t>
        <a:bodyPr/>
        <a:lstStyle/>
        <a:p>
          <a:endParaRPr lang="en-US"/>
        </a:p>
      </dgm:t>
    </dgm:pt>
    <dgm:pt modelId="{C083827D-AE6C-4AB4-9F1B-F3204020D82B}">
      <dgm:prSet/>
      <dgm:spPr/>
      <dgm:t>
        <a:bodyPr/>
        <a:lstStyle/>
        <a:p>
          <a:r>
            <a:rPr lang="en-US" dirty="0"/>
            <a:t> Uses MobileNetV2 with Conv2D and Dense layers</a:t>
          </a:r>
        </a:p>
      </dgm:t>
    </dgm:pt>
    <dgm:pt modelId="{BDB593AF-14EB-49A8-975B-91A9CC2AA53A}" type="parTrans" cxnId="{F52C939B-2943-494B-81CD-05DDF2B4F687}">
      <dgm:prSet/>
      <dgm:spPr/>
      <dgm:t>
        <a:bodyPr/>
        <a:lstStyle/>
        <a:p>
          <a:endParaRPr lang="en-US"/>
        </a:p>
      </dgm:t>
    </dgm:pt>
    <dgm:pt modelId="{FFB9B5B8-41D2-4F34-BC5B-D29B01E567FF}" type="sibTrans" cxnId="{F52C939B-2943-494B-81CD-05DDF2B4F687}">
      <dgm:prSet/>
      <dgm:spPr/>
      <dgm:t>
        <a:bodyPr/>
        <a:lstStyle/>
        <a:p>
          <a:endParaRPr lang="en-US"/>
        </a:p>
      </dgm:t>
    </dgm:pt>
    <dgm:pt modelId="{6596F296-850F-4917-8B95-954CFF1CFE78}">
      <dgm:prSet/>
      <dgm:spPr/>
      <dgm:t>
        <a:bodyPr/>
        <a:lstStyle/>
        <a:p>
          <a:r>
            <a:rPr lang="en-US" dirty="0"/>
            <a:t> Classifies video frames as 'Accident' or 'Non Accident'</a:t>
          </a:r>
        </a:p>
      </dgm:t>
    </dgm:pt>
    <dgm:pt modelId="{60D14C04-5D38-4241-B65D-B47B74559989}" type="parTrans" cxnId="{80E61BCC-33B9-45B9-8278-A237579BC2C3}">
      <dgm:prSet/>
      <dgm:spPr/>
      <dgm:t>
        <a:bodyPr/>
        <a:lstStyle/>
        <a:p>
          <a:endParaRPr lang="en-US"/>
        </a:p>
      </dgm:t>
    </dgm:pt>
    <dgm:pt modelId="{3FBD8B02-E59A-44C7-83FD-B70685FA6471}" type="sibTrans" cxnId="{80E61BCC-33B9-45B9-8278-A237579BC2C3}">
      <dgm:prSet/>
      <dgm:spPr/>
      <dgm:t>
        <a:bodyPr/>
        <a:lstStyle/>
        <a:p>
          <a:endParaRPr lang="en-US"/>
        </a:p>
      </dgm:t>
    </dgm:pt>
    <dgm:pt modelId="{293FCA1E-2888-48D1-AD12-1EF8CDFFE578}">
      <dgm:prSet/>
      <dgm:spPr/>
      <dgm:t>
        <a:bodyPr/>
        <a:lstStyle/>
        <a:p>
          <a:r>
            <a:rPr lang="en-US" dirty="0"/>
            <a:t> Evaluated using accuracy graphs and confusion matrix</a:t>
          </a:r>
        </a:p>
      </dgm:t>
    </dgm:pt>
    <dgm:pt modelId="{01C8BDBE-7D5D-46DE-BE6F-15C9A77C215D}" type="parTrans" cxnId="{378CFE20-0479-48BD-981B-4929BCC2FD4B}">
      <dgm:prSet/>
      <dgm:spPr/>
      <dgm:t>
        <a:bodyPr/>
        <a:lstStyle/>
        <a:p>
          <a:endParaRPr lang="en-US"/>
        </a:p>
      </dgm:t>
    </dgm:pt>
    <dgm:pt modelId="{A8C2D945-E3E2-40B0-A316-636664B3BD42}" type="sibTrans" cxnId="{378CFE20-0479-48BD-981B-4929BCC2FD4B}">
      <dgm:prSet/>
      <dgm:spPr/>
      <dgm:t>
        <a:bodyPr/>
        <a:lstStyle/>
        <a:p>
          <a:endParaRPr lang="en-US"/>
        </a:p>
      </dgm:t>
    </dgm:pt>
    <dgm:pt modelId="{3875E672-4190-4D3D-BD7A-8695D7E7C830}">
      <dgm:prSet/>
      <dgm:spPr/>
      <dgm:t>
        <a:bodyPr/>
        <a:lstStyle/>
        <a:p>
          <a:r>
            <a:rPr lang="en-US" dirty="0"/>
            <a:t>Simulated emergency alert triggered based on prediction confidence</a:t>
          </a:r>
        </a:p>
      </dgm:t>
    </dgm:pt>
    <dgm:pt modelId="{D57F50B2-CFF6-4A25-A3DA-A9B5F95A8051}" type="parTrans" cxnId="{FC5F5107-6FD4-47EE-97D7-3755FE12614D}">
      <dgm:prSet/>
      <dgm:spPr/>
      <dgm:t>
        <a:bodyPr/>
        <a:lstStyle/>
        <a:p>
          <a:endParaRPr lang="en-US"/>
        </a:p>
      </dgm:t>
    </dgm:pt>
    <dgm:pt modelId="{B1841CD9-7097-43D5-AE58-09D9C17D60D2}" type="sibTrans" cxnId="{FC5F5107-6FD4-47EE-97D7-3755FE12614D}">
      <dgm:prSet/>
      <dgm:spPr/>
      <dgm:t>
        <a:bodyPr/>
        <a:lstStyle/>
        <a:p>
          <a:endParaRPr lang="en-US"/>
        </a:p>
      </dgm:t>
    </dgm:pt>
    <dgm:pt modelId="{7CDA1A55-BAB0-0F46-93F2-EDC9791B861E}" type="pres">
      <dgm:prSet presAssocID="{DF529E1A-26AC-420E-912F-65DA80E5369A}" presName="vert0" presStyleCnt="0">
        <dgm:presLayoutVars>
          <dgm:dir/>
          <dgm:animOne val="branch"/>
          <dgm:animLvl val="lvl"/>
        </dgm:presLayoutVars>
      </dgm:prSet>
      <dgm:spPr/>
    </dgm:pt>
    <dgm:pt modelId="{D9D9166E-B4D0-7540-BBA2-483DA61020A7}" type="pres">
      <dgm:prSet presAssocID="{42115B7D-B089-41E8-A8E8-8D2ABE31D28D}" presName="thickLine" presStyleLbl="alignNode1" presStyleIdx="0" presStyleCnt="5"/>
      <dgm:spPr/>
    </dgm:pt>
    <dgm:pt modelId="{F41C7879-AD20-D948-A990-24ACDA50647B}" type="pres">
      <dgm:prSet presAssocID="{42115B7D-B089-41E8-A8E8-8D2ABE31D28D}" presName="horz1" presStyleCnt="0"/>
      <dgm:spPr/>
    </dgm:pt>
    <dgm:pt modelId="{078EE739-CC6A-C946-8BAC-98E7DE5A6152}" type="pres">
      <dgm:prSet presAssocID="{42115B7D-B089-41E8-A8E8-8D2ABE31D28D}" presName="tx1" presStyleLbl="revTx" presStyleIdx="0" presStyleCnt="5"/>
      <dgm:spPr/>
    </dgm:pt>
    <dgm:pt modelId="{5700E121-A9D7-BB41-8BFE-AFCDBD079FB3}" type="pres">
      <dgm:prSet presAssocID="{42115B7D-B089-41E8-A8E8-8D2ABE31D28D}" presName="vert1" presStyleCnt="0"/>
      <dgm:spPr/>
    </dgm:pt>
    <dgm:pt modelId="{253700B1-9AD7-5A4F-8A4D-DA7B9AD93CC1}" type="pres">
      <dgm:prSet presAssocID="{C083827D-AE6C-4AB4-9F1B-F3204020D82B}" presName="thickLine" presStyleLbl="alignNode1" presStyleIdx="1" presStyleCnt="5"/>
      <dgm:spPr/>
    </dgm:pt>
    <dgm:pt modelId="{DBFA205A-60E2-BF49-B5B2-B2CF2C7411EB}" type="pres">
      <dgm:prSet presAssocID="{C083827D-AE6C-4AB4-9F1B-F3204020D82B}" presName="horz1" presStyleCnt="0"/>
      <dgm:spPr/>
    </dgm:pt>
    <dgm:pt modelId="{EEE7BA63-8A19-264C-A6E4-003AB15FCDC0}" type="pres">
      <dgm:prSet presAssocID="{C083827D-AE6C-4AB4-9F1B-F3204020D82B}" presName="tx1" presStyleLbl="revTx" presStyleIdx="1" presStyleCnt="5"/>
      <dgm:spPr/>
    </dgm:pt>
    <dgm:pt modelId="{94B1077D-FE84-FB47-95ED-7AEE05F6426D}" type="pres">
      <dgm:prSet presAssocID="{C083827D-AE6C-4AB4-9F1B-F3204020D82B}" presName="vert1" presStyleCnt="0"/>
      <dgm:spPr/>
    </dgm:pt>
    <dgm:pt modelId="{C9B6B8F5-BB49-3444-9A71-B5DF7FA0D24C}" type="pres">
      <dgm:prSet presAssocID="{6596F296-850F-4917-8B95-954CFF1CFE78}" presName="thickLine" presStyleLbl="alignNode1" presStyleIdx="2" presStyleCnt="5"/>
      <dgm:spPr/>
    </dgm:pt>
    <dgm:pt modelId="{54EDBA2D-D78D-8643-A98A-F3CB4854521F}" type="pres">
      <dgm:prSet presAssocID="{6596F296-850F-4917-8B95-954CFF1CFE78}" presName="horz1" presStyleCnt="0"/>
      <dgm:spPr/>
    </dgm:pt>
    <dgm:pt modelId="{397FD465-A7AD-CC43-A5EB-894EF601A615}" type="pres">
      <dgm:prSet presAssocID="{6596F296-850F-4917-8B95-954CFF1CFE78}" presName="tx1" presStyleLbl="revTx" presStyleIdx="2" presStyleCnt="5"/>
      <dgm:spPr/>
    </dgm:pt>
    <dgm:pt modelId="{AE24FFB3-4A2E-424A-8EC8-A1D98C08B13C}" type="pres">
      <dgm:prSet presAssocID="{6596F296-850F-4917-8B95-954CFF1CFE78}" presName="vert1" presStyleCnt="0"/>
      <dgm:spPr/>
    </dgm:pt>
    <dgm:pt modelId="{7FFE391C-6292-AD4E-A871-98F989F100FB}" type="pres">
      <dgm:prSet presAssocID="{293FCA1E-2888-48D1-AD12-1EF8CDFFE578}" presName="thickLine" presStyleLbl="alignNode1" presStyleIdx="3" presStyleCnt="5"/>
      <dgm:spPr/>
    </dgm:pt>
    <dgm:pt modelId="{4E3917B0-8C46-7C4B-9DBC-0679F1B920EC}" type="pres">
      <dgm:prSet presAssocID="{293FCA1E-2888-48D1-AD12-1EF8CDFFE578}" presName="horz1" presStyleCnt="0"/>
      <dgm:spPr/>
    </dgm:pt>
    <dgm:pt modelId="{5BFB65BA-5D7B-4741-9856-9DD3DF36F2F7}" type="pres">
      <dgm:prSet presAssocID="{293FCA1E-2888-48D1-AD12-1EF8CDFFE578}" presName="tx1" presStyleLbl="revTx" presStyleIdx="3" presStyleCnt="5"/>
      <dgm:spPr/>
    </dgm:pt>
    <dgm:pt modelId="{E3CE1CF5-94E7-974B-BC41-98DBBDE439A0}" type="pres">
      <dgm:prSet presAssocID="{293FCA1E-2888-48D1-AD12-1EF8CDFFE578}" presName="vert1" presStyleCnt="0"/>
      <dgm:spPr/>
    </dgm:pt>
    <dgm:pt modelId="{C4B509E5-5B09-7045-A5CC-CAC3E4E32BA0}" type="pres">
      <dgm:prSet presAssocID="{3875E672-4190-4D3D-BD7A-8695D7E7C830}" presName="thickLine" presStyleLbl="alignNode1" presStyleIdx="4" presStyleCnt="5"/>
      <dgm:spPr/>
    </dgm:pt>
    <dgm:pt modelId="{4916C334-DDF9-0746-A6C2-A244841958E8}" type="pres">
      <dgm:prSet presAssocID="{3875E672-4190-4D3D-BD7A-8695D7E7C830}" presName="horz1" presStyleCnt="0"/>
      <dgm:spPr/>
    </dgm:pt>
    <dgm:pt modelId="{246BD49D-0A11-F043-804A-9F5AF633A9DA}" type="pres">
      <dgm:prSet presAssocID="{3875E672-4190-4D3D-BD7A-8695D7E7C830}" presName="tx1" presStyleLbl="revTx" presStyleIdx="4" presStyleCnt="5"/>
      <dgm:spPr/>
    </dgm:pt>
    <dgm:pt modelId="{CB1DE9C8-2636-FD42-B985-D49107468FBF}" type="pres">
      <dgm:prSet presAssocID="{3875E672-4190-4D3D-BD7A-8695D7E7C830}" presName="vert1" presStyleCnt="0"/>
      <dgm:spPr/>
    </dgm:pt>
  </dgm:ptLst>
  <dgm:cxnLst>
    <dgm:cxn modelId="{59D7AC05-089E-D845-A5C7-660DC270F4BC}" type="presOf" srcId="{DF529E1A-26AC-420E-912F-65DA80E5369A}" destId="{7CDA1A55-BAB0-0F46-93F2-EDC9791B861E}" srcOrd="0" destOrd="0" presId="urn:microsoft.com/office/officeart/2008/layout/LinedList"/>
    <dgm:cxn modelId="{FC5F5107-6FD4-47EE-97D7-3755FE12614D}" srcId="{DF529E1A-26AC-420E-912F-65DA80E5369A}" destId="{3875E672-4190-4D3D-BD7A-8695D7E7C830}" srcOrd="4" destOrd="0" parTransId="{D57F50B2-CFF6-4A25-A3DA-A9B5F95A8051}" sibTransId="{B1841CD9-7097-43D5-AE58-09D9C17D60D2}"/>
    <dgm:cxn modelId="{378CFE20-0479-48BD-981B-4929BCC2FD4B}" srcId="{DF529E1A-26AC-420E-912F-65DA80E5369A}" destId="{293FCA1E-2888-48D1-AD12-1EF8CDFFE578}" srcOrd="3" destOrd="0" parTransId="{01C8BDBE-7D5D-46DE-BE6F-15C9A77C215D}" sibTransId="{A8C2D945-E3E2-40B0-A316-636664B3BD42}"/>
    <dgm:cxn modelId="{07384623-3543-2341-96A3-2674987724CE}" type="presOf" srcId="{3875E672-4190-4D3D-BD7A-8695D7E7C830}" destId="{246BD49D-0A11-F043-804A-9F5AF633A9DA}" srcOrd="0" destOrd="0" presId="urn:microsoft.com/office/officeart/2008/layout/LinedList"/>
    <dgm:cxn modelId="{5E37AC79-1198-4E46-B547-936DD8FDB8D8}" type="presOf" srcId="{42115B7D-B089-41E8-A8E8-8D2ABE31D28D}" destId="{078EE739-CC6A-C946-8BAC-98E7DE5A6152}" srcOrd="0" destOrd="0" presId="urn:microsoft.com/office/officeart/2008/layout/LinedList"/>
    <dgm:cxn modelId="{25907C7D-D04B-4176-AF93-256107E3A5CA}" srcId="{DF529E1A-26AC-420E-912F-65DA80E5369A}" destId="{42115B7D-B089-41E8-A8E8-8D2ABE31D28D}" srcOrd="0" destOrd="0" parTransId="{9943EA45-E8F2-4410-8BE8-810F5D8EA33D}" sibTransId="{E480B2E1-7244-435E-ABF1-AA95B2591B28}"/>
    <dgm:cxn modelId="{DAC1B483-0D2E-FD4E-BE46-719772C41A51}" type="presOf" srcId="{C083827D-AE6C-4AB4-9F1B-F3204020D82B}" destId="{EEE7BA63-8A19-264C-A6E4-003AB15FCDC0}" srcOrd="0" destOrd="0" presId="urn:microsoft.com/office/officeart/2008/layout/LinedList"/>
    <dgm:cxn modelId="{AFF30684-01B9-974E-A58E-B98D458B11D7}" type="presOf" srcId="{293FCA1E-2888-48D1-AD12-1EF8CDFFE578}" destId="{5BFB65BA-5D7B-4741-9856-9DD3DF36F2F7}" srcOrd="0" destOrd="0" presId="urn:microsoft.com/office/officeart/2008/layout/LinedList"/>
    <dgm:cxn modelId="{F52C939B-2943-494B-81CD-05DDF2B4F687}" srcId="{DF529E1A-26AC-420E-912F-65DA80E5369A}" destId="{C083827D-AE6C-4AB4-9F1B-F3204020D82B}" srcOrd="1" destOrd="0" parTransId="{BDB593AF-14EB-49A8-975B-91A9CC2AA53A}" sibTransId="{FFB9B5B8-41D2-4F34-BC5B-D29B01E567FF}"/>
    <dgm:cxn modelId="{1F8B76C9-5C31-054C-A2D1-2BFCD8F0F6A3}" type="presOf" srcId="{6596F296-850F-4917-8B95-954CFF1CFE78}" destId="{397FD465-A7AD-CC43-A5EB-894EF601A615}" srcOrd="0" destOrd="0" presId="urn:microsoft.com/office/officeart/2008/layout/LinedList"/>
    <dgm:cxn modelId="{80E61BCC-33B9-45B9-8278-A237579BC2C3}" srcId="{DF529E1A-26AC-420E-912F-65DA80E5369A}" destId="{6596F296-850F-4917-8B95-954CFF1CFE78}" srcOrd="2" destOrd="0" parTransId="{60D14C04-5D38-4241-B65D-B47B74559989}" sibTransId="{3FBD8B02-E59A-44C7-83FD-B70685FA6471}"/>
    <dgm:cxn modelId="{E0B67C6B-5C37-D04D-B9F6-6AA0B0E8720C}" type="presParOf" srcId="{7CDA1A55-BAB0-0F46-93F2-EDC9791B861E}" destId="{D9D9166E-B4D0-7540-BBA2-483DA61020A7}" srcOrd="0" destOrd="0" presId="urn:microsoft.com/office/officeart/2008/layout/LinedList"/>
    <dgm:cxn modelId="{3DC3EC22-BEB1-7A45-8F4A-84AAB27E28CC}" type="presParOf" srcId="{7CDA1A55-BAB0-0F46-93F2-EDC9791B861E}" destId="{F41C7879-AD20-D948-A990-24ACDA50647B}" srcOrd="1" destOrd="0" presId="urn:microsoft.com/office/officeart/2008/layout/LinedList"/>
    <dgm:cxn modelId="{C9293177-9865-E844-BD3B-9234DA8420AB}" type="presParOf" srcId="{F41C7879-AD20-D948-A990-24ACDA50647B}" destId="{078EE739-CC6A-C946-8BAC-98E7DE5A6152}" srcOrd="0" destOrd="0" presId="urn:microsoft.com/office/officeart/2008/layout/LinedList"/>
    <dgm:cxn modelId="{0402C201-83E8-8743-8D79-D9FC91F25B0E}" type="presParOf" srcId="{F41C7879-AD20-D948-A990-24ACDA50647B}" destId="{5700E121-A9D7-BB41-8BFE-AFCDBD079FB3}" srcOrd="1" destOrd="0" presId="urn:microsoft.com/office/officeart/2008/layout/LinedList"/>
    <dgm:cxn modelId="{E7B3DE53-2FD8-EC4F-AD7C-3F2311688777}" type="presParOf" srcId="{7CDA1A55-BAB0-0F46-93F2-EDC9791B861E}" destId="{253700B1-9AD7-5A4F-8A4D-DA7B9AD93CC1}" srcOrd="2" destOrd="0" presId="urn:microsoft.com/office/officeart/2008/layout/LinedList"/>
    <dgm:cxn modelId="{C2E5640D-FEAE-6642-8A08-42DEE05ECFDC}" type="presParOf" srcId="{7CDA1A55-BAB0-0F46-93F2-EDC9791B861E}" destId="{DBFA205A-60E2-BF49-B5B2-B2CF2C7411EB}" srcOrd="3" destOrd="0" presId="urn:microsoft.com/office/officeart/2008/layout/LinedList"/>
    <dgm:cxn modelId="{A1C2AAA9-19CA-B744-A15C-EA04B833B945}" type="presParOf" srcId="{DBFA205A-60E2-BF49-B5B2-B2CF2C7411EB}" destId="{EEE7BA63-8A19-264C-A6E4-003AB15FCDC0}" srcOrd="0" destOrd="0" presId="urn:microsoft.com/office/officeart/2008/layout/LinedList"/>
    <dgm:cxn modelId="{FDA32808-1F0E-F540-B9E8-8328EC2C7D5A}" type="presParOf" srcId="{DBFA205A-60E2-BF49-B5B2-B2CF2C7411EB}" destId="{94B1077D-FE84-FB47-95ED-7AEE05F6426D}" srcOrd="1" destOrd="0" presId="urn:microsoft.com/office/officeart/2008/layout/LinedList"/>
    <dgm:cxn modelId="{7F36F5BA-2351-7B47-8019-8BB29ABE7BB2}" type="presParOf" srcId="{7CDA1A55-BAB0-0F46-93F2-EDC9791B861E}" destId="{C9B6B8F5-BB49-3444-9A71-B5DF7FA0D24C}" srcOrd="4" destOrd="0" presId="urn:microsoft.com/office/officeart/2008/layout/LinedList"/>
    <dgm:cxn modelId="{7CF11DC6-592A-3E4F-9C0A-E686642C127D}" type="presParOf" srcId="{7CDA1A55-BAB0-0F46-93F2-EDC9791B861E}" destId="{54EDBA2D-D78D-8643-A98A-F3CB4854521F}" srcOrd="5" destOrd="0" presId="urn:microsoft.com/office/officeart/2008/layout/LinedList"/>
    <dgm:cxn modelId="{E5C6A8D0-EF24-9D4A-A937-FB60FAC7754E}" type="presParOf" srcId="{54EDBA2D-D78D-8643-A98A-F3CB4854521F}" destId="{397FD465-A7AD-CC43-A5EB-894EF601A615}" srcOrd="0" destOrd="0" presId="urn:microsoft.com/office/officeart/2008/layout/LinedList"/>
    <dgm:cxn modelId="{6B8DD98C-9854-2D4C-B6CF-6737905ACA2E}" type="presParOf" srcId="{54EDBA2D-D78D-8643-A98A-F3CB4854521F}" destId="{AE24FFB3-4A2E-424A-8EC8-A1D98C08B13C}" srcOrd="1" destOrd="0" presId="urn:microsoft.com/office/officeart/2008/layout/LinedList"/>
    <dgm:cxn modelId="{EEC7E6A4-8EB9-934C-9E3C-D4E1FB3E13B4}" type="presParOf" srcId="{7CDA1A55-BAB0-0F46-93F2-EDC9791B861E}" destId="{7FFE391C-6292-AD4E-A871-98F989F100FB}" srcOrd="6" destOrd="0" presId="urn:microsoft.com/office/officeart/2008/layout/LinedList"/>
    <dgm:cxn modelId="{CDC40182-E303-9D40-9C1E-17D9FEC17DAE}" type="presParOf" srcId="{7CDA1A55-BAB0-0F46-93F2-EDC9791B861E}" destId="{4E3917B0-8C46-7C4B-9DBC-0679F1B920EC}" srcOrd="7" destOrd="0" presId="urn:microsoft.com/office/officeart/2008/layout/LinedList"/>
    <dgm:cxn modelId="{C51F3F0C-42BE-1041-891C-03BE9AD6D3F7}" type="presParOf" srcId="{4E3917B0-8C46-7C4B-9DBC-0679F1B920EC}" destId="{5BFB65BA-5D7B-4741-9856-9DD3DF36F2F7}" srcOrd="0" destOrd="0" presId="urn:microsoft.com/office/officeart/2008/layout/LinedList"/>
    <dgm:cxn modelId="{9F81FA45-F273-1246-9B59-2F9E90AB2A9F}" type="presParOf" srcId="{4E3917B0-8C46-7C4B-9DBC-0679F1B920EC}" destId="{E3CE1CF5-94E7-974B-BC41-98DBBDE439A0}" srcOrd="1" destOrd="0" presId="urn:microsoft.com/office/officeart/2008/layout/LinedList"/>
    <dgm:cxn modelId="{6E396D5B-5C1D-2146-9BE0-9950412D1813}" type="presParOf" srcId="{7CDA1A55-BAB0-0F46-93F2-EDC9791B861E}" destId="{C4B509E5-5B09-7045-A5CC-CAC3E4E32BA0}" srcOrd="8" destOrd="0" presId="urn:microsoft.com/office/officeart/2008/layout/LinedList"/>
    <dgm:cxn modelId="{D2278198-F247-184B-B708-4986895F9A91}" type="presParOf" srcId="{7CDA1A55-BAB0-0F46-93F2-EDC9791B861E}" destId="{4916C334-DDF9-0746-A6C2-A244841958E8}" srcOrd="9" destOrd="0" presId="urn:microsoft.com/office/officeart/2008/layout/LinedList"/>
    <dgm:cxn modelId="{EEE70909-CC3A-1C49-9ACD-FF40BA98CD80}" type="presParOf" srcId="{4916C334-DDF9-0746-A6C2-A244841958E8}" destId="{246BD49D-0A11-F043-804A-9F5AF633A9DA}" srcOrd="0" destOrd="0" presId="urn:microsoft.com/office/officeart/2008/layout/LinedList"/>
    <dgm:cxn modelId="{D4C04E4A-AC53-154A-9DFA-B335DB6AEA50}" type="presParOf" srcId="{4916C334-DDF9-0746-A6C2-A244841958E8}" destId="{CB1DE9C8-2636-FD42-B985-D49107468F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9166E-B4D0-7540-BBA2-483DA61020A7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8EE739-CC6A-C946-8BAC-98E7DE5A6152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Deep learning-based accident detection system</a:t>
          </a:r>
        </a:p>
      </dsp:txBody>
      <dsp:txXfrm>
        <a:off x="0" y="531"/>
        <a:ext cx="7886700" cy="870055"/>
      </dsp:txXfrm>
    </dsp:sp>
    <dsp:sp modelId="{253700B1-9AD7-5A4F-8A4D-DA7B9AD93CC1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EE7BA63-8A19-264C-A6E4-003AB15FCDC0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Uses MobileNetV2 with Conv2D and Dense layers</a:t>
          </a:r>
        </a:p>
      </dsp:txBody>
      <dsp:txXfrm>
        <a:off x="0" y="870586"/>
        <a:ext cx="7886700" cy="870055"/>
      </dsp:txXfrm>
    </dsp:sp>
    <dsp:sp modelId="{C9B6B8F5-BB49-3444-9A71-B5DF7FA0D24C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97FD465-A7AD-CC43-A5EB-894EF601A615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Classifies video frames as 'Accident' or 'Non Accident'</a:t>
          </a:r>
        </a:p>
      </dsp:txBody>
      <dsp:txXfrm>
        <a:off x="0" y="1740641"/>
        <a:ext cx="7886700" cy="870055"/>
      </dsp:txXfrm>
    </dsp:sp>
    <dsp:sp modelId="{7FFE391C-6292-AD4E-A871-98F989F100FB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BFB65BA-5D7B-4741-9856-9DD3DF36F2F7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Evaluated using accuracy graphs and confusion matrix</a:t>
          </a:r>
        </a:p>
      </dsp:txBody>
      <dsp:txXfrm>
        <a:off x="0" y="2610696"/>
        <a:ext cx="7886700" cy="870055"/>
      </dsp:txXfrm>
    </dsp:sp>
    <dsp:sp modelId="{C4B509E5-5B09-7045-A5CC-CAC3E4E32BA0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46BD49D-0A11-F043-804A-9F5AF633A9DA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Simulated emergency alert triggered based on prediction confidence</a:t>
          </a:r>
        </a:p>
      </dsp:txBody>
      <dsp:txXfrm>
        <a:off x="0" y="3480751"/>
        <a:ext cx="78867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ccident-auto-damage-vehicle-140900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920611" TargetMode="External"/><Relationship Id="rId2" Type="http://schemas.openxmlformats.org/officeDocument/2006/relationships/image" Target="../media/image3.jpg!d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9144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3838D-F2F7-36FE-7B80-0D70281A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558" y="5198168"/>
            <a:ext cx="7394713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/>
              <a:t>CS455 Accident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CB7-E6E3-02DF-9BFA-3074053B7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080" y="5928655"/>
            <a:ext cx="5873669" cy="41068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/>
              <a:t>By Lalith Aditya Chunduri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462" y="647758"/>
            <a:ext cx="6266329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ar crashed into a road&#10;&#10;AI-generated content may be incorrect.">
            <a:extLst>
              <a:ext uri="{FF2B5EF4-FFF2-40B4-BE49-F238E27FC236}">
                <a16:creationId xmlns:a16="http://schemas.microsoft.com/office/drawing/2014/main" id="{EC85A139-C393-6817-D036-3D1B6CD5D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42" r="2" b="8491"/>
          <a:stretch/>
        </p:blipFill>
        <p:spPr>
          <a:xfrm>
            <a:off x="1559859" y="805516"/>
            <a:ext cx="6024282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8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yellow light lines&#10;&#10;AI-generated content may be incorrect.">
            <a:extLst>
              <a:ext uri="{FF2B5EF4-FFF2-40B4-BE49-F238E27FC236}">
                <a16:creationId xmlns:a16="http://schemas.microsoft.com/office/drawing/2014/main" id="{48C13D17-D000-2E40-B513-35E8EA0293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0687" t="9091" r="264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Model and Application Functionality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CBA517-50F5-2DD0-CA50-9275549EB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2590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Things I Learned from the Project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 Loading image datasets efficiently using TensorFlow</a:t>
            </a:r>
          </a:p>
          <a:p>
            <a:r>
              <a:rPr lang="en-US" sz="1900" dirty="0"/>
              <a:t> Transfer learning and freezing pretrained MobileNetV2</a:t>
            </a:r>
          </a:p>
          <a:p>
            <a:r>
              <a:rPr lang="en-US" sz="1900" dirty="0"/>
              <a:t> Interpreting model performance with graphs</a:t>
            </a:r>
          </a:p>
          <a:p>
            <a:r>
              <a:rPr lang="en-US" sz="1900" dirty="0"/>
              <a:t> Generating evaluation visuals (confusion matrix, image predictions)</a:t>
            </a:r>
          </a:p>
          <a:p>
            <a:r>
              <a:rPr lang="en-US" sz="1900" dirty="0"/>
              <a:t> Designing alert mechanisms using prediction confidence</a:t>
            </a:r>
          </a:p>
          <a:p>
            <a:r>
              <a:rPr lang="en-US" sz="1900" dirty="0"/>
              <a:t> Applying CNNs to detect real-life events in frames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ng straight road with yellow lines&#10;&#10;AI-generated content may be incorrect.">
            <a:extLst>
              <a:ext uri="{FF2B5EF4-FFF2-40B4-BE49-F238E27FC236}">
                <a16:creationId xmlns:a16="http://schemas.microsoft.com/office/drawing/2014/main" id="{1CEE86E8-609C-3C99-4DAC-18C730E7B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99" r="3" b="3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n-US" sz="3500"/>
              <a:t> Obstacles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/>
              <a:t>⚠️ Challenges:</a:t>
            </a:r>
          </a:p>
          <a:p>
            <a:pPr>
              <a:lnSpc>
                <a:spcPct val="90000"/>
              </a:lnSpc>
            </a:pPr>
            <a:r>
              <a:rPr lang="en-US" sz="1400"/>
              <a:t>Handling video-to-frame conversion</a:t>
            </a:r>
          </a:p>
          <a:p>
            <a:pPr>
              <a:lnSpc>
                <a:spcPct val="90000"/>
              </a:lnSpc>
            </a:pPr>
            <a:r>
              <a:rPr lang="en-US" sz="1400"/>
              <a:t>Ensuring dataset diversity for model generalization</a:t>
            </a:r>
          </a:p>
          <a:p>
            <a:pPr>
              <a:lnSpc>
                <a:spcPct val="90000"/>
              </a:lnSpc>
            </a:pPr>
            <a:r>
              <a:rPr lang="en-US" sz="1400"/>
              <a:t>No object-level detection (e.g., YOLO) in current version</a:t>
            </a:r>
          </a:p>
          <a:p>
            <a:pPr>
              <a:lnSpc>
                <a:spcPct val="90000"/>
              </a:lnSpc>
            </a:pPr>
            <a:endParaRPr lang="en-US" sz="1400"/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🔮 Future Plans:</a:t>
            </a:r>
          </a:p>
          <a:p>
            <a:pPr>
              <a:lnSpc>
                <a:spcPct val="90000"/>
              </a:lnSpc>
            </a:pPr>
            <a:r>
              <a:rPr lang="en-US" sz="1400"/>
              <a:t>Integrate YOLOv5 for real-time vehicle collision detection</a:t>
            </a:r>
          </a:p>
          <a:p>
            <a:pPr>
              <a:lnSpc>
                <a:spcPct val="90000"/>
              </a:lnSpc>
            </a:pPr>
            <a:r>
              <a:rPr lang="en-US" sz="1400"/>
              <a:t>Improve detection under low-light or foggy conditions</a:t>
            </a:r>
          </a:p>
          <a:p>
            <a:pPr>
              <a:lnSpc>
                <a:spcPct val="90000"/>
              </a:lnSpc>
            </a:pPr>
            <a:r>
              <a:rPr lang="en-US" sz="1400"/>
              <a:t>Deploy on devices like Raspberry Pi for real-world use</a:t>
            </a:r>
          </a:p>
          <a:p>
            <a:pPr>
              <a:lnSpc>
                <a:spcPct val="90000"/>
              </a:lnSpc>
            </a:pPr>
            <a:r>
              <a:rPr lang="en-US" sz="1400"/>
              <a:t>Include GPS &amp; timestamp data in alert system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170</Words>
  <Application>Microsoft Macintosh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CS455 Accident Detection</vt:lpstr>
      <vt:lpstr>Model and Application Functionality</vt:lpstr>
      <vt:lpstr>Things I Learned from the Project</vt:lpstr>
      <vt:lpstr> Obstacles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Chunduri, Lalith Aditya (chun8135@vandals.uidaho.edu)</cp:lastModifiedBy>
  <cp:revision>3</cp:revision>
  <cp:lastPrinted>2025-05-08T01:57:16Z</cp:lastPrinted>
  <dcterms:created xsi:type="dcterms:W3CDTF">2013-01-27T09:14:16Z</dcterms:created>
  <dcterms:modified xsi:type="dcterms:W3CDTF">2025-05-08T01:57:54Z</dcterms:modified>
  <cp:category/>
</cp:coreProperties>
</file>