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65" r:id="rId5"/>
    <p:sldId id="310" r:id="rId6"/>
    <p:sldId id="320" r:id="rId7"/>
    <p:sldId id="318" r:id="rId8"/>
    <p:sldId id="324" r:id="rId9"/>
    <p:sldId id="323" r:id="rId10"/>
    <p:sldId id="325" r:id="rId11"/>
    <p:sldId id="327" r:id="rId12"/>
    <p:sldId id="328" r:id="rId13"/>
    <p:sldId id="326" r:id="rId14"/>
    <p:sldId id="329" r:id="rId15"/>
    <p:sldId id="330" r:id="rId16"/>
    <p:sldId id="312" r:id="rId17"/>
    <p:sldId id="331" r:id="rId18"/>
    <p:sldId id="332" r:id="rId19"/>
    <p:sldId id="333" r:id="rId20"/>
    <p:sldId id="334" r:id="rId21"/>
    <p:sldId id="335" r:id="rId22"/>
  </p:sldIdLst>
  <p:sldSz cx="12188825" cy="6858000"/>
  <p:notesSz cx="6858000" cy="9144000"/>
  <p:custDataLst>
    <p:tags r:id="rId25"/>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114" d="100"/>
          <a:sy n="114" d="100"/>
        </p:scale>
        <p:origin x="414" y="1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rtlCol="0"/>
        <a:lstStyle/>
        <a:p>
          <a:pPr rtl="0"/>
          <a:endParaRPr lang="en-US"/>
        </a:p>
      </dgm:t>
    </dgm:pt>
    <dgm:pt modelId="{FB986F71-3126-4196-BD30-74AEDC39A1CA}">
      <dgm:prSet phldrT="[Text]"/>
      <dgm:spPr/>
      <dgm:t>
        <a:bodyPr rtlCol="0"/>
        <a:lstStyle/>
        <a:p>
          <a:pPr rtl="0"/>
          <a:r>
            <a:rPr lang="fr-FR" noProof="0" dirty="0"/>
            <a:t>Création de plusieurs modèles</a:t>
          </a:r>
        </a:p>
      </dgm: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en-US"/>
        </a:p>
      </dgm:t>
    </dgm:pt>
    <dgm:pt modelId="{AB2E8498-CC81-452F-A895-08F3845AA347}">
      <dgm:prSet phldrT="[Text]"/>
      <dgm:spPr/>
      <dgm:t>
        <a:bodyPr rtlCol="0"/>
        <a:lstStyle/>
        <a:p>
          <a:pPr rtl="0"/>
          <a:r>
            <a:rPr lang="fr-FR" noProof="0" dirty="0" err="1"/>
            <a:t>Random</a:t>
          </a:r>
          <a:r>
            <a:rPr lang="fr-FR" noProof="0" dirty="0"/>
            <a:t> Forest</a:t>
          </a:r>
        </a:p>
      </dgm:t>
    </dgm:pt>
    <dgm:pt modelId="{4C65E2C8-0CBB-4D8C-AD60-6B0105C62B84}" type="parTrans" cxnId="{2D5B3E3B-3EE5-4072-933E-27DF5400591C}">
      <dgm:prSet/>
      <dgm:spPr/>
      <dgm:t>
        <a:bodyPr rtlCol="0"/>
        <a:lstStyle/>
        <a:p>
          <a:pPr rtl="0"/>
          <a:endParaRPr lang="en-US"/>
        </a:p>
      </dgm:t>
    </dgm:pt>
    <dgm:pt modelId="{9A1F3304-AA9E-4FBC-89BA-9095C80E47C9}" type="sibTrans" cxnId="{2D5B3E3B-3EE5-4072-933E-27DF5400591C}">
      <dgm:prSet/>
      <dgm:spPr/>
      <dgm:t>
        <a:bodyPr rtlCol="0"/>
        <a:lstStyle/>
        <a:p>
          <a:pPr rtl="0"/>
          <a:endParaRPr lang="en-US"/>
        </a:p>
      </dgm:t>
    </dgm:pt>
    <dgm:pt modelId="{F6D27D1B-CDCB-481F-B8FA-AB31B2A119DE}">
      <dgm:prSet phldrT="[Text]"/>
      <dgm:spPr/>
      <dgm:t>
        <a:bodyPr rtlCol="0"/>
        <a:lstStyle/>
        <a:p>
          <a:pPr rtl="0"/>
          <a:r>
            <a:rPr lang="fr-FR" noProof="0" dirty="0"/>
            <a:t>Comparaison des modèles</a:t>
          </a:r>
        </a:p>
      </dgm: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en-US"/>
        </a:p>
      </dgm:t>
    </dgm:pt>
    <dgm:pt modelId="{0B00F5A8-A0EF-4111-9D86-004317B4F49E}">
      <dgm:prSet phldrT="[Text]"/>
      <dgm:spPr/>
      <dgm:t>
        <a:bodyPr rtlCol="0"/>
        <a:lstStyle/>
        <a:p>
          <a:pPr rtl="0"/>
          <a:r>
            <a:rPr lang="fr-FR" noProof="0" dirty="0" err="1"/>
            <a:t>Random</a:t>
          </a:r>
          <a:r>
            <a:rPr lang="fr-FR" noProof="0" dirty="0"/>
            <a:t> Forest est le plus précis et performant</a:t>
          </a:r>
        </a:p>
      </dgm:t>
    </dgm:pt>
    <dgm:pt modelId="{EC916B99-8D26-4265-B7BE-BB461C68DA5C}" type="parTrans" cxnId="{86F910E7-C9D0-48E5-A3A3-C70127E96FC1}">
      <dgm:prSet/>
      <dgm:spPr/>
      <dgm:t>
        <a:bodyPr rtlCol="0"/>
        <a:lstStyle/>
        <a:p>
          <a:pPr rtl="0"/>
          <a:endParaRPr lang="en-US"/>
        </a:p>
      </dgm:t>
    </dgm:pt>
    <dgm:pt modelId="{CE48C676-980A-4BAC-A3C8-9ABC315DAE51}" type="sibTrans" cxnId="{86F910E7-C9D0-48E5-A3A3-C70127E96FC1}">
      <dgm:prSet/>
      <dgm:spPr/>
      <dgm:t>
        <a:bodyPr rtlCol="0"/>
        <a:lstStyle/>
        <a:p>
          <a:pPr rtl="0"/>
          <a:endParaRPr lang="en-US"/>
        </a:p>
      </dgm:t>
    </dgm:pt>
    <dgm:pt modelId="{58828492-5CEF-4AFE-95CB-5D7E6A18158B}">
      <dgm:prSet phldrT="[Text]"/>
      <dgm:spPr/>
      <dgm:t>
        <a:bodyPr rtlCol="0"/>
        <a:lstStyle/>
        <a:p>
          <a:pPr rtl="0"/>
          <a:r>
            <a:rPr lang="fr-FR" noProof="0" dirty="0"/>
            <a:t>Affinage du meilleur modèle</a:t>
          </a:r>
        </a:p>
      </dgm:t>
    </dgm:pt>
    <dgm:pt modelId="{F664BA43-1B81-496F-A04E-CE4B4A525697}" type="parTrans" cxnId="{ECE9152A-59A8-4A3A-9D34-DB38A074F636}">
      <dgm:prSet/>
      <dgm:spPr/>
      <dgm:t>
        <a:bodyPr rtlCol="0"/>
        <a:lstStyle/>
        <a:p>
          <a:pPr rtl="0"/>
          <a:endParaRPr lang="en-US"/>
        </a:p>
      </dgm:t>
    </dgm:pt>
    <dgm:pt modelId="{2D386477-EC66-449A-8D41-5F8A212C3D8E}" type="sibTrans" cxnId="{ECE9152A-59A8-4A3A-9D34-DB38A074F636}">
      <dgm:prSet/>
      <dgm:spPr/>
      <dgm:t>
        <a:bodyPr rtlCol="0"/>
        <a:lstStyle/>
        <a:p>
          <a:pPr rtl="0"/>
          <a:endParaRPr lang="en-US"/>
        </a:p>
      </dgm:t>
    </dgm:pt>
    <dgm:pt modelId="{68838C34-4D02-49F8-ADD7-BFA90D87B7EA}">
      <dgm:prSet phldrT="[Text]"/>
      <dgm:spPr/>
      <dgm:t>
        <a:bodyPr rtlCol="0"/>
        <a:lstStyle/>
        <a:p>
          <a:pPr rtl="0"/>
          <a:r>
            <a:rPr lang="fr-FR" noProof="0" dirty="0"/>
            <a:t>Évaluation du nombre d’estimateurs</a:t>
          </a:r>
        </a:p>
      </dgm:t>
    </dgm:pt>
    <dgm:pt modelId="{F2AD00AD-6A23-4C89-A107-68EF5D1F0B94}" type="parTrans" cxnId="{4143D757-8617-4C89-8322-E3B29A1874AF}">
      <dgm:prSet/>
      <dgm:spPr/>
      <dgm:t>
        <a:bodyPr rtlCol="0"/>
        <a:lstStyle/>
        <a:p>
          <a:pPr rtl="0"/>
          <a:endParaRPr lang="en-US"/>
        </a:p>
      </dgm:t>
    </dgm:pt>
    <dgm:pt modelId="{FFC4FCE7-6F2F-4F91-A74A-7C4C32A81657}" type="sibTrans" cxnId="{4143D757-8617-4C89-8322-E3B29A1874AF}">
      <dgm:prSet/>
      <dgm:spPr/>
      <dgm:t>
        <a:bodyPr rtlCol="0"/>
        <a:lstStyle/>
        <a:p>
          <a:pPr rtl="0"/>
          <a:endParaRPr lang="en-US"/>
        </a:p>
      </dgm:t>
    </dgm:pt>
    <dgm:pt modelId="{6E7DBE00-7E5B-46F8-BBA0-CF0079A58E82}">
      <dgm:prSet phldrT="[Text]"/>
      <dgm:spPr/>
      <dgm:t>
        <a:bodyPr rtlCol="0"/>
        <a:lstStyle/>
        <a:p>
          <a:pPr rtl="0"/>
          <a:r>
            <a:rPr lang="fr-FR" noProof="0" dirty="0"/>
            <a:t>Évaluation de la profondeur maximale</a:t>
          </a:r>
        </a:p>
      </dgm:t>
    </dgm:pt>
    <dgm:pt modelId="{6FAC7821-43C2-4A12-9638-E9B1BDE7C8D8}" type="parTrans" cxnId="{3D080EE7-BDF0-495B-A4FB-103A296CD73B}">
      <dgm:prSet/>
      <dgm:spPr/>
      <dgm:t>
        <a:bodyPr rtlCol="0"/>
        <a:lstStyle/>
        <a:p>
          <a:pPr rtl="0"/>
          <a:endParaRPr lang="en-US"/>
        </a:p>
      </dgm:t>
    </dgm:pt>
    <dgm:pt modelId="{65147ED7-18A4-49A5-9AEE-066FB0363316}" type="sibTrans" cxnId="{3D080EE7-BDF0-495B-A4FB-103A296CD73B}">
      <dgm:prSet/>
      <dgm:spPr/>
      <dgm:t>
        <a:bodyPr rtlCol="0"/>
        <a:lstStyle/>
        <a:p>
          <a:pPr rtl="0"/>
          <a:endParaRPr lang="en-US"/>
        </a:p>
      </dgm:t>
    </dgm:pt>
    <dgm:pt modelId="{BB7A4077-7D31-4425-99E0-F963A5F28ABE}">
      <dgm:prSet phldrT="[Text]"/>
      <dgm:spPr/>
      <dgm:t>
        <a:bodyPr rtlCol="0"/>
        <a:lstStyle/>
        <a:p>
          <a:pPr rtl="0"/>
          <a:r>
            <a:rPr lang="fr-FR" noProof="0" dirty="0" err="1"/>
            <a:t>Decision</a:t>
          </a:r>
          <a:r>
            <a:rPr lang="fr-FR" noProof="0" dirty="0"/>
            <a:t> </a:t>
          </a:r>
          <a:r>
            <a:rPr lang="fr-FR" noProof="0" dirty="0" err="1"/>
            <a:t>Tree</a:t>
          </a:r>
          <a:endParaRPr lang="fr-FR" noProof="0" dirty="0"/>
        </a:p>
      </dgm:t>
    </dgm:pt>
    <dgm:pt modelId="{2DF82EE5-4E68-4A64-B794-65E99056D711}" type="parTrans" cxnId="{4CE9D0F3-1551-4A79-8227-744650C984C5}">
      <dgm:prSet/>
      <dgm:spPr/>
      <dgm:t>
        <a:bodyPr/>
        <a:lstStyle/>
        <a:p>
          <a:endParaRPr lang="en-US"/>
        </a:p>
      </dgm:t>
    </dgm:pt>
    <dgm:pt modelId="{75867A68-657A-40D5-A8EB-324CB35B4A0E}" type="sibTrans" cxnId="{4CE9D0F3-1551-4A79-8227-744650C984C5}">
      <dgm:prSet/>
      <dgm:spPr/>
      <dgm:t>
        <a:bodyPr/>
        <a:lstStyle/>
        <a:p>
          <a:endParaRPr lang="en-US"/>
        </a:p>
      </dgm:t>
    </dgm:pt>
    <dgm:pt modelId="{64FDEB30-DBE8-496B-8A87-E98343BB5DAB}">
      <dgm:prSet phldrT="[Text]"/>
      <dgm:spPr/>
      <dgm:t>
        <a:bodyPr rtlCol="0"/>
        <a:lstStyle/>
        <a:p>
          <a:pPr rtl="0"/>
          <a:r>
            <a:rPr lang="fr-FR" noProof="0" dirty="0"/>
            <a:t>KNN</a:t>
          </a:r>
        </a:p>
      </dgm:t>
    </dgm:pt>
    <dgm:pt modelId="{780E66D8-7BEF-4DD2-A698-F5ADB06BE75A}" type="parTrans" cxnId="{A58FB7CE-0BFF-4B03-B3D9-C820B869D5C7}">
      <dgm:prSet/>
      <dgm:spPr/>
      <dgm:t>
        <a:bodyPr/>
        <a:lstStyle/>
        <a:p>
          <a:endParaRPr lang="en-US"/>
        </a:p>
      </dgm:t>
    </dgm:pt>
    <dgm:pt modelId="{BAFDA091-E575-403B-9891-3BF535FCEB06}" type="sibTrans" cxnId="{A58FB7CE-0BFF-4B03-B3D9-C820B869D5C7}">
      <dgm:prSet/>
      <dgm:spPr/>
      <dgm:t>
        <a:bodyPr/>
        <a:lstStyle/>
        <a:p>
          <a:endParaRPr lang="en-US"/>
        </a:p>
      </dgm:t>
    </dgm:pt>
    <dgm:pt modelId="{C4A063BA-37F0-4FED-BB11-5B03F139CC8B}">
      <dgm:prSet phldrT="[Text]"/>
      <dgm:spPr/>
      <dgm:t>
        <a:bodyPr rtlCol="0"/>
        <a:lstStyle/>
        <a:p>
          <a:pPr rtl="0"/>
          <a:r>
            <a:rPr lang="fr-FR" noProof="0" dirty="0" err="1"/>
            <a:t>Logistic</a:t>
          </a:r>
          <a:r>
            <a:rPr lang="fr-FR" noProof="0" dirty="0"/>
            <a:t> </a:t>
          </a:r>
          <a:r>
            <a:rPr lang="fr-FR" noProof="0" dirty="0" err="1"/>
            <a:t>Regression</a:t>
          </a:r>
          <a:endParaRPr lang="fr-FR" noProof="0" dirty="0"/>
        </a:p>
      </dgm:t>
    </dgm:pt>
    <dgm:pt modelId="{BA662DDC-F8FE-494A-AB7B-F21C46B31FCB}" type="parTrans" cxnId="{58085310-6153-4E01-935A-AFE8A0DB47B7}">
      <dgm:prSet/>
      <dgm:spPr/>
      <dgm:t>
        <a:bodyPr/>
        <a:lstStyle/>
        <a:p>
          <a:endParaRPr lang="en-US"/>
        </a:p>
      </dgm:t>
    </dgm:pt>
    <dgm:pt modelId="{919F9F8E-1C16-4C32-8DDB-C9EFA4790E4D}" type="sibTrans" cxnId="{58085310-6153-4E01-935A-AFE8A0DB47B7}">
      <dgm:prSet/>
      <dgm:spPr/>
      <dgm:t>
        <a:bodyPr/>
        <a:lstStyle/>
        <a:p>
          <a:endParaRPr lang="en-US"/>
        </a:p>
      </dgm:t>
    </dgm:pt>
    <dgm:pt modelId="{5CC9224F-150C-4D23-B6D0-6BBF04B50719}">
      <dgm:prSet phldrT="[Text]"/>
      <dgm:spPr/>
      <dgm:t>
        <a:bodyPr rtlCol="0"/>
        <a:lstStyle/>
        <a:p>
          <a:pPr rtl="0"/>
          <a:r>
            <a:rPr lang="fr-FR" noProof="0" dirty="0"/>
            <a:t>SGD</a:t>
          </a:r>
        </a:p>
      </dgm:t>
    </dgm:pt>
    <dgm:pt modelId="{4A28A444-DBA5-4D7B-9992-4AA83A6638B4}" type="parTrans" cxnId="{F0A2B4DC-9A40-4BAF-BD36-3422B23792EC}">
      <dgm:prSet/>
      <dgm:spPr/>
      <dgm:t>
        <a:bodyPr/>
        <a:lstStyle/>
        <a:p>
          <a:endParaRPr lang="en-US"/>
        </a:p>
      </dgm:t>
    </dgm:pt>
    <dgm:pt modelId="{C6278457-3F5B-492A-A9BF-698813FBFDFB}" type="sibTrans" cxnId="{F0A2B4DC-9A40-4BAF-BD36-3422B23792EC}">
      <dgm:prSet/>
      <dgm:spPr/>
      <dgm:t>
        <a:bodyPr/>
        <a:lstStyle/>
        <a:p>
          <a:endParaRPr lang="en-US"/>
        </a:p>
      </dgm:t>
    </dgm:pt>
    <dgm:pt modelId="{8A50DD6D-2A17-4BB2-B730-B3348ABEFBA0}">
      <dgm:prSet phldrT="[Text]"/>
      <dgm:spPr/>
      <dgm:t>
        <a:bodyPr rtlCol="0"/>
        <a:lstStyle/>
        <a:p>
          <a:pPr rtl="0"/>
          <a:r>
            <a:rPr lang="fr-FR" noProof="0" dirty="0"/>
            <a:t>SVM</a:t>
          </a:r>
        </a:p>
      </dgm:t>
    </dgm:pt>
    <dgm:pt modelId="{EDFABAE8-6B38-4CCA-9E8A-1A177CFD0D36}" type="parTrans" cxnId="{AB3B174C-AFBD-4BCD-94C8-0EEB23664DAC}">
      <dgm:prSet/>
      <dgm:spPr/>
      <dgm:t>
        <a:bodyPr/>
        <a:lstStyle/>
        <a:p>
          <a:endParaRPr lang="en-US"/>
        </a:p>
      </dgm:t>
    </dgm:pt>
    <dgm:pt modelId="{B4F6E59B-1F7A-4EB6-A515-73BA468EAAF0}" type="sibTrans" cxnId="{AB3B174C-AFBD-4BCD-94C8-0EEB23664DAC}">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376DFB0C-A4B3-473D-8694-28921CB55B89}" type="presOf" srcId="{C4A063BA-37F0-4FED-BB11-5B03F139CC8B}" destId="{96015622-8A46-45CF-A72A-2856B699B374}" srcOrd="0" destOrd="3" presId="urn:microsoft.com/office/officeart/2005/8/layout/hProcess4"/>
    <dgm:cxn modelId="{58085310-6153-4E01-935A-AFE8A0DB47B7}" srcId="{FB986F71-3126-4196-BD30-74AEDC39A1CA}" destId="{C4A063BA-37F0-4FED-BB11-5B03F139CC8B}" srcOrd="3" destOrd="0" parTransId="{BA662DDC-F8FE-494A-AB7B-F21C46B31FCB}" sibTransId="{919F9F8E-1C16-4C32-8DDB-C9EFA4790E4D}"/>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B208692B-855F-41DB-9DC3-C590FD1A92A3}" type="presOf" srcId="{BB7A4077-7D31-4425-99E0-F963A5F28ABE}" destId="{96015622-8A46-45CF-A72A-2856B699B374}" srcOrd="0" destOrd="1"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AF9A4D5C-3A59-4E6B-8E8F-981F65F5C2DE}" type="presOf" srcId="{8A50DD6D-2A17-4BB2-B730-B3348ABEFBA0}" destId="{BFE859F2-A9E8-4F95-9161-8EC68F2D30C4}" srcOrd="1" destOrd="5" presId="urn:microsoft.com/office/officeart/2005/8/layout/hProcess4"/>
    <dgm:cxn modelId="{1BE66046-E00C-4ECF-A4C7-64A3E9346530}" type="presOf" srcId="{68838C34-4D02-49F8-ADD7-BFA90D87B7EA}" destId="{69C28D3B-E083-42DF-9EA0-916CA12125A9}" srcOrd="0" destOrd="0" presId="urn:microsoft.com/office/officeart/2005/8/layout/hProcess4"/>
    <dgm:cxn modelId="{A106624A-0005-41D4-B64A-901644325FEA}" type="presOf" srcId="{6E7DBE00-7E5B-46F8-BBA0-CF0079A58E82}" destId="{843715D2-C2C2-41EB-BDA3-21230FBA46DB}" srcOrd="1" destOrd="1" presId="urn:microsoft.com/office/officeart/2005/8/layout/hProcess4"/>
    <dgm:cxn modelId="{AB3B174C-AFBD-4BCD-94C8-0EEB23664DAC}" srcId="{FB986F71-3126-4196-BD30-74AEDC39A1CA}" destId="{8A50DD6D-2A17-4BB2-B730-B3348ABEFBA0}" srcOrd="5" destOrd="0" parTransId="{EDFABAE8-6B38-4CCA-9E8A-1A177CFD0D36}" sibTransId="{B4F6E59B-1F7A-4EB6-A515-73BA468EAAF0}"/>
    <dgm:cxn modelId="{9EF9C371-42A7-41E1-9F54-117D0DDE228E}" type="presOf" srcId="{64FDEB30-DBE8-496B-8A87-E98343BB5DAB}" destId="{BFE859F2-A9E8-4F95-9161-8EC68F2D30C4}" srcOrd="1" destOrd="2"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A3AEE48B-427A-4589-8961-2FCFEA5620CD}" type="presOf" srcId="{5CC9224F-150C-4D23-B6D0-6BBF04B50719}" destId="{96015622-8A46-45CF-A72A-2856B699B374}" srcOrd="0" destOrd="4" presId="urn:microsoft.com/office/officeart/2005/8/layout/hProcess4"/>
    <dgm:cxn modelId="{E9730C94-0A42-4F8E-B45A-02CE25449719}" type="presOf" srcId="{AB2E8498-CC81-452F-A895-08F3845AA347}" destId="{BFE859F2-A9E8-4F95-9161-8EC68F2D30C4}" srcOrd="1" destOrd="0"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6F5AD09A-A7C2-4CD1-88B9-4D39F70614B9}" type="presOf" srcId="{C4A063BA-37F0-4FED-BB11-5B03F139CC8B}" destId="{BFE859F2-A9E8-4F95-9161-8EC68F2D30C4}" srcOrd="1" destOrd="3" presId="urn:microsoft.com/office/officeart/2005/8/layout/hProcess4"/>
    <dgm:cxn modelId="{004946A5-CBD1-4C7F-A823-A85DAC245DF7}" type="presOf" srcId="{6E7DBE00-7E5B-46F8-BBA0-CF0079A58E82}" destId="{69C28D3B-E083-42DF-9EA0-916CA12125A9}" srcOrd="0" destOrd="1"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9AF994A8-6F8F-473B-8674-683ED937D8B0}" type="presOf" srcId="{5CC9224F-150C-4D23-B6D0-6BBF04B50719}" destId="{BFE859F2-A9E8-4F95-9161-8EC68F2D30C4}" srcOrd="1" destOrd="4"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3BFE9B1-0E5B-4771-91C8-D825E5C56E96}" type="presOf" srcId="{BB7A4077-7D31-4425-99E0-F963A5F28ABE}" destId="{BFE859F2-A9E8-4F95-9161-8EC68F2D30C4}" srcOrd="1" destOrd="1" presId="urn:microsoft.com/office/officeart/2005/8/layout/hProcess4"/>
    <dgm:cxn modelId="{DC0556BF-DB8E-4C8C-A27B-FEA575AE48F1}" type="presOf" srcId="{68838C34-4D02-49F8-ADD7-BFA90D87B7EA}" destId="{843715D2-C2C2-41EB-BDA3-21230FBA46DB}" srcOrd="1" destOrd="0" presId="urn:microsoft.com/office/officeart/2005/8/layout/hProcess4"/>
    <dgm:cxn modelId="{A58FB7CE-0BFF-4B03-B3D9-C820B869D5C7}" srcId="{FB986F71-3126-4196-BD30-74AEDC39A1CA}" destId="{64FDEB30-DBE8-496B-8A87-E98343BB5DAB}" srcOrd="2" destOrd="0" parTransId="{780E66D8-7BEF-4DD2-A698-F5ADB06BE75A}" sibTransId="{BAFDA091-E575-403B-9891-3BF535FCEB06}"/>
    <dgm:cxn modelId="{792CF8D9-766B-49FE-B851-31297691E0C7}" type="presOf" srcId="{AB2E8498-CC81-452F-A895-08F3845AA347}" destId="{96015622-8A46-45CF-A72A-2856B699B374}" srcOrd="0" destOrd="0"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F0A2B4DC-9A40-4BAF-BD36-3422B23792EC}" srcId="{FB986F71-3126-4196-BD30-74AEDC39A1CA}" destId="{5CC9224F-150C-4D23-B6D0-6BBF04B50719}" srcOrd="4" destOrd="0" parTransId="{4A28A444-DBA5-4D7B-9992-4AA83A6638B4}" sibTransId="{C6278457-3F5B-492A-A9BF-698813FBFDFB}"/>
    <dgm:cxn modelId="{15ECA0E4-FF51-4C74-A811-A3F87C3D1248}" type="presOf" srcId="{8A50DD6D-2A17-4BB2-B730-B3348ABEFBA0}" destId="{96015622-8A46-45CF-A72A-2856B699B374}" srcOrd="0" destOrd="5"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86F910E7-C9D0-48E5-A3A3-C70127E96FC1}" srcId="{F6D27D1B-CDCB-481F-B8FA-AB31B2A119DE}" destId="{0B00F5A8-A0EF-4111-9D86-004317B4F49E}" srcOrd="0"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4CE9D0F3-1551-4A79-8227-744650C984C5}" srcId="{FB986F71-3126-4196-BD30-74AEDC39A1CA}" destId="{BB7A4077-7D31-4425-99E0-F963A5F28ABE}" srcOrd="1" destOrd="0" parTransId="{2DF82EE5-4E68-4A64-B794-65E99056D711}" sibTransId="{75867A68-657A-40D5-A8EB-324CB35B4A0E}"/>
    <dgm:cxn modelId="{780FEBFE-1B92-4CC2-BDA6-912E07C94DDD}" type="presOf" srcId="{64FDEB30-DBE8-496B-8A87-E98343BB5DAB}" destId="{96015622-8A46-45CF-A72A-2856B699B374}" srcOrd="0" destOrd="2" presId="urn:microsoft.com/office/officeart/2005/8/layout/hProcess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rtlCol="0" anchor="t" anchorCtr="0">
          <a:noAutofit/>
        </a:bodyPr>
        <a:lstStyle/>
        <a:p>
          <a:pPr marL="114300" lvl="1" indent="-114300" algn="l" defTabSz="666750" rtl="0">
            <a:lnSpc>
              <a:spcPct val="90000"/>
            </a:lnSpc>
            <a:spcBef>
              <a:spcPct val="0"/>
            </a:spcBef>
            <a:spcAft>
              <a:spcPct val="15000"/>
            </a:spcAft>
            <a:buChar char="•"/>
          </a:pPr>
          <a:r>
            <a:rPr lang="fr-FR" sz="1500" kern="1200" noProof="0" dirty="0" err="1"/>
            <a:t>Random</a:t>
          </a:r>
          <a:r>
            <a:rPr lang="fr-FR" sz="1500" kern="1200" noProof="0" dirty="0"/>
            <a:t> Forest</a:t>
          </a:r>
        </a:p>
        <a:p>
          <a:pPr marL="114300" lvl="1" indent="-114300" algn="l" defTabSz="666750" rtl="0">
            <a:lnSpc>
              <a:spcPct val="90000"/>
            </a:lnSpc>
            <a:spcBef>
              <a:spcPct val="0"/>
            </a:spcBef>
            <a:spcAft>
              <a:spcPct val="15000"/>
            </a:spcAft>
            <a:buChar char="•"/>
          </a:pPr>
          <a:r>
            <a:rPr lang="fr-FR" sz="1500" kern="1200" noProof="0" dirty="0" err="1"/>
            <a:t>Decision</a:t>
          </a:r>
          <a:r>
            <a:rPr lang="fr-FR" sz="1500" kern="1200" noProof="0" dirty="0"/>
            <a:t> </a:t>
          </a:r>
          <a:r>
            <a:rPr lang="fr-FR" sz="1500" kern="1200" noProof="0" dirty="0" err="1"/>
            <a:t>Tree</a:t>
          </a:r>
          <a:endParaRPr lang="fr-FR" sz="1500" kern="1200" noProof="0" dirty="0"/>
        </a:p>
        <a:p>
          <a:pPr marL="114300" lvl="1" indent="-114300" algn="l" defTabSz="666750" rtl="0">
            <a:lnSpc>
              <a:spcPct val="90000"/>
            </a:lnSpc>
            <a:spcBef>
              <a:spcPct val="0"/>
            </a:spcBef>
            <a:spcAft>
              <a:spcPct val="15000"/>
            </a:spcAft>
            <a:buChar char="•"/>
          </a:pPr>
          <a:r>
            <a:rPr lang="fr-FR" sz="1500" kern="1200" noProof="0" dirty="0"/>
            <a:t>KNN</a:t>
          </a:r>
        </a:p>
        <a:p>
          <a:pPr marL="114300" lvl="1" indent="-114300" algn="l" defTabSz="666750" rtl="0">
            <a:lnSpc>
              <a:spcPct val="90000"/>
            </a:lnSpc>
            <a:spcBef>
              <a:spcPct val="0"/>
            </a:spcBef>
            <a:spcAft>
              <a:spcPct val="15000"/>
            </a:spcAft>
            <a:buChar char="•"/>
          </a:pPr>
          <a:r>
            <a:rPr lang="fr-FR" sz="1500" kern="1200" noProof="0" dirty="0" err="1"/>
            <a:t>Logistic</a:t>
          </a:r>
          <a:r>
            <a:rPr lang="fr-FR" sz="1500" kern="1200" noProof="0" dirty="0"/>
            <a:t> </a:t>
          </a:r>
          <a:r>
            <a:rPr lang="fr-FR" sz="1500" kern="1200" noProof="0" dirty="0" err="1"/>
            <a:t>Regression</a:t>
          </a:r>
          <a:endParaRPr lang="fr-FR" sz="1500" kern="1200" noProof="0" dirty="0"/>
        </a:p>
        <a:p>
          <a:pPr marL="114300" lvl="1" indent="-114300" algn="l" defTabSz="666750" rtl="0">
            <a:lnSpc>
              <a:spcPct val="90000"/>
            </a:lnSpc>
            <a:spcBef>
              <a:spcPct val="0"/>
            </a:spcBef>
            <a:spcAft>
              <a:spcPct val="15000"/>
            </a:spcAft>
            <a:buChar char="•"/>
          </a:pPr>
          <a:r>
            <a:rPr lang="fr-FR" sz="1500" kern="1200" noProof="0" dirty="0"/>
            <a:t>SGD</a:t>
          </a:r>
        </a:p>
        <a:p>
          <a:pPr marL="114300" lvl="1" indent="-114300" algn="l" defTabSz="666750" rtl="0">
            <a:lnSpc>
              <a:spcPct val="90000"/>
            </a:lnSpc>
            <a:spcBef>
              <a:spcPct val="0"/>
            </a:spcBef>
            <a:spcAft>
              <a:spcPct val="15000"/>
            </a:spcAft>
            <a:buChar char="•"/>
          </a:pPr>
          <a:r>
            <a:rPr lang="fr-FR" sz="1500" kern="1200" noProof="0" dirty="0"/>
            <a:t>SVM</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rtlCol="0" anchor="ctr" anchorCtr="0">
          <a:noAutofit/>
        </a:bodyPr>
        <a:lstStyle/>
        <a:p>
          <a:pPr marL="0" lvl="0" indent="0" algn="ctr" defTabSz="933450" rtl="0">
            <a:lnSpc>
              <a:spcPct val="90000"/>
            </a:lnSpc>
            <a:spcBef>
              <a:spcPct val="0"/>
            </a:spcBef>
            <a:spcAft>
              <a:spcPct val="35000"/>
            </a:spcAft>
            <a:buNone/>
          </a:pPr>
          <a:r>
            <a:rPr lang="fr-FR" sz="2100" kern="1200" noProof="0" dirty="0"/>
            <a:t>Création de plusieurs modèles</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rtlCol="0" anchor="t" anchorCtr="0">
          <a:noAutofit/>
        </a:bodyPr>
        <a:lstStyle/>
        <a:p>
          <a:pPr marL="114300" lvl="1" indent="-114300" algn="l" defTabSz="666750" rtl="0">
            <a:lnSpc>
              <a:spcPct val="90000"/>
            </a:lnSpc>
            <a:spcBef>
              <a:spcPct val="0"/>
            </a:spcBef>
            <a:spcAft>
              <a:spcPct val="15000"/>
            </a:spcAft>
            <a:buChar char="•"/>
          </a:pPr>
          <a:r>
            <a:rPr lang="fr-FR" sz="1500" kern="1200" noProof="0" dirty="0" err="1"/>
            <a:t>Random</a:t>
          </a:r>
          <a:r>
            <a:rPr lang="fr-FR" sz="1500" kern="1200" noProof="0" dirty="0"/>
            <a:t> Forest est le plus précis et performant</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rtlCol="0" anchor="ctr" anchorCtr="0">
          <a:noAutofit/>
        </a:bodyPr>
        <a:lstStyle/>
        <a:p>
          <a:pPr marL="0" lvl="0" indent="0" algn="ctr" defTabSz="933450" rtl="0">
            <a:lnSpc>
              <a:spcPct val="90000"/>
            </a:lnSpc>
            <a:spcBef>
              <a:spcPct val="0"/>
            </a:spcBef>
            <a:spcAft>
              <a:spcPct val="35000"/>
            </a:spcAft>
            <a:buNone/>
          </a:pPr>
          <a:r>
            <a:rPr lang="fr-FR" sz="2100" kern="1200" noProof="0" dirty="0"/>
            <a:t>Comparaison des modèles</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rtlCol="0" anchor="t" anchorCtr="0">
          <a:noAutofit/>
        </a:bodyPr>
        <a:lstStyle/>
        <a:p>
          <a:pPr marL="114300" lvl="1" indent="-114300" algn="l" defTabSz="666750" rtl="0">
            <a:lnSpc>
              <a:spcPct val="90000"/>
            </a:lnSpc>
            <a:spcBef>
              <a:spcPct val="0"/>
            </a:spcBef>
            <a:spcAft>
              <a:spcPct val="15000"/>
            </a:spcAft>
            <a:buChar char="•"/>
          </a:pPr>
          <a:r>
            <a:rPr lang="fr-FR" sz="1500" kern="1200" noProof="0" dirty="0"/>
            <a:t>Évaluation du nombre d’estimateurs</a:t>
          </a:r>
        </a:p>
        <a:p>
          <a:pPr marL="114300" lvl="1" indent="-114300" algn="l" defTabSz="666750" rtl="0">
            <a:lnSpc>
              <a:spcPct val="90000"/>
            </a:lnSpc>
            <a:spcBef>
              <a:spcPct val="0"/>
            </a:spcBef>
            <a:spcAft>
              <a:spcPct val="15000"/>
            </a:spcAft>
            <a:buChar char="•"/>
          </a:pPr>
          <a:r>
            <a:rPr lang="fr-FR" sz="1500" kern="1200" noProof="0" dirty="0"/>
            <a:t>Évaluation de la profondeur maximale</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40005" bIns="26670" numCol="1" spcCol="1270" rtlCol="0" anchor="ctr" anchorCtr="0">
          <a:noAutofit/>
        </a:bodyPr>
        <a:lstStyle/>
        <a:p>
          <a:pPr marL="0" lvl="0" indent="0" algn="ctr" defTabSz="933450" rtl="0">
            <a:lnSpc>
              <a:spcPct val="90000"/>
            </a:lnSpc>
            <a:spcBef>
              <a:spcPct val="0"/>
            </a:spcBef>
            <a:spcAft>
              <a:spcPct val="35000"/>
            </a:spcAft>
            <a:buNone/>
          </a:pPr>
          <a:r>
            <a:rPr lang="fr-FR" sz="2100" kern="1200" noProof="0" dirty="0"/>
            <a:t>Affinage du meilleur modèle</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FD0811F-65A0-45DC-A418-D7D88257DA14}" type="datetime1">
              <a:rPr lang="fr-FR" smtClean="0"/>
              <a:t>09/01/2021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fr-FR" smtClean="0"/>
              <a:pPr algn="r" rtl="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869BCCB5-3197-42F0-A23E-FBF35BB6BD6D}" type="datetime1">
              <a:rPr lang="fr-FR" smtClean="0"/>
              <a:pPr/>
              <a:t>09/01/2021</a:t>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fr-FR" smtClean="0"/>
              <a:pPr/>
              <a:t>‹N°›</a:t>
            </a:fld>
            <a:endParaRPr lang="fr-F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93199CD-3E1B-4AE6-990F-76F925F5EA9F}" type="slidenum">
              <a:rPr lang="fr-FR" smtClean="0"/>
              <a:pPr/>
              <a:t>2</a:t>
            </a:fld>
            <a:endParaRPr lang="fr-FR" dirty="0"/>
          </a:p>
        </p:txBody>
      </p:sp>
    </p:spTree>
    <p:extLst>
      <p:ext uri="{BB962C8B-B14F-4D97-AF65-F5344CB8AC3E}">
        <p14:creationId xmlns:p14="http://schemas.microsoft.com/office/powerpoint/2010/main" val="1258112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D1BB8C89-3A0E-42AE-9C92-CF245ABA9662}" type="datetime1">
              <a:rPr lang="fr-FR" smtClean="0"/>
              <a:t>09/01/2021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2412" y="381001"/>
            <a:ext cx="7391399" cy="563880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CBBE7E85-DEB1-447D-A25C-EF385BB9CBF2}" type="datetime1">
              <a:rPr lang="fr-FR" smtClean="0"/>
              <a:t>09/01/2021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vl6pPr algn="l" rtl="0">
              <a:defRPr/>
            </a:lvl6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E7703130-9DA9-425C-91F5-2EA3DA75E73F}" type="datetime1">
              <a:rPr lang="fr-FR" smtClean="0"/>
              <a:t>09/01/2021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C8F82687-7E33-438B-8A64-28AA1A314089}" type="datetime1">
              <a:rPr lang="fr-FR" smtClean="0"/>
              <a:t>09/01/2021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BC628475-357F-4D26-82BE-4AC760EC7C15}" type="datetime1">
              <a:rPr lang="fr-FR" smtClean="0"/>
              <a:t>09/01/2021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E7FE86B-B565-4AA6-A13A-49864B234453}" type="datetime1">
              <a:rPr lang="fr-FR" smtClean="0"/>
              <a:t>09/01/2021</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749A0A01-10ED-4735-9C4E-7687A6F9B0FE}" type="datetime1">
              <a:rPr lang="fr-FR" smtClean="0"/>
              <a:t>09/01/2021</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bg2"/>
        </a:solid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DA1AB6A9-0F99-4437-AF49-190C10B7CEAA}" type="datetime1">
              <a:rPr lang="fr-FR" smtClean="0"/>
              <a:t>09/01/2021</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2E035776-6D50-4A7A-9049-6DE1A699F071}" type="datetime1">
              <a:rPr lang="fr-FR" smtClean="0"/>
              <a:t>09/01/2021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ce réservé d’image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9537F1F-9B3C-4698-8464-E4CCBF038F8C}" type="datetime1">
              <a:rPr lang="fr-FR" smtClean="0"/>
              <a:t>09/01/2021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pPr rtl="0"/>
              <a:t>‹N°›</a:t>
            </a:fld>
            <a:endParaRPr lang="fr-F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3036090-62CF-4C53-8756-1E6DCD17578A}" type="datetime1">
              <a:rPr lang="fr-FR" smtClean="0"/>
              <a:t>09/01/2021</a:t>
            </a:fld>
            <a:endParaRPr lang="fr-FR" dirty="0"/>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fr-FR" smtClean="0"/>
              <a:pPr/>
              <a:t>‹N°›</a:t>
            </a:fld>
            <a:endParaRPr lang="fr-FR"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rtlCol="0"/>
          <a:lstStyle/>
          <a:p>
            <a:pPr rtl="0"/>
            <a:r>
              <a:rPr lang="en-US" dirty="0"/>
              <a:t>Obesity</a:t>
            </a:r>
            <a:r>
              <a:rPr lang="fr-FR" dirty="0"/>
              <a:t> – Causes and </a:t>
            </a:r>
            <a:r>
              <a:rPr lang="en-US" dirty="0"/>
              <a:t>Consequences</a:t>
            </a:r>
          </a:p>
        </p:txBody>
      </p:sp>
      <p:sp>
        <p:nvSpPr>
          <p:cNvPr id="4" name="Sous-titre 3"/>
          <p:cNvSpPr>
            <a:spLocks noGrp="1"/>
          </p:cNvSpPr>
          <p:nvPr>
            <p:ph type="subTitle" idx="1"/>
          </p:nvPr>
        </p:nvSpPr>
        <p:spPr/>
        <p:txBody>
          <a:bodyPr rtlCol="0"/>
          <a:lstStyle/>
          <a:p>
            <a:pPr rtl="0"/>
            <a:r>
              <a:rPr lang="fr-FR" dirty="0"/>
              <a:t>Python for data </a:t>
            </a:r>
            <a:r>
              <a:rPr lang="en-US" dirty="0"/>
              <a:t>analysis</a:t>
            </a:r>
          </a:p>
        </p:txBody>
      </p:sp>
      <p:sp>
        <p:nvSpPr>
          <p:cNvPr id="5" name="Sous-titre 3">
            <a:extLst>
              <a:ext uri="{FF2B5EF4-FFF2-40B4-BE49-F238E27FC236}">
                <a16:creationId xmlns:a16="http://schemas.microsoft.com/office/drawing/2014/main" id="{20927370-3C7E-4480-B972-A75F4EF20C65}"/>
              </a:ext>
            </a:extLst>
          </p:cNvPr>
          <p:cNvSpPr txBox="1">
            <a:spLocks/>
          </p:cNvSpPr>
          <p:nvPr/>
        </p:nvSpPr>
        <p:spPr>
          <a:xfrm>
            <a:off x="0" y="6553200"/>
            <a:ext cx="3456384" cy="304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fr-FR" sz="1600" dirty="0">
                <a:solidFill>
                  <a:schemeClr val="tx1"/>
                </a:solidFill>
              </a:rPr>
              <a:t>wu shutao – roux thomas</a:t>
            </a:r>
            <a:endParaRPr lang="en-US" sz="1600"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pPr rtl="0"/>
            <a:r>
              <a:rPr lang="fr-FR" dirty="0"/>
              <a:t>IV. Comparaison des modèles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10</a:t>
            </a:fld>
            <a:endParaRPr lang="fr-FR" noProof="0" dirty="0"/>
          </a:p>
        </p:txBody>
      </p:sp>
      <p:sp>
        <p:nvSpPr>
          <p:cNvPr id="7" name="Espace réservé du texte 6">
            <a:extLst>
              <a:ext uri="{FF2B5EF4-FFF2-40B4-BE49-F238E27FC236}">
                <a16:creationId xmlns:a16="http://schemas.microsoft.com/office/drawing/2014/main" id="{16295C99-1B47-492C-AF0E-42FBCAEBF168}"/>
              </a:ext>
            </a:extLst>
          </p:cNvPr>
          <p:cNvSpPr>
            <a:spLocks noGrp="1"/>
          </p:cNvSpPr>
          <p:nvPr>
            <p:ph type="body" idx="1"/>
          </p:nvPr>
        </p:nvSpPr>
        <p:spPr>
          <a:xfrm>
            <a:off x="1943190" y="1916832"/>
            <a:ext cx="7020273" cy="762000"/>
          </a:xfrm>
        </p:spPr>
        <p:txBody>
          <a:bodyPr/>
          <a:lstStyle/>
          <a:p>
            <a:r>
              <a:rPr lang="fr-FR" dirty="0"/>
              <a:t>La </a:t>
            </a:r>
            <a:r>
              <a:rPr lang="fr-FR" dirty="0" err="1"/>
              <a:t>random</a:t>
            </a:r>
            <a:r>
              <a:rPr lang="fr-FR" dirty="0"/>
              <a:t> </a:t>
            </a:r>
            <a:r>
              <a:rPr lang="fr-FR" dirty="0" err="1"/>
              <a:t>forest</a:t>
            </a:r>
            <a:r>
              <a:rPr lang="fr-FR" dirty="0"/>
              <a:t> est le modèle plus efficace, nous allons l’affiner en modifiant ses </a:t>
            </a:r>
            <a:r>
              <a:rPr lang="fr-FR" dirty="0" err="1"/>
              <a:t>hyper-paramètres</a:t>
            </a:r>
            <a:endParaRPr lang="fr-FR" dirty="0"/>
          </a:p>
        </p:txBody>
      </p:sp>
      <p:pic>
        <p:nvPicPr>
          <p:cNvPr id="3" name="Image 2">
            <a:extLst>
              <a:ext uri="{FF2B5EF4-FFF2-40B4-BE49-F238E27FC236}">
                <a16:creationId xmlns:a16="http://schemas.microsoft.com/office/drawing/2014/main" id="{0AEA9DCA-DCD4-4890-8C08-9E6A07C1233D}"/>
              </a:ext>
            </a:extLst>
          </p:cNvPr>
          <p:cNvPicPr>
            <a:picLocks noChangeAspect="1"/>
          </p:cNvPicPr>
          <p:nvPr/>
        </p:nvPicPr>
        <p:blipFill>
          <a:blip r:embed="rId2"/>
          <a:stretch>
            <a:fillRect/>
          </a:stretch>
        </p:blipFill>
        <p:spPr>
          <a:xfrm>
            <a:off x="2061964" y="2809530"/>
            <a:ext cx="5101299" cy="3547455"/>
          </a:xfrm>
          <a:prstGeom prst="rect">
            <a:avLst/>
          </a:prstGeom>
        </p:spPr>
      </p:pic>
      <p:sp>
        <p:nvSpPr>
          <p:cNvPr id="4" name="ZoneTexte 3">
            <a:extLst>
              <a:ext uri="{FF2B5EF4-FFF2-40B4-BE49-F238E27FC236}">
                <a16:creationId xmlns:a16="http://schemas.microsoft.com/office/drawing/2014/main" id="{AD595174-AB19-4E59-B4EE-63E62532FFD0}"/>
              </a:ext>
            </a:extLst>
          </p:cNvPr>
          <p:cNvSpPr txBox="1"/>
          <p:nvPr/>
        </p:nvSpPr>
        <p:spPr>
          <a:xfrm>
            <a:off x="7606580" y="2808704"/>
            <a:ext cx="4052912" cy="3139321"/>
          </a:xfrm>
          <a:prstGeom prst="rect">
            <a:avLst/>
          </a:prstGeom>
          <a:noFill/>
        </p:spPr>
        <p:txBody>
          <a:bodyPr wrap="square" rtlCol="0">
            <a:spAutoFit/>
          </a:bodyPr>
          <a:lstStyle/>
          <a:p>
            <a:r>
              <a:rPr lang="en-US" u="sng" dirty="0"/>
              <a:t>Rappel :</a:t>
            </a:r>
          </a:p>
          <a:p>
            <a:endParaRPr lang="en-US" u="sng" dirty="0"/>
          </a:p>
          <a:p>
            <a:r>
              <a:rPr lang="fr-FR" dirty="0"/>
              <a:t>Le </a:t>
            </a:r>
            <a:r>
              <a:rPr lang="fr-FR" dirty="0" err="1"/>
              <a:t>Recall</a:t>
            </a:r>
            <a:r>
              <a:rPr lang="fr-FR" dirty="0"/>
              <a:t> est une mesure du nombre de cas positifs que le classificateur a correctement prédit, sur tous les cas positifs dans les données.</a:t>
            </a:r>
          </a:p>
          <a:p>
            <a:endParaRPr lang="fr-FR" dirty="0"/>
          </a:p>
          <a:p>
            <a:r>
              <a:rPr lang="fr-FR" dirty="0"/>
              <a:t>F1-Score est une mesure combinant à la fois précision et rappel. Il est généralement décrit comme la moyenne harmonique des deux.</a:t>
            </a:r>
            <a:endParaRPr lang="en-US" dirty="0"/>
          </a:p>
        </p:txBody>
      </p:sp>
    </p:spTree>
    <p:extLst>
      <p:ext uri="{BB962C8B-B14F-4D97-AF65-F5344CB8AC3E}">
        <p14:creationId xmlns:p14="http://schemas.microsoft.com/office/powerpoint/2010/main" val="20504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V. Changement des </a:t>
            </a:r>
            <a:r>
              <a:rPr lang="fr-FR" dirty="0" err="1"/>
              <a:t>hyper-paramètres</a:t>
            </a:r>
            <a:endParaRPr lang="fr-FR" dirty="0"/>
          </a:p>
        </p:txBody>
      </p:sp>
      <p:sp>
        <p:nvSpPr>
          <p:cNvPr id="3" name="Espace réservé du texte 2"/>
          <p:cNvSpPr>
            <a:spLocks noGrp="1"/>
          </p:cNvSpPr>
          <p:nvPr>
            <p:ph type="body" idx="1"/>
          </p:nvPr>
        </p:nvSpPr>
        <p:spPr/>
        <p:txBody>
          <a:bodyPr rtlCol="0"/>
          <a:lstStyle/>
          <a:p>
            <a:pPr rtl="0"/>
            <a:r>
              <a:rPr lang="fr-FR" dirty="0"/>
              <a:t>Précision en fonction du nombre d’estimateurs</a:t>
            </a:r>
          </a:p>
        </p:txBody>
      </p:sp>
      <p:sp>
        <p:nvSpPr>
          <p:cNvPr id="5" name="Espace réservé du texte 4"/>
          <p:cNvSpPr>
            <a:spLocks noGrp="1"/>
          </p:cNvSpPr>
          <p:nvPr>
            <p:ph type="body" sz="quarter" idx="3"/>
          </p:nvPr>
        </p:nvSpPr>
        <p:spPr/>
        <p:txBody>
          <a:bodyPr rtlCol="0"/>
          <a:lstStyle/>
          <a:p>
            <a:pPr rtl="0"/>
            <a:r>
              <a:rPr lang="fr-FR" dirty="0"/>
              <a:t>Précision en fonction de la profondeur maximale</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11</a:t>
            </a:fld>
            <a:endParaRPr lang="fr-FR" noProof="0" dirty="0"/>
          </a:p>
        </p:txBody>
      </p:sp>
      <p:pic>
        <p:nvPicPr>
          <p:cNvPr id="7" name="Image 6">
            <a:extLst>
              <a:ext uri="{FF2B5EF4-FFF2-40B4-BE49-F238E27FC236}">
                <a16:creationId xmlns:a16="http://schemas.microsoft.com/office/drawing/2014/main" id="{1CB5B4A3-C0A8-4488-B872-09D11834AB38}"/>
              </a:ext>
            </a:extLst>
          </p:cNvPr>
          <p:cNvPicPr>
            <a:picLocks noChangeAspect="1"/>
          </p:cNvPicPr>
          <p:nvPr/>
        </p:nvPicPr>
        <p:blipFill>
          <a:blip r:embed="rId2"/>
          <a:stretch>
            <a:fillRect/>
          </a:stretch>
        </p:blipFill>
        <p:spPr>
          <a:xfrm>
            <a:off x="1408929" y="2882020"/>
            <a:ext cx="4248472" cy="2809835"/>
          </a:xfrm>
          <a:prstGeom prst="rect">
            <a:avLst/>
          </a:prstGeom>
        </p:spPr>
      </p:pic>
      <p:pic>
        <p:nvPicPr>
          <p:cNvPr id="13" name="Image 12">
            <a:extLst>
              <a:ext uri="{FF2B5EF4-FFF2-40B4-BE49-F238E27FC236}">
                <a16:creationId xmlns:a16="http://schemas.microsoft.com/office/drawing/2014/main" id="{0581BDB4-72CF-43CD-B7E8-4E0293A04E8D}"/>
              </a:ext>
            </a:extLst>
          </p:cNvPr>
          <p:cNvPicPr>
            <a:picLocks noChangeAspect="1"/>
          </p:cNvPicPr>
          <p:nvPr/>
        </p:nvPicPr>
        <p:blipFill>
          <a:blip r:embed="rId3"/>
          <a:stretch>
            <a:fillRect/>
          </a:stretch>
        </p:blipFill>
        <p:spPr>
          <a:xfrm>
            <a:off x="6337684" y="2891386"/>
            <a:ext cx="4416553" cy="2800470"/>
          </a:xfrm>
          <a:prstGeom prst="rect">
            <a:avLst/>
          </a:prstGeom>
        </p:spPr>
      </p:pic>
    </p:spTree>
    <p:extLst>
      <p:ext uri="{BB962C8B-B14F-4D97-AF65-F5344CB8AC3E}">
        <p14:creationId xmlns:p14="http://schemas.microsoft.com/office/powerpoint/2010/main" val="329199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r>
              <a:rPr lang="fr-FR" dirty="0"/>
              <a:t>VI. Conclusion du modèle définitif</a:t>
            </a:r>
          </a:p>
        </p:txBody>
      </p:sp>
      <p:sp>
        <p:nvSpPr>
          <p:cNvPr id="3" name="Espace réservé du texte 2"/>
          <p:cNvSpPr>
            <a:spLocks noGrp="1"/>
          </p:cNvSpPr>
          <p:nvPr>
            <p:ph type="body" idx="1"/>
          </p:nvPr>
        </p:nvSpPr>
        <p:spPr>
          <a:xfrm>
            <a:off x="1755143" y="2420888"/>
            <a:ext cx="8678537" cy="762000"/>
          </a:xfrm>
        </p:spPr>
        <p:txBody>
          <a:bodyPr rtlCol="0"/>
          <a:lstStyle/>
          <a:p>
            <a:pPr rtl="0"/>
            <a:r>
              <a:rPr lang="fr-FR" dirty="0"/>
              <a:t>La </a:t>
            </a:r>
            <a:r>
              <a:rPr lang="fr-FR" dirty="0" err="1"/>
              <a:t>random</a:t>
            </a:r>
            <a:r>
              <a:rPr lang="fr-FR" dirty="0"/>
              <a:t> </a:t>
            </a:r>
            <a:r>
              <a:rPr lang="fr-FR" dirty="0" err="1"/>
              <a:t>forest</a:t>
            </a:r>
            <a:r>
              <a:rPr lang="fr-FR" dirty="0"/>
              <a:t> est le modèle le plus performant</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12</a:t>
            </a:fld>
            <a:endParaRPr lang="fr-FR" noProof="0" dirty="0"/>
          </a:p>
        </p:txBody>
      </p:sp>
      <p:pic>
        <p:nvPicPr>
          <p:cNvPr id="6" name="Image 5">
            <a:extLst>
              <a:ext uri="{FF2B5EF4-FFF2-40B4-BE49-F238E27FC236}">
                <a16:creationId xmlns:a16="http://schemas.microsoft.com/office/drawing/2014/main" id="{B5878403-15A1-4AB4-997B-6EDBBFF0FE5F}"/>
              </a:ext>
            </a:extLst>
          </p:cNvPr>
          <p:cNvPicPr>
            <a:picLocks noChangeAspect="1"/>
          </p:cNvPicPr>
          <p:nvPr/>
        </p:nvPicPr>
        <p:blipFill>
          <a:blip r:embed="rId2"/>
          <a:stretch>
            <a:fillRect/>
          </a:stretch>
        </p:blipFill>
        <p:spPr>
          <a:xfrm>
            <a:off x="1755143" y="3455204"/>
            <a:ext cx="8678537" cy="1242991"/>
          </a:xfrm>
          <a:prstGeom prst="rect">
            <a:avLst/>
          </a:prstGeom>
        </p:spPr>
      </p:pic>
      <p:sp>
        <p:nvSpPr>
          <p:cNvPr id="10" name="Espace réservé du texte 2">
            <a:extLst>
              <a:ext uri="{FF2B5EF4-FFF2-40B4-BE49-F238E27FC236}">
                <a16:creationId xmlns:a16="http://schemas.microsoft.com/office/drawing/2014/main" id="{371F8924-D017-452E-8286-B084C419F4E9}"/>
              </a:ext>
            </a:extLst>
          </p:cNvPr>
          <p:cNvSpPr txBox="1">
            <a:spLocks/>
          </p:cNvSpPr>
          <p:nvPr/>
        </p:nvSpPr>
        <p:spPr>
          <a:xfrm>
            <a:off x="1701924" y="4885493"/>
            <a:ext cx="8678537"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r>
              <a:rPr lang="fr-FR" dirty="0"/>
              <a:t>On retiendra 24 estimateurs ainsi qu’une profondeur maximale de 40 en </a:t>
            </a:r>
            <a:r>
              <a:rPr lang="fr-FR" dirty="0" err="1"/>
              <a:t>hyper-paramètres</a:t>
            </a:r>
            <a:endParaRPr lang="fr-FR" dirty="0"/>
          </a:p>
        </p:txBody>
      </p:sp>
    </p:spTree>
    <p:extLst>
      <p:ext uri="{BB962C8B-B14F-4D97-AF65-F5344CB8AC3E}">
        <p14:creationId xmlns:p14="http://schemas.microsoft.com/office/powerpoint/2010/main" val="389506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2413" y="381000"/>
            <a:ext cx="9144001" cy="959768"/>
          </a:xfrm>
        </p:spPr>
        <p:txBody>
          <a:bodyPr rtlCol="0"/>
          <a:lstStyle/>
          <a:p>
            <a:pPr rtl="0"/>
            <a:r>
              <a:rPr lang="fr-FR" dirty="0"/>
              <a:t>Schéma global de notre démarche</a:t>
            </a:r>
          </a:p>
        </p:txBody>
      </p:sp>
      <p:graphicFrame>
        <p:nvGraphicFramePr>
          <p:cNvPr id="3" name="Espace réservé du contenu 2" descr="Flux interactif" title="SmartArt"/>
          <p:cNvGraphicFramePr>
            <a:graphicFrameLocks noGrp="1"/>
          </p:cNvGraphicFramePr>
          <p:nvPr>
            <p:ph idx="1"/>
            <p:extLst>
              <p:ext uri="{D42A27DB-BD31-4B8C-83A1-F6EECF244321}">
                <p14:modId xmlns:p14="http://schemas.microsoft.com/office/powerpoint/2010/main" val="2100439400"/>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74905745-1246-4E98-8CC9-58DA90320590}"/>
              </a:ext>
            </a:extLst>
          </p:cNvPr>
          <p:cNvSpPr>
            <a:spLocks noGrp="1"/>
          </p:cNvSpPr>
          <p:nvPr>
            <p:ph type="sldNum" sz="quarter" idx="12"/>
          </p:nvPr>
        </p:nvSpPr>
        <p:spPr/>
        <p:txBody>
          <a:bodyPr/>
          <a:lstStyle/>
          <a:p>
            <a:pPr rtl="0"/>
            <a:fld id="{2A013F82-EE5E-44EE-A61D-E31C6657F26F}" type="slidenum">
              <a:rPr lang="fr-FR" noProof="0" smtClean="0"/>
              <a:t>13</a:t>
            </a:fld>
            <a:endParaRPr lang="fr-FR" noProof="0"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73123"/>
            <a:ext cx="9144001" cy="1371600"/>
          </a:xfrm>
        </p:spPr>
        <p:txBody>
          <a:bodyPr rtlCol="0"/>
          <a:lstStyle/>
          <a:p>
            <a:pPr rtl="0"/>
            <a:r>
              <a:rPr lang="fr-FR" dirty="0"/>
              <a:t>BONUS : Test avec un réseau de neurones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14</a:t>
            </a:fld>
            <a:endParaRPr lang="fr-FR" noProof="0" dirty="0"/>
          </a:p>
        </p:txBody>
      </p:sp>
      <p:sp>
        <p:nvSpPr>
          <p:cNvPr id="7" name="Espace réservé du texte 6">
            <a:extLst>
              <a:ext uri="{FF2B5EF4-FFF2-40B4-BE49-F238E27FC236}">
                <a16:creationId xmlns:a16="http://schemas.microsoft.com/office/drawing/2014/main" id="{16295C99-1B47-492C-AF0E-42FBCAEBF168}"/>
              </a:ext>
            </a:extLst>
          </p:cNvPr>
          <p:cNvSpPr>
            <a:spLocks noGrp="1"/>
          </p:cNvSpPr>
          <p:nvPr>
            <p:ph type="body" idx="1"/>
          </p:nvPr>
        </p:nvSpPr>
        <p:spPr>
          <a:xfrm>
            <a:off x="1943190" y="1547563"/>
            <a:ext cx="7020273" cy="762000"/>
          </a:xfrm>
        </p:spPr>
        <p:txBody>
          <a:bodyPr/>
          <a:lstStyle/>
          <a:p>
            <a:r>
              <a:rPr lang="en-US" dirty="0"/>
              <a:t>On </a:t>
            </a:r>
            <a:r>
              <a:rPr lang="en-US" dirty="0" err="1"/>
              <a:t>obtient</a:t>
            </a:r>
            <a:r>
              <a:rPr lang="en-US" dirty="0"/>
              <a:t> </a:t>
            </a:r>
            <a:r>
              <a:rPr lang="en-US" dirty="0" err="1"/>
              <a:t>une</a:t>
            </a:r>
            <a:r>
              <a:rPr lang="en-US" dirty="0"/>
              <a:t> precision Moyenne de 80,2%</a:t>
            </a:r>
          </a:p>
        </p:txBody>
      </p:sp>
      <p:pic>
        <p:nvPicPr>
          <p:cNvPr id="3" name="Image 2">
            <a:extLst>
              <a:ext uri="{FF2B5EF4-FFF2-40B4-BE49-F238E27FC236}">
                <a16:creationId xmlns:a16="http://schemas.microsoft.com/office/drawing/2014/main" id="{650F0810-45DA-4142-B24B-6D8FC1BD83B4}"/>
              </a:ext>
            </a:extLst>
          </p:cNvPr>
          <p:cNvPicPr>
            <a:picLocks noChangeAspect="1"/>
          </p:cNvPicPr>
          <p:nvPr/>
        </p:nvPicPr>
        <p:blipFill>
          <a:blip r:embed="rId2"/>
          <a:stretch>
            <a:fillRect/>
          </a:stretch>
        </p:blipFill>
        <p:spPr>
          <a:xfrm>
            <a:off x="1961136" y="2387229"/>
            <a:ext cx="7354326" cy="2848373"/>
          </a:xfrm>
          <a:prstGeom prst="rect">
            <a:avLst/>
          </a:prstGeom>
        </p:spPr>
      </p:pic>
      <p:sp>
        <p:nvSpPr>
          <p:cNvPr id="11" name="Espace réservé du texte 6">
            <a:extLst>
              <a:ext uri="{FF2B5EF4-FFF2-40B4-BE49-F238E27FC236}">
                <a16:creationId xmlns:a16="http://schemas.microsoft.com/office/drawing/2014/main" id="{8203E1A0-08A7-4120-B7E2-618685EC62F7}"/>
              </a:ext>
            </a:extLst>
          </p:cNvPr>
          <p:cNvSpPr txBox="1">
            <a:spLocks/>
          </p:cNvSpPr>
          <p:nvPr/>
        </p:nvSpPr>
        <p:spPr>
          <a:xfrm>
            <a:off x="1916906" y="5286039"/>
            <a:ext cx="8569994"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r>
              <a:rPr lang="fr-FR" dirty="0"/>
              <a:t>Ce modèle est intéressant, mais moins performant que la </a:t>
            </a:r>
            <a:r>
              <a:rPr lang="fr-FR" dirty="0" err="1"/>
              <a:t>Random</a:t>
            </a:r>
            <a:r>
              <a:rPr lang="fr-FR" dirty="0"/>
              <a:t> </a:t>
            </a:r>
            <a:r>
              <a:rPr lang="fr-FR" dirty="0" err="1"/>
              <a:t>forest</a:t>
            </a:r>
            <a:endParaRPr lang="fr-FR" dirty="0"/>
          </a:p>
        </p:txBody>
      </p:sp>
    </p:spTree>
    <p:extLst>
      <p:ext uri="{BB962C8B-B14F-4D97-AF65-F5344CB8AC3E}">
        <p14:creationId xmlns:p14="http://schemas.microsoft.com/office/powerpoint/2010/main" val="352657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r>
              <a:rPr lang="fr-FR" dirty="0"/>
              <a:t>VII. API REST Django - header</a:t>
            </a:r>
          </a:p>
        </p:txBody>
      </p:sp>
      <p:sp>
        <p:nvSpPr>
          <p:cNvPr id="3" name="Espace réservé du texte 2"/>
          <p:cNvSpPr>
            <a:spLocks noGrp="1"/>
          </p:cNvSpPr>
          <p:nvPr>
            <p:ph type="body" idx="1"/>
          </p:nvPr>
        </p:nvSpPr>
        <p:spPr>
          <a:xfrm>
            <a:off x="1755143" y="1939897"/>
            <a:ext cx="8678537" cy="1242991"/>
          </a:xfrm>
        </p:spPr>
        <p:txBody>
          <a:bodyPr rtlCol="0"/>
          <a:lstStyle/>
          <a:p>
            <a:pPr rtl="0"/>
            <a:r>
              <a:rPr lang="fr-FR" dirty="0"/>
              <a:t>On retrouve en haut, un menu de navigation pour choisir de prédire le niveau d’obésité ou d’afficher la liste de toutes les prédictions qui ont déjà été faites.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15</a:t>
            </a:fld>
            <a:endParaRPr lang="fr-FR" noProof="0" dirty="0"/>
          </a:p>
        </p:txBody>
      </p:sp>
      <p:pic>
        <p:nvPicPr>
          <p:cNvPr id="4" name="Image 3">
            <a:extLst>
              <a:ext uri="{FF2B5EF4-FFF2-40B4-BE49-F238E27FC236}">
                <a16:creationId xmlns:a16="http://schemas.microsoft.com/office/drawing/2014/main" id="{1D845519-85D8-4B26-815A-780334F474CD}"/>
              </a:ext>
            </a:extLst>
          </p:cNvPr>
          <p:cNvPicPr>
            <a:picLocks noChangeAspect="1"/>
          </p:cNvPicPr>
          <p:nvPr/>
        </p:nvPicPr>
        <p:blipFill>
          <a:blip r:embed="rId2"/>
          <a:stretch>
            <a:fillRect/>
          </a:stretch>
        </p:blipFill>
        <p:spPr>
          <a:xfrm>
            <a:off x="157416" y="3573016"/>
            <a:ext cx="11873992" cy="1242991"/>
          </a:xfrm>
          <a:prstGeom prst="rect">
            <a:avLst/>
          </a:prstGeom>
        </p:spPr>
      </p:pic>
    </p:spTree>
    <p:extLst>
      <p:ext uri="{BB962C8B-B14F-4D97-AF65-F5344CB8AC3E}">
        <p14:creationId xmlns:p14="http://schemas.microsoft.com/office/powerpoint/2010/main" val="327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506" y="522621"/>
            <a:ext cx="5022502" cy="1492278"/>
          </a:xfrm>
        </p:spPr>
        <p:txBody>
          <a:bodyPr rtlCol="0"/>
          <a:lstStyle/>
          <a:p>
            <a:r>
              <a:rPr lang="fr-FR" dirty="0"/>
              <a:t>VII. API REST Django – home page</a:t>
            </a:r>
          </a:p>
        </p:txBody>
      </p:sp>
      <p:sp>
        <p:nvSpPr>
          <p:cNvPr id="3" name="Espace réservé du texte 2"/>
          <p:cNvSpPr>
            <a:spLocks noGrp="1"/>
          </p:cNvSpPr>
          <p:nvPr>
            <p:ph type="body" idx="1"/>
          </p:nvPr>
        </p:nvSpPr>
        <p:spPr>
          <a:xfrm>
            <a:off x="1917948" y="2132856"/>
            <a:ext cx="3034953" cy="3672408"/>
          </a:xfrm>
        </p:spPr>
        <p:txBody>
          <a:bodyPr rtlCol="0"/>
          <a:lstStyle/>
          <a:p>
            <a:pPr rtl="0"/>
            <a:r>
              <a:rPr lang="fr-FR" dirty="0">
                <a:solidFill>
                  <a:schemeClr val="tx1"/>
                </a:solidFill>
              </a:rPr>
              <a:t>La page principale est la page de prédiction.</a:t>
            </a:r>
          </a:p>
          <a:p>
            <a:pPr rtl="0"/>
            <a:r>
              <a:rPr lang="fr-FR" dirty="0">
                <a:solidFill>
                  <a:schemeClr val="tx1"/>
                </a:solidFill>
              </a:rPr>
              <a:t>l’utilisateur doit alors remplir tous les champs proposés afin d’obtenir une évaluation de son </a:t>
            </a:r>
            <a:r>
              <a:rPr lang="fr-FR" dirty="0" err="1">
                <a:solidFill>
                  <a:schemeClr val="tx1"/>
                </a:solidFill>
              </a:rPr>
              <a:t>tybe</a:t>
            </a:r>
            <a:r>
              <a:rPr lang="fr-FR" dirty="0">
                <a:solidFill>
                  <a:schemeClr val="tx1"/>
                </a:solidFill>
              </a:rPr>
              <a:t> d’obésité.</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16</a:t>
            </a:fld>
            <a:endParaRPr lang="fr-FR" noProof="0" dirty="0"/>
          </a:p>
        </p:txBody>
      </p:sp>
      <p:pic>
        <p:nvPicPr>
          <p:cNvPr id="5" name="Image 4">
            <a:extLst>
              <a:ext uri="{FF2B5EF4-FFF2-40B4-BE49-F238E27FC236}">
                <a16:creationId xmlns:a16="http://schemas.microsoft.com/office/drawing/2014/main" id="{A0BF450C-E303-4BAC-A82E-D46ACEEFB780}"/>
              </a:ext>
            </a:extLst>
          </p:cNvPr>
          <p:cNvPicPr>
            <a:picLocks noChangeAspect="1"/>
          </p:cNvPicPr>
          <p:nvPr/>
        </p:nvPicPr>
        <p:blipFill>
          <a:blip r:embed="rId2"/>
          <a:stretch>
            <a:fillRect/>
          </a:stretch>
        </p:blipFill>
        <p:spPr>
          <a:xfrm>
            <a:off x="5374332" y="290852"/>
            <a:ext cx="2664296" cy="6255905"/>
          </a:xfrm>
          <a:prstGeom prst="rect">
            <a:avLst/>
          </a:prstGeom>
        </p:spPr>
      </p:pic>
      <p:pic>
        <p:nvPicPr>
          <p:cNvPr id="6" name="Image 5">
            <a:extLst>
              <a:ext uri="{FF2B5EF4-FFF2-40B4-BE49-F238E27FC236}">
                <a16:creationId xmlns:a16="http://schemas.microsoft.com/office/drawing/2014/main" id="{471E20A7-D4C2-4D76-93E6-BEE4C1B07E8B}"/>
              </a:ext>
            </a:extLst>
          </p:cNvPr>
          <p:cNvPicPr>
            <a:picLocks noChangeAspect="1"/>
          </p:cNvPicPr>
          <p:nvPr/>
        </p:nvPicPr>
        <p:blipFill>
          <a:blip r:embed="rId3"/>
          <a:stretch>
            <a:fillRect/>
          </a:stretch>
        </p:blipFill>
        <p:spPr>
          <a:xfrm>
            <a:off x="8326660" y="1680918"/>
            <a:ext cx="3486637" cy="3496163"/>
          </a:xfrm>
          <a:prstGeom prst="rect">
            <a:avLst/>
          </a:prstGeom>
        </p:spPr>
      </p:pic>
    </p:spTree>
    <p:extLst>
      <p:ext uri="{BB962C8B-B14F-4D97-AF65-F5344CB8AC3E}">
        <p14:creationId xmlns:p14="http://schemas.microsoft.com/office/powerpoint/2010/main" val="31305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9823" y="692696"/>
            <a:ext cx="5382542" cy="1371600"/>
          </a:xfrm>
        </p:spPr>
        <p:txBody>
          <a:bodyPr rtlCol="0"/>
          <a:lstStyle/>
          <a:p>
            <a:r>
              <a:rPr lang="fr-FR" dirty="0"/>
              <a:t>VII. API REST Django – self </a:t>
            </a:r>
            <a:r>
              <a:rPr lang="fr-FR" dirty="0" err="1"/>
              <a:t>prediction</a:t>
            </a:r>
            <a:endParaRPr lang="fr-FR" dirty="0"/>
          </a:p>
        </p:txBody>
      </p:sp>
      <p:sp>
        <p:nvSpPr>
          <p:cNvPr id="3" name="Espace réservé du texte 2"/>
          <p:cNvSpPr>
            <a:spLocks noGrp="1"/>
          </p:cNvSpPr>
          <p:nvPr>
            <p:ph type="body" idx="1"/>
          </p:nvPr>
        </p:nvSpPr>
        <p:spPr>
          <a:xfrm>
            <a:off x="2277988" y="2064296"/>
            <a:ext cx="3034953" cy="3672408"/>
          </a:xfrm>
        </p:spPr>
        <p:txBody>
          <a:bodyPr rtlCol="0"/>
          <a:lstStyle/>
          <a:p>
            <a:pPr rtl="0"/>
            <a:r>
              <a:rPr lang="fr-FR" dirty="0">
                <a:solidFill>
                  <a:schemeClr val="tx1"/>
                </a:solidFill>
              </a:rPr>
              <a:t>L’essai avec un cas de figure réel s’avère plutôt correct.</a:t>
            </a:r>
          </a:p>
          <a:p>
            <a:pPr rtl="0"/>
            <a:r>
              <a:rPr lang="fr-FR" dirty="0">
                <a:solidFill>
                  <a:schemeClr val="tx1"/>
                </a:solidFill>
              </a:rPr>
              <a:t>Le modèle me prédit un poids normal et mon IMC me donne le même résultat.</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17</a:t>
            </a:fld>
            <a:endParaRPr lang="fr-FR" noProof="0" dirty="0"/>
          </a:p>
        </p:txBody>
      </p:sp>
      <p:pic>
        <p:nvPicPr>
          <p:cNvPr id="4" name="Image 3">
            <a:extLst>
              <a:ext uri="{FF2B5EF4-FFF2-40B4-BE49-F238E27FC236}">
                <a16:creationId xmlns:a16="http://schemas.microsoft.com/office/drawing/2014/main" id="{DC5E7946-C578-405C-9521-5D9187E70493}"/>
              </a:ext>
            </a:extLst>
          </p:cNvPr>
          <p:cNvPicPr>
            <a:picLocks noChangeAspect="1"/>
          </p:cNvPicPr>
          <p:nvPr/>
        </p:nvPicPr>
        <p:blipFill>
          <a:blip r:embed="rId2"/>
          <a:stretch>
            <a:fillRect/>
          </a:stretch>
        </p:blipFill>
        <p:spPr>
          <a:xfrm>
            <a:off x="5950396" y="140279"/>
            <a:ext cx="3744416" cy="6510177"/>
          </a:xfrm>
          <a:prstGeom prst="rect">
            <a:avLst/>
          </a:prstGeom>
        </p:spPr>
      </p:pic>
    </p:spTree>
    <p:extLst>
      <p:ext uri="{BB962C8B-B14F-4D97-AF65-F5344CB8AC3E}">
        <p14:creationId xmlns:p14="http://schemas.microsoft.com/office/powerpoint/2010/main" val="677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8885" y="201864"/>
            <a:ext cx="9991053" cy="1371600"/>
          </a:xfrm>
        </p:spPr>
        <p:txBody>
          <a:bodyPr rtlCol="0"/>
          <a:lstStyle/>
          <a:p>
            <a:r>
              <a:rPr lang="fr-FR" dirty="0"/>
              <a:t>VII. API REST Django – </a:t>
            </a:r>
            <a:r>
              <a:rPr lang="fr-FR" dirty="0" err="1"/>
              <a:t>Prediction</a:t>
            </a:r>
            <a:r>
              <a:rPr lang="fr-FR" dirty="0"/>
              <a:t> </a:t>
            </a:r>
            <a:r>
              <a:rPr lang="fr-FR" dirty="0" err="1"/>
              <a:t>Results</a:t>
            </a:r>
            <a:endParaRPr lang="fr-FR" dirty="0"/>
          </a:p>
        </p:txBody>
      </p:sp>
      <p:sp>
        <p:nvSpPr>
          <p:cNvPr id="3" name="Espace réservé du texte 2"/>
          <p:cNvSpPr>
            <a:spLocks noGrp="1"/>
          </p:cNvSpPr>
          <p:nvPr>
            <p:ph type="body" idx="1"/>
          </p:nvPr>
        </p:nvSpPr>
        <p:spPr>
          <a:xfrm>
            <a:off x="1098884" y="5551797"/>
            <a:ext cx="10486901" cy="1125231"/>
          </a:xfrm>
        </p:spPr>
        <p:txBody>
          <a:bodyPr rtlCol="0"/>
          <a:lstStyle/>
          <a:p>
            <a:pPr rtl="0"/>
            <a:r>
              <a:rPr lang="fr-FR" dirty="0">
                <a:solidFill>
                  <a:schemeClr val="tx1"/>
                </a:solidFill>
              </a:rPr>
              <a:t>L’onglet DB donne accès à toute cette base de données, composée des différentes prédictions que l’application a pu nous faire. </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18</a:t>
            </a:fld>
            <a:endParaRPr lang="fr-FR" noProof="0" dirty="0"/>
          </a:p>
        </p:txBody>
      </p:sp>
      <p:pic>
        <p:nvPicPr>
          <p:cNvPr id="5" name="Image 4">
            <a:extLst>
              <a:ext uri="{FF2B5EF4-FFF2-40B4-BE49-F238E27FC236}">
                <a16:creationId xmlns:a16="http://schemas.microsoft.com/office/drawing/2014/main" id="{799FCAAC-42FD-4B1B-8C93-4998465181F7}"/>
              </a:ext>
            </a:extLst>
          </p:cNvPr>
          <p:cNvPicPr>
            <a:picLocks noChangeAspect="1"/>
          </p:cNvPicPr>
          <p:nvPr/>
        </p:nvPicPr>
        <p:blipFill>
          <a:blip r:embed="rId2"/>
          <a:stretch>
            <a:fillRect/>
          </a:stretch>
        </p:blipFill>
        <p:spPr>
          <a:xfrm>
            <a:off x="1098885" y="1844824"/>
            <a:ext cx="10486900" cy="3600154"/>
          </a:xfrm>
          <a:prstGeom prst="rect">
            <a:avLst/>
          </a:prstGeom>
        </p:spPr>
      </p:pic>
    </p:spTree>
    <p:extLst>
      <p:ext uri="{BB962C8B-B14F-4D97-AF65-F5344CB8AC3E}">
        <p14:creationId xmlns:p14="http://schemas.microsoft.com/office/powerpoint/2010/main" val="97310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Objectifs du projet :</a:t>
            </a:r>
          </a:p>
        </p:txBody>
      </p:sp>
      <p:sp>
        <p:nvSpPr>
          <p:cNvPr id="14" name="Espace réservé du contenu 13"/>
          <p:cNvSpPr>
            <a:spLocks noGrp="1"/>
          </p:cNvSpPr>
          <p:nvPr>
            <p:ph idx="1"/>
          </p:nvPr>
        </p:nvSpPr>
        <p:spPr/>
        <p:txBody>
          <a:bodyPr rtlCol="0"/>
          <a:lstStyle/>
          <a:p>
            <a:pPr rtl="0"/>
            <a:r>
              <a:rPr lang="fr-FR" dirty="0"/>
              <a:t>Phase d’exploration : découverte du </a:t>
            </a:r>
            <a:r>
              <a:rPr lang="fr-FR" dirty="0" err="1"/>
              <a:t>DataSet</a:t>
            </a:r>
            <a:r>
              <a:rPr lang="fr-FR" dirty="0"/>
              <a:t> / confrontation variables-cible</a:t>
            </a:r>
          </a:p>
          <a:p>
            <a:pPr rtl="0"/>
            <a:r>
              <a:rPr lang="fr-FR" dirty="0"/>
              <a:t>Simplification du </a:t>
            </a:r>
            <a:r>
              <a:rPr lang="fr-FR" dirty="0" err="1"/>
              <a:t>DataSet</a:t>
            </a:r>
            <a:endParaRPr lang="fr-FR" dirty="0"/>
          </a:p>
          <a:p>
            <a:pPr rtl="0"/>
            <a:r>
              <a:rPr lang="fr-FR" dirty="0"/>
              <a:t>Création de modèles</a:t>
            </a:r>
          </a:p>
          <a:p>
            <a:pPr rtl="0"/>
            <a:r>
              <a:rPr lang="fr-FR" dirty="0"/>
              <a:t>Confrontation des modèles</a:t>
            </a:r>
          </a:p>
          <a:p>
            <a:pPr rtl="0"/>
            <a:r>
              <a:rPr lang="fr-FR" dirty="0"/>
              <a:t>Changement des hyper paramètres</a:t>
            </a:r>
          </a:p>
          <a:p>
            <a:pPr rtl="0"/>
            <a:r>
              <a:rPr lang="fr-FR" dirty="0"/>
              <a:t>Conclusion du modèle à retenir</a:t>
            </a:r>
          </a:p>
          <a:p>
            <a:pPr rtl="0"/>
            <a:r>
              <a:rPr lang="fr-FR" dirty="0"/>
              <a:t>API Django</a:t>
            </a:r>
          </a:p>
        </p:txBody>
      </p:sp>
      <p:sp>
        <p:nvSpPr>
          <p:cNvPr id="3" name="Espace réservé du numéro de diapositive 2">
            <a:extLst>
              <a:ext uri="{FF2B5EF4-FFF2-40B4-BE49-F238E27FC236}">
                <a16:creationId xmlns:a16="http://schemas.microsoft.com/office/drawing/2014/main" id="{A26CB13C-EDC6-471E-AA8A-5B39C979FBE9}"/>
              </a:ext>
            </a:extLst>
          </p:cNvPr>
          <p:cNvSpPr>
            <a:spLocks noGrp="1"/>
          </p:cNvSpPr>
          <p:nvPr>
            <p:ph type="sldNum" sz="quarter" idx="12"/>
          </p:nvPr>
        </p:nvSpPr>
        <p:spPr/>
        <p:txBody>
          <a:bodyPr/>
          <a:lstStyle/>
          <a:p>
            <a:pPr rtl="0"/>
            <a:fld id="{2A013F82-EE5E-44EE-A61D-E31C6657F26F}" type="slidenum">
              <a:rPr lang="fr-FR" noProof="0" smtClean="0"/>
              <a:t>2</a:t>
            </a:fld>
            <a:endParaRPr lang="fr-FR" noProof="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 Exploration du </a:t>
            </a:r>
            <a:r>
              <a:rPr lang="fr-FR" dirty="0" err="1"/>
              <a:t>DataSet</a:t>
            </a:r>
            <a:endParaRPr lang="fr-FR" dirty="0"/>
          </a:p>
        </p:txBody>
      </p:sp>
      <p:sp>
        <p:nvSpPr>
          <p:cNvPr id="3" name="Espace réservé du texte 2"/>
          <p:cNvSpPr>
            <a:spLocks noGrp="1"/>
          </p:cNvSpPr>
          <p:nvPr>
            <p:ph type="body" idx="1"/>
          </p:nvPr>
        </p:nvSpPr>
        <p:spPr/>
        <p:txBody>
          <a:bodyPr rtlCol="0"/>
          <a:lstStyle/>
          <a:p>
            <a:pPr rtl="0"/>
            <a:r>
              <a:rPr lang="fr-FR" dirty="0"/>
              <a:t>Nombre de cas en fonction du type d’obésité</a:t>
            </a:r>
          </a:p>
        </p:txBody>
      </p:sp>
      <p:sp>
        <p:nvSpPr>
          <p:cNvPr id="5" name="Espace réservé du texte 4"/>
          <p:cNvSpPr>
            <a:spLocks noGrp="1"/>
          </p:cNvSpPr>
          <p:nvPr>
            <p:ph type="body" sz="quarter" idx="3"/>
          </p:nvPr>
        </p:nvSpPr>
        <p:spPr/>
        <p:txBody>
          <a:bodyPr rtlCol="0"/>
          <a:lstStyle/>
          <a:p>
            <a:pPr rtl="0"/>
            <a:r>
              <a:rPr lang="fr-FR" dirty="0"/>
              <a:t>Distribution de fréquence du poids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3</a:t>
            </a:fld>
            <a:endParaRPr lang="fr-FR" noProof="0" dirty="0"/>
          </a:p>
        </p:txBody>
      </p:sp>
      <p:pic>
        <p:nvPicPr>
          <p:cNvPr id="9" name="Espace réservé du contenu 8">
            <a:extLst>
              <a:ext uri="{FF2B5EF4-FFF2-40B4-BE49-F238E27FC236}">
                <a16:creationId xmlns:a16="http://schemas.microsoft.com/office/drawing/2014/main" id="{F9DD239B-C071-4E0B-A3A1-6E372E7B3868}"/>
              </a:ext>
            </a:extLst>
          </p:cNvPr>
          <p:cNvPicPr>
            <a:picLocks noGrp="1" noChangeAspect="1"/>
          </p:cNvPicPr>
          <p:nvPr>
            <p:ph sz="half" idx="2"/>
          </p:nvPr>
        </p:nvPicPr>
        <p:blipFill>
          <a:blip r:embed="rId2"/>
          <a:stretch>
            <a:fillRect/>
          </a:stretch>
        </p:blipFill>
        <p:spPr>
          <a:xfrm>
            <a:off x="1609653" y="2743200"/>
            <a:ext cx="4241944" cy="3276600"/>
          </a:xfrm>
          <a:prstGeom prst="rect">
            <a:avLst/>
          </a:prstGeom>
        </p:spPr>
      </p:pic>
      <p:pic>
        <p:nvPicPr>
          <p:cNvPr id="11" name="Espace réservé du contenu 10">
            <a:extLst>
              <a:ext uri="{FF2B5EF4-FFF2-40B4-BE49-F238E27FC236}">
                <a16:creationId xmlns:a16="http://schemas.microsoft.com/office/drawing/2014/main" id="{620AFCE0-8DF0-4AFA-86F7-8A394A39E655}"/>
              </a:ext>
            </a:extLst>
          </p:cNvPr>
          <p:cNvPicPr>
            <a:picLocks noGrp="1" noChangeAspect="1"/>
          </p:cNvPicPr>
          <p:nvPr>
            <p:ph sz="quarter" idx="4"/>
          </p:nvPr>
        </p:nvPicPr>
        <p:blipFill>
          <a:blip r:embed="rId3"/>
          <a:stretch>
            <a:fillRect/>
          </a:stretch>
        </p:blipFill>
        <p:spPr>
          <a:xfrm>
            <a:off x="6355952" y="2743200"/>
            <a:ext cx="3669380" cy="3276600"/>
          </a:xfrm>
          <a:prstGeom prst="rect">
            <a:avLst/>
          </a:prstGeom>
        </p:spPr>
      </p:pic>
    </p:spTree>
    <p:extLst>
      <p:ext uri="{BB962C8B-B14F-4D97-AF65-F5344CB8AC3E}">
        <p14:creationId xmlns:p14="http://schemas.microsoft.com/office/powerpoint/2010/main" val="84278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Corrélation des variables</a:t>
            </a:r>
          </a:p>
        </p:txBody>
      </p:sp>
      <p:pic>
        <p:nvPicPr>
          <p:cNvPr id="7" name="Espace réservé du contenu 6">
            <a:extLst>
              <a:ext uri="{FF2B5EF4-FFF2-40B4-BE49-F238E27FC236}">
                <a16:creationId xmlns:a16="http://schemas.microsoft.com/office/drawing/2014/main" id="{3C8B2ACF-9948-428B-A874-7DA7D5E219EB}"/>
              </a:ext>
            </a:extLst>
          </p:cNvPr>
          <p:cNvPicPr>
            <a:picLocks noGrp="1" noChangeAspect="1"/>
          </p:cNvPicPr>
          <p:nvPr>
            <p:ph idx="1"/>
          </p:nvPr>
        </p:nvPicPr>
        <p:blipFill>
          <a:blip r:embed="rId2"/>
          <a:stretch>
            <a:fillRect/>
          </a:stretch>
        </p:blipFill>
        <p:spPr>
          <a:xfrm>
            <a:off x="5140251" y="685800"/>
            <a:ext cx="6023124" cy="5334000"/>
          </a:xfrm>
          <a:prstGeom prst="rect">
            <a:avLst/>
          </a:prstGeom>
        </p:spPr>
      </p:pic>
      <p:sp>
        <p:nvSpPr>
          <p:cNvPr id="4" name="Espace réservé du texte 3"/>
          <p:cNvSpPr>
            <a:spLocks noGrp="1"/>
          </p:cNvSpPr>
          <p:nvPr>
            <p:ph type="body" sz="half" idx="2"/>
          </p:nvPr>
        </p:nvSpPr>
        <p:spPr/>
        <p:txBody>
          <a:bodyPr rtlCol="0"/>
          <a:lstStyle/>
          <a:p>
            <a:pPr rtl="0"/>
            <a:r>
              <a:rPr lang="fr-FR" dirty="0"/>
              <a:t>Le type d’obésité est très corrélé avec le poids, ce qui est logique.</a:t>
            </a:r>
          </a:p>
          <a:p>
            <a:pPr rtl="0"/>
            <a:r>
              <a:rPr lang="fr-FR" dirty="0"/>
              <a:t>Mais également avec l'âge et la consommation de légumes.</a:t>
            </a:r>
          </a:p>
        </p:txBody>
      </p:sp>
      <p:sp>
        <p:nvSpPr>
          <p:cNvPr id="6" name="Espace réservé du numéro de diapositive 5">
            <a:extLst>
              <a:ext uri="{FF2B5EF4-FFF2-40B4-BE49-F238E27FC236}">
                <a16:creationId xmlns:a16="http://schemas.microsoft.com/office/drawing/2014/main" id="{C7498F78-2DE0-40FD-8A89-34E199188684}"/>
              </a:ext>
            </a:extLst>
          </p:cNvPr>
          <p:cNvSpPr>
            <a:spLocks noGrp="1"/>
          </p:cNvSpPr>
          <p:nvPr>
            <p:ph type="sldNum" sz="quarter" idx="12"/>
          </p:nvPr>
        </p:nvSpPr>
        <p:spPr/>
        <p:txBody>
          <a:bodyPr/>
          <a:lstStyle/>
          <a:p>
            <a:pPr rtl="0"/>
            <a:fld id="{2A013F82-EE5E-44EE-A61D-E31C6657F26F}" type="slidenum">
              <a:rPr lang="fr-FR" noProof="0" smtClean="0"/>
              <a:t>4</a:t>
            </a:fld>
            <a:endParaRPr lang="fr-FR" noProof="0"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604" y="876300"/>
            <a:ext cx="4318728" cy="2667000"/>
          </a:xfrm>
        </p:spPr>
        <p:txBody>
          <a:bodyPr rtlCol="0" anchor="b">
            <a:normAutofit/>
          </a:bodyPr>
          <a:lstStyle/>
          <a:p>
            <a:pPr rtl="0"/>
            <a:r>
              <a:rPr lang="fr-FR" dirty="0"/>
              <a:t>Principal Component </a:t>
            </a:r>
            <a:r>
              <a:rPr lang="fr-FR" dirty="0" err="1"/>
              <a:t>Analysis</a:t>
            </a:r>
            <a:endParaRPr lang="fr-FR" dirty="0"/>
          </a:p>
        </p:txBody>
      </p:sp>
      <p:pic>
        <p:nvPicPr>
          <p:cNvPr id="8" name="Image 7">
            <a:extLst>
              <a:ext uri="{FF2B5EF4-FFF2-40B4-BE49-F238E27FC236}">
                <a16:creationId xmlns:a16="http://schemas.microsoft.com/office/drawing/2014/main" id="{32D702CF-C2CD-4E4F-BA64-D337092DC2BC}"/>
              </a:ext>
            </a:extLst>
          </p:cNvPr>
          <p:cNvPicPr>
            <a:picLocks noChangeAspect="1"/>
          </p:cNvPicPr>
          <p:nvPr/>
        </p:nvPicPr>
        <p:blipFill>
          <a:blip r:embed="rId2"/>
          <a:stretch>
            <a:fillRect/>
          </a:stretch>
        </p:blipFill>
        <p:spPr>
          <a:xfrm>
            <a:off x="5500319" y="353958"/>
            <a:ext cx="5632901" cy="5665842"/>
          </a:xfrm>
          <a:prstGeom prst="rect">
            <a:avLst/>
          </a:prstGeom>
          <a:noFill/>
        </p:spPr>
      </p:pic>
      <p:sp>
        <p:nvSpPr>
          <p:cNvPr id="4" name="Espace réservé du texte 3"/>
          <p:cNvSpPr>
            <a:spLocks noGrp="1"/>
          </p:cNvSpPr>
          <p:nvPr>
            <p:ph type="body" sz="half" idx="2"/>
          </p:nvPr>
        </p:nvSpPr>
        <p:spPr>
          <a:xfrm>
            <a:off x="1065213" y="3717032"/>
            <a:ext cx="4237111" cy="2302768"/>
          </a:xfrm>
        </p:spPr>
        <p:txBody>
          <a:bodyPr rtlCol="0">
            <a:normAutofit/>
          </a:bodyPr>
          <a:lstStyle/>
          <a:p>
            <a:r>
              <a:rPr lang="fr-FR"/>
              <a:t>Les informations contenues dans une colonne sont le montant de la variance qu'elle contient. L'objectif principal des composants principaux est de représenter les informations de l'ensemble de données avec un minimum de colonnes possible.</a:t>
            </a:r>
            <a:endParaRPr lang="fr-FR" dirty="0"/>
          </a:p>
        </p:txBody>
      </p:sp>
      <p:sp>
        <p:nvSpPr>
          <p:cNvPr id="6" name="Espace réservé du numéro de diapositive 5">
            <a:extLst>
              <a:ext uri="{FF2B5EF4-FFF2-40B4-BE49-F238E27FC236}">
                <a16:creationId xmlns:a16="http://schemas.microsoft.com/office/drawing/2014/main" id="{C7498F78-2DE0-40FD-8A89-34E199188684}"/>
              </a:ext>
            </a:extLst>
          </p:cNvPr>
          <p:cNvSpPr>
            <a:spLocks noGrp="1"/>
          </p:cNvSpPr>
          <p:nvPr>
            <p:ph type="sldNum" sz="quarter" idx="12"/>
          </p:nvPr>
        </p:nvSpPr>
        <p:spPr>
          <a:xfrm>
            <a:off x="9828211" y="6400800"/>
            <a:ext cx="838201" cy="276228"/>
          </a:xfrm>
        </p:spPr>
        <p:txBody>
          <a:bodyPr anchor="ctr">
            <a:normAutofit/>
          </a:bodyPr>
          <a:lstStyle/>
          <a:p>
            <a:pPr rtl="0">
              <a:spcAft>
                <a:spcPts val="600"/>
              </a:spcAft>
            </a:pPr>
            <a:fld id="{2A013F82-EE5E-44EE-A61D-E31C6657F26F}" type="slidenum">
              <a:rPr lang="fr-FR" noProof="0" smtClean="0"/>
              <a:pPr rtl="0">
                <a:spcAft>
                  <a:spcPts val="600"/>
                </a:spcAft>
              </a:pPr>
              <a:t>5</a:t>
            </a:fld>
            <a:endParaRPr lang="fr-FR" noProof="0"/>
          </a:p>
        </p:txBody>
      </p:sp>
    </p:spTree>
    <p:extLst>
      <p:ext uri="{BB962C8B-B14F-4D97-AF65-F5344CB8AC3E}">
        <p14:creationId xmlns:p14="http://schemas.microsoft.com/office/powerpoint/2010/main" val="319932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pPr rtl="0"/>
            <a:r>
              <a:rPr lang="fr-FR" dirty="0"/>
              <a:t>II. Simplification du </a:t>
            </a:r>
            <a:r>
              <a:rPr lang="fr-FR" dirty="0" err="1"/>
              <a:t>DataSet</a:t>
            </a:r>
            <a:endParaRPr lang="fr-FR" dirty="0"/>
          </a:p>
        </p:txBody>
      </p:sp>
      <p:sp>
        <p:nvSpPr>
          <p:cNvPr id="3" name="Espace réservé du texte 2"/>
          <p:cNvSpPr>
            <a:spLocks noGrp="1"/>
          </p:cNvSpPr>
          <p:nvPr>
            <p:ph type="body" idx="1"/>
          </p:nvPr>
        </p:nvSpPr>
        <p:spPr>
          <a:xfrm>
            <a:off x="1943190" y="1905000"/>
            <a:ext cx="8302441" cy="762000"/>
          </a:xfrm>
        </p:spPr>
        <p:txBody>
          <a:bodyPr rtlCol="0"/>
          <a:lstStyle/>
          <a:p>
            <a:pPr rtl="0"/>
            <a:r>
              <a:rPr lang="fr-FR" dirty="0"/>
              <a:t>Conversion des données de string à </a:t>
            </a:r>
            <a:r>
              <a:rPr lang="fr-FR" dirty="0" err="1"/>
              <a:t>float</a:t>
            </a:r>
            <a:endParaRPr lang="fr-FR" dirty="0"/>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6</a:t>
            </a:fld>
            <a:endParaRPr lang="fr-FR" noProof="0" dirty="0"/>
          </a:p>
        </p:txBody>
      </p:sp>
      <p:pic>
        <p:nvPicPr>
          <p:cNvPr id="14" name="Espace réservé du contenu 13">
            <a:extLst>
              <a:ext uri="{FF2B5EF4-FFF2-40B4-BE49-F238E27FC236}">
                <a16:creationId xmlns:a16="http://schemas.microsoft.com/office/drawing/2014/main" id="{49A089FA-0060-4E21-A5AB-13AE535D5E9C}"/>
              </a:ext>
            </a:extLst>
          </p:cNvPr>
          <p:cNvPicPr>
            <a:picLocks noGrp="1" noChangeAspect="1"/>
          </p:cNvPicPr>
          <p:nvPr>
            <p:ph sz="half" idx="2"/>
          </p:nvPr>
        </p:nvPicPr>
        <p:blipFill>
          <a:blip r:embed="rId2"/>
          <a:stretch>
            <a:fillRect/>
          </a:stretch>
        </p:blipFill>
        <p:spPr>
          <a:xfrm>
            <a:off x="1943191" y="2914908"/>
            <a:ext cx="8302441" cy="1409183"/>
          </a:xfrm>
          <a:prstGeom prst="rect">
            <a:avLst/>
          </a:prstGeom>
        </p:spPr>
      </p:pic>
      <p:sp>
        <p:nvSpPr>
          <p:cNvPr id="15" name="Espace réservé du texte 2">
            <a:extLst>
              <a:ext uri="{FF2B5EF4-FFF2-40B4-BE49-F238E27FC236}">
                <a16:creationId xmlns:a16="http://schemas.microsoft.com/office/drawing/2014/main" id="{AF489A59-1170-485D-BAFF-8FEFBF769BC4}"/>
              </a:ext>
            </a:extLst>
          </p:cNvPr>
          <p:cNvSpPr txBox="1">
            <a:spLocks/>
          </p:cNvSpPr>
          <p:nvPr/>
        </p:nvSpPr>
        <p:spPr>
          <a:xfrm>
            <a:off x="1822555" y="4596780"/>
            <a:ext cx="8543710" cy="101724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r>
              <a:rPr lang="fr-FR" dirty="0"/>
              <a:t>Aucun retrait de colonne n’a été effectué, car seul le poids est prépondérant devant les autres colonnes</a:t>
            </a:r>
          </a:p>
        </p:txBody>
      </p:sp>
    </p:spTree>
    <p:extLst>
      <p:ext uri="{BB962C8B-B14F-4D97-AF65-F5344CB8AC3E}">
        <p14:creationId xmlns:p14="http://schemas.microsoft.com/office/powerpoint/2010/main" val="87493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pPr rtl="0"/>
            <a:r>
              <a:rPr lang="fr-FR" dirty="0"/>
              <a:t>III. Création des modèles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7</a:t>
            </a:fld>
            <a:endParaRPr lang="fr-FR" noProof="0" dirty="0"/>
          </a:p>
        </p:txBody>
      </p:sp>
      <p:sp>
        <p:nvSpPr>
          <p:cNvPr id="7" name="Espace réservé du texte 6">
            <a:extLst>
              <a:ext uri="{FF2B5EF4-FFF2-40B4-BE49-F238E27FC236}">
                <a16:creationId xmlns:a16="http://schemas.microsoft.com/office/drawing/2014/main" id="{16295C99-1B47-492C-AF0E-42FBCAEBF168}"/>
              </a:ext>
            </a:extLst>
          </p:cNvPr>
          <p:cNvSpPr>
            <a:spLocks noGrp="1"/>
          </p:cNvSpPr>
          <p:nvPr>
            <p:ph type="body" idx="1"/>
          </p:nvPr>
        </p:nvSpPr>
        <p:spPr>
          <a:xfrm>
            <a:off x="1943190" y="1916832"/>
            <a:ext cx="7020273" cy="762000"/>
          </a:xfrm>
        </p:spPr>
        <p:txBody>
          <a:bodyPr/>
          <a:lstStyle/>
          <a:p>
            <a:r>
              <a:rPr lang="en-US" dirty="0"/>
              <a:t>Premier </a:t>
            </a:r>
            <a:r>
              <a:rPr lang="en-US" dirty="0" err="1"/>
              <a:t>essai</a:t>
            </a:r>
            <a:r>
              <a:rPr lang="en-US" dirty="0"/>
              <a:t> avec </a:t>
            </a:r>
            <a:r>
              <a:rPr lang="en-US" dirty="0" err="1"/>
              <a:t>une</a:t>
            </a:r>
            <a:r>
              <a:rPr lang="en-US" dirty="0"/>
              <a:t> Random forest</a:t>
            </a:r>
          </a:p>
        </p:txBody>
      </p:sp>
      <p:pic>
        <p:nvPicPr>
          <p:cNvPr id="9" name="Image 8">
            <a:extLst>
              <a:ext uri="{FF2B5EF4-FFF2-40B4-BE49-F238E27FC236}">
                <a16:creationId xmlns:a16="http://schemas.microsoft.com/office/drawing/2014/main" id="{B7E4A561-91C3-4FE3-9B55-9C2D70EA5586}"/>
              </a:ext>
            </a:extLst>
          </p:cNvPr>
          <p:cNvPicPr>
            <a:picLocks noChangeAspect="1"/>
          </p:cNvPicPr>
          <p:nvPr/>
        </p:nvPicPr>
        <p:blipFill>
          <a:blip r:embed="rId2"/>
          <a:stretch>
            <a:fillRect/>
          </a:stretch>
        </p:blipFill>
        <p:spPr>
          <a:xfrm>
            <a:off x="2798301" y="3431770"/>
            <a:ext cx="4725059" cy="1352739"/>
          </a:xfrm>
          <a:prstGeom prst="rect">
            <a:avLst/>
          </a:prstGeom>
        </p:spPr>
      </p:pic>
      <p:pic>
        <p:nvPicPr>
          <p:cNvPr id="10" name="Image 9">
            <a:extLst>
              <a:ext uri="{FF2B5EF4-FFF2-40B4-BE49-F238E27FC236}">
                <a16:creationId xmlns:a16="http://schemas.microsoft.com/office/drawing/2014/main" id="{E4235A58-5044-463A-B3D9-97D43305A68B}"/>
              </a:ext>
            </a:extLst>
          </p:cNvPr>
          <p:cNvPicPr>
            <a:picLocks noChangeAspect="1"/>
          </p:cNvPicPr>
          <p:nvPr/>
        </p:nvPicPr>
        <p:blipFill>
          <a:blip r:embed="rId3"/>
          <a:stretch>
            <a:fillRect/>
          </a:stretch>
        </p:blipFill>
        <p:spPr>
          <a:xfrm>
            <a:off x="2798301" y="5110064"/>
            <a:ext cx="6592220" cy="523948"/>
          </a:xfrm>
          <a:prstGeom prst="rect">
            <a:avLst/>
          </a:prstGeom>
        </p:spPr>
      </p:pic>
    </p:spTree>
    <p:extLst>
      <p:ext uri="{BB962C8B-B14F-4D97-AF65-F5344CB8AC3E}">
        <p14:creationId xmlns:p14="http://schemas.microsoft.com/office/powerpoint/2010/main" val="304284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pPr rtl="0"/>
            <a:r>
              <a:rPr lang="fr-FR" dirty="0"/>
              <a:t>III. Création des modèles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8</a:t>
            </a:fld>
            <a:endParaRPr lang="fr-FR" noProof="0" dirty="0"/>
          </a:p>
        </p:txBody>
      </p:sp>
      <p:sp>
        <p:nvSpPr>
          <p:cNvPr id="7" name="Espace réservé du texte 6">
            <a:extLst>
              <a:ext uri="{FF2B5EF4-FFF2-40B4-BE49-F238E27FC236}">
                <a16:creationId xmlns:a16="http://schemas.microsoft.com/office/drawing/2014/main" id="{16295C99-1B47-492C-AF0E-42FBCAEBF168}"/>
              </a:ext>
            </a:extLst>
          </p:cNvPr>
          <p:cNvSpPr>
            <a:spLocks noGrp="1"/>
          </p:cNvSpPr>
          <p:nvPr>
            <p:ph type="body" idx="1"/>
          </p:nvPr>
        </p:nvSpPr>
        <p:spPr>
          <a:xfrm>
            <a:off x="1943190" y="1916832"/>
            <a:ext cx="7020273" cy="762000"/>
          </a:xfrm>
        </p:spPr>
        <p:txBody>
          <a:bodyPr/>
          <a:lstStyle/>
          <a:p>
            <a:r>
              <a:rPr lang="en-US" dirty="0"/>
              <a:t>Decision tree</a:t>
            </a:r>
          </a:p>
        </p:txBody>
      </p:sp>
      <p:pic>
        <p:nvPicPr>
          <p:cNvPr id="3" name="Image 2">
            <a:extLst>
              <a:ext uri="{FF2B5EF4-FFF2-40B4-BE49-F238E27FC236}">
                <a16:creationId xmlns:a16="http://schemas.microsoft.com/office/drawing/2014/main" id="{C188C07D-B04C-4B9C-944D-1C4113C2A154}"/>
              </a:ext>
            </a:extLst>
          </p:cNvPr>
          <p:cNvPicPr>
            <a:picLocks noChangeAspect="1"/>
          </p:cNvPicPr>
          <p:nvPr/>
        </p:nvPicPr>
        <p:blipFill>
          <a:blip r:embed="rId2"/>
          <a:stretch>
            <a:fillRect/>
          </a:stretch>
        </p:blipFill>
        <p:spPr>
          <a:xfrm>
            <a:off x="2061964" y="2678832"/>
            <a:ext cx="6287377" cy="523948"/>
          </a:xfrm>
          <a:prstGeom prst="rect">
            <a:avLst/>
          </a:prstGeom>
        </p:spPr>
      </p:pic>
      <p:pic>
        <p:nvPicPr>
          <p:cNvPr id="4" name="Image 3">
            <a:extLst>
              <a:ext uri="{FF2B5EF4-FFF2-40B4-BE49-F238E27FC236}">
                <a16:creationId xmlns:a16="http://schemas.microsoft.com/office/drawing/2014/main" id="{86BC78F2-8D83-4949-9C60-736B83A7F068}"/>
              </a:ext>
            </a:extLst>
          </p:cNvPr>
          <p:cNvPicPr>
            <a:picLocks noChangeAspect="1"/>
          </p:cNvPicPr>
          <p:nvPr/>
        </p:nvPicPr>
        <p:blipFill>
          <a:blip r:embed="rId3"/>
          <a:stretch>
            <a:fillRect/>
          </a:stretch>
        </p:blipFill>
        <p:spPr>
          <a:xfrm>
            <a:off x="2073223" y="3964780"/>
            <a:ext cx="5887272" cy="523948"/>
          </a:xfrm>
          <a:prstGeom prst="rect">
            <a:avLst/>
          </a:prstGeom>
        </p:spPr>
      </p:pic>
      <p:pic>
        <p:nvPicPr>
          <p:cNvPr id="5" name="Image 4">
            <a:extLst>
              <a:ext uri="{FF2B5EF4-FFF2-40B4-BE49-F238E27FC236}">
                <a16:creationId xmlns:a16="http://schemas.microsoft.com/office/drawing/2014/main" id="{1457CDF7-4AC8-447E-90EE-6C5A9AFC49D4}"/>
              </a:ext>
            </a:extLst>
          </p:cNvPr>
          <p:cNvPicPr>
            <a:picLocks noChangeAspect="1"/>
          </p:cNvPicPr>
          <p:nvPr/>
        </p:nvPicPr>
        <p:blipFill>
          <a:blip r:embed="rId4"/>
          <a:stretch>
            <a:fillRect/>
          </a:stretch>
        </p:blipFill>
        <p:spPr>
          <a:xfrm>
            <a:off x="2073223" y="5250728"/>
            <a:ext cx="6411220" cy="533474"/>
          </a:xfrm>
          <a:prstGeom prst="rect">
            <a:avLst/>
          </a:prstGeom>
        </p:spPr>
      </p:pic>
      <p:sp>
        <p:nvSpPr>
          <p:cNvPr id="12" name="Espace réservé du texte 6">
            <a:extLst>
              <a:ext uri="{FF2B5EF4-FFF2-40B4-BE49-F238E27FC236}">
                <a16:creationId xmlns:a16="http://schemas.microsoft.com/office/drawing/2014/main" id="{FB5EF661-E52F-46D8-9764-24EDAD85DF4D}"/>
              </a:ext>
            </a:extLst>
          </p:cNvPr>
          <p:cNvSpPr txBox="1">
            <a:spLocks/>
          </p:cNvSpPr>
          <p:nvPr/>
        </p:nvSpPr>
        <p:spPr>
          <a:xfrm>
            <a:off x="2062674" y="3202780"/>
            <a:ext cx="7020273"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r>
              <a:rPr lang="en-US" dirty="0"/>
              <a:t>Support vector machine</a:t>
            </a:r>
          </a:p>
        </p:txBody>
      </p:sp>
      <p:sp>
        <p:nvSpPr>
          <p:cNvPr id="13" name="Espace réservé du texte 6">
            <a:extLst>
              <a:ext uri="{FF2B5EF4-FFF2-40B4-BE49-F238E27FC236}">
                <a16:creationId xmlns:a16="http://schemas.microsoft.com/office/drawing/2014/main" id="{EA4755D5-703A-4575-AA60-646A0F2A2A06}"/>
              </a:ext>
            </a:extLst>
          </p:cNvPr>
          <p:cNvSpPr txBox="1">
            <a:spLocks/>
          </p:cNvSpPr>
          <p:nvPr/>
        </p:nvSpPr>
        <p:spPr>
          <a:xfrm>
            <a:off x="2061964" y="4488728"/>
            <a:ext cx="7020273"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r>
              <a:rPr lang="en-US" dirty="0"/>
              <a:t>Logistic regression</a:t>
            </a:r>
          </a:p>
        </p:txBody>
      </p:sp>
    </p:spTree>
    <p:extLst>
      <p:ext uri="{BB962C8B-B14F-4D97-AF65-F5344CB8AC3E}">
        <p14:creationId xmlns:p14="http://schemas.microsoft.com/office/powerpoint/2010/main" val="413594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3190" y="381000"/>
            <a:ext cx="9144001" cy="1371600"/>
          </a:xfrm>
        </p:spPr>
        <p:txBody>
          <a:bodyPr rtlCol="0"/>
          <a:lstStyle/>
          <a:p>
            <a:pPr rtl="0"/>
            <a:r>
              <a:rPr lang="fr-FR" dirty="0"/>
              <a:t>III. Création des modèles</a:t>
            </a:r>
          </a:p>
        </p:txBody>
      </p:sp>
      <p:sp>
        <p:nvSpPr>
          <p:cNvPr id="8" name="Espace réservé du numéro de diapositive 7">
            <a:extLst>
              <a:ext uri="{FF2B5EF4-FFF2-40B4-BE49-F238E27FC236}">
                <a16:creationId xmlns:a16="http://schemas.microsoft.com/office/drawing/2014/main" id="{746DA3C9-9392-415F-9F9C-5E216A6721F0}"/>
              </a:ext>
            </a:extLst>
          </p:cNvPr>
          <p:cNvSpPr>
            <a:spLocks noGrp="1"/>
          </p:cNvSpPr>
          <p:nvPr>
            <p:ph type="sldNum" sz="quarter" idx="12"/>
          </p:nvPr>
        </p:nvSpPr>
        <p:spPr/>
        <p:txBody>
          <a:bodyPr/>
          <a:lstStyle/>
          <a:p>
            <a:fld id="{2A013F82-EE5E-44EE-A61D-E31C6657F26F}" type="slidenum">
              <a:rPr lang="fr-FR" noProof="0" smtClean="0"/>
              <a:pPr/>
              <a:t>9</a:t>
            </a:fld>
            <a:endParaRPr lang="fr-FR" noProof="0" dirty="0"/>
          </a:p>
        </p:txBody>
      </p:sp>
      <p:sp>
        <p:nvSpPr>
          <p:cNvPr id="7" name="Espace réservé du texte 6">
            <a:extLst>
              <a:ext uri="{FF2B5EF4-FFF2-40B4-BE49-F238E27FC236}">
                <a16:creationId xmlns:a16="http://schemas.microsoft.com/office/drawing/2014/main" id="{16295C99-1B47-492C-AF0E-42FBCAEBF168}"/>
              </a:ext>
            </a:extLst>
          </p:cNvPr>
          <p:cNvSpPr>
            <a:spLocks noGrp="1"/>
          </p:cNvSpPr>
          <p:nvPr>
            <p:ph type="body" idx="1"/>
          </p:nvPr>
        </p:nvSpPr>
        <p:spPr>
          <a:xfrm>
            <a:off x="1943190" y="1916832"/>
            <a:ext cx="7020273" cy="762000"/>
          </a:xfrm>
        </p:spPr>
        <p:txBody>
          <a:bodyPr/>
          <a:lstStyle/>
          <a:p>
            <a:r>
              <a:rPr lang="en-US" dirty="0"/>
              <a:t>Stochastic gradient descent Classifier</a:t>
            </a:r>
          </a:p>
        </p:txBody>
      </p:sp>
      <p:pic>
        <p:nvPicPr>
          <p:cNvPr id="6" name="Image 5">
            <a:extLst>
              <a:ext uri="{FF2B5EF4-FFF2-40B4-BE49-F238E27FC236}">
                <a16:creationId xmlns:a16="http://schemas.microsoft.com/office/drawing/2014/main" id="{6F90AD16-2463-40F0-BE24-80EF39062E59}"/>
              </a:ext>
            </a:extLst>
          </p:cNvPr>
          <p:cNvPicPr>
            <a:picLocks noChangeAspect="1"/>
          </p:cNvPicPr>
          <p:nvPr/>
        </p:nvPicPr>
        <p:blipFill>
          <a:blip r:embed="rId2"/>
          <a:stretch>
            <a:fillRect/>
          </a:stretch>
        </p:blipFill>
        <p:spPr>
          <a:xfrm>
            <a:off x="2062674" y="2669306"/>
            <a:ext cx="6011114" cy="533474"/>
          </a:xfrm>
          <a:prstGeom prst="rect">
            <a:avLst/>
          </a:prstGeom>
        </p:spPr>
      </p:pic>
      <p:pic>
        <p:nvPicPr>
          <p:cNvPr id="11" name="Image 10">
            <a:extLst>
              <a:ext uri="{FF2B5EF4-FFF2-40B4-BE49-F238E27FC236}">
                <a16:creationId xmlns:a16="http://schemas.microsoft.com/office/drawing/2014/main" id="{9A074CC3-ED95-4803-9EE6-84723781F85A}"/>
              </a:ext>
            </a:extLst>
          </p:cNvPr>
          <p:cNvPicPr>
            <a:picLocks noChangeAspect="1"/>
          </p:cNvPicPr>
          <p:nvPr/>
        </p:nvPicPr>
        <p:blipFill>
          <a:blip r:embed="rId3"/>
          <a:stretch>
            <a:fillRect/>
          </a:stretch>
        </p:blipFill>
        <p:spPr>
          <a:xfrm>
            <a:off x="2062674" y="3970054"/>
            <a:ext cx="4696480" cy="1486107"/>
          </a:xfrm>
          <a:prstGeom prst="rect">
            <a:avLst/>
          </a:prstGeom>
        </p:spPr>
      </p:pic>
      <p:sp>
        <p:nvSpPr>
          <p:cNvPr id="12" name="Espace réservé du texte 6">
            <a:extLst>
              <a:ext uri="{FF2B5EF4-FFF2-40B4-BE49-F238E27FC236}">
                <a16:creationId xmlns:a16="http://schemas.microsoft.com/office/drawing/2014/main" id="{FB5EF661-E52F-46D8-9764-24EDAD85DF4D}"/>
              </a:ext>
            </a:extLst>
          </p:cNvPr>
          <p:cNvSpPr txBox="1">
            <a:spLocks/>
          </p:cNvSpPr>
          <p:nvPr/>
        </p:nvSpPr>
        <p:spPr>
          <a:xfrm>
            <a:off x="2062674" y="3202780"/>
            <a:ext cx="7020273"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r>
              <a:rPr lang="fr-FR" dirty="0"/>
              <a:t>k-</a:t>
            </a:r>
            <a:r>
              <a:rPr lang="fr-FR" dirty="0" err="1"/>
              <a:t>nearest</a:t>
            </a:r>
            <a:r>
              <a:rPr lang="fr-FR" dirty="0"/>
              <a:t> </a:t>
            </a:r>
            <a:r>
              <a:rPr lang="fr-FR" dirty="0" err="1"/>
              <a:t>neighbors</a:t>
            </a:r>
            <a:endParaRPr lang="en-US" dirty="0"/>
          </a:p>
        </p:txBody>
      </p:sp>
    </p:spTree>
    <p:extLst>
      <p:ext uri="{BB962C8B-B14F-4D97-AF65-F5344CB8AC3E}">
        <p14:creationId xmlns:p14="http://schemas.microsoft.com/office/powerpoint/2010/main" val="75423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unnel bleu numérique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5_TF02895261_TF02895261.potx" id="{D591E305-304E-4F08-83F3-B9147EDAAFB5}" vid="{F4994B82-D552-431A-8540-55AA87CE1401}"/>
    </a:ext>
  </a:extLst>
</a:theme>
</file>

<file path=ppt/theme/theme2.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purl.org/dc/dcmitype/"/>
    <ds:schemaRef ds:uri="http://purl.org/dc/elements/1.1/"/>
    <ds:schemaRef ds:uri="http://purl.org/dc/terms/"/>
    <ds:schemaRef ds:uri="4873beb7-5857-4685-be1f-d57550cc96cc"/>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81</TotalTime>
  <Words>537</Words>
  <Application>Microsoft Office PowerPoint</Application>
  <PresentationFormat>Personnalisé</PresentationFormat>
  <Paragraphs>88</Paragraphs>
  <Slides>18</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Corbel</vt:lpstr>
      <vt:lpstr>Tunnel bleu numérique 16:9</vt:lpstr>
      <vt:lpstr>Obesity – Causes and Consequences</vt:lpstr>
      <vt:lpstr>Objectifs du projet :</vt:lpstr>
      <vt:lpstr>I. Exploration du DataSet</vt:lpstr>
      <vt:lpstr>Corrélation des variables</vt:lpstr>
      <vt:lpstr>Principal Component Analysis</vt:lpstr>
      <vt:lpstr>II. Simplification du DataSet</vt:lpstr>
      <vt:lpstr>III. Création des modèles</vt:lpstr>
      <vt:lpstr>III. Création des modèles</vt:lpstr>
      <vt:lpstr>III. Création des modèles</vt:lpstr>
      <vt:lpstr>IV. Comparaison des modèles</vt:lpstr>
      <vt:lpstr>V. Changement des hyper-paramètres</vt:lpstr>
      <vt:lpstr>VI. Conclusion du modèle définitif</vt:lpstr>
      <vt:lpstr>Schéma global de notre démarche</vt:lpstr>
      <vt:lpstr>BONUS : Test avec un réseau de neurones</vt:lpstr>
      <vt:lpstr>VII. API REST Django - header</vt:lpstr>
      <vt:lpstr>VII. API REST Django – home page</vt:lpstr>
      <vt:lpstr>VII. API REST Django – self prediction</vt:lpstr>
      <vt:lpstr>VII. API REST Django – Prediction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 Causes and Consequences</dc:title>
  <dc:creator>Thomas Roux</dc:creator>
  <cp:lastModifiedBy>Thomas Roux</cp:lastModifiedBy>
  <cp:revision>10</cp:revision>
  <dcterms:created xsi:type="dcterms:W3CDTF">2021-01-09T22:02:02Z</dcterms:created>
  <dcterms:modified xsi:type="dcterms:W3CDTF">2021-01-09T23:25:24Z</dcterms:modified>
</cp:coreProperties>
</file>