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3" r:id="rId3"/>
    <p:sldId id="288" r:id="rId4"/>
    <p:sldId id="264" r:id="rId5"/>
    <p:sldId id="262" r:id="rId6"/>
    <p:sldId id="289" r:id="rId7"/>
    <p:sldId id="259" r:id="rId8"/>
    <p:sldId id="270" r:id="rId9"/>
    <p:sldId id="257" r:id="rId10"/>
    <p:sldId id="260" r:id="rId11"/>
    <p:sldId id="294" r:id="rId12"/>
    <p:sldId id="290" r:id="rId13"/>
    <p:sldId id="276" r:id="rId14"/>
    <p:sldId id="291" r:id="rId15"/>
    <p:sldId id="278" r:id="rId16"/>
    <p:sldId id="298" r:id="rId17"/>
    <p:sldId id="299" r:id="rId18"/>
    <p:sldId id="300" r:id="rId19"/>
    <p:sldId id="301" r:id="rId20"/>
    <p:sldId id="272" r:id="rId21"/>
    <p:sldId id="273" r:id="rId22"/>
    <p:sldId id="283" r:id="rId23"/>
    <p:sldId id="295" r:id="rId24"/>
    <p:sldId id="275" r:id="rId25"/>
    <p:sldId id="296" r:id="rId26"/>
    <p:sldId id="280" r:id="rId27"/>
    <p:sldId id="297" r:id="rId28"/>
    <p:sldId id="269" r:id="rId29"/>
    <p:sldId id="304" r:id="rId30"/>
    <p:sldId id="282" r:id="rId31"/>
    <p:sldId id="303" r:id="rId32"/>
    <p:sldId id="292" r:id="rId33"/>
    <p:sldId id="305" r:id="rId34"/>
    <p:sldId id="293" r:id="rId35"/>
    <p:sldId id="279"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A9D"/>
    <a:srgbClr val="DA4458"/>
    <a:srgbClr val="CD07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89"/>
    <p:restoredTop sz="78898"/>
  </p:normalViewPr>
  <p:slideViewPr>
    <p:cSldViewPr snapToGrid="0" snapToObjects="1">
      <p:cViewPr varScale="1">
        <p:scale>
          <a:sx n="85" d="100"/>
          <a:sy n="85" d="100"/>
        </p:scale>
        <p:origin x="11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04CA8-7D53-6F43-86DA-E9EED3784408}" type="datetimeFigureOut">
              <a:rPr lang="en-US" smtClean="0"/>
              <a:t>4/4/23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EC6B6-2ECA-AF4A-8D30-9F3B43FAAF23}" type="slidenum">
              <a:rPr lang="en-US" smtClean="0"/>
              <a:t>‹#›</a:t>
            </a:fld>
            <a:endParaRPr lang="en-US"/>
          </a:p>
        </p:txBody>
      </p:sp>
    </p:spTree>
    <p:extLst>
      <p:ext uri="{BB962C8B-B14F-4D97-AF65-F5344CB8AC3E}">
        <p14:creationId xmlns:p14="http://schemas.microsoft.com/office/powerpoint/2010/main" val="8178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"Good evening, everyone. It’s our pleasure to be here today to present our final capstone project on Swire </a:t>
            </a:r>
            <a:r>
              <a:rPr lang="en-US" sz="1200" b="0" i="0" u="none" strike="noStrike" kern="1200" dirty="0" err="1">
                <a:solidFill>
                  <a:schemeClr val="tx1"/>
                </a:solidFill>
                <a:effectLst/>
                <a:latin typeface="+mn-lt"/>
                <a:ea typeface="+mn-ea"/>
                <a:cs typeface="+mn-cs"/>
              </a:rPr>
              <a:t>Coca-cola’s</a:t>
            </a:r>
            <a:r>
              <a:rPr lang="en-US" sz="1200" b="0" i="0" u="none" strike="noStrike" kern="1200" dirty="0">
                <a:solidFill>
                  <a:schemeClr val="tx1"/>
                </a:solidFill>
                <a:effectLst/>
                <a:latin typeface="+mn-lt"/>
                <a:ea typeface="+mn-ea"/>
                <a:cs typeface="+mn-cs"/>
              </a:rPr>
              <a:t> Use case 1: Predicting Customer success. My name is </a:t>
            </a:r>
            <a:r>
              <a:rPr lang="en-US" sz="1200" b="0" i="0" u="none" strike="noStrike" kern="1200" dirty="0" err="1">
                <a:solidFill>
                  <a:schemeClr val="tx1"/>
                </a:solidFill>
                <a:effectLst/>
                <a:latin typeface="+mn-lt"/>
                <a:ea typeface="+mn-ea"/>
                <a:cs typeface="+mn-cs"/>
              </a:rPr>
              <a:t>Niha</a:t>
            </a:r>
            <a:r>
              <a:rPr lang="en-US" sz="1200" b="0" i="0" u="none" strike="noStrike" kern="1200" dirty="0">
                <a:solidFill>
                  <a:schemeClr val="tx1"/>
                </a:solidFill>
                <a:effectLst/>
                <a:latin typeface="+mn-lt"/>
                <a:ea typeface="+mn-ea"/>
                <a:cs typeface="+mn-cs"/>
              </a:rPr>
              <a:t>, this is Apurva and Olivia. And together we would be sharing an overview of our project.</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a:t>
            </a:fld>
            <a:endParaRPr lang="en-US"/>
          </a:p>
        </p:txBody>
      </p:sp>
    </p:spTree>
    <p:extLst>
      <p:ext uri="{BB962C8B-B14F-4D97-AF65-F5344CB8AC3E}">
        <p14:creationId xmlns:p14="http://schemas.microsoft.com/office/powerpoint/2010/main" val="2311369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10</a:t>
            </a:fld>
            <a:endParaRPr lang="en-US"/>
          </a:p>
        </p:txBody>
      </p:sp>
    </p:spTree>
    <p:extLst>
      <p:ext uri="{BB962C8B-B14F-4D97-AF65-F5344CB8AC3E}">
        <p14:creationId xmlns:p14="http://schemas.microsoft.com/office/powerpoint/2010/main" val="1429938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11</a:t>
            </a:fld>
            <a:endParaRPr lang="en-US"/>
          </a:p>
        </p:txBody>
      </p:sp>
    </p:spTree>
    <p:extLst>
      <p:ext uri="{BB962C8B-B14F-4D97-AF65-F5344CB8AC3E}">
        <p14:creationId xmlns:p14="http://schemas.microsoft.com/office/powerpoint/2010/main" val="342214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12</a:t>
            </a:fld>
            <a:endParaRPr lang="en-US"/>
          </a:p>
        </p:txBody>
      </p:sp>
    </p:spTree>
    <p:extLst>
      <p:ext uri="{BB962C8B-B14F-4D97-AF65-F5344CB8AC3E}">
        <p14:creationId xmlns:p14="http://schemas.microsoft.com/office/powerpoint/2010/main" val="272764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13</a:t>
            </a:fld>
            <a:endParaRPr lang="en-US"/>
          </a:p>
        </p:txBody>
      </p:sp>
    </p:spTree>
    <p:extLst>
      <p:ext uri="{BB962C8B-B14F-4D97-AF65-F5344CB8AC3E}">
        <p14:creationId xmlns:p14="http://schemas.microsoft.com/office/powerpoint/2010/main" val="4158775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14</a:t>
            </a:fld>
            <a:endParaRPr lang="en-US"/>
          </a:p>
        </p:txBody>
      </p:sp>
    </p:spTree>
    <p:extLst>
      <p:ext uri="{BB962C8B-B14F-4D97-AF65-F5344CB8AC3E}">
        <p14:creationId xmlns:p14="http://schemas.microsoft.com/office/powerpoint/2010/main" val="1140220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20</a:t>
            </a:fld>
            <a:endParaRPr lang="en-US"/>
          </a:p>
        </p:txBody>
      </p:sp>
    </p:spTree>
    <p:extLst>
      <p:ext uri="{BB962C8B-B14F-4D97-AF65-F5344CB8AC3E}">
        <p14:creationId xmlns:p14="http://schemas.microsoft.com/office/powerpoint/2010/main" val="3374634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21</a:t>
            </a:fld>
            <a:endParaRPr lang="en-US"/>
          </a:p>
        </p:txBody>
      </p:sp>
    </p:spTree>
    <p:extLst>
      <p:ext uri="{BB962C8B-B14F-4D97-AF65-F5344CB8AC3E}">
        <p14:creationId xmlns:p14="http://schemas.microsoft.com/office/powerpoint/2010/main" val="2235346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22</a:t>
            </a:fld>
            <a:endParaRPr lang="en-US"/>
          </a:p>
        </p:txBody>
      </p:sp>
    </p:spTree>
    <p:extLst>
      <p:ext uri="{BB962C8B-B14F-4D97-AF65-F5344CB8AC3E}">
        <p14:creationId xmlns:p14="http://schemas.microsoft.com/office/powerpoint/2010/main" val="1881083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23</a:t>
            </a:fld>
            <a:endParaRPr lang="en-US"/>
          </a:p>
        </p:txBody>
      </p:sp>
    </p:spTree>
    <p:extLst>
      <p:ext uri="{BB962C8B-B14F-4D97-AF65-F5344CB8AC3E}">
        <p14:creationId xmlns:p14="http://schemas.microsoft.com/office/powerpoint/2010/main" val="4247414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24</a:t>
            </a:fld>
            <a:endParaRPr lang="en-US"/>
          </a:p>
        </p:txBody>
      </p:sp>
    </p:spTree>
    <p:extLst>
      <p:ext uri="{BB962C8B-B14F-4D97-AF65-F5344CB8AC3E}">
        <p14:creationId xmlns:p14="http://schemas.microsoft.com/office/powerpoint/2010/main" val="211602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a:t>
            </a:fld>
            <a:endParaRPr lang="en-US"/>
          </a:p>
        </p:txBody>
      </p:sp>
    </p:spTree>
    <p:extLst>
      <p:ext uri="{BB962C8B-B14F-4D97-AF65-F5344CB8AC3E}">
        <p14:creationId xmlns:p14="http://schemas.microsoft.com/office/powerpoint/2010/main" val="773104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25</a:t>
            </a:fld>
            <a:endParaRPr lang="en-US"/>
          </a:p>
        </p:txBody>
      </p:sp>
    </p:spTree>
    <p:extLst>
      <p:ext uri="{BB962C8B-B14F-4D97-AF65-F5344CB8AC3E}">
        <p14:creationId xmlns:p14="http://schemas.microsoft.com/office/powerpoint/2010/main" val="3544289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32</a:t>
            </a:fld>
            <a:endParaRPr lang="en-US"/>
          </a:p>
        </p:txBody>
      </p:sp>
    </p:spTree>
    <p:extLst>
      <p:ext uri="{BB962C8B-B14F-4D97-AF65-F5344CB8AC3E}">
        <p14:creationId xmlns:p14="http://schemas.microsoft.com/office/powerpoint/2010/main" val="4027328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34</a:t>
            </a:fld>
            <a:endParaRPr lang="en-US"/>
          </a:p>
        </p:txBody>
      </p:sp>
    </p:spTree>
    <p:extLst>
      <p:ext uri="{BB962C8B-B14F-4D97-AF65-F5344CB8AC3E}">
        <p14:creationId xmlns:p14="http://schemas.microsoft.com/office/powerpoint/2010/main" val="3072271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How are we going to share the git – we need emails to give everyone access.</a:t>
            </a:r>
          </a:p>
          <a:p>
            <a:r>
              <a:rPr lang="en-US" dirty="0"/>
              <a:t>2. Is the overview covering everything,  do you think we missed anything.</a:t>
            </a:r>
          </a:p>
          <a:p>
            <a:r>
              <a:rPr lang="en-US" dirty="0"/>
              <a:t>3. Is font ok?</a:t>
            </a:r>
          </a:p>
          <a:p>
            <a:r>
              <a:rPr lang="en-US" dirty="0"/>
              <a:t>4. Do we follow the same format for documentation, is there a limit on how much we should add in the doc.</a:t>
            </a:r>
          </a:p>
          <a:p>
            <a:r>
              <a:rPr lang="en-US" dirty="0"/>
              <a:t>5. Do we have to mention individual contributions in the doc. Sample documents</a:t>
            </a:r>
          </a:p>
          <a:p>
            <a:r>
              <a:rPr lang="en-US" dirty="0"/>
              <a:t>6. Do we include code in the doc</a:t>
            </a:r>
          </a:p>
          <a:p>
            <a:r>
              <a:rPr lang="en-US" dirty="0"/>
              <a:t>7. Are the pictures in the slides fine</a:t>
            </a:r>
          </a:p>
          <a:p>
            <a:r>
              <a:rPr lang="en-US" dirty="0"/>
              <a:t>8. Do you think we followed the </a:t>
            </a:r>
            <a:r>
              <a:rPr lang="en-US"/>
              <a:t>presentation guideline</a:t>
            </a:r>
            <a:endParaRPr lang="en-US" dirty="0"/>
          </a:p>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36</a:t>
            </a:fld>
            <a:endParaRPr lang="en-US"/>
          </a:p>
        </p:txBody>
      </p:sp>
    </p:spTree>
    <p:extLst>
      <p:ext uri="{BB962C8B-B14F-4D97-AF65-F5344CB8AC3E}">
        <p14:creationId xmlns:p14="http://schemas.microsoft.com/office/powerpoint/2010/main" val="105955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a:t>
            </a:fld>
            <a:endParaRPr lang="en-US"/>
          </a:p>
        </p:txBody>
      </p:sp>
    </p:spTree>
    <p:extLst>
      <p:ext uri="{BB962C8B-B14F-4D97-AF65-F5344CB8AC3E}">
        <p14:creationId xmlns:p14="http://schemas.microsoft.com/office/powerpoint/2010/main" val="2762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10% of </a:t>
            </a:r>
            <a:r>
              <a:rPr lang="en-US" sz="1200" kern="1200" dirty="0">
                <a:solidFill>
                  <a:schemeClr val="tx1"/>
                </a:solidFill>
                <a:effectLst/>
                <a:latin typeface="+mn-lt"/>
                <a:ea typeface="+mn-ea"/>
                <a:cs typeface="+mn-cs"/>
              </a:rPr>
              <a:t>of Swire’s business is “B2B”. So whenever there is a new business in the market Swire would need to win it over by giving discounts.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we started wondering what Swire actually needs to be successful. Understanding t</a:t>
            </a:r>
            <a:r>
              <a:rPr lang="en-US" dirty="0"/>
              <a:t>he challenge here is to </a:t>
            </a:r>
            <a:r>
              <a:rPr lang="en-US" sz="1200" kern="1200" dirty="0">
                <a:solidFill>
                  <a:schemeClr val="tx1"/>
                </a:solidFill>
                <a:effectLst/>
                <a:latin typeface="+mn-lt"/>
                <a:ea typeface="+mn-ea"/>
                <a:cs typeface="+mn-cs"/>
              </a:rPr>
              <a:t>predict the success of new businesses launched in the market.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3EC6B6-2ECA-AF4A-8D30-9F3B43FAAF23}" type="slidenum">
              <a:rPr lang="en-US" smtClean="0"/>
              <a:t>4</a:t>
            </a:fld>
            <a:endParaRPr lang="en-US"/>
          </a:p>
        </p:txBody>
      </p:sp>
    </p:spTree>
    <p:extLst>
      <p:ext uri="{BB962C8B-B14F-4D97-AF65-F5344CB8AC3E}">
        <p14:creationId xmlns:p14="http://schemas.microsoft.com/office/powerpoint/2010/main" val="345555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As a general idea of a successful business there are broadly 3 key factors namely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Operational excellence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Customer relations/communications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Financial management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Success of which can be predicted through either Longevity, Popularity or Sales Volume.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3EC6B6-2ECA-AF4A-8D30-9F3B43FAAF23}" type="slidenum">
              <a:rPr lang="en-US" smtClean="0"/>
              <a:t>5</a:t>
            </a:fld>
            <a:endParaRPr lang="en-US"/>
          </a:p>
        </p:txBody>
      </p:sp>
    </p:spTree>
    <p:extLst>
      <p:ext uri="{BB962C8B-B14F-4D97-AF65-F5344CB8AC3E}">
        <p14:creationId xmlns:p14="http://schemas.microsoft.com/office/powerpoint/2010/main" val="62243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6</a:t>
            </a:fld>
            <a:endParaRPr lang="en-US"/>
          </a:p>
        </p:txBody>
      </p:sp>
    </p:spTree>
    <p:extLst>
      <p:ext uri="{BB962C8B-B14F-4D97-AF65-F5344CB8AC3E}">
        <p14:creationId xmlns:p14="http://schemas.microsoft.com/office/powerpoint/2010/main" val="12879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pre-processed the data by first merging the Customer and Sales data to give us a unified Customer – Product dataset which is on the product-level.</a:t>
            </a:r>
          </a:p>
          <a:p>
            <a:endParaRPr lang="en-US" dirty="0"/>
          </a:p>
          <a:p>
            <a:r>
              <a:rPr lang="en-US" dirty="0"/>
              <a:t>We later combined the demographic information which we got from the public platform. This we achieved by separating the Address zip code column which contained the ZIP code + FIPS code at a product-level. So in simple words what Address zip code column contains is information a specific location along with information of a specific region in that location. So, as we wanted to combine location wise information we split the Address zip code into two different columns Address code and Zip code and merged the population and density information Zip code wise . </a:t>
            </a:r>
          </a:p>
          <a:p>
            <a:endParaRPr lang="en-US" dirty="0"/>
          </a:p>
          <a:p>
            <a:r>
              <a:rPr lang="en-US" dirty="0"/>
              <a:t>On further inspection we found few discrepancies in columns such as ON_BOARDING_DATE which had obvious error.</a:t>
            </a:r>
          </a:p>
          <a:p>
            <a:endParaRPr lang="en-US" dirty="0"/>
          </a:p>
          <a:p>
            <a:r>
              <a:rPr lang="en-US" dirty="0"/>
              <a:t>We used the median/mode method for imputing missing values.</a:t>
            </a:r>
          </a:p>
          <a:p>
            <a:endParaRPr lang="en-US" dirty="0"/>
          </a:p>
          <a:p>
            <a:r>
              <a:rPr lang="en-US" dirty="0"/>
              <a:t>Other steps in pre-processing were to drop few columns such as Address code, </a:t>
            </a:r>
            <a:r>
              <a:rPr lang="en-US" dirty="0" err="1"/>
              <a:t>state_id</a:t>
            </a:r>
            <a:r>
              <a:rPr lang="en-US" dirty="0"/>
              <a:t> and </a:t>
            </a:r>
            <a:r>
              <a:rPr lang="en-US" dirty="0" err="1"/>
              <a:t>state_name</a:t>
            </a:r>
            <a:r>
              <a:rPr lang="en-US" dirty="0"/>
              <a:t> due to low variance.</a:t>
            </a:r>
          </a:p>
        </p:txBody>
      </p:sp>
      <p:sp>
        <p:nvSpPr>
          <p:cNvPr id="4" name="Slide Number Placeholder 3"/>
          <p:cNvSpPr>
            <a:spLocks noGrp="1"/>
          </p:cNvSpPr>
          <p:nvPr>
            <p:ph type="sldNum" sz="quarter" idx="5"/>
          </p:nvPr>
        </p:nvSpPr>
        <p:spPr/>
        <p:txBody>
          <a:bodyPr/>
          <a:lstStyle/>
          <a:p>
            <a:fld id="{D63EC6B6-2ECA-AF4A-8D30-9F3B43FAAF23}" type="slidenum">
              <a:rPr lang="en-US" smtClean="0"/>
              <a:t>7</a:t>
            </a:fld>
            <a:endParaRPr lang="en-US"/>
          </a:p>
        </p:txBody>
      </p:sp>
    </p:spTree>
    <p:extLst>
      <p:ext uri="{BB962C8B-B14F-4D97-AF65-F5344CB8AC3E}">
        <p14:creationId xmlns:p14="http://schemas.microsoft.com/office/powerpoint/2010/main" val="36062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onwards we actually combine the individual efforts of our team to better answer the business problem of predicting the overall success. We split our efforts of prepping and modelling for the two metrics Sales Volume and Longevity. </a:t>
            </a:r>
          </a:p>
        </p:txBody>
      </p:sp>
      <p:sp>
        <p:nvSpPr>
          <p:cNvPr id="4" name="Slide Number Placeholder 3"/>
          <p:cNvSpPr>
            <a:spLocks noGrp="1"/>
          </p:cNvSpPr>
          <p:nvPr>
            <p:ph type="sldNum" sz="quarter" idx="5"/>
          </p:nvPr>
        </p:nvSpPr>
        <p:spPr/>
        <p:txBody>
          <a:bodyPr/>
          <a:lstStyle/>
          <a:p>
            <a:fld id="{D63EC6B6-2ECA-AF4A-8D30-9F3B43FAAF23}" type="slidenum">
              <a:rPr lang="en-US" smtClean="0"/>
              <a:t>8</a:t>
            </a:fld>
            <a:endParaRPr lang="en-US"/>
          </a:p>
        </p:txBody>
      </p:sp>
    </p:spTree>
    <p:extLst>
      <p:ext uri="{BB962C8B-B14F-4D97-AF65-F5344CB8AC3E}">
        <p14:creationId xmlns:p14="http://schemas.microsoft.com/office/powerpoint/2010/main" val="56858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9</a:t>
            </a:fld>
            <a:endParaRPr lang="en-US"/>
          </a:p>
        </p:txBody>
      </p:sp>
    </p:spTree>
    <p:extLst>
      <p:ext uri="{BB962C8B-B14F-4D97-AF65-F5344CB8AC3E}">
        <p14:creationId xmlns:p14="http://schemas.microsoft.com/office/powerpoint/2010/main" val="349971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895F-A0EE-C844-BAD9-AE7C04BFD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E374D6-20AD-FB4C-84A0-85C733712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973F0-9575-B24E-B7EB-356B46BD0697}"/>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5" name="Footer Placeholder 4">
            <a:extLst>
              <a:ext uri="{FF2B5EF4-FFF2-40B4-BE49-F238E27FC236}">
                <a16:creationId xmlns:a16="http://schemas.microsoft.com/office/drawing/2014/main" id="{C7083FE9-733B-C74F-9F81-E20BBC10B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E378E-F984-F941-8B9D-5DB777C0B8E1}"/>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400476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1E96-DCF8-5246-BB0F-B9A84AF71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F9EEC0-3DF3-184B-8060-8AFF44D37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76D7A-4C62-8A46-A85A-48F4B6978D5E}"/>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5" name="Footer Placeholder 4">
            <a:extLst>
              <a:ext uri="{FF2B5EF4-FFF2-40B4-BE49-F238E27FC236}">
                <a16:creationId xmlns:a16="http://schemas.microsoft.com/office/drawing/2014/main" id="{24600A6B-6A6E-FA4C-8DC0-EA445F4A1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97E8B-078A-454C-909C-21D621C9233A}"/>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0335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E728B-FCA8-2042-9C65-789BEDA02B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86743B-71BA-CE41-AECA-948038C66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D30D5-7AB2-BC40-98E8-2A6D23EB6993}"/>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5" name="Footer Placeholder 4">
            <a:extLst>
              <a:ext uri="{FF2B5EF4-FFF2-40B4-BE49-F238E27FC236}">
                <a16:creationId xmlns:a16="http://schemas.microsoft.com/office/drawing/2014/main" id="{159B9CC9-050F-9E41-8F5A-D1D507EBE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68668-C760-A443-A33D-67C80F5CC351}"/>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9612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92F3-D392-BD4D-9C1C-1F98AE236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0CB47-B23F-B94C-8B7D-2FA2831E6F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79D62-0937-FE40-B926-F9B49D9D74FE}"/>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5" name="Footer Placeholder 4">
            <a:extLst>
              <a:ext uri="{FF2B5EF4-FFF2-40B4-BE49-F238E27FC236}">
                <a16:creationId xmlns:a16="http://schemas.microsoft.com/office/drawing/2014/main" id="{4907F9F3-ED6E-6645-B920-A1C826057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83A70-FF55-1546-8926-88A6B17D5C9C}"/>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25561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D089-C152-1A4A-AA5E-64BA32384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9FC4F8-A782-5146-84BA-78D7895F5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74E0F-695F-C64E-B0BC-937728DC7BEB}"/>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5" name="Footer Placeholder 4">
            <a:extLst>
              <a:ext uri="{FF2B5EF4-FFF2-40B4-BE49-F238E27FC236}">
                <a16:creationId xmlns:a16="http://schemas.microsoft.com/office/drawing/2014/main" id="{80B2C89B-C955-3342-9353-A61146FD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28358-F27F-C945-8555-613297B36CCE}"/>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327300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D792-3D03-FE41-91C0-E855371D5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3293F-41EC-D143-90D2-CB5DB1545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D3A47-7C1F-CB4A-A888-79504653F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786E0-2825-2744-96F5-1283F7BC4CB5}"/>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6" name="Footer Placeholder 5">
            <a:extLst>
              <a:ext uri="{FF2B5EF4-FFF2-40B4-BE49-F238E27FC236}">
                <a16:creationId xmlns:a16="http://schemas.microsoft.com/office/drawing/2014/main" id="{E4115384-5E2C-F74D-99B9-E2D64C059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A26D7-7091-F749-817A-C181D0BFF2F8}"/>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00865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5CF1-481F-2A4A-B0BC-7772F43B6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1ED3AE-8663-734D-A94A-3E4A68AE2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DE5E2-56E6-8E47-AF20-25498E049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D1CC37-046B-6643-9BB2-4CCD6D07A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BCF20-0A51-E34A-99EE-97A57EF674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6992E9-6436-EE4B-8B61-4D8748DE93EC}"/>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8" name="Footer Placeholder 7">
            <a:extLst>
              <a:ext uri="{FF2B5EF4-FFF2-40B4-BE49-F238E27FC236}">
                <a16:creationId xmlns:a16="http://schemas.microsoft.com/office/drawing/2014/main" id="{0570E710-F213-FB48-90E4-B20290412B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6116B-C2BD-084C-944D-3FFC485BBEAB}"/>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6155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E78F-6AB5-F64A-AB23-586DC20135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503026-699D-6748-89B3-07F6B1C63E31}"/>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4" name="Footer Placeholder 3">
            <a:extLst>
              <a:ext uri="{FF2B5EF4-FFF2-40B4-BE49-F238E27FC236}">
                <a16:creationId xmlns:a16="http://schemas.microsoft.com/office/drawing/2014/main" id="{268B868C-6A7D-164D-B23B-D3E29D3528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22442-4EC9-614B-968C-94A911C6438A}"/>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38406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BDEB2-B7B9-9348-B174-A5DD462D72EB}"/>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3" name="Footer Placeholder 2">
            <a:extLst>
              <a:ext uri="{FF2B5EF4-FFF2-40B4-BE49-F238E27FC236}">
                <a16:creationId xmlns:a16="http://schemas.microsoft.com/office/drawing/2014/main" id="{BD438032-243C-EF4F-A74C-55891A6F00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46BA7-051A-8C40-9C0F-F90266FC53CF}"/>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21398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266D-14C5-914A-BB3C-31B3E47EC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1DDBEC-FF61-CA4C-8189-A10347745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30DC3D-B1A8-D745-813A-A8B4F16C1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AC28D-2561-5346-B36D-35243B805EEF}"/>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6" name="Footer Placeholder 5">
            <a:extLst>
              <a:ext uri="{FF2B5EF4-FFF2-40B4-BE49-F238E27FC236}">
                <a16:creationId xmlns:a16="http://schemas.microsoft.com/office/drawing/2014/main" id="{BAF7CAF9-79D2-E842-BC6F-160C28520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F3871-A437-D44B-BED9-14715E9A5ED7}"/>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409774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E057-E510-1A45-AD63-82F7AAD74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637F00-C0F9-0049-8CC0-DDA709E6E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33660F-8066-4944-A007-0FB2819A0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206D0-27C6-D94A-B956-481FF4884C04}"/>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6" name="Footer Placeholder 5">
            <a:extLst>
              <a:ext uri="{FF2B5EF4-FFF2-40B4-BE49-F238E27FC236}">
                <a16:creationId xmlns:a16="http://schemas.microsoft.com/office/drawing/2014/main" id="{5336162F-C54B-234F-BE14-7F29F725B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2B456-D6B5-8E4A-822A-85A8A1E5F4C2}"/>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25796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5E5A0-9F51-F244-A24F-DFD4D772A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A4D9E-BEA8-534C-805C-99656B072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62E4D-26A3-8340-8EF3-A6243C2DC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3563B-B443-624E-9746-57C5C2936CCE}" type="datetimeFigureOut">
              <a:rPr lang="en-US" smtClean="0"/>
              <a:t>4/4/23</a:t>
            </a:fld>
            <a:endParaRPr lang="en-US"/>
          </a:p>
        </p:txBody>
      </p:sp>
      <p:sp>
        <p:nvSpPr>
          <p:cNvPr id="5" name="Footer Placeholder 4">
            <a:extLst>
              <a:ext uri="{FF2B5EF4-FFF2-40B4-BE49-F238E27FC236}">
                <a16:creationId xmlns:a16="http://schemas.microsoft.com/office/drawing/2014/main" id="{9E79EADB-7775-E84B-B0E0-B2CFDB20A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41D626-3400-5F48-B6C3-291D1F1AD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FB285-9CB8-4243-8F6C-B071D1171926}" type="slidenum">
              <a:rPr lang="en-US" smtClean="0"/>
              <a:t>‹#›</a:t>
            </a:fld>
            <a:endParaRPr lang="en-US"/>
          </a:p>
        </p:txBody>
      </p:sp>
    </p:spTree>
    <p:extLst>
      <p:ext uri="{BB962C8B-B14F-4D97-AF65-F5344CB8AC3E}">
        <p14:creationId xmlns:p14="http://schemas.microsoft.com/office/powerpoint/2010/main" val="3480612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185841" y="2103305"/>
            <a:ext cx="9820317" cy="830997"/>
          </a:xfrm>
          <a:prstGeom prst="rect">
            <a:avLst/>
          </a:prstGeom>
        </p:spPr>
        <p:txBody>
          <a:bodyPr wrap="none">
            <a:spAutoFit/>
          </a:bodyPr>
          <a:lstStyle/>
          <a:p>
            <a:r>
              <a:rPr lang="en-US" sz="4800" dirty="0">
                <a:solidFill>
                  <a:srgbClr val="285A9D"/>
                </a:solidFill>
                <a:latin typeface="Times New Roman" panose="02020603050405020304" pitchFamily="18" charset="0"/>
                <a:ea typeface="Calibri" panose="020F0502020204030204" pitchFamily="34" charset="0"/>
                <a:cs typeface="Times New Roman" panose="02020603050405020304" pitchFamily="18" charset="0"/>
              </a:rPr>
              <a:t>Use Case 1: </a:t>
            </a:r>
            <a:r>
              <a:rPr lang="en-US" sz="4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Predict Customer Success</a:t>
            </a:r>
            <a:r>
              <a:rPr lang="en-US" sz="4800" dirty="0">
                <a:solidFill>
                  <a:schemeClr val="bg1"/>
                </a:solidFill>
                <a:effectLst/>
                <a:latin typeface="Times New Roman" panose="02020603050405020304" pitchFamily="18" charset="0"/>
                <a:cs typeface="Times New Roman" panose="02020603050405020304" pitchFamily="18" charset="0"/>
              </a:rPr>
              <a:t> </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785B666-F654-5543-A656-54C9BE21EF2A}"/>
              </a:ext>
            </a:extLst>
          </p:cNvPr>
          <p:cNvSpPr txBox="1"/>
          <p:nvPr/>
        </p:nvSpPr>
        <p:spPr>
          <a:xfrm>
            <a:off x="4979347" y="4058587"/>
            <a:ext cx="2233304" cy="1200329"/>
          </a:xfrm>
          <a:prstGeom prst="rect">
            <a:avLst/>
          </a:prstGeom>
          <a:noFill/>
        </p:spPr>
        <p:txBody>
          <a:bodyPr wrap="none" rtlCol="0">
            <a:spAutoFit/>
          </a:bodyPr>
          <a:lstStyle/>
          <a:p>
            <a:pPr algn="ctr"/>
            <a:r>
              <a:rPr lang="en-US" sz="2400" dirty="0">
                <a:solidFill>
                  <a:srgbClr val="DA4458"/>
                </a:solidFill>
                <a:latin typeface="Times New Roman" panose="02020603050405020304" pitchFamily="18" charset="0"/>
                <a:cs typeface="Times New Roman" panose="02020603050405020304" pitchFamily="18" charset="0"/>
              </a:rPr>
              <a:t>Olivia Larrea</a:t>
            </a:r>
          </a:p>
          <a:p>
            <a:pPr algn="ctr"/>
            <a:r>
              <a:rPr lang="en-US" sz="2400" dirty="0">
                <a:solidFill>
                  <a:srgbClr val="DA4458"/>
                </a:solidFill>
                <a:latin typeface="Times New Roman" panose="02020603050405020304" pitchFamily="18" charset="0"/>
                <a:cs typeface="Times New Roman" panose="02020603050405020304" pitchFamily="18" charset="0"/>
              </a:rPr>
              <a:t>Apurva Shetty</a:t>
            </a:r>
          </a:p>
          <a:p>
            <a:pPr algn="ctr"/>
            <a:r>
              <a:rPr lang="en-US" sz="2400" dirty="0" err="1">
                <a:solidFill>
                  <a:srgbClr val="DA4458"/>
                </a:solidFill>
                <a:latin typeface="Times New Roman" panose="02020603050405020304" pitchFamily="18" charset="0"/>
                <a:cs typeface="Times New Roman" panose="02020603050405020304" pitchFamily="18" charset="0"/>
              </a:rPr>
              <a:t>Niha</a:t>
            </a:r>
            <a:r>
              <a:rPr lang="en-US" sz="2400" dirty="0">
                <a:solidFill>
                  <a:srgbClr val="DA4458"/>
                </a:solidFill>
                <a:latin typeface="Times New Roman" panose="02020603050405020304" pitchFamily="18" charset="0"/>
                <a:cs typeface="Times New Roman" panose="02020603050405020304" pitchFamily="18" charset="0"/>
              </a:rPr>
              <a:t> </a:t>
            </a:r>
            <a:r>
              <a:rPr lang="en-US" sz="2400" dirty="0" err="1">
                <a:solidFill>
                  <a:srgbClr val="DA4458"/>
                </a:solidFill>
                <a:latin typeface="Times New Roman" panose="02020603050405020304" pitchFamily="18" charset="0"/>
                <a:cs typeface="Times New Roman" panose="02020603050405020304" pitchFamily="18" charset="0"/>
              </a:rPr>
              <a:t>Garikapati</a:t>
            </a:r>
            <a:r>
              <a:rPr lang="en-US" sz="2400" dirty="0">
                <a:solidFill>
                  <a:srgbClr val="DA4458"/>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5154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533C4D8F-C80E-2E43-BF6C-C2B9A4C1DAC9}"/>
              </a:ext>
            </a:extLst>
          </p:cNvPr>
          <p:cNvSpPr txBox="1"/>
          <p:nvPr/>
        </p:nvSpPr>
        <p:spPr>
          <a:xfrm>
            <a:off x="4686800" y="1042986"/>
            <a:ext cx="2818400" cy="584775"/>
          </a:xfrm>
          <a:prstGeom prst="rect">
            <a:avLst/>
          </a:prstGeom>
          <a:noFill/>
        </p:spPr>
        <p:txBody>
          <a:bodyPr wrap="none" rtlCol="0">
            <a:spAutoFit/>
          </a:bodyPr>
          <a:lstStyle/>
          <a:p>
            <a:r>
              <a:rPr lang="en-US" sz="3200" dirty="0">
                <a:solidFill>
                  <a:srgbClr val="DA4458"/>
                </a:solidFill>
                <a:latin typeface="Times New Roman" panose="02020603050405020304" pitchFamily="18" charset="0"/>
                <a:cs typeface="Times New Roman" panose="02020603050405020304" pitchFamily="18" charset="0"/>
              </a:rPr>
              <a:t>Data Dictionary</a:t>
            </a:r>
          </a:p>
        </p:txBody>
      </p:sp>
      <p:sp>
        <p:nvSpPr>
          <p:cNvPr id="3" name="TextBox 2">
            <a:extLst>
              <a:ext uri="{FF2B5EF4-FFF2-40B4-BE49-F238E27FC236}">
                <a16:creationId xmlns:a16="http://schemas.microsoft.com/office/drawing/2014/main" id="{A0465F2B-97E5-004D-93E3-368E9C32FD63}"/>
              </a:ext>
            </a:extLst>
          </p:cNvPr>
          <p:cNvSpPr txBox="1"/>
          <p:nvPr/>
        </p:nvSpPr>
        <p:spPr>
          <a:xfrm>
            <a:off x="921210" y="2397470"/>
            <a:ext cx="5704442"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rPr>
              <a:t>Package type description</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u="sng" dirty="0">
                <a:solidFill>
                  <a:schemeClr val="bg1"/>
                </a:solidFill>
              </a:rPr>
              <a:t>Physical Volume</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Beverage Category</a:t>
            </a:r>
          </a:p>
        </p:txBody>
      </p:sp>
      <p:sp>
        <p:nvSpPr>
          <p:cNvPr id="2" name="TextBox 1">
            <a:extLst>
              <a:ext uri="{FF2B5EF4-FFF2-40B4-BE49-F238E27FC236}">
                <a16:creationId xmlns:a16="http://schemas.microsoft.com/office/drawing/2014/main" id="{779432A5-0330-3AF4-4B4B-9A6E3567C0C6}"/>
              </a:ext>
            </a:extLst>
          </p:cNvPr>
          <p:cNvSpPr txBox="1"/>
          <p:nvPr/>
        </p:nvSpPr>
        <p:spPr>
          <a:xfrm>
            <a:off x="7165298" y="2397470"/>
            <a:ext cx="4492320"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rPr>
              <a:t>Calorie category</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Discount</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Cost of the product</a:t>
            </a:r>
          </a:p>
        </p:txBody>
      </p:sp>
    </p:spTree>
    <p:extLst>
      <p:ext uri="{BB962C8B-B14F-4D97-AF65-F5344CB8AC3E}">
        <p14:creationId xmlns:p14="http://schemas.microsoft.com/office/powerpoint/2010/main" val="346992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533C4D8F-C80E-2E43-BF6C-C2B9A4C1DAC9}"/>
              </a:ext>
            </a:extLst>
          </p:cNvPr>
          <p:cNvSpPr txBox="1"/>
          <p:nvPr/>
        </p:nvSpPr>
        <p:spPr>
          <a:xfrm>
            <a:off x="4618671" y="1066641"/>
            <a:ext cx="2954655" cy="584775"/>
          </a:xfrm>
          <a:prstGeom prst="rect">
            <a:avLst/>
          </a:prstGeom>
          <a:noFill/>
        </p:spPr>
        <p:txBody>
          <a:bodyPr wrap="none" rtlCol="0">
            <a:spAutoFit/>
          </a:bodyPr>
          <a:lstStyle/>
          <a:p>
            <a:r>
              <a:rPr lang="en-US" sz="3200" dirty="0">
                <a:solidFill>
                  <a:srgbClr val="285A9D"/>
                </a:solidFill>
                <a:latin typeface="Times New Roman" panose="02020603050405020304" pitchFamily="18" charset="0"/>
                <a:cs typeface="Times New Roman" panose="02020603050405020304" pitchFamily="18" charset="0"/>
              </a:rPr>
              <a:t>Data Preparation</a:t>
            </a:r>
          </a:p>
        </p:txBody>
      </p:sp>
      <p:sp>
        <p:nvSpPr>
          <p:cNvPr id="3" name="TextBox 2">
            <a:extLst>
              <a:ext uri="{FF2B5EF4-FFF2-40B4-BE49-F238E27FC236}">
                <a16:creationId xmlns:a16="http://schemas.microsoft.com/office/drawing/2014/main" id="{A0465F2B-97E5-004D-93E3-368E9C32FD63}"/>
              </a:ext>
            </a:extLst>
          </p:cNvPr>
          <p:cNvSpPr txBox="1"/>
          <p:nvPr/>
        </p:nvSpPr>
        <p:spPr>
          <a:xfrm>
            <a:off x="3775929" y="2644915"/>
            <a:ext cx="4640141"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rPr>
              <a:t>Grouping Data</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Cost of the Product</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Discount Offered</a:t>
            </a:r>
          </a:p>
        </p:txBody>
      </p:sp>
    </p:spTree>
    <p:extLst>
      <p:ext uri="{BB962C8B-B14F-4D97-AF65-F5344CB8AC3E}">
        <p14:creationId xmlns:p14="http://schemas.microsoft.com/office/powerpoint/2010/main" val="228157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057738"/>
            <a:ext cx="5063246" cy="584775"/>
          </a:xfrm>
          <a:prstGeom prst="rect">
            <a:avLst/>
          </a:prstGeom>
          <a:noFill/>
        </p:spPr>
        <p:txBody>
          <a:bodyPr wrap="none" rtlCol="0">
            <a:spAutoFit/>
          </a:bodyPr>
          <a:lstStyle/>
          <a:p>
            <a:r>
              <a:rPr lang="en-US" sz="32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00017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 name="Rectangle 1">
            <a:extLst>
              <a:ext uri="{FF2B5EF4-FFF2-40B4-BE49-F238E27FC236}">
                <a16:creationId xmlns:a16="http://schemas.microsoft.com/office/drawing/2014/main" id="{2EA57A29-3FE0-DC4E-9673-A72EFCA10511}"/>
              </a:ext>
            </a:extLst>
          </p:cNvPr>
          <p:cNvSpPr/>
          <p:nvPr/>
        </p:nvSpPr>
        <p:spPr>
          <a:xfrm>
            <a:off x="2350957" y="2085974"/>
            <a:ext cx="7490085" cy="4401205"/>
          </a:xfrm>
          <a:prstGeom prst="rect">
            <a:avLst/>
          </a:prstGeom>
        </p:spPr>
        <p:txBody>
          <a:bodyPr wrap="square">
            <a:spAutoFit/>
          </a:bodyPr>
          <a:lstStyle/>
          <a:p>
            <a:pPr marL="571500" indent="-57150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Regularized 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Decision Trees</a:t>
            </a:r>
          </a:p>
          <a:p>
            <a:pPr marL="571500" indent="-57150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Random Forest</a:t>
            </a:r>
          </a:p>
        </p:txBody>
      </p:sp>
      <p:sp>
        <p:nvSpPr>
          <p:cNvPr id="3" name="TextBox 2">
            <a:extLst>
              <a:ext uri="{FF2B5EF4-FFF2-40B4-BE49-F238E27FC236}">
                <a16:creationId xmlns:a16="http://schemas.microsoft.com/office/drawing/2014/main" id="{12997984-6AE1-51A0-B423-F2BA99F827A4}"/>
              </a:ext>
            </a:extLst>
          </p:cNvPr>
          <p:cNvSpPr txBox="1"/>
          <p:nvPr/>
        </p:nvSpPr>
        <p:spPr>
          <a:xfrm>
            <a:off x="4651533" y="1042986"/>
            <a:ext cx="2888932" cy="584775"/>
          </a:xfrm>
          <a:prstGeom prst="rect">
            <a:avLst/>
          </a:prstGeom>
          <a:noFill/>
        </p:spPr>
        <p:txBody>
          <a:bodyPr wrap="none" rtlCol="0">
            <a:spAutoFit/>
          </a:bodyPr>
          <a:lstStyle/>
          <a:p>
            <a:r>
              <a:rPr lang="en-US" sz="3200" dirty="0">
                <a:solidFill>
                  <a:srgbClr val="DA4458"/>
                </a:solidFill>
              </a:rPr>
              <a:t>Model Selection</a:t>
            </a:r>
          </a:p>
        </p:txBody>
      </p:sp>
    </p:spTree>
    <p:extLst>
      <p:ext uri="{BB962C8B-B14F-4D97-AF65-F5344CB8AC3E}">
        <p14:creationId xmlns:p14="http://schemas.microsoft.com/office/powerpoint/2010/main" val="964013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168757"/>
            <a:ext cx="5063246" cy="584775"/>
          </a:xfrm>
          <a:prstGeom prst="rect">
            <a:avLst/>
          </a:prstGeom>
          <a:noFill/>
        </p:spPr>
        <p:txBody>
          <a:bodyPr wrap="none" rtlCol="0">
            <a:spAutoFit/>
          </a:bodyPr>
          <a:lstStyle/>
          <a:p>
            <a:r>
              <a:rPr lang="en-US" sz="32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28148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E23A6655-BBD6-1F45-85E1-0422742C3BD1}"/>
              </a:ext>
            </a:extLst>
          </p:cNvPr>
          <p:cNvSpPr txBox="1"/>
          <p:nvPr/>
        </p:nvSpPr>
        <p:spPr>
          <a:xfrm>
            <a:off x="4542432" y="1042986"/>
            <a:ext cx="3107133" cy="584775"/>
          </a:xfrm>
          <a:prstGeom prst="rect">
            <a:avLst/>
          </a:prstGeom>
          <a:noFill/>
        </p:spPr>
        <p:txBody>
          <a:bodyPr wrap="none" rtlCol="0">
            <a:spAutoFit/>
          </a:bodyPr>
          <a:lstStyle/>
          <a:p>
            <a:r>
              <a:rPr lang="en-US" sz="3200" dirty="0">
                <a:solidFill>
                  <a:srgbClr val="DA4458"/>
                </a:solidFill>
              </a:rPr>
              <a:t>Linear Regression</a:t>
            </a:r>
          </a:p>
        </p:txBody>
      </p:sp>
      <p:pic>
        <p:nvPicPr>
          <p:cNvPr id="15" name="Picture 14">
            <a:extLst>
              <a:ext uri="{FF2B5EF4-FFF2-40B4-BE49-F238E27FC236}">
                <a16:creationId xmlns:a16="http://schemas.microsoft.com/office/drawing/2014/main" id="{8BC08DC3-D8AC-DE41-8FD2-672034D29EE1}"/>
              </a:ext>
            </a:extLst>
          </p:cNvPr>
          <p:cNvPicPr>
            <a:picLocks noChangeAspect="1"/>
          </p:cNvPicPr>
          <p:nvPr/>
        </p:nvPicPr>
        <p:blipFill>
          <a:blip r:embed="rId3"/>
          <a:stretch>
            <a:fillRect/>
          </a:stretch>
        </p:blipFill>
        <p:spPr>
          <a:xfrm>
            <a:off x="680571" y="3330646"/>
            <a:ext cx="10830857" cy="1243940"/>
          </a:xfrm>
          <a:prstGeom prst="rect">
            <a:avLst/>
          </a:prstGeom>
        </p:spPr>
      </p:pic>
    </p:spTree>
    <p:extLst>
      <p:ext uri="{BB962C8B-B14F-4D97-AF65-F5344CB8AC3E}">
        <p14:creationId xmlns:p14="http://schemas.microsoft.com/office/powerpoint/2010/main" val="294156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3460502" y="1128849"/>
            <a:ext cx="5270995" cy="584775"/>
          </a:xfrm>
          <a:prstGeom prst="rect">
            <a:avLst/>
          </a:prstGeom>
        </p:spPr>
        <p:txBody>
          <a:bodyPr wrap="none">
            <a:spAutoFit/>
          </a:bodyPr>
          <a:lstStyle/>
          <a:p>
            <a:r>
              <a:rPr lang="en-US" sz="3200" dirty="0">
                <a:solidFill>
                  <a:srgbClr val="285A9D"/>
                </a:solidFill>
                <a:latin typeface="Times New Roman" panose="02020603050405020304" pitchFamily="18" charset="0"/>
                <a:cs typeface="Times New Roman" panose="02020603050405020304" pitchFamily="18" charset="0"/>
              </a:rPr>
              <a:t>Regularized Linear Regression</a:t>
            </a:r>
          </a:p>
        </p:txBody>
      </p:sp>
      <p:sp>
        <p:nvSpPr>
          <p:cNvPr id="13" name="Rectangle 12">
            <a:extLst>
              <a:ext uri="{FF2B5EF4-FFF2-40B4-BE49-F238E27FC236}">
                <a16:creationId xmlns:a16="http://schemas.microsoft.com/office/drawing/2014/main" id="{D0A6ABD5-E5C6-1D4B-BF26-CEA0B0A60366}"/>
              </a:ext>
            </a:extLst>
          </p:cNvPr>
          <p:cNvSpPr/>
          <p:nvPr/>
        </p:nvSpPr>
        <p:spPr>
          <a:xfrm>
            <a:off x="133954" y="2649267"/>
            <a:ext cx="1409360"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Ridge</a:t>
            </a:r>
          </a:p>
        </p:txBody>
      </p:sp>
      <p:pic>
        <p:nvPicPr>
          <p:cNvPr id="17" name="Picture 16">
            <a:extLst>
              <a:ext uri="{FF2B5EF4-FFF2-40B4-BE49-F238E27FC236}">
                <a16:creationId xmlns:a16="http://schemas.microsoft.com/office/drawing/2014/main" id="{0EC939A3-380B-C04E-9491-38C7417B171A}"/>
              </a:ext>
            </a:extLst>
          </p:cNvPr>
          <p:cNvPicPr>
            <a:picLocks noChangeAspect="1"/>
          </p:cNvPicPr>
          <p:nvPr/>
        </p:nvPicPr>
        <p:blipFill>
          <a:blip r:embed="rId3"/>
          <a:stretch>
            <a:fillRect/>
          </a:stretch>
        </p:blipFill>
        <p:spPr>
          <a:xfrm>
            <a:off x="1644440" y="2407310"/>
            <a:ext cx="10386356" cy="1379098"/>
          </a:xfrm>
          <a:prstGeom prst="rect">
            <a:avLst/>
          </a:prstGeom>
        </p:spPr>
      </p:pic>
      <p:sp>
        <p:nvSpPr>
          <p:cNvPr id="19" name="TextBox 18">
            <a:extLst>
              <a:ext uri="{FF2B5EF4-FFF2-40B4-BE49-F238E27FC236}">
                <a16:creationId xmlns:a16="http://schemas.microsoft.com/office/drawing/2014/main" id="{1444E528-E07C-D542-B5D7-C7277C52D906}"/>
              </a:ext>
            </a:extLst>
          </p:cNvPr>
          <p:cNvSpPr txBox="1"/>
          <p:nvPr/>
        </p:nvSpPr>
        <p:spPr>
          <a:xfrm>
            <a:off x="161204" y="4918827"/>
            <a:ext cx="1382110" cy="707886"/>
          </a:xfrm>
          <a:prstGeom prst="rect">
            <a:avLst/>
          </a:prstGeom>
          <a:noFill/>
        </p:spPr>
        <p:txBody>
          <a:bodyPr wrap="none" rtlCol="0">
            <a:spAutoFit/>
          </a:bodyPr>
          <a:lstStyle/>
          <a:p>
            <a:r>
              <a:rPr lang="en-US" sz="4000" dirty="0">
                <a:solidFill>
                  <a:schemeClr val="bg1"/>
                </a:solidFill>
                <a:latin typeface="Times New Roman" panose="02020603050405020304" pitchFamily="18" charset="0"/>
                <a:cs typeface="Times New Roman" panose="02020603050405020304" pitchFamily="18" charset="0"/>
              </a:rPr>
              <a:t>Lasso</a:t>
            </a:r>
            <a:endParaRPr lang="en-US" sz="4000" dirty="0"/>
          </a:p>
        </p:txBody>
      </p:sp>
      <p:pic>
        <p:nvPicPr>
          <p:cNvPr id="21" name="Picture 20">
            <a:extLst>
              <a:ext uri="{FF2B5EF4-FFF2-40B4-BE49-F238E27FC236}">
                <a16:creationId xmlns:a16="http://schemas.microsoft.com/office/drawing/2014/main" id="{EA3FA3D8-9004-6C40-857A-FD6A49C80D3B}"/>
              </a:ext>
            </a:extLst>
          </p:cNvPr>
          <p:cNvPicPr>
            <a:picLocks noChangeAspect="1"/>
          </p:cNvPicPr>
          <p:nvPr/>
        </p:nvPicPr>
        <p:blipFill>
          <a:blip r:embed="rId4"/>
          <a:stretch>
            <a:fillRect/>
          </a:stretch>
        </p:blipFill>
        <p:spPr>
          <a:xfrm>
            <a:off x="1644440" y="4589006"/>
            <a:ext cx="10386356" cy="1379098"/>
          </a:xfrm>
          <a:prstGeom prst="rect">
            <a:avLst/>
          </a:prstGeom>
        </p:spPr>
      </p:pic>
    </p:spTree>
    <p:extLst>
      <p:ext uri="{BB962C8B-B14F-4D97-AF65-F5344CB8AC3E}">
        <p14:creationId xmlns:p14="http://schemas.microsoft.com/office/powerpoint/2010/main" val="171900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4857231" y="1069398"/>
            <a:ext cx="2477538" cy="584775"/>
          </a:xfrm>
          <a:prstGeom prst="rect">
            <a:avLst/>
          </a:prstGeom>
        </p:spPr>
        <p:txBody>
          <a:bodyPr wrap="none">
            <a:spAutoFit/>
          </a:bodyPr>
          <a:lstStyle/>
          <a:p>
            <a:r>
              <a:rPr lang="en-US" sz="3200" dirty="0">
                <a:solidFill>
                  <a:srgbClr val="DA4458"/>
                </a:solidFill>
                <a:latin typeface="Times New Roman" panose="02020603050405020304" pitchFamily="18" charset="0"/>
                <a:cs typeface="Times New Roman" panose="02020603050405020304" pitchFamily="18" charset="0"/>
              </a:rPr>
              <a:t>Decision Tree</a:t>
            </a:r>
          </a:p>
        </p:txBody>
      </p:sp>
      <p:sp>
        <p:nvSpPr>
          <p:cNvPr id="13" name="Rectangle 12">
            <a:extLst>
              <a:ext uri="{FF2B5EF4-FFF2-40B4-BE49-F238E27FC236}">
                <a16:creationId xmlns:a16="http://schemas.microsoft.com/office/drawing/2014/main" id="{D0A6ABD5-E5C6-1D4B-BF26-CEA0B0A60366}"/>
              </a:ext>
            </a:extLst>
          </p:cNvPr>
          <p:cNvSpPr/>
          <p:nvPr/>
        </p:nvSpPr>
        <p:spPr>
          <a:xfrm>
            <a:off x="161204" y="2332883"/>
            <a:ext cx="3427798"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Without Tuning</a:t>
            </a:r>
          </a:p>
        </p:txBody>
      </p:sp>
      <p:sp>
        <p:nvSpPr>
          <p:cNvPr id="19" name="TextBox 18">
            <a:extLst>
              <a:ext uri="{FF2B5EF4-FFF2-40B4-BE49-F238E27FC236}">
                <a16:creationId xmlns:a16="http://schemas.microsoft.com/office/drawing/2014/main" id="{1444E528-E07C-D542-B5D7-C7277C52D906}"/>
              </a:ext>
            </a:extLst>
          </p:cNvPr>
          <p:cNvSpPr txBox="1"/>
          <p:nvPr/>
        </p:nvSpPr>
        <p:spPr>
          <a:xfrm>
            <a:off x="266135" y="3463289"/>
            <a:ext cx="6205032" cy="707886"/>
          </a:xfrm>
          <a:prstGeom prst="rect">
            <a:avLst/>
          </a:prstGeom>
          <a:noFill/>
        </p:spPr>
        <p:txBody>
          <a:bodyPr wrap="none" rtlCol="0">
            <a:spAutoFit/>
          </a:bodyPr>
          <a:lstStyle/>
          <a:p>
            <a:r>
              <a:rPr lang="en-US" sz="4000" dirty="0">
                <a:solidFill>
                  <a:schemeClr val="bg1"/>
                </a:solidFill>
                <a:latin typeface="Times New Roman" panose="02020603050405020304" pitchFamily="18" charset="0"/>
                <a:cs typeface="Times New Roman" panose="02020603050405020304" pitchFamily="18" charset="0"/>
              </a:rPr>
              <a:t>Cross Validation with Tuning</a:t>
            </a:r>
            <a:endParaRPr lang="en-US" sz="4000" dirty="0"/>
          </a:p>
        </p:txBody>
      </p:sp>
      <p:pic>
        <p:nvPicPr>
          <p:cNvPr id="2" name="Picture 1">
            <a:extLst>
              <a:ext uri="{FF2B5EF4-FFF2-40B4-BE49-F238E27FC236}">
                <a16:creationId xmlns:a16="http://schemas.microsoft.com/office/drawing/2014/main" id="{7BAD0497-1FA4-9C0F-8E06-467065F45C75}"/>
              </a:ext>
            </a:extLst>
          </p:cNvPr>
          <p:cNvPicPr>
            <a:picLocks noChangeAspect="1"/>
          </p:cNvPicPr>
          <p:nvPr/>
        </p:nvPicPr>
        <p:blipFill>
          <a:blip r:embed="rId3"/>
          <a:stretch>
            <a:fillRect/>
          </a:stretch>
        </p:blipFill>
        <p:spPr>
          <a:xfrm>
            <a:off x="3746453" y="2342831"/>
            <a:ext cx="8043574" cy="789850"/>
          </a:xfrm>
          <a:prstGeom prst="rect">
            <a:avLst/>
          </a:prstGeom>
        </p:spPr>
      </p:pic>
      <p:pic>
        <p:nvPicPr>
          <p:cNvPr id="3" name="Picture 2">
            <a:extLst>
              <a:ext uri="{FF2B5EF4-FFF2-40B4-BE49-F238E27FC236}">
                <a16:creationId xmlns:a16="http://schemas.microsoft.com/office/drawing/2014/main" id="{3F8DA9A1-43C5-A8C8-A3EF-C002A0921F87}"/>
              </a:ext>
            </a:extLst>
          </p:cNvPr>
          <p:cNvPicPr>
            <a:picLocks noChangeAspect="1"/>
          </p:cNvPicPr>
          <p:nvPr/>
        </p:nvPicPr>
        <p:blipFill>
          <a:blip r:embed="rId4"/>
          <a:stretch>
            <a:fillRect/>
          </a:stretch>
        </p:blipFill>
        <p:spPr>
          <a:xfrm>
            <a:off x="1299849" y="4147206"/>
            <a:ext cx="10730948" cy="2583377"/>
          </a:xfrm>
          <a:prstGeom prst="rect">
            <a:avLst/>
          </a:prstGeom>
        </p:spPr>
      </p:pic>
    </p:spTree>
    <p:extLst>
      <p:ext uri="{BB962C8B-B14F-4D97-AF65-F5344CB8AC3E}">
        <p14:creationId xmlns:p14="http://schemas.microsoft.com/office/powerpoint/2010/main" val="1674465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4743706" y="1042986"/>
            <a:ext cx="2704587" cy="584775"/>
          </a:xfrm>
          <a:prstGeom prst="rect">
            <a:avLst/>
          </a:prstGeom>
        </p:spPr>
        <p:txBody>
          <a:bodyPr wrap="none">
            <a:spAutoFit/>
          </a:bodyPr>
          <a:lstStyle/>
          <a:p>
            <a:r>
              <a:rPr lang="en-US" sz="3200" dirty="0">
                <a:solidFill>
                  <a:srgbClr val="285A9D"/>
                </a:solidFill>
                <a:latin typeface="Times New Roman" panose="02020603050405020304" pitchFamily="18" charset="0"/>
                <a:cs typeface="Times New Roman" panose="02020603050405020304" pitchFamily="18" charset="0"/>
              </a:rPr>
              <a:t>Random Forest</a:t>
            </a:r>
          </a:p>
        </p:txBody>
      </p:sp>
      <p:pic>
        <p:nvPicPr>
          <p:cNvPr id="5" name="Content Placeholder 9">
            <a:extLst>
              <a:ext uri="{FF2B5EF4-FFF2-40B4-BE49-F238E27FC236}">
                <a16:creationId xmlns:a16="http://schemas.microsoft.com/office/drawing/2014/main" id="{07068B0C-F62A-667E-BCAF-F63FD0139257}"/>
              </a:ext>
            </a:extLst>
          </p:cNvPr>
          <p:cNvPicPr>
            <a:picLocks noChangeAspect="1"/>
          </p:cNvPicPr>
          <p:nvPr/>
        </p:nvPicPr>
        <p:blipFill>
          <a:blip r:embed="rId3"/>
          <a:stretch>
            <a:fillRect/>
          </a:stretch>
        </p:blipFill>
        <p:spPr>
          <a:xfrm>
            <a:off x="2583519" y="2837685"/>
            <a:ext cx="7024962" cy="2773011"/>
          </a:xfrm>
          <a:prstGeom prst="rect">
            <a:avLst/>
          </a:prstGeom>
        </p:spPr>
      </p:pic>
    </p:spTree>
    <p:extLst>
      <p:ext uri="{BB962C8B-B14F-4D97-AF65-F5344CB8AC3E}">
        <p14:creationId xmlns:p14="http://schemas.microsoft.com/office/powerpoint/2010/main" val="107726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2549420" y="1042986"/>
            <a:ext cx="7093160" cy="584775"/>
          </a:xfrm>
          <a:prstGeom prst="rect">
            <a:avLst/>
          </a:prstGeom>
        </p:spPr>
        <p:txBody>
          <a:bodyPr wrap="none">
            <a:spAutoFit/>
          </a:bodyPr>
          <a:lstStyle/>
          <a:p>
            <a:r>
              <a:rPr lang="en-US" sz="3200" dirty="0">
                <a:solidFill>
                  <a:srgbClr val="DA4458"/>
                </a:solidFill>
                <a:latin typeface="Times New Roman" panose="02020603050405020304" pitchFamily="18" charset="0"/>
                <a:cs typeface="Times New Roman" panose="02020603050405020304" pitchFamily="18" charset="0"/>
              </a:rPr>
              <a:t>Summary: Factors affecting Sales Volume</a:t>
            </a:r>
          </a:p>
        </p:txBody>
      </p:sp>
      <p:pic>
        <p:nvPicPr>
          <p:cNvPr id="2" name="Content Placeholder 12">
            <a:extLst>
              <a:ext uri="{FF2B5EF4-FFF2-40B4-BE49-F238E27FC236}">
                <a16:creationId xmlns:a16="http://schemas.microsoft.com/office/drawing/2014/main" id="{DD020268-3EE5-549F-99F0-85814FC31FC6}"/>
              </a:ext>
            </a:extLst>
          </p:cNvPr>
          <p:cNvPicPr>
            <a:picLocks noChangeAspect="1"/>
          </p:cNvPicPr>
          <p:nvPr/>
        </p:nvPicPr>
        <p:blipFill>
          <a:blip r:embed="rId3"/>
          <a:stretch>
            <a:fillRect/>
          </a:stretch>
        </p:blipFill>
        <p:spPr>
          <a:xfrm>
            <a:off x="2012950" y="2096294"/>
            <a:ext cx="8166100" cy="3810000"/>
          </a:xfrm>
          <a:prstGeom prst="rect">
            <a:avLst/>
          </a:prstGeom>
        </p:spPr>
      </p:pic>
    </p:spTree>
    <p:extLst>
      <p:ext uri="{BB962C8B-B14F-4D97-AF65-F5344CB8AC3E}">
        <p14:creationId xmlns:p14="http://schemas.microsoft.com/office/powerpoint/2010/main" val="318582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410288"/>
            <a:ext cx="5063246" cy="584775"/>
          </a:xfrm>
          <a:prstGeom prst="rect">
            <a:avLst/>
          </a:prstGeom>
          <a:noFill/>
        </p:spPr>
        <p:txBody>
          <a:bodyPr wrap="none" rtlCol="0">
            <a:spAutoFit/>
          </a:bodyPr>
          <a:lstStyle/>
          <a:p>
            <a:r>
              <a:rPr lang="en-US" sz="32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305638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5160486" y="1042986"/>
            <a:ext cx="1871025" cy="584775"/>
          </a:xfrm>
          <a:prstGeom prst="rect">
            <a:avLst/>
          </a:prstGeom>
          <a:noFill/>
        </p:spPr>
        <p:txBody>
          <a:bodyPr wrap="none" rtlCol="0">
            <a:spAutoFit/>
          </a:bodyPr>
          <a:lstStyle/>
          <a:p>
            <a:r>
              <a:rPr lang="en-US" sz="3200" dirty="0">
                <a:solidFill>
                  <a:srgbClr val="CD0720"/>
                </a:solidFill>
                <a:latin typeface="Times New Roman" panose="02020603050405020304" pitchFamily="18" charset="0"/>
                <a:cs typeface="Times New Roman" panose="02020603050405020304" pitchFamily="18" charset="0"/>
              </a:rPr>
              <a:t>Longevity</a:t>
            </a:r>
            <a:endParaRPr lang="en-US" sz="4000" dirty="0">
              <a:solidFill>
                <a:srgbClr val="CD072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A9A1140-133E-350C-E320-8B79B94052E4}"/>
              </a:ext>
            </a:extLst>
          </p:cNvPr>
          <p:cNvPicPr>
            <a:picLocks noChangeAspect="1"/>
          </p:cNvPicPr>
          <p:nvPr/>
        </p:nvPicPr>
        <p:blipFill>
          <a:blip r:embed="rId4"/>
          <a:stretch>
            <a:fillRect/>
          </a:stretch>
        </p:blipFill>
        <p:spPr>
          <a:xfrm>
            <a:off x="3813760" y="2384094"/>
            <a:ext cx="4564479" cy="3081617"/>
          </a:xfrm>
          <a:prstGeom prst="rect">
            <a:avLst/>
          </a:prstGeom>
        </p:spPr>
      </p:pic>
    </p:spTree>
    <p:extLst>
      <p:ext uri="{BB962C8B-B14F-4D97-AF65-F5344CB8AC3E}">
        <p14:creationId xmlns:p14="http://schemas.microsoft.com/office/powerpoint/2010/main" val="346257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TextBox 2">
            <a:extLst>
              <a:ext uri="{FF2B5EF4-FFF2-40B4-BE49-F238E27FC236}">
                <a16:creationId xmlns:a16="http://schemas.microsoft.com/office/drawing/2014/main" id="{21A2843C-4162-F840-A89C-0AF68DC74E0F}"/>
              </a:ext>
            </a:extLst>
          </p:cNvPr>
          <p:cNvSpPr txBox="1"/>
          <p:nvPr/>
        </p:nvSpPr>
        <p:spPr>
          <a:xfrm>
            <a:off x="4686800" y="1107412"/>
            <a:ext cx="2818400" cy="584775"/>
          </a:xfrm>
          <a:prstGeom prst="rect">
            <a:avLst/>
          </a:prstGeom>
          <a:noFill/>
        </p:spPr>
        <p:txBody>
          <a:bodyPr wrap="none" rtlCol="0">
            <a:spAutoFit/>
          </a:bodyPr>
          <a:lstStyle/>
          <a:p>
            <a:r>
              <a:rPr lang="en-US" sz="3200" dirty="0">
                <a:solidFill>
                  <a:srgbClr val="DA4458"/>
                </a:solidFill>
                <a:latin typeface="Times New Roman" panose="02020603050405020304" pitchFamily="18" charset="0"/>
                <a:cs typeface="Times New Roman" panose="02020603050405020304" pitchFamily="18" charset="0"/>
              </a:rPr>
              <a:t>Data Dictionary</a:t>
            </a:r>
          </a:p>
        </p:txBody>
      </p:sp>
      <p:sp>
        <p:nvSpPr>
          <p:cNvPr id="5" name="Rectangle 4">
            <a:extLst>
              <a:ext uri="{FF2B5EF4-FFF2-40B4-BE49-F238E27FC236}">
                <a16:creationId xmlns:a16="http://schemas.microsoft.com/office/drawing/2014/main" id="{EDF59619-5682-5A40-91D4-BD72E480A70A}"/>
              </a:ext>
            </a:extLst>
          </p:cNvPr>
          <p:cNvSpPr/>
          <p:nvPr/>
        </p:nvSpPr>
        <p:spPr>
          <a:xfrm>
            <a:off x="1071282" y="2144872"/>
            <a:ext cx="5539380" cy="3539430"/>
          </a:xfrm>
          <a:prstGeom prst="rect">
            <a:avLst/>
          </a:prstGeom>
        </p:spPr>
        <p:txBody>
          <a:bodyPr wrap="square">
            <a:spAutoFit/>
          </a:bodyPr>
          <a:lstStyle/>
          <a:p>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Sales Office Description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Activity Cluster</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Trade Channel</a:t>
            </a:r>
          </a:p>
        </p:txBody>
      </p:sp>
      <p:sp>
        <p:nvSpPr>
          <p:cNvPr id="7" name="Rectangle 6">
            <a:extLst>
              <a:ext uri="{FF2B5EF4-FFF2-40B4-BE49-F238E27FC236}">
                <a16:creationId xmlns:a16="http://schemas.microsoft.com/office/drawing/2014/main" id="{A3F02F10-8623-2545-929A-CF364E39A931}"/>
              </a:ext>
            </a:extLst>
          </p:cNvPr>
          <p:cNvSpPr/>
          <p:nvPr/>
        </p:nvSpPr>
        <p:spPr>
          <a:xfrm>
            <a:off x="6610662" y="1947687"/>
            <a:ext cx="5581338" cy="4154984"/>
          </a:xfrm>
          <a:prstGeom prst="rect">
            <a:avLst/>
          </a:prstGeom>
        </p:spPr>
        <p:txBody>
          <a:bodyPr wrap="square">
            <a:spAutoFit/>
          </a:bodyPr>
          <a:lstStyle/>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Demographics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Number of Transactions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Physical Volume</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645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TextBox 2">
            <a:extLst>
              <a:ext uri="{FF2B5EF4-FFF2-40B4-BE49-F238E27FC236}">
                <a16:creationId xmlns:a16="http://schemas.microsoft.com/office/drawing/2014/main" id="{21A2843C-4162-F840-A89C-0AF68DC74E0F}"/>
              </a:ext>
            </a:extLst>
          </p:cNvPr>
          <p:cNvSpPr txBox="1"/>
          <p:nvPr/>
        </p:nvSpPr>
        <p:spPr>
          <a:xfrm>
            <a:off x="4618671" y="1042986"/>
            <a:ext cx="2954655" cy="584775"/>
          </a:xfrm>
          <a:prstGeom prst="rect">
            <a:avLst/>
          </a:prstGeom>
          <a:noFill/>
        </p:spPr>
        <p:txBody>
          <a:bodyPr wrap="none" rtlCol="0">
            <a:spAutoFit/>
          </a:bodyPr>
          <a:lstStyle/>
          <a:p>
            <a:r>
              <a:rPr lang="en-US" sz="3200" dirty="0">
                <a:solidFill>
                  <a:srgbClr val="285A9D"/>
                </a:solidFill>
                <a:latin typeface="Times New Roman" panose="02020603050405020304" pitchFamily="18" charset="0"/>
                <a:cs typeface="Times New Roman" panose="02020603050405020304" pitchFamily="18" charset="0"/>
              </a:rPr>
              <a:t>Data Preparation</a:t>
            </a:r>
          </a:p>
        </p:txBody>
      </p:sp>
      <p:sp>
        <p:nvSpPr>
          <p:cNvPr id="2" name="Rectangle 1">
            <a:extLst>
              <a:ext uri="{FF2B5EF4-FFF2-40B4-BE49-F238E27FC236}">
                <a16:creationId xmlns:a16="http://schemas.microsoft.com/office/drawing/2014/main" id="{CE807D83-B0EB-104B-BFDC-105FC52750EF}"/>
              </a:ext>
            </a:extLst>
          </p:cNvPr>
          <p:cNvSpPr/>
          <p:nvPr/>
        </p:nvSpPr>
        <p:spPr>
          <a:xfrm>
            <a:off x="4348396" y="2833035"/>
            <a:ext cx="3495207" cy="1938992"/>
          </a:xfrm>
          <a:prstGeom prst="rect">
            <a:avLst/>
          </a:prstGeom>
        </p:spPr>
        <p:txBody>
          <a:bodyPr wrap="square">
            <a:spAutoFit/>
          </a:bodyPr>
          <a:lstStyle/>
          <a:p>
            <a:pPr marL="285750" indent="-285750">
              <a:buFont typeface="Arial" panose="020B0604020202020204" pitchFamily="34" charset="0"/>
              <a:buChar char="•"/>
            </a:pPr>
            <a:r>
              <a:rPr lang="en-US" sz="4000" dirty="0">
                <a:solidFill>
                  <a:schemeClr val="bg1"/>
                </a:solidFill>
              </a:rPr>
              <a:t>Grouping Data</a:t>
            </a:r>
          </a:p>
          <a:p>
            <a:pPr marL="285750" indent="-285750">
              <a:buFont typeface="Arial" panose="020B0604020202020204" pitchFamily="34" charset="0"/>
              <a:buChar char="•"/>
            </a:pP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Longevity</a:t>
            </a:r>
          </a:p>
        </p:txBody>
      </p:sp>
    </p:spTree>
    <p:extLst>
      <p:ext uri="{BB962C8B-B14F-4D97-AF65-F5344CB8AC3E}">
        <p14:creationId xmlns:p14="http://schemas.microsoft.com/office/powerpoint/2010/main" val="1069651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2957769" y="1042986"/>
            <a:ext cx="6276462" cy="707886"/>
          </a:xfrm>
          <a:prstGeom prst="rect">
            <a:avLst/>
          </a:prstGeom>
          <a:noFill/>
        </p:spPr>
        <p:txBody>
          <a:bodyPr wrap="none" rtlCol="0">
            <a:spAutoFit/>
          </a:bodyPr>
          <a:lstStyle/>
          <a:p>
            <a:r>
              <a:rPr lang="en-US" sz="40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091479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9A8B7B9B-423D-E640-A331-70A040E7C44C}"/>
              </a:ext>
            </a:extLst>
          </p:cNvPr>
          <p:cNvSpPr/>
          <p:nvPr/>
        </p:nvSpPr>
        <p:spPr>
          <a:xfrm>
            <a:off x="2567455" y="2454720"/>
            <a:ext cx="7057090" cy="3170099"/>
          </a:xfrm>
          <a:prstGeom prst="rect">
            <a:avLst/>
          </a:prstGeom>
        </p:spPr>
        <p:txBody>
          <a:bodyPr wrap="square">
            <a:spAutoFit/>
          </a:bodyPr>
          <a:lstStyle/>
          <a:p>
            <a:pPr marL="342900" indent="-34290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Regularized 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Decision Trees</a:t>
            </a:r>
          </a:p>
        </p:txBody>
      </p:sp>
      <p:sp>
        <p:nvSpPr>
          <p:cNvPr id="2" name="TextBox 1">
            <a:extLst>
              <a:ext uri="{FF2B5EF4-FFF2-40B4-BE49-F238E27FC236}">
                <a16:creationId xmlns:a16="http://schemas.microsoft.com/office/drawing/2014/main" id="{6E5840AD-60CE-ACE4-F0AA-FE79878708D9}"/>
              </a:ext>
            </a:extLst>
          </p:cNvPr>
          <p:cNvSpPr txBox="1"/>
          <p:nvPr/>
        </p:nvSpPr>
        <p:spPr>
          <a:xfrm>
            <a:off x="4651534" y="1076954"/>
            <a:ext cx="2888932" cy="584775"/>
          </a:xfrm>
          <a:prstGeom prst="rect">
            <a:avLst/>
          </a:prstGeom>
          <a:noFill/>
        </p:spPr>
        <p:txBody>
          <a:bodyPr wrap="none" rtlCol="0">
            <a:spAutoFit/>
          </a:bodyPr>
          <a:lstStyle/>
          <a:p>
            <a:r>
              <a:rPr lang="en-US" sz="3200" dirty="0">
                <a:solidFill>
                  <a:srgbClr val="DA4458"/>
                </a:solidFill>
              </a:rPr>
              <a:t>Model Selection</a:t>
            </a:r>
          </a:p>
        </p:txBody>
      </p:sp>
    </p:spTree>
    <p:extLst>
      <p:ext uri="{BB962C8B-B14F-4D97-AF65-F5344CB8AC3E}">
        <p14:creationId xmlns:p14="http://schemas.microsoft.com/office/powerpoint/2010/main" val="2614073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087718"/>
            <a:ext cx="5063246" cy="584775"/>
          </a:xfrm>
          <a:prstGeom prst="rect">
            <a:avLst/>
          </a:prstGeom>
          <a:noFill/>
        </p:spPr>
        <p:txBody>
          <a:bodyPr wrap="none" rtlCol="0">
            <a:spAutoFit/>
          </a:bodyPr>
          <a:lstStyle/>
          <a:p>
            <a:r>
              <a:rPr lang="en-US" sz="32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107623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E37C1B77-1962-3A4A-BAB2-0DEBBCBBB3FE}"/>
              </a:ext>
            </a:extLst>
          </p:cNvPr>
          <p:cNvSpPr/>
          <p:nvPr/>
        </p:nvSpPr>
        <p:spPr>
          <a:xfrm>
            <a:off x="4504056" y="1042986"/>
            <a:ext cx="3183885" cy="584775"/>
          </a:xfrm>
          <a:prstGeom prst="rect">
            <a:avLst/>
          </a:prstGeom>
        </p:spPr>
        <p:txBody>
          <a:bodyPr wrap="none">
            <a:spAutoFit/>
          </a:bodyPr>
          <a:lstStyle/>
          <a:p>
            <a:r>
              <a:rPr lang="en-US" sz="3200" dirty="0">
                <a:solidFill>
                  <a:srgbClr val="DA4458"/>
                </a:solidFill>
                <a:latin typeface="Times New Roman" panose="02020603050405020304" pitchFamily="18" charset="0"/>
                <a:ea typeface="Calibri" panose="020F0502020204030204" pitchFamily="34" charset="0"/>
                <a:cs typeface="Times New Roman" panose="02020603050405020304" pitchFamily="18" charset="0"/>
              </a:rPr>
              <a:t>Linear Regression</a:t>
            </a:r>
          </a:p>
        </p:txBody>
      </p:sp>
      <p:pic>
        <p:nvPicPr>
          <p:cNvPr id="8" name="Picture 7">
            <a:extLst>
              <a:ext uri="{FF2B5EF4-FFF2-40B4-BE49-F238E27FC236}">
                <a16:creationId xmlns:a16="http://schemas.microsoft.com/office/drawing/2014/main" id="{FE6132B3-4D3A-914C-9527-1C2818DE0F9A}"/>
              </a:ext>
            </a:extLst>
          </p:cNvPr>
          <p:cNvPicPr>
            <a:picLocks noChangeAspect="1"/>
          </p:cNvPicPr>
          <p:nvPr/>
        </p:nvPicPr>
        <p:blipFill>
          <a:blip r:embed="rId3"/>
          <a:stretch>
            <a:fillRect/>
          </a:stretch>
        </p:blipFill>
        <p:spPr>
          <a:xfrm>
            <a:off x="570723" y="3309435"/>
            <a:ext cx="11050553" cy="1212442"/>
          </a:xfrm>
          <a:prstGeom prst="rect">
            <a:avLst/>
          </a:prstGeom>
        </p:spPr>
      </p:pic>
    </p:spTree>
    <p:extLst>
      <p:ext uri="{BB962C8B-B14F-4D97-AF65-F5344CB8AC3E}">
        <p14:creationId xmlns:p14="http://schemas.microsoft.com/office/powerpoint/2010/main" val="1541818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6" name="Rectangle 5">
            <a:extLst>
              <a:ext uri="{FF2B5EF4-FFF2-40B4-BE49-F238E27FC236}">
                <a16:creationId xmlns:a16="http://schemas.microsoft.com/office/drawing/2014/main" id="{0FC311DB-CC5D-2349-98C1-E711EA21A836}"/>
              </a:ext>
            </a:extLst>
          </p:cNvPr>
          <p:cNvSpPr/>
          <p:nvPr/>
        </p:nvSpPr>
        <p:spPr>
          <a:xfrm>
            <a:off x="3460502" y="1058020"/>
            <a:ext cx="5270995" cy="584775"/>
          </a:xfrm>
          <a:prstGeom prst="rect">
            <a:avLst/>
          </a:prstGeom>
        </p:spPr>
        <p:txBody>
          <a:bodyPr wrap="none">
            <a:spAutoFit/>
          </a:bodyPr>
          <a:lstStyle/>
          <a:p>
            <a:r>
              <a:rPr lang="en-US" sz="3200" dirty="0">
                <a:solidFill>
                  <a:srgbClr val="285A9D"/>
                </a:solidFill>
                <a:latin typeface="Times New Roman" panose="02020603050405020304" pitchFamily="18" charset="0"/>
                <a:cs typeface="Times New Roman" panose="02020603050405020304" pitchFamily="18" charset="0"/>
              </a:rPr>
              <a:t>Regularized Linear Regression</a:t>
            </a:r>
          </a:p>
        </p:txBody>
      </p:sp>
      <p:pic>
        <p:nvPicPr>
          <p:cNvPr id="9" name="Picture 8">
            <a:extLst>
              <a:ext uri="{FF2B5EF4-FFF2-40B4-BE49-F238E27FC236}">
                <a16:creationId xmlns:a16="http://schemas.microsoft.com/office/drawing/2014/main" id="{A9C90DE4-4D0B-6042-AC32-E523B408A733}"/>
              </a:ext>
            </a:extLst>
          </p:cNvPr>
          <p:cNvPicPr>
            <a:picLocks noChangeAspect="1"/>
          </p:cNvPicPr>
          <p:nvPr/>
        </p:nvPicPr>
        <p:blipFill>
          <a:blip r:embed="rId3"/>
          <a:stretch>
            <a:fillRect/>
          </a:stretch>
        </p:blipFill>
        <p:spPr>
          <a:xfrm>
            <a:off x="1920970" y="2410788"/>
            <a:ext cx="9711397" cy="903682"/>
          </a:xfrm>
          <a:prstGeom prst="rect">
            <a:avLst/>
          </a:prstGeom>
        </p:spPr>
      </p:pic>
      <p:sp>
        <p:nvSpPr>
          <p:cNvPr id="10" name="Rectangle 9">
            <a:extLst>
              <a:ext uri="{FF2B5EF4-FFF2-40B4-BE49-F238E27FC236}">
                <a16:creationId xmlns:a16="http://schemas.microsoft.com/office/drawing/2014/main" id="{216ACBA9-42E7-9B46-A1AC-1693088860F7}"/>
              </a:ext>
            </a:extLst>
          </p:cNvPr>
          <p:cNvSpPr/>
          <p:nvPr/>
        </p:nvSpPr>
        <p:spPr>
          <a:xfrm>
            <a:off x="150963" y="2410788"/>
            <a:ext cx="1409360"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Ridge</a:t>
            </a:r>
          </a:p>
        </p:txBody>
      </p:sp>
      <p:sp>
        <p:nvSpPr>
          <p:cNvPr id="11" name="Rectangle 10">
            <a:extLst>
              <a:ext uri="{FF2B5EF4-FFF2-40B4-BE49-F238E27FC236}">
                <a16:creationId xmlns:a16="http://schemas.microsoft.com/office/drawing/2014/main" id="{62509563-C2C2-6C48-8B8F-2BD8E2F6EA19}"/>
              </a:ext>
            </a:extLst>
          </p:cNvPr>
          <p:cNvSpPr/>
          <p:nvPr/>
        </p:nvSpPr>
        <p:spPr>
          <a:xfrm>
            <a:off x="178213" y="4695803"/>
            <a:ext cx="1382110"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Lasso</a:t>
            </a:r>
          </a:p>
        </p:txBody>
      </p:sp>
      <p:pic>
        <p:nvPicPr>
          <p:cNvPr id="2" name="Picture 1">
            <a:extLst>
              <a:ext uri="{FF2B5EF4-FFF2-40B4-BE49-F238E27FC236}">
                <a16:creationId xmlns:a16="http://schemas.microsoft.com/office/drawing/2014/main" id="{AF03D2C8-5AEF-9649-A2E0-36AB71FDFC4A}"/>
              </a:ext>
            </a:extLst>
          </p:cNvPr>
          <p:cNvPicPr>
            <a:picLocks noChangeAspect="1"/>
          </p:cNvPicPr>
          <p:nvPr/>
        </p:nvPicPr>
        <p:blipFill>
          <a:blip r:embed="rId4"/>
          <a:stretch>
            <a:fillRect/>
          </a:stretch>
        </p:blipFill>
        <p:spPr>
          <a:xfrm>
            <a:off x="1920970" y="4265682"/>
            <a:ext cx="9711396" cy="1568128"/>
          </a:xfrm>
          <a:prstGeom prst="rect">
            <a:avLst/>
          </a:prstGeom>
        </p:spPr>
      </p:pic>
    </p:spTree>
    <p:extLst>
      <p:ext uri="{BB962C8B-B14F-4D97-AF65-F5344CB8AC3E}">
        <p14:creationId xmlns:p14="http://schemas.microsoft.com/office/powerpoint/2010/main" val="384713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12" name="Rectangle 11">
            <a:extLst>
              <a:ext uri="{FF2B5EF4-FFF2-40B4-BE49-F238E27FC236}">
                <a16:creationId xmlns:a16="http://schemas.microsoft.com/office/drawing/2014/main" id="{208D4DD9-09BE-1642-92FA-4F2CB6369BBE}"/>
              </a:ext>
            </a:extLst>
          </p:cNvPr>
          <p:cNvSpPr/>
          <p:nvPr/>
        </p:nvSpPr>
        <p:spPr>
          <a:xfrm>
            <a:off x="4777081" y="1042986"/>
            <a:ext cx="2637838" cy="584775"/>
          </a:xfrm>
          <a:prstGeom prst="rect">
            <a:avLst/>
          </a:prstGeom>
        </p:spPr>
        <p:txBody>
          <a:bodyPr wrap="none">
            <a:spAutoFit/>
          </a:bodyPr>
          <a:lstStyle/>
          <a:p>
            <a:r>
              <a:rPr lang="en-US" sz="3200" dirty="0">
                <a:solidFill>
                  <a:srgbClr val="DA4458"/>
                </a:solidFill>
                <a:latin typeface="Times New Roman" panose="02020603050405020304" pitchFamily="18" charset="0"/>
                <a:cs typeface="Times New Roman" panose="02020603050405020304" pitchFamily="18" charset="0"/>
              </a:rPr>
              <a:t>Decision Trees</a:t>
            </a:r>
          </a:p>
        </p:txBody>
      </p:sp>
      <p:pic>
        <p:nvPicPr>
          <p:cNvPr id="13" name="Picture 12">
            <a:extLst>
              <a:ext uri="{FF2B5EF4-FFF2-40B4-BE49-F238E27FC236}">
                <a16:creationId xmlns:a16="http://schemas.microsoft.com/office/drawing/2014/main" id="{E730D54A-918E-8C49-A520-DD2A4D8D23C9}"/>
              </a:ext>
            </a:extLst>
          </p:cNvPr>
          <p:cNvPicPr>
            <a:picLocks noChangeAspect="1"/>
          </p:cNvPicPr>
          <p:nvPr/>
        </p:nvPicPr>
        <p:blipFill>
          <a:blip r:embed="rId3"/>
          <a:stretch>
            <a:fillRect/>
          </a:stretch>
        </p:blipFill>
        <p:spPr>
          <a:xfrm>
            <a:off x="761656" y="1970661"/>
            <a:ext cx="7452953" cy="868304"/>
          </a:xfrm>
          <a:prstGeom prst="rect">
            <a:avLst/>
          </a:prstGeom>
        </p:spPr>
      </p:pic>
      <p:pic>
        <p:nvPicPr>
          <p:cNvPr id="16" name="Picture 15">
            <a:extLst>
              <a:ext uri="{FF2B5EF4-FFF2-40B4-BE49-F238E27FC236}">
                <a16:creationId xmlns:a16="http://schemas.microsoft.com/office/drawing/2014/main" id="{7FEB1B4B-FAE2-624F-999A-1A49212E80B3}"/>
              </a:ext>
            </a:extLst>
          </p:cNvPr>
          <p:cNvPicPr>
            <a:picLocks noChangeAspect="1"/>
          </p:cNvPicPr>
          <p:nvPr/>
        </p:nvPicPr>
        <p:blipFill>
          <a:blip r:embed="rId4"/>
          <a:stretch>
            <a:fillRect/>
          </a:stretch>
        </p:blipFill>
        <p:spPr>
          <a:xfrm>
            <a:off x="5483558" y="2940799"/>
            <a:ext cx="6402448" cy="3662456"/>
          </a:xfrm>
          <a:prstGeom prst="rect">
            <a:avLst/>
          </a:prstGeom>
        </p:spPr>
      </p:pic>
    </p:spTree>
    <p:extLst>
      <p:ext uri="{BB962C8B-B14F-4D97-AF65-F5344CB8AC3E}">
        <p14:creationId xmlns:p14="http://schemas.microsoft.com/office/powerpoint/2010/main" val="2658237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12" name="Rectangle 11">
            <a:extLst>
              <a:ext uri="{FF2B5EF4-FFF2-40B4-BE49-F238E27FC236}">
                <a16:creationId xmlns:a16="http://schemas.microsoft.com/office/drawing/2014/main" id="{208D4DD9-09BE-1642-92FA-4F2CB6369BBE}"/>
              </a:ext>
            </a:extLst>
          </p:cNvPr>
          <p:cNvSpPr/>
          <p:nvPr/>
        </p:nvSpPr>
        <p:spPr>
          <a:xfrm>
            <a:off x="4208816" y="1071638"/>
            <a:ext cx="3774367" cy="584775"/>
          </a:xfrm>
          <a:prstGeom prst="rect">
            <a:avLst/>
          </a:prstGeom>
        </p:spPr>
        <p:txBody>
          <a:bodyPr wrap="none">
            <a:spAutoFit/>
          </a:bodyPr>
          <a:lstStyle/>
          <a:p>
            <a:r>
              <a:rPr lang="en-US" sz="3200" dirty="0">
                <a:solidFill>
                  <a:srgbClr val="285A9D"/>
                </a:solidFill>
                <a:latin typeface="Times New Roman" panose="02020603050405020304" pitchFamily="18" charset="0"/>
                <a:cs typeface="Times New Roman" panose="02020603050405020304" pitchFamily="18" charset="0"/>
              </a:rPr>
              <a:t>Tuned Decision Trees</a:t>
            </a:r>
          </a:p>
        </p:txBody>
      </p:sp>
      <p:pic>
        <p:nvPicPr>
          <p:cNvPr id="2" name="Picture 1">
            <a:extLst>
              <a:ext uri="{FF2B5EF4-FFF2-40B4-BE49-F238E27FC236}">
                <a16:creationId xmlns:a16="http://schemas.microsoft.com/office/drawing/2014/main" id="{E478A5B1-6E69-0C4F-A6FD-FB536683CFB8}"/>
              </a:ext>
            </a:extLst>
          </p:cNvPr>
          <p:cNvPicPr>
            <a:picLocks noChangeAspect="1"/>
          </p:cNvPicPr>
          <p:nvPr/>
        </p:nvPicPr>
        <p:blipFill>
          <a:blip r:embed="rId3"/>
          <a:stretch>
            <a:fillRect/>
          </a:stretch>
        </p:blipFill>
        <p:spPr>
          <a:xfrm>
            <a:off x="1344331" y="2323788"/>
            <a:ext cx="9582566" cy="2877799"/>
          </a:xfrm>
          <a:prstGeom prst="rect">
            <a:avLst/>
          </a:prstGeom>
        </p:spPr>
      </p:pic>
    </p:spTree>
    <p:extLst>
      <p:ext uri="{BB962C8B-B14F-4D97-AF65-F5344CB8AC3E}">
        <p14:creationId xmlns:p14="http://schemas.microsoft.com/office/powerpoint/2010/main" val="276550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5"/>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198975"/>
            <a:ext cx="5063246" cy="584775"/>
          </a:xfrm>
          <a:prstGeom prst="rect">
            <a:avLst/>
          </a:prstGeom>
          <a:noFill/>
        </p:spPr>
        <p:txBody>
          <a:bodyPr wrap="none" rtlCol="0">
            <a:spAutoFit/>
          </a:bodyPr>
          <a:lstStyle/>
          <a:p>
            <a:r>
              <a:rPr lang="en-US" sz="32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498218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829A4B26-5C9B-D149-AB6C-283BFB196414}"/>
              </a:ext>
            </a:extLst>
          </p:cNvPr>
          <p:cNvSpPr/>
          <p:nvPr/>
        </p:nvSpPr>
        <p:spPr>
          <a:xfrm>
            <a:off x="3141217" y="2494567"/>
            <a:ext cx="5909563" cy="3170099"/>
          </a:xfrm>
          <a:prstGeom prst="rect">
            <a:avLst/>
          </a:prstGeom>
        </p:spPr>
        <p:txBody>
          <a:bodyPr wrap="squar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Number of Transactions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Physical Volume</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Customer Trade Channel</a:t>
            </a:r>
          </a:p>
        </p:txBody>
      </p:sp>
      <p:sp>
        <p:nvSpPr>
          <p:cNvPr id="2" name="TextBox 1">
            <a:extLst>
              <a:ext uri="{FF2B5EF4-FFF2-40B4-BE49-F238E27FC236}">
                <a16:creationId xmlns:a16="http://schemas.microsoft.com/office/drawing/2014/main" id="{BEBD25D3-59CE-6C60-9AA8-EFA1ECBB1252}"/>
              </a:ext>
            </a:extLst>
          </p:cNvPr>
          <p:cNvSpPr txBox="1"/>
          <p:nvPr/>
        </p:nvSpPr>
        <p:spPr>
          <a:xfrm>
            <a:off x="2890058" y="1193334"/>
            <a:ext cx="6411883" cy="584775"/>
          </a:xfrm>
          <a:prstGeom prst="rect">
            <a:avLst/>
          </a:prstGeom>
          <a:noFill/>
        </p:spPr>
        <p:txBody>
          <a:bodyPr wrap="none" rtlCol="0">
            <a:spAutoFit/>
          </a:bodyPr>
          <a:lstStyle/>
          <a:p>
            <a:r>
              <a:rPr lang="en-US" sz="3200" dirty="0">
                <a:solidFill>
                  <a:srgbClr val="DA4458"/>
                </a:solidFill>
              </a:rPr>
              <a:t>Summary: Factors affecting Longevity</a:t>
            </a:r>
          </a:p>
        </p:txBody>
      </p:sp>
    </p:spTree>
    <p:extLst>
      <p:ext uri="{BB962C8B-B14F-4D97-AF65-F5344CB8AC3E}">
        <p14:creationId xmlns:p14="http://schemas.microsoft.com/office/powerpoint/2010/main" val="3167113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829A4B26-5C9B-D149-AB6C-283BFB196414}"/>
              </a:ext>
            </a:extLst>
          </p:cNvPr>
          <p:cNvSpPr/>
          <p:nvPr/>
        </p:nvSpPr>
        <p:spPr>
          <a:xfrm>
            <a:off x="2415914" y="2353350"/>
            <a:ext cx="7360170" cy="3170099"/>
          </a:xfrm>
          <a:prstGeom prst="rect">
            <a:avLst/>
          </a:prstGeom>
        </p:spPr>
        <p:txBody>
          <a:bodyPr wrap="squar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Estimating long lasting business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Pricing product categories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Discounts on product categories </a:t>
            </a:r>
          </a:p>
        </p:txBody>
      </p:sp>
      <p:sp>
        <p:nvSpPr>
          <p:cNvPr id="2" name="TextBox 1">
            <a:extLst>
              <a:ext uri="{FF2B5EF4-FFF2-40B4-BE49-F238E27FC236}">
                <a16:creationId xmlns:a16="http://schemas.microsoft.com/office/drawing/2014/main" id="{BEBD25D3-59CE-6C60-9AA8-EFA1ECBB1252}"/>
              </a:ext>
            </a:extLst>
          </p:cNvPr>
          <p:cNvSpPr txBox="1"/>
          <p:nvPr/>
        </p:nvSpPr>
        <p:spPr>
          <a:xfrm>
            <a:off x="4372643" y="1042986"/>
            <a:ext cx="3446713" cy="584775"/>
          </a:xfrm>
          <a:prstGeom prst="rect">
            <a:avLst/>
          </a:prstGeom>
          <a:noFill/>
        </p:spPr>
        <p:txBody>
          <a:bodyPr wrap="none" rtlCol="0">
            <a:spAutoFit/>
          </a:bodyPr>
          <a:lstStyle/>
          <a:p>
            <a:r>
              <a:rPr lang="en-US" sz="3200" dirty="0">
                <a:solidFill>
                  <a:srgbClr val="DA4458"/>
                </a:solidFill>
              </a:rPr>
              <a:t>Executive Summary</a:t>
            </a:r>
          </a:p>
        </p:txBody>
      </p:sp>
    </p:spTree>
    <p:extLst>
      <p:ext uri="{BB962C8B-B14F-4D97-AF65-F5344CB8AC3E}">
        <p14:creationId xmlns:p14="http://schemas.microsoft.com/office/powerpoint/2010/main" val="3384436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072728"/>
            <a:ext cx="5063246" cy="584775"/>
          </a:xfrm>
          <a:prstGeom prst="rect">
            <a:avLst/>
          </a:prstGeom>
          <a:noFill/>
        </p:spPr>
        <p:txBody>
          <a:bodyPr wrap="none" rtlCol="0">
            <a:spAutoFit/>
          </a:bodyPr>
          <a:lstStyle/>
          <a:p>
            <a:r>
              <a:rPr lang="en-US" sz="32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67627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61403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829A4B26-5C9B-D149-AB6C-283BFB196414}"/>
              </a:ext>
            </a:extLst>
          </p:cNvPr>
          <p:cNvSpPr/>
          <p:nvPr/>
        </p:nvSpPr>
        <p:spPr>
          <a:xfrm>
            <a:off x="2595797" y="2338359"/>
            <a:ext cx="7000406" cy="3785652"/>
          </a:xfrm>
          <a:prstGeom prst="rect">
            <a:avLst/>
          </a:prstGeom>
        </p:spPr>
        <p:txBody>
          <a:bodyPr wrap="squar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Combining the effecting factors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Modeling with weightage</a:t>
            </a:r>
          </a:p>
          <a:p>
            <a:r>
              <a:rPr lang="en-US" sz="4000" dirty="0">
                <a:solidFill>
                  <a:schemeClr val="bg1"/>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Modeling as a qualifier</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EBD25D3-59CE-6C60-9AA8-EFA1ECBB1252}"/>
              </a:ext>
            </a:extLst>
          </p:cNvPr>
          <p:cNvSpPr txBox="1"/>
          <p:nvPr/>
        </p:nvSpPr>
        <p:spPr>
          <a:xfrm>
            <a:off x="4002317" y="1042986"/>
            <a:ext cx="4187365" cy="584775"/>
          </a:xfrm>
          <a:prstGeom prst="rect">
            <a:avLst/>
          </a:prstGeom>
          <a:noFill/>
        </p:spPr>
        <p:txBody>
          <a:bodyPr wrap="none" rtlCol="0">
            <a:spAutoFit/>
          </a:bodyPr>
          <a:lstStyle/>
          <a:p>
            <a:r>
              <a:rPr lang="en-US" sz="3200" dirty="0">
                <a:solidFill>
                  <a:srgbClr val="DA4458"/>
                </a:solidFill>
              </a:rPr>
              <a:t>Final Recommendations</a:t>
            </a:r>
          </a:p>
        </p:txBody>
      </p:sp>
    </p:spTree>
    <p:extLst>
      <p:ext uri="{BB962C8B-B14F-4D97-AF65-F5344CB8AC3E}">
        <p14:creationId xmlns:p14="http://schemas.microsoft.com/office/powerpoint/2010/main" val="1265607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198975"/>
            <a:ext cx="5063246" cy="584775"/>
          </a:xfrm>
          <a:prstGeom prst="rect">
            <a:avLst/>
          </a:prstGeom>
          <a:noFill/>
        </p:spPr>
        <p:txBody>
          <a:bodyPr wrap="none" rtlCol="0">
            <a:spAutoFit/>
          </a:bodyPr>
          <a:lstStyle/>
          <a:p>
            <a:r>
              <a:rPr lang="en-US" sz="32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421592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B73739D5-3B7D-3041-BE22-109307D20908}"/>
              </a:ext>
            </a:extLst>
          </p:cNvPr>
          <p:cNvSpPr/>
          <p:nvPr/>
        </p:nvSpPr>
        <p:spPr>
          <a:xfrm>
            <a:off x="3313605" y="1509665"/>
            <a:ext cx="5564788" cy="5016758"/>
          </a:xfrm>
          <a:prstGeom prst="rect">
            <a:avLst/>
          </a:prstGeom>
        </p:spPr>
        <p:txBody>
          <a:bodyPr wrap="square">
            <a:spAutoFit/>
          </a:bodyPr>
          <a:lstStyle/>
          <a:p>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Adding Popularity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Customize discounts based on Trade channel</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In depth analysis on Pack Type description</a:t>
            </a: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9EDDB64F-FFCC-C1FA-51F5-2423A76EA364}"/>
              </a:ext>
            </a:extLst>
          </p:cNvPr>
          <p:cNvSpPr txBox="1"/>
          <p:nvPr/>
        </p:nvSpPr>
        <p:spPr>
          <a:xfrm>
            <a:off x="4956392" y="1042986"/>
            <a:ext cx="2279214" cy="584775"/>
          </a:xfrm>
          <a:prstGeom prst="rect">
            <a:avLst/>
          </a:prstGeom>
          <a:noFill/>
        </p:spPr>
        <p:txBody>
          <a:bodyPr wrap="none" rtlCol="0">
            <a:spAutoFit/>
          </a:bodyPr>
          <a:lstStyle/>
          <a:p>
            <a:r>
              <a:rPr lang="en-US" sz="3200" dirty="0">
                <a:solidFill>
                  <a:srgbClr val="DA4458"/>
                </a:solidFill>
              </a:rPr>
              <a:t>Future Steps</a:t>
            </a:r>
          </a:p>
        </p:txBody>
      </p:sp>
    </p:spTree>
    <p:extLst>
      <p:ext uri="{BB962C8B-B14F-4D97-AF65-F5344CB8AC3E}">
        <p14:creationId xmlns:p14="http://schemas.microsoft.com/office/powerpoint/2010/main" val="1711854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 name="TextBox 1">
            <a:extLst>
              <a:ext uri="{FF2B5EF4-FFF2-40B4-BE49-F238E27FC236}">
                <a16:creationId xmlns:a16="http://schemas.microsoft.com/office/drawing/2014/main" id="{9EDDB64F-FFCC-C1FA-51F5-2423A76EA364}"/>
              </a:ext>
            </a:extLst>
          </p:cNvPr>
          <p:cNvSpPr txBox="1"/>
          <p:nvPr/>
        </p:nvSpPr>
        <p:spPr>
          <a:xfrm>
            <a:off x="4386653" y="3075057"/>
            <a:ext cx="3418693" cy="707886"/>
          </a:xfrm>
          <a:prstGeom prst="rect">
            <a:avLst/>
          </a:prstGeom>
          <a:noFill/>
        </p:spPr>
        <p:txBody>
          <a:bodyPr wrap="none" rtlCol="0">
            <a:spAutoFit/>
          </a:bodyPr>
          <a:lstStyle/>
          <a:p>
            <a:r>
              <a:rPr lang="en-US" sz="4000" dirty="0">
                <a:solidFill>
                  <a:srgbClr val="DA4458"/>
                </a:solidFill>
              </a:rPr>
              <a:t>Any Questions?</a:t>
            </a:r>
          </a:p>
        </p:txBody>
      </p:sp>
    </p:spTree>
    <p:extLst>
      <p:ext uri="{BB962C8B-B14F-4D97-AF65-F5344CB8AC3E}">
        <p14:creationId xmlns:p14="http://schemas.microsoft.com/office/powerpoint/2010/main" val="1119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pic>
        <p:nvPicPr>
          <p:cNvPr id="18" name="Picture 17">
            <a:extLst>
              <a:ext uri="{FF2B5EF4-FFF2-40B4-BE49-F238E27FC236}">
                <a16:creationId xmlns:a16="http://schemas.microsoft.com/office/drawing/2014/main" id="{38E516F4-EDE3-9F4E-8795-01230295928D}"/>
              </a:ext>
            </a:extLst>
          </p:cNvPr>
          <p:cNvPicPr>
            <a:picLocks noChangeAspect="1"/>
          </p:cNvPicPr>
          <p:nvPr/>
        </p:nvPicPr>
        <p:blipFill>
          <a:blip r:embed="rId4"/>
          <a:stretch>
            <a:fillRect/>
          </a:stretch>
        </p:blipFill>
        <p:spPr>
          <a:xfrm>
            <a:off x="5664113" y="2026440"/>
            <a:ext cx="5729869" cy="3574259"/>
          </a:xfrm>
          <a:prstGeom prst="rect">
            <a:avLst/>
          </a:prstGeom>
        </p:spPr>
      </p:pic>
      <p:pic>
        <p:nvPicPr>
          <p:cNvPr id="5" name="Picture 4">
            <a:extLst>
              <a:ext uri="{FF2B5EF4-FFF2-40B4-BE49-F238E27FC236}">
                <a16:creationId xmlns:a16="http://schemas.microsoft.com/office/drawing/2014/main" id="{DFABE52E-F2E0-B546-B445-350424AF757E}"/>
              </a:ext>
            </a:extLst>
          </p:cNvPr>
          <p:cNvPicPr>
            <a:picLocks noChangeAspect="1"/>
          </p:cNvPicPr>
          <p:nvPr/>
        </p:nvPicPr>
        <p:blipFill>
          <a:blip r:embed="rId5"/>
          <a:stretch>
            <a:fillRect/>
          </a:stretch>
        </p:blipFill>
        <p:spPr>
          <a:xfrm>
            <a:off x="389744" y="2026440"/>
            <a:ext cx="5051686" cy="3574259"/>
          </a:xfrm>
          <a:prstGeom prst="rect">
            <a:avLst/>
          </a:prstGeom>
        </p:spPr>
      </p:pic>
      <p:sp>
        <p:nvSpPr>
          <p:cNvPr id="2" name="TextBox 1">
            <a:extLst>
              <a:ext uri="{FF2B5EF4-FFF2-40B4-BE49-F238E27FC236}">
                <a16:creationId xmlns:a16="http://schemas.microsoft.com/office/drawing/2014/main" id="{53821BD2-CF5C-9744-88FE-2EFFCED61CE1}"/>
              </a:ext>
            </a:extLst>
          </p:cNvPr>
          <p:cNvSpPr txBox="1"/>
          <p:nvPr/>
        </p:nvSpPr>
        <p:spPr>
          <a:xfrm>
            <a:off x="1796530" y="4772027"/>
            <a:ext cx="2238113" cy="707886"/>
          </a:xfrm>
          <a:prstGeom prst="rect">
            <a:avLst/>
          </a:prstGeom>
          <a:noFill/>
        </p:spPr>
        <p:txBody>
          <a:bodyPr wrap="none" rtlCol="0">
            <a:spAutoFit/>
          </a:bodyPr>
          <a:lstStyle/>
          <a:p>
            <a:r>
              <a:rPr lang="en-US" sz="4000" dirty="0">
                <a:solidFill>
                  <a:schemeClr val="bg1"/>
                </a:solidFill>
                <a:latin typeface="Times New Roman" panose="02020603050405020304" pitchFamily="18" charset="0"/>
                <a:cs typeface="Times New Roman" panose="02020603050405020304" pitchFamily="18" charset="0"/>
              </a:rPr>
              <a:t>Discounts</a:t>
            </a:r>
          </a:p>
        </p:txBody>
      </p:sp>
    </p:spTree>
    <p:extLst>
      <p:ext uri="{BB962C8B-B14F-4D97-AF65-F5344CB8AC3E}">
        <p14:creationId xmlns:p14="http://schemas.microsoft.com/office/powerpoint/2010/main" val="241886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1" y="4237"/>
            <a:ext cx="12192000" cy="2085975"/>
          </a:xfrm>
          <a:prstGeom prst="rect">
            <a:avLst/>
          </a:prstGeom>
        </p:spPr>
      </p:pic>
      <p:pic>
        <p:nvPicPr>
          <p:cNvPr id="10" name="Picture 9">
            <a:extLst>
              <a:ext uri="{FF2B5EF4-FFF2-40B4-BE49-F238E27FC236}">
                <a16:creationId xmlns:a16="http://schemas.microsoft.com/office/drawing/2014/main" id="{F3203D72-2938-6D44-B873-D485A8ABFA9B}"/>
              </a:ext>
            </a:extLst>
          </p:cNvPr>
          <p:cNvPicPr>
            <a:picLocks noChangeAspect="1"/>
          </p:cNvPicPr>
          <p:nvPr/>
        </p:nvPicPr>
        <p:blipFill>
          <a:blip r:embed="rId4"/>
          <a:stretch>
            <a:fillRect/>
          </a:stretch>
        </p:blipFill>
        <p:spPr>
          <a:xfrm>
            <a:off x="7918907" y="4302679"/>
            <a:ext cx="3820902" cy="2085975"/>
          </a:xfrm>
          <a:prstGeom prst="rect">
            <a:avLst/>
          </a:prstGeom>
        </p:spPr>
      </p:pic>
      <p:sp>
        <p:nvSpPr>
          <p:cNvPr id="11" name="Rectangle 10">
            <a:extLst>
              <a:ext uri="{FF2B5EF4-FFF2-40B4-BE49-F238E27FC236}">
                <a16:creationId xmlns:a16="http://schemas.microsoft.com/office/drawing/2014/main" id="{61B24E2A-887A-7148-9526-1234BC0605CC}"/>
              </a:ext>
            </a:extLst>
          </p:cNvPr>
          <p:cNvSpPr/>
          <p:nvPr/>
        </p:nvSpPr>
        <p:spPr>
          <a:xfrm>
            <a:off x="8198943" y="3776533"/>
            <a:ext cx="3260829" cy="461665"/>
          </a:xfrm>
          <a:prstGeom prst="rect">
            <a:avLst/>
          </a:prstGeom>
        </p:spPr>
        <p:txBody>
          <a:bodyPr wrap="none">
            <a:spAutoFit/>
          </a:bodyPr>
          <a:lstStyle/>
          <a:p>
            <a:pPr lvl="0">
              <a:defRPr/>
            </a:pPr>
            <a:r>
              <a:rPr lang="en-US" sz="2400" b="1" dirty="0">
                <a:solidFill>
                  <a:schemeClr val="bg1"/>
                </a:solidFill>
                <a:latin typeface="Times New Roman" panose="02020603050405020304" pitchFamily="18" charset="0"/>
                <a:cs typeface="Times New Roman" panose="02020603050405020304" pitchFamily="18" charset="0"/>
              </a:rPr>
              <a:t> Financial management</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4FA394E-411F-E044-95BE-5ECC2DFF512E}"/>
              </a:ext>
            </a:extLst>
          </p:cNvPr>
          <p:cNvPicPr>
            <a:picLocks noChangeAspect="1"/>
          </p:cNvPicPr>
          <p:nvPr/>
        </p:nvPicPr>
        <p:blipFill>
          <a:blip r:embed="rId5"/>
          <a:stretch>
            <a:fillRect/>
          </a:stretch>
        </p:blipFill>
        <p:spPr>
          <a:xfrm>
            <a:off x="4671781" y="2550166"/>
            <a:ext cx="2848436" cy="2505251"/>
          </a:xfrm>
          <a:prstGeom prst="rect">
            <a:avLst/>
          </a:prstGeom>
        </p:spPr>
      </p:pic>
      <p:sp>
        <p:nvSpPr>
          <p:cNvPr id="13" name="Rectangle 12">
            <a:extLst>
              <a:ext uri="{FF2B5EF4-FFF2-40B4-BE49-F238E27FC236}">
                <a16:creationId xmlns:a16="http://schemas.microsoft.com/office/drawing/2014/main" id="{23BF4DAD-60E7-C440-9830-C0AB1306D276}"/>
              </a:ext>
            </a:extLst>
          </p:cNvPr>
          <p:cNvSpPr/>
          <p:nvPr/>
        </p:nvSpPr>
        <p:spPr>
          <a:xfrm>
            <a:off x="3628785" y="2001178"/>
            <a:ext cx="4934428"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Customer relations/communications</a:t>
            </a:r>
            <a:endParaRPr lang="en-US" sz="2400" dirty="0"/>
          </a:p>
        </p:txBody>
      </p:sp>
      <p:pic>
        <p:nvPicPr>
          <p:cNvPr id="14" name="Picture 13">
            <a:extLst>
              <a:ext uri="{FF2B5EF4-FFF2-40B4-BE49-F238E27FC236}">
                <a16:creationId xmlns:a16="http://schemas.microsoft.com/office/drawing/2014/main" id="{938E0709-2DFD-EB41-BA7B-293C9FBFCB1B}"/>
              </a:ext>
            </a:extLst>
          </p:cNvPr>
          <p:cNvPicPr>
            <a:picLocks noChangeAspect="1"/>
          </p:cNvPicPr>
          <p:nvPr/>
        </p:nvPicPr>
        <p:blipFill>
          <a:blip r:embed="rId6"/>
          <a:stretch>
            <a:fillRect/>
          </a:stretch>
        </p:blipFill>
        <p:spPr>
          <a:xfrm>
            <a:off x="452190" y="4302679"/>
            <a:ext cx="3820901" cy="2085975"/>
          </a:xfrm>
          <a:prstGeom prst="rect">
            <a:avLst/>
          </a:prstGeom>
        </p:spPr>
      </p:pic>
      <p:sp>
        <p:nvSpPr>
          <p:cNvPr id="15" name="Rectangle 14">
            <a:extLst>
              <a:ext uri="{FF2B5EF4-FFF2-40B4-BE49-F238E27FC236}">
                <a16:creationId xmlns:a16="http://schemas.microsoft.com/office/drawing/2014/main" id="{0AD0458F-C7FD-B448-8DB2-A756434B9F24}"/>
              </a:ext>
            </a:extLst>
          </p:cNvPr>
          <p:cNvSpPr/>
          <p:nvPr/>
        </p:nvSpPr>
        <p:spPr>
          <a:xfrm>
            <a:off x="856555" y="3802792"/>
            <a:ext cx="3163045"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Operational excellence</a:t>
            </a:r>
            <a:endParaRPr lang="en-US" sz="2400" dirty="0"/>
          </a:p>
        </p:txBody>
      </p:sp>
      <p:sp>
        <p:nvSpPr>
          <p:cNvPr id="3" name="TextBox 2">
            <a:extLst>
              <a:ext uri="{FF2B5EF4-FFF2-40B4-BE49-F238E27FC236}">
                <a16:creationId xmlns:a16="http://schemas.microsoft.com/office/drawing/2014/main" id="{73365AFC-8FC6-C246-99C2-7456099BC4C5}"/>
              </a:ext>
            </a:extLst>
          </p:cNvPr>
          <p:cNvSpPr txBox="1"/>
          <p:nvPr/>
        </p:nvSpPr>
        <p:spPr>
          <a:xfrm>
            <a:off x="4081665" y="1091775"/>
            <a:ext cx="4028667" cy="584775"/>
          </a:xfrm>
          <a:prstGeom prst="rect">
            <a:avLst/>
          </a:prstGeom>
          <a:noFill/>
        </p:spPr>
        <p:txBody>
          <a:bodyPr wrap="none" rtlCol="0">
            <a:spAutoFit/>
          </a:bodyPr>
          <a:lstStyle/>
          <a:p>
            <a:r>
              <a:rPr lang="en-US" sz="3200" dirty="0">
                <a:solidFill>
                  <a:srgbClr val="285A9D"/>
                </a:solidFill>
                <a:latin typeface="Times New Roman" panose="02020603050405020304" pitchFamily="18" charset="0"/>
                <a:cs typeface="Times New Roman" panose="02020603050405020304" pitchFamily="18" charset="0"/>
              </a:rPr>
              <a:t>Key Factors of Success</a:t>
            </a:r>
          </a:p>
        </p:txBody>
      </p:sp>
    </p:spTree>
    <p:extLst>
      <p:ext uri="{BB962C8B-B14F-4D97-AF65-F5344CB8AC3E}">
        <p14:creationId xmlns:p14="http://schemas.microsoft.com/office/powerpoint/2010/main" val="399315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839449"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198975"/>
            <a:ext cx="5063246" cy="584775"/>
          </a:xfrm>
          <a:prstGeom prst="rect">
            <a:avLst/>
          </a:prstGeom>
          <a:noFill/>
        </p:spPr>
        <p:txBody>
          <a:bodyPr wrap="none" rtlCol="0">
            <a:spAutoFit/>
          </a:bodyPr>
          <a:lstStyle/>
          <a:p>
            <a:r>
              <a:rPr lang="en-US" sz="32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151620"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29559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pic>
        <p:nvPicPr>
          <p:cNvPr id="2" name="Picture 1">
            <a:extLst>
              <a:ext uri="{FF2B5EF4-FFF2-40B4-BE49-F238E27FC236}">
                <a16:creationId xmlns:a16="http://schemas.microsoft.com/office/drawing/2014/main" id="{437227DA-5F96-3B49-8BD9-CF5955DC89CD}"/>
              </a:ext>
            </a:extLst>
          </p:cNvPr>
          <p:cNvPicPr>
            <a:picLocks noChangeAspect="1"/>
          </p:cNvPicPr>
          <p:nvPr/>
        </p:nvPicPr>
        <p:blipFill>
          <a:blip r:embed="rId4"/>
          <a:stretch>
            <a:fillRect/>
          </a:stretch>
        </p:blipFill>
        <p:spPr>
          <a:xfrm>
            <a:off x="758034" y="2819588"/>
            <a:ext cx="2765051" cy="1952438"/>
          </a:xfrm>
          <a:prstGeom prst="rect">
            <a:avLst/>
          </a:prstGeom>
        </p:spPr>
      </p:pic>
      <p:pic>
        <p:nvPicPr>
          <p:cNvPr id="3" name="Picture 2">
            <a:extLst>
              <a:ext uri="{FF2B5EF4-FFF2-40B4-BE49-F238E27FC236}">
                <a16:creationId xmlns:a16="http://schemas.microsoft.com/office/drawing/2014/main" id="{CFFE1908-4F18-9044-A37B-AB9FF18BCCBD}"/>
              </a:ext>
            </a:extLst>
          </p:cNvPr>
          <p:cNvPicPr>
            <a:picLocks noChangeAspect="1"/>
          </p:cNvPicPr>
          <p:nvPr/>
        </p:nvPicPr>
        <p:blipFill>
          <a:blip r:embed="rId5"/>
          <a:stretch>
            <a:fillRect/>
          </a:stretch>
        </p:blipFill>
        <p:spPr>
          <a:xfrm>
            <a:off x="4617992" y="2819588"/>
            <a:ext cx="2581881" cy="1952439"/>
          </a:xfrm>
          <a:prstGeom prst="rect">
            <a:avLst/>
          </a:prstGeom>
        </p:spPr>
      </p:pic>
      <p:pic>
        <p:nvPicPr>
          <p:cNvPr id="5" name="Picture 4">
            <a:extLst>
              <a:ext uri="{FF2B5EF4-FFF2-40B4-BE49-F238E27FC236}">
                <a16:creationId xmlns:a16="http://schemas.microsoft.com/office/drawing/2014/main" id="{6A4D926D-A903-FB45-AAD7-C0396E2DB368}"/>
              </a:ext>
            </a:extLst>
          </p:cNvPr>
          <p:cNvPicPr>
            <a:picLocks noChangeAspect="1"/>
          </p:cNvPicPr>
          <p:nvPr/>
        </p:nvPicPr>
        <p:blipFill>
          <a:blip r:embed="rId6"/>
          <a:stretch>
            <a:fillRect/>
          </a:stretch>
        </p:blipFill>
        <p:spPr>
          <a:xfrm>
            <a:off x="8294780" y="2819588"/>
            <a:ext cx="3139186" cy="1952438"/>
          </a:xfrm>
          <a:prstGeom prst="rect">
            <a:avLst/>
          </a:prstGeom>
        </p:spPr>
      </p:pic>
      <p:sp>
        <p:nvSpPr>
          <p:cNvPr id="6" name="TextBox 5">
            <a:extLst>
              <a:ext uri="{FF2B5EF4-FFF2-40B4-BE49-F238E27FC236}">
                <a16:creationId xmlns:a16="http://schemas.microsoft.com/office/drawing/2014/main" id="{632CEC9B-534A-254E-998D-B318AA23D19C}"/>
              </a:ext>
            </a:extLst>
          </p:cNvPr>
          <p:cNvSpPr txBox="1"/>
          <p:nvPr/>
        </p:nvSpPr>
        <p:spPr>
          <a:xfrm>
            <a:off x="1521223" y="4942543"/>
            <a:ext cx="123867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Merging</a:t>
            </a:r>
          </a:p>
        </p:txBody>
      </p:sp>
      <p:sp>
        <p:nvSpPr>
          <p:cNvPr id="7" name="TextBox 6">
            <a:extLst>
              <a:ext uri="{FF2B5EF4-FFF2-40B4-BE49-F238E27FC236}">
                <a16:creationId xmlns:a16="http://schemas.microsoft.com/office/drawing/2014/main" id="{6237C41A-778A-EA4F-AD78-0B88DCAA7763}"/>
              </a:ext>
            </a:extLst>
          </p:cNvPr>
          <p:cNvSpPr txBox="1"/>
          <p:nvPr/>
        </p:nvSpPr>
        <p:spPr>
          <a:xfrm>
            <a:off x="5261960" y="4942543"/>
            <a:ext cx="1293944"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Cleaning</a:t>
            </a:r>
          </a:p>
        </p:txBody>
      </p:sp>
      <p:sp>
        <p:nvSpPr>
          <p:cNvPr id="8" name="TextBox 7">
            <a:extLst>
              <a:ext uri="{FF2B5EF4-FFF2-40B4-BE49-F238E27FC236}">
                <a16:creationId xmlns:a16="http://schemas.microsoft.com/office/drawing/2014/main" id="{09FF0FC1-4D44-E845-A905-0F0354D9616B}"/>
              </a:ext>
            </a:extLst>
          </p:cNvPr>
          <p:cNvSpPr txBox="1"/>
          <p:nvPr/>
        </p:nvSpPr>
        <p:spPr>
          <a:xfrm>
            <a:off x="9097977" y="4942543"/>
            <a:ext cx="153279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Imputation</a:t>
            </a:r>
          </a:p>
        </p:txBody>
      </p:sp>
      <p:sp>
        <p:nvSpPr>
          <p:cNvPr id="9" name="TextBox 8">
            <a:extLst>
              <a:ext uri="{FF2B5EF4-FFF2-40B4-BE49-F238E27FC236}">
                <a16:creationId xmlns:a16="http://schemas.microsoft.com/office/drawing/2014/main" id="{4B92502E-A070-5B42-82F7-095DBF5117A7}"/>
              </a:ext>
            </a:extLst>
          </p:cNvPr>
          <p:cNvSpPr txBox="1"/>
          <p:nvPr/>
        </p:nvSpPr>
        <p:spPr>
          <a:xfrm>
            <a:off x="4344559" y="1161404"/>
            <a:ext cx="3502882" cy="584775"/>
          </a:xfrm>
          <a:prstGeom prst="rect">
            <a:avLst/>
          </a:prstGeom>
          <a:noFill/>
        </p:spPr>
        <p:txBody>
          <a:bodyPr wrap="none" rtlCol="0">
            <a:spAutoFit/>
          </a:bodyPr>
          <a:lstStyle/>
          <a:p>
            <a:r>
              <a:rPr lang="en-US" sz="3200" dirty="0">
                <a:solidFill>
                  <a:srgbClr val="DA4458"/>
                </a:solidFill>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2378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9" name="TextBox 8">
            <a:extLst>
              <a:ext uri="{FF2B5EF4-FFF2-40B4-BE49-F238E27FC236}">
                <a16:creationId xmlns:a16="http://schemas.microsoft.com/office/drawing/2014/main" id="{4B92502E-A070-5B42-82F7-095DBF5117A7}"/>
              </a:ext>
            </a:extLst>
          </p:cNvPr>
          <p:cNvSpPr txBox="1"/>
          <p:nvPr/>
        </p:nvSpPr>
        <p:spPr>
          <a:xfrm>
            <a:off x="4618672" y="1042986"/>
            <a:ext cx="2954655" cy="584775"/>
          </a:xfrm>
          <a:prstGeom prst="rect">
            <a:avLst/>
          </a:prstGeom>
          <a:noFill/>
        </p:spPr>
        <p:txBody>
          <a:bodyPr wrap="none" rtlCol="0">
            <a:spAutoFit/>
          </a:bodyPr>
          <a:lstStyle/>
          <a:p>
            <a:r>
              <a:rPr lang="en-US" sz="3200" dirty="0">
                <a:solidFill>
                  <a:srgbClr val="285A9D"/>
                </a:solidFill>
                <a:latin typeface="Times New Roman" panose="02020603050405020304" pitchFamily="18" charset="0"/>
                <a:cs typeface="Times New Roman" panose="02020603050405020304" pitchFamily="18" charset="0"/>
              </a:rPr>
              <a:t>Data Preparation</a:t>
            </a:r>
          </a:p>
        </p:txBody>
      </p:sp>
      <p:pic>
        <p:nvPicPr>
          <p:cNvPr id="10" name="Picture 9">
            <a:extLst>
              <a:ext uri="{FF2B5EF4-FFF2-40B4-BE49-F238E27FC236}">
                <a16:creationId xmlns:a16="http://schemas.microsoft.com/office/drawing/2014/main" id="{A1D115AF-2EED-344A-B3BD-C9F790E4404D}"/>
              </a:ext>
            </a:extLst>
          </p:cNvPr>
          <p:cNvPicPr>
            <a:picLocks noChangeAspect="1"/>
          </p:cNvPicPr>
          <p:nvPr/>
        </p:nvPicPr>
        <p:blipFill>
          <a:blip r:embed="rId4"/>
          <a:stretch>
            <a:fillRect/>
          </a:stretch>
        </p:blipFill>
        <p:spPr>
          <a:xfrm>
            <a:off x="790016" y="2309143"/>
            <a:ext cx="4564480" cy="3081617"/>
          </a:xfrm>
          <a:prstGeom prst="rect">
            <a:avLst/>
          </a:prstGeom>
        </p:spPr>
      </p:pic>
      <p:pic>
        <p:nvPicPr>
          <p:cNvPr id="11" name="Picture 10">
            <a:extLst>
              <a:ext uri="{FF2B5EF4-FFF2-40B4-BE49-F238E27FC236}">
                <a16:creationId xmlns:a16="http://schemas.microsoft.com/office/drawing/2014/main" id="{E8FA971B-3F58-8E49-8AB3-1F3EAF029329}"/>
              </a:ext>
            </a:extLst>
          </p:cNvPr>
          <p:cNvPicPr>
            <a:picLocks noChangeAspect="1"/>
          </p:cNvPicPr>
          <p:nvPr/>
        </p:nvPicPr>
        <p:blipFill>
          <a:blip r:embed="rId5"/>
          <a:stretch>
            <a:fillRect/>
          </a:stretch>
        </p:blipFill>
        <p:spPr>
          <a:xfrm>
            <a:off x="6837505" y="2309144"/>
            <a:ext cx="4564479" cy="3081617"/>
          </a:xfrm>
          <a:prstGeom prst="rect">
            <a:avLst/>
          </a:prstGeom>
        </p:spPr>
      </p:pic>
      <p:sp>
        <p:nvSpPr>
          <p:cNvPr id="12" name="TextBox 11">
            <a:extLst>
              <a:ext uri="{FF2B5EF4-FFF2-40B4-BE49-F238E27FC236}">
                <a16:creationId xmlns:a16="http://schemas.microsoft.com/office/drawing/2014/main" id="{40C0D349-2A6C-EC44-A576-F482DB7AED5B}"/>
              </a:ext>
            </a:extLst>
          </p:cNvPr>
          <p:cNvSpPr txBox="1"/>
          <p:nvPr/>
        </p:nvSpPr>
        <p:spPr>
          <a:xfrm>
            <a:off x="2144149" y="5613929"/>
            <a:ext cx="1856214"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Sales Volume</a:t>
            </a:r>
          </a:p>
        </p:txBody>
      </p:sp>
      <p:sp>
        <p:nvSpPr>
          <p:cNvPr id="13" name="TextBox 12">
            <a:extLst>
              <a:ext uri="{FF2B5EF4-FFF2-40B4-BE49-F238E27FC236}">
                <a16:creationId xmlns:a16="http://schemas.microsoft.com/office/drawing/2014/main" id="{A223C241-C63F-DC48-8E74-A00EB15FCB0B}"/>
              </a:ext>
            </a:extLst>
          </p:cNvPr>
          <p:cNvSpPr txBox="1"/>
          <p:nvPr/>
        </p:nvSpPr>
        <p:spPr>
          <a:xfrm>
            <a:off x="8395828" y="5613928"/>
            <a:ext cx="144783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Longevity</a:t>
            </a:r>
          </a:p>
        </p:txBody>
      </p:sp>
    </p:spTree>
    <p:extLst>
      <p:ext uri="{BB962C8B-B14F-4D97-AF65-F5344CB8AC3E}">
        <p14:creationId xmlns:p14="http://schemas.microsoft.com/office/powerpoint/2010/main" val="276939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4887688" y="1129882"/>
            <a:ext cx="2416624" cy="584775"/>
          </a:xfrm>
          <a:prstGeom prst="rect">
            <a:avLst/>
          </a:prstGeom>
          <a:noFill/>
        </p:spPr>
        <p:txBody>
          <a:bodyPr wrap="none" rtlCol="0">
            <a:spAutoFit/>
          </a:bodyPr>
          <a:lstStyle/>
          <a:p>
            <a:r>
              <a:rPr lang="en-US" sz="3200" dirty="0">
                <a:solidFill>
                  <a:srgbClr val="CD0720"/>
                </a:solidFill>
                <a:latin typeface="Times New Roman" panose="02020603050405020304" pitchFamily="18" charset="0"/>
                <a:cs typeface="Times New Roman" panose="02020603050405020304" pitchFamily="18" charset="0"/>
              </a:rPr>
              <a:t>Sales Volume</a:t>
            </a:r>
          </a:p>
        </p:txBody>
      </p:sp>
      <p:pic>
        <p:nvPicPr>
          <p:cNvPr id="2" name="Picture 1">
            <a:extLst>
              <a:ext uri="{FF2B5EF4-FFF2-40B4-BE49-F238E27FC236}">
                <a16:creationId xmlns:a16="http://schemas.microsoft.com/office/drawing/2014/main" id="{54113A2E-ECDE-566F-EDDC-D921C028B3F8}"/>
              </a:ext>
            </a:extLst>
          </p:cNvPr>
          <p:cNvPicPr>
            <a:picLocks noChangeAspect="1"/>
          </p:cNvPicPr>
          <p:nvPr/>
        </p:nvPicPr>
        <p:blipFill>
          <a:blip r:embed="rId4"/>
          <a:stretch>
            <a:fillRect/>
          </a:stretch>
        </p:blipFill>
        <p:spPr>
          <a:xfrm>
            <a:off x="3813760" y="2354113"/>
            <a:ext cx="4564480" cy="3081617"/>
          </a:xfrm>
          <a:prstGeom prst="rect">
            <a:avLst/>
          </a:prstGeom>
        </p:spPr>
      </p:pic>
    </p:spTree>
    <p:extLst>
      <p:ext uri="{BB962C8B-B14F-4D97-AF65-F5344CB8AC3E}">
        <p14:creationId xmlns:p14="http://schemas.microsoft.com/office/powerpoint/2010/main" val="295788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2059</TotalTime>
  <Words>1390</Words>
  <Application>Microsoft Macintosh PowerPoint</Application>
  <PresentationFormat>Widescreen</PresentationFormat>
  <Paragraphs>305</Paragraphs>
  <Slides>36</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Olivia Larrea</cp:lastModifiedBy>
  <cp:revision>51</cp:revision>
  <dcterms:created xsi:type="dcterms:W3CDTF">2023-03-30T16:21:35Z</dcterms:created>
  <dcterms:modified xsi:type="dcterms:W3CDTF">2023-04-04T20:44:35Z</dcterms:modified>
</cp:coreProperties>
</file>