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63" r:id="rId3"/>
    <p:sldId id="288" r:id="rId4"/>
    <p:sldId id="264" r:id="rId5"/>
    <p:sldId id="262" r:id="rId6"/>
    <p:sldId id="289" r:id="rId7"/>
    <p:sldId id="259" r:id="rId8"/>
    <p:sldId id="270" r:id="rId9"/>
    <p:sldId id="257" r:id="rId10"/>
    <p:sldId id="294" r:id="rId11"/>
    <p:sldId id="260" r:id="rId12"/>
    <p:sldId id="290" r:id="rId13"/>
    <p:sldId id="276" r:id="rId14"/>
    <p:sldId id="291" r:id="rId15"/>
    <p:sldId id="278" r:id="rId16"/>
    <p:sldId id="298" r:id="rId17"/>
    <p:sldId id="299" r:id="rId18"/>
    <p:sldId id="300" r:id="rId19"/>
    <p:sldId id="301" r:id="rId20"/>
    <p:sldId id="272" r:id="rId21"/>
    <p:sldId id="283" r:id="rId22"/>
    <p:sldId id="273" r:id="rId23"/>
    <p:sldId id="295" r:id="rId24"/>
    <p:sldId id="275" r:id="rId25"/>
    <p:sldId id="296" r:id="rId26"/>
    <p:sldId id="280" r:id="rId27"/>
    <p:sldId id="297" r:id="rId28"/>
    <p:sldId id="269" r:id="rId29"/>
    <p:sldId id="304" r:id="rId30"/>
    <p:sldId id="282" r:id="rId31"/>
    <p:sldId id="303" r:id="rId32"/>
    <p:sldId id="292" r:id="rId33"/>
    <p:sldId id="305" r:id="rId34"/>
    <p:sldId id="293" r:id="rId35"/>
    <p:sldId id="279" r:id="rId36"/>
    <p:sldId id="302" r:id="rId37"/>
    <p:sldId id="30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A9D"/>
    <a:srgbClr val="DA4458"/>
    <a:srgbClr val="CD07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2"/>
    <p:restoredTop sz="78915"/>
  </p:normalViewPr>
  <p:slideViewPr>
    <p:cSldViewPr snapToGrid="0" snapToObjects="1">
      <p:cViewPr varScale="1">
        <p:scale>
          <a:sx n="86" d="100"/>
          <a:sy n="86" d="100"/>
        </p:scale>
        <p:origin x="11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04CA8-7D53-6F43-86DA-E9EED3784408}" type="datetimeFigureOut">
              <a:rPr lang="en-US" smtClean="0"/>
              <a:t>4/4/23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3EC6B6-2ECA-AF4A-8D30-9F3B43FAAF23}" type="slidenum">
              <a:rPr lang="en-US" smtClean="0"/>
              <a:t>‹#›</a:t>
            </a:fld>
            <a:endParaRPr lang="en-US"/>
          </a:p>
        </p:txBody>
      </p:sp>
    </p:spTree>
    <p:extLst>
      <p:ext uri="{BB962C8B-B14F-4D97-AF65-F5344CB8AC3E}">
        <p14:creationId xmlns:p14="http://schemas.microsoft.com/office/powerpoint/2010/main" val="8178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"Good evening, everyone. It’s our pleasure to be here today to present our final capstone project on Swire </a:t>
            </a:r>
            <a:r>
              <a:rPr lang="en-US" sz="1200" b="0" i="0" u="none" strike="noStrike" kern="1200" dirty="0" err="1">
                <a:solidFill>
                  <a:schemeClr val="tx1"/>
                </a:solidFill>
                <a:effectLst/>
                <a:latin typeface="+mn-lt"/>
                <a:ea typeface="+mn-ea"/>
                <a:cs typeface="+mn-cs"/>
              </a:rPr>
              <a:t>Coca-cola’s</a:t>
            </a:r>
            <a:r>
              <a:rPr lang="en-US" sz="1200" b="0" i="0" u="none" strike="noStrike" kern="1200" dirty="0">
                <a:solidFill>
                  <a:schemeClr val="tx1"/>
                </a:solidFill>
                <a:effectLst/>
                <a:latin typeface="+mn-lt"/>
                <a:ea typeface="+mn-ea"/>
                <a:cs typeface="+mn-cs"/>
              </a:rPr>
              <a:t> Use case 1: Predicting Customer success. My name is </a:t>
            </a:r>
            <a:r>
              <a:rPr lang="en-US" sz="1200" b="0" i="0" u="none" strike="noStrike" kern="1200" dirty="0" err="1">
                <a:solidFill>
                  <a:schemeClr val="tx1"/>
                </a:solidFill>
                <a:effectLst/>
                <a:latin typeface="+mn-lt"/>
                <a:ea typeface="+mn-ea"/>
                <a:cs typeface="+mn-cs"/>
              </a:rPr>
              <a:t>Niha</a:t>
            </a:r>
            <a:r>
              <a:rPr lang="en-US" sz="1200" b="0" i="0" u="none" strike="noStrike" kern="1200" dirty="0">
                <a:solidFill>
                  <a:schemeClr val="tx1"/>
                </a:solidFill>
                <a:effectLst/>
                <a:latin typeface="+mn-lt"/>
                <a:ea typeface="+mn-ea"/>
                <a:cs typeface="+mn-cs"/>
              </a:rPr>
              <a:t>, this is Apurva and Olivia. And together we would be sharing an overview of our project.</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a:t>
            </a:fld>
            <a:endParaRPr lang="en-US"/>
          </a:p>
        </p:txBody>
      </p:sp>
    </p:spTree>
    <p:extLst>
      <p:ext uri="{BB962C8B-B14F-4D97-AF65-F5344CB8AC3E}">
        <p14:creationId xmlns:p14="http://schemas.microsoft.com/office/powerpoint/2010/main" val="2311369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data preparation we grouped the data on a product level by taking medians for each package along with calorie and beverage categories. </a:t>
            </a:r>
          </a:p>
          <a:p>
            <a:endParaRPr lang="en-US" dirty="0"/>
          </a:p>
          <a:p>
            <a:r>
              <a:rPr lang="en-US" dirty="0"/>
              <a:t>We feature engineered the cost of the product by taking into account physical volume sold. This was attained by initially dividing the total cost of goods for materials sold during the whole timeframe by physical volume sold. Later taking the median of the same during grouping the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we feature engineered Discount offered on each product by dividing it by physical volume sold, later taking the median of the same during grouping the data.</a:t>
            </a:r>
          </a:p>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10</a:t>
            </a:fld>
            <a:endParaRPr lang="en-US"/>
          </a:p>
        </p:txBody>
      </p:sp>
    </p:spTree>
    <p:extLst>
      <p:ext uri="{BB962C8B-B14F-4D97-AF65-F5344CB8AC3E}">
        <p14:creationId xmlns:p14="http://schemas.microsoft.com/office/powerpoint/2010/main" val="342214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considered only these input variable for modelling Sales Volume as only these best explain the model. Among all the predictors initially in the dataset only these add information to the model such as – description of the package, Categories of Beverage and calorie along with information about discounts and feature engineered cost of the product.</a:t>
            </a:r>
          </a:p>
        </p:txBody>
      </p:sp>
      <p:sp>
        <p:nvSpPr>
          <p:cNvPr id="4" name="Slide Number Placeholder 3"/>
          <p:cNvSpPr>
            <a:spLocks noGrp="1"/>
          </p:cNvSpPr>
          <p:nvPr>
            <p:ph type="sldNum" sz="quarter" idx="5"/>
          </p:nvPr>
        </p:nvSpPr>
        <p:spPr/>
        <p:txBody>
          <a:bodyPr/>
          <a:lstStyle/>
          <a:p>
            <a:fld id="{D63EC6B6-2ECA-AF4A-8D30-9F3B43FAAF23}" type="slidenum">
              <a:rPr lang="en-US" smtClean="0"/>
              <a:t>11</a:t>
            </a:fld>
            <a:endParaRPr lang="en-US"/>
          </a:p>
        </p:txBody>
      </p:sp>
    </p:spTree>
    <p:extLst>
      <p:ext uri="{BB962C8B-B14F-4D97-AF65-F5344CB8AC3E}">
        <p14:creationId xmlns:p14="http://schemas.microsoft.com/office/powerpoint/2010/main" val="1429938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12</a:t>
            </a:fld>
            <a:endParaRPr lang="en-US"/>
          </a:p>
        </p:txBody>
      </p:sp>
    </p:spTree>
    <p:extLst>
      <p:ext uri="{BB962C8B-B14F-4D97-AF65-F5344CB8AC3E}">
        <p14:creationId xmlns:p14="http://schemas.microsoft.com/office/powerpoint/2010/main" val="2727644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models considered for Sales Volume prediction.</a:t>
            </a:r>
          </a:p>
        </p:txBody>
      </p:sp>
      <p:sp>
        <p:nvSpPr>
          <p:cNvPr id="4" name="Slide Number Placeholder 3"/>
          <p:cNvSpPr>
            <a:spLocks noGrp="1"/>
          </p:cNvSpPr>
          <p:nvPr>
            <p:ph type="sldNum" sz="quarter" idx="5"/>
          </p:nvPr>
        </p:nvSpPr>
        <p:spPr/>
        <p:txBody>
          <a:bodyPr/>
          <a:lstStyle/>
          <a:p>
            <a:fld id="{D63EC6B6-2ECA-AF4A-8D30-9F3B43FAAF23}" type="slidenum">
              <a:rPr lang="en-US" smtClean="0"/>
              <a:t>13</a:t>
            </a:fld>
            <a:endParaRPr lang="en-US"/>
          </a:p>
        </p:txBody>
      </p:sp>
    </p:spTree>
    <p:extLst>
      <p:ext uri="{BB962C8B-B14F-4D97-AF65-F5344CB8AC3E}">
        <p14:creationId xmlns:p14="http://schemas.microsoft.com/office/powerpoint/2010/main" val="4158775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14</a:t>
            </a:fld>
            <a:endParaRPr lang="en-US"/>
          </a:p>
        </p:txBody>
      </p:sp>
    </p:spTree>
    <p:extLst>
      <p:ext uri="{BB962C8B-B14F-4D97-AF65-F5344CB8AC3E}">
        <p14:creationId xmlns:p14="http://schemas.microsoft.com/office/powerpoint/2010/main" val="1140220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attempt to make the model better we played with the control factors of the decision tree that is nothing but changing the cp value, the minimum split and minimum bucket size to get cross validated evaluation. As you can see the evaluation does look like it has improved the model as compared to the regression models having a much lower R squared and higher RMSE value.</a:t>
            </a:r>
          </a:p>
        </p:txBody>
      </p:sp>
      <p:sp>
        <p:nvSpPr>
          <p:cNvPr id="4" name="Slide Number Placeholder 3"/>
          <p:cNvSpPr>
            <a:spLocks noGrp="1"/>
          </p:cNvSpPr>
          <p:nvPr>
            <p:ph type="sldNum" sz="quarter" idx="5"/>
          </p:nvPr>
        </p:nvSpPr>
        <p:spPr/>
        <p:txBody>
          <a:bodyPr/>
          <a:lstStyle/>
          <a:p>
            <a:fld id="{D63EC6B6-2ECA-AF4A-8D30-9F3B43FAAF23}" type="slidenum">
              <a:rPr lang="en-US" smtClean="0"/>
              <a:t>17</a:t>
            </a:fld>
            <a:endParaRPr lang="en-US"/>
          </a:p>
        </p:txBody>
      </p:sp>
    </p:spTree>
    <p:extLst>
      <p:ext uri="{BB962C8B-B14F-4D97-AF65-F5344CB8AC3E}">
        <p14:creationId xmlns:p14="http://schemas.microsoft.com/office/powerpoint/2010/main" val="751540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did not not have any luck modelling using the decision tree we went forward with a more robust modelling technique : the random forest which would </a:t>
            </a:r>
            <a:r>
              <a:rPr lang="en-US" sz="1200" b="0" i="0" u="none" strike="noStrike" kern="1200" dirty="0">
                <a:solidFill>
                  <a:schemeClr val="tx1"/>
                </a:solidFill>
                <a:effectLst/>
                <a:latin typeface="+mn-lt"/>
                <a:ea typeface="+mn-ea"/>
                <a:cs typeface="+mn-cs"/>
              </a:rPr>
              <a:t>limit overfitting along with errors due to bias and achieve the final result. In this particular case the hyper tuning in the model was done by changing the </a:t>
            </a:r>
            <a:r>
              <a:rPr lang="en-US" sz="1200" b="0" i="0" u="none" strike="noStrike" kern="1200" dirty="0" err="1">
                <a:solidFill>
                  <a:schemeClr val="tx1"/>
                </a:solidFill>
                <a:effectLst/>
                <a:latin typeface="+mn-lt"/>
                <a:ea typeface="+mn-ea"/>
                <a:cs typeface="+mn-cs"/>
              </a:rPr>
              <a:t>ntree</a:t>
            </a:r>
            <a:r>
              <a:rPr lang="en-US" sz="1200" b="0" i="0" u="none" strike="noStrike" kern="1200" dirty="0">
                <a:solidFill>
                  <a:schemeClr val="tx1"/>
                </a:solidFill>
                <a:effectLst/>
                <a:latin typeface="+mn-lt"/>
                <a:ea typeface="+mn-ea"/>
                <a:cs typeface="+mn-cs"/>
              </a:rPr>
              <a:t> value to 250 other the default value of 500 along with finding the best </a:t>
            </a:r>
            <a:r>
              <a:rPr lang="en-US" sz="1200" b="0" i="0" u="none" strike="noStrike" kern="1200" dirty="0" err="1">
                <a:solidFill>
                  <a:schemeClr val="tx1"/>
                </a:solidFill>
                <a:effectLst/>
                <a:latin typeface="+mn-lt"/>
                <a:ea typeface="+mn-ea"/>
                <a:cs typeface="+mn-cs"/>
              </a:rPr>
              <a:t>mtry</a:t>
            </a:r>
            <a:r>
              <a:rPr lang="en-US" sz="1200" b="0" i="0" u="none" strike="noStrike" kern="1200" dirty="0">
                <a:solidFill>
                  <a:schemeClr val="tx1"/>
                </a:solidFill>
                <a:effectLst/>
                <a:latin typeface="+mn-lt"/>
                <a:ea typeface="+mn-ea"/>
                <a:cs typeface="+mn-cs"/>
              </a:rPr>
              <a:t> value limit overfitting as well as errors due to bias and achieve the final result. limit overfitting as well as errors due to bias and achieve the final </a:t>
            </a:r>
            <a:r>
              <a:rPr lang="en-US" sz="1200" b="0" i="0" u="none" strike="noStrike" kern="1200" dirty="0" err="1">
                <a:solidFill>
                  <a:schemeClr val="tx1"/>
                </a:solidFill>
                <a:effectLst/>
                <a:latin typeface="+mn-lt"/>
                <a:ea typeface="+mn-ea"/>
                <a:cs typeface="+mn-cs"/>
              </a:rPr>
              <a:t>result.to</a:t>
            </a:r>
            <a:r>
              <a:rPr lang="en-US" sz="1200" b="0" i="0" u="none" strike="noStrike" kern="1200" dirty="0">
                <a:solidFill>
                  <a:schemeClr val="tx1"/>
                </a:solidFill>
                <a:effectLst/>
                <a:latin typeface="+mn-lt"/>
                <a:ea typeface="+mn-ea"/>
                <a:cs typeface="+mn-cs"/>
              </a:rPr>
              <a:t> further reduce the </a:t>
            </a:r>
            <a:r>
              <a:rPr lang="en-US" sz="1200" b="0" i="0" u="none" strike="noStrike" kern="1200" dirty="0" err="1">
                <a:solidFill>
                  <a:schemeClr val="tx1"/>
                </a:solidFill>
                <a:effectLst/>
                <a:latin typeface="+mn-lt"/>
                <a:ea typeface="+mn-ea"/>
                <a:cs typeface="+mn-cs"/>
              </a:rPr>
              <a:t>oob</a:t>
            </a:r>
            <a:r>
              <a:rPr lang="en-US" sz="1200" b="0" i="0" u="none" strike="noStrike" kern="1200" dirty="0">
                <a:solidFill>
                  <a:schemeClr val="tx1"/>
                </a:solidFill>
                <a:effectLst/>
                <a:latin typeface="+mn-lt"/>
                <a:ea typeface="+mn-ea"/>
                <a:cs typeface="+mn-cs"/>
              </a:rPr>
              <a:t> error.</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18</a:t>
            </a:fld>
            <a:endParaRPr lang="en-US"/>
          </a:p>
        </p:txBody>
      </p:sp>
    </p:spTree>
    <p:extLst>
      <p:ext uri="{BB962C8B-B14F-4D97-AF65-F5344CB8AC3E}">
        <p14:creationId xmlns:p14="http://schemas.microsoft.com/office/powerpoint/2010/main" val="1959179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the modelling and evaluation these are the top factors effecting Sales Volume namely COGS (which in this case is the feature engineered Cost of the product) followed by Package type, discount and beverage and calorie categories.</a:t>
            </a:r>
          </a:p>
        </p:txBody>
      </p:sp>
      <p:sp>
        <p:nvSpPr>
          <p:cNvPr id="4" name="Slide Number Placeholder 3"/>
          <p:cNvSpPr>
            <a:spLocks noGrp="1"/>
          </p:cNvSpPr>
          <p:nvPr>
            <p:ph type="sldNum" sz="quarter" idx="5"/>
          </p:nvPr>
        </p:nvSpPr>
        <p:spPr/>
        <p:txBody>
          <a:bodyPr/>
          <a:lstStyle/>
          <a:p>
            <a:fld id="{D63EC6B6-2ECA-AF4A-8D30-9F3B43FAAF23}" type="slidenum">
              <a:rPr lang="en-US" smtClean="0"/>
              <a:t>19</a:t>
            </a:fld>
            <a:endParaRPr lang="en-US"/>
          </a:p>
        </p:txBody>
      </p:sp>
    </p:spTree>
    <p:extLst>
      <p:ext uri="{BB962C8B-B14F-4D97-AF65-F5344CB8AC3E}">
        <p14:creationId xmlns:p14="http://schemas.microsoft.com/office/powerpoint/2010/main" val="1386831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Coming to the other metric of business success.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20</a:t>
            </a:fld>
            <a:endParaRPr lang="en-US"/>
          </a:p>
        </p:txBody>
      </p:sp>
    </p:spTree>
    <p:extLst>
      <p:ext uri="{BB962C8B-B14F-4D97-AF65-F5344CB8AC3E}">
        <p14:creationId xmlns:p14="http://schemas.microsoft.com/office/powerpoint/2010/main" val="3374634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Sales Volume we prepared the data on a customer level by aggregating number of transactions and physical volumes sold.</a:t>
            </a:r>
          </a:p>
          <a:p>
            <a:endParaRPr lang="en-US" dirty="0"/>
          </a:p>
          <a:p>
            <a:r>
              <a:rPr lang="en-US" dirty="0"/>
              <a:t>We also feature engineered the target variable Longevity by finding out the length of the transaction using the minimum and maximum posting dates. Later dividing it with the number of transactions to give us a length of successful transaction of each customer. </a:t>
            </a:r>
          </a:p>
        </p:txBody>
      </p:sp>
      <p:sp>
        <p:nvSpPr>
          <p:cNvPr id="4" name="Slide Number Placeholder 3"/>
          <p:cNvSpPr>
            <a:spLocks noGrp="1"/>
          </p:cNvSpPr>
          <p:nvPr>
            <p:ph type="sldNum" sz="quarter" idx="5"/>
          </p:nvPr>
        </p:nvSpPr>
        <p:spPr/>
        <p:txBody>
          <a:bodyPr/>
          <a:lstStyle/>
          <a:p>
            <a:fld id="{D63EC6B6-2ECA-AF4A-8D30-9F3B43FAAF23}" type="slidenum">
              <a:rPr lang="en-US" smtClean="0"/>
              <a:t>21</a:t>
            </a:fld>
            <a:endParaRPr lang="en-US"/>
          </a:p>
        </p:txBody>
      </p:sp>
    </p:spTree>
    <p:extLst>
      <p:ext uri="{BB962C8B-B14F-4D97-AF65-F5344CB8AC3E}">
        <p14:creationId xmlns:p14="http://schemas.microsoft.com/office/powerpoint/2010/main" val="18810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a:t>
            </a:fld>
            <a:endParaRPr lang="en-US"/>
          </a:p>
        </p:txBody>
      </p:sp>
    </p:spTree>
    <p:extLst>
      <p:ext uri="{BB962C8B-B14F-4D97-AF65-F5344CB8AC3E}">
        <p14:creationId xmlns:p14="http://schemas.microsoft.com/office/powerpoint/2010/main" val="773104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considered only these input variables as they better define the model for Longevity. Like the location of the Sales office, Activity cluster and trade channel of the customer along with number of transactions and physical volume. We have also taken into account the demographics of each location to better model the length of successful transaction.</a:t>
            </a:r>
          </a:p>
        </p:txBody>
      </p:sp>
      <p:sp>
        <p:nvSpPr>
          <p:cNvPr id="4" name="Slide Number Placeholder 3"/>
          <p:cNvSpPr>
            <a:spLocks noGrp="1"/>
          </p:cNvSpPr>
          <p:nvPr>
            <p:ph type="sldNum" sz="quarter" idx="5"/>
          </p:nvPr>
        </p:nvSpPr>
        <p:spPr/>
        <p:txBody>
          <a:bodyPr/>
          <a:lstStyle/>
          <a:p>
            <a:fld id="{D63EC6B6-2ECA-AF4A-8D30-9F3B43FAAF23}" type="slidenum">
              <a:rPr lang="en-US" smtClean="0"/>
              <a:t>22</a:t>
            </a:fld>
            <a:endParaRPr lang="en-US"/>
          </a:p>
        </p:txBody>
      </p:sp>
    </p:spTree>
    <p:extLst>
      <p:ext uri="{BB962C8B-B14F-4D97-AF65-F5344CB8AC3E}">
        <p14:creationId xmlns:p14="http://schemas.microsoft.com/office/powerpoint/2010/main" val="2235346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23</a:t>
            </a:fld>
            <a:endParaRPr lang="en-US"/>
          </a:p>
        </p:txBody>
      </p:sp>
    </p:spTree>
    <p:extLst>
      <p:ext uri="{BB962C8B-B14F-4D97-AF65-F5344CB8AC3E}">
        <p14:creationId xmlns:p14="http://schemas.microsoft.com/office/powerpoint/2010/main" val="4247414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24</a:t>
            </a:fld>
            <a:endParaRPr lang="en-US"/>
          </a:p>
        </p:txBody>
      </p:sp>
    </p:spTree>
    <p:extLst>
      <p:ext uri="{BB962C8B-B14F-4D97-AF65-F5344CB8AC3E}">
        <p14:creationId xmlns:p14="http://schemas.microsoft.com/office/powerpoint/2010/main" val="211602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25</a:t>
            </a:fld>
            <a:endParaRPr lang="en-US"/>
          </a:p>
        </p:txBody>
      </p:sp>
    </p:spTree>
    <p:extLst>
      <p:ext uri="{BB962C8B-B14F-4D97-AF65-F5344CB8AC3E}">
        <p14:creationId xmlns:p14="http://schemas.microsoft.com/office/powerpoint/2010/main" val="3544289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begin the overview of our presentation with a brief objective of what we </a:t>
            </a:r>
            <a:r>
              <a:rPr lang="en-US" sz="1200" b="0" i="0" u="none" strike="noStrike" kern="1200" dirty="0">
                <a:solidFill>
                  <a:schemeClr val="tx1"/>
                </a:solidFill>
                <a:effectLst/>
                <a:latin typeface="+mn-lt"/>
                <a:ea typeface="+mn-ea"/>
                <a:cs typeface="+mn-cs"/>
              </a:rPr>
              <a:t>are trying to solve followed by the approach we used to do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Next, comes the different models we fit based on the project needs.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Followed by implementing the model along with accessing their performance for Final Recommendations and Future steps.</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32</a:t>
            </a:fld>
            <a:endParaRPr lang="en-US"/>
          </a:p>
        </p:txBody>
      </p:sp>
    </p:spTree>
    <p:extLst>
      <p:ext uri="{BB962C8B-B14F-4D97-AF65-F5344CB8AC3E}">
        <p14:creationId xmlns:p14="http://schemas.microsoft.com/office/powerpoint/2010/main" val="4027328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34</a:t>
            </a:fld>
            <a:endParaRPr lang="en-US"/>
          </a:p>
        </p:txBody>
      </p:sp>
    </p:spTree>
    <p:extLst>
      <p:ext uri="{BB962C8B-B14F-4D97-AF65-F5344CB8AC3E}">
        <p14:creationId xmlns:p14="http://schemas.microsoft.com/office/powerpoint/2010/main" val="3072271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How are we going to share the git – we need emails to give everyone access.</a:t>
            </a:r>
          </a:p>
          <a:p>
            <a:r>
              <a:rPr lang="en-US" dirty="0"/>
              <a:t>2. Is the overview covering everything,  do you think we missed anything.</a:t>
            </a:r>
          </a:p>
          <a:p>
            <a:r>
              <a:rPr lang="en-US" dirty="0"/>
              <a:t>3. Is font ok?</a:t>
            </a:r>
          </a:p>
          <a:p>
            <a:r>
              <a:rPr lang="en-US" dirty="0"/>
              <a:t>4. Do we follow the same format for documentation, is there a limit on how much we should add in the doc.</a:t>
            </a:r>
          </a:p>
          <a:p>
            <a:r>
              <a:rPr lang="en-US" dirty="0"/>
              <a:t>5. Do we have to mention individual contributions in the doc. Sample documents</a:t>
            </a:r>
          </a:p>
          <a:p>
            <a:r>
              <a:rPr lang="en-US" dirty="0"/>
              <a:t>6. Do we include code in the doc</a:t>
            </a:r>
          </a:p>
          <a:p>
            <a:r>
              <a:rPr lang="en-US" dirty="0"/>
              <a:t>7. Are the pictures in the slides fine</a:t>
            </a:r>
          </a:p>
          <a:p>
            <a:r>
              <a:rPr lang="en-US" dirty="0"/>
              <a:t>8. Do you think we followed the </a:t>
            </a:r>
            <a:r>
              <a:rPr lang="en-US"/>
              <a:t>presentation guideline</a:t>
            </a:r>
            <a:endParaRPr lang="en-US" dirty="0"/>
          </a:p>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36</a:t>
            </a:fld>
            <a:endParaRPr lang="en-US"/>
          </a:p>
        </p:txBody>
      </p:sp>
    </p:spTree>
    <p:extLst>
      <p:ext uri="{BB962C8B-B14F-4D97-AF65-F5344CB8AC3E}">
        <p14:creationId xmlns:p14="http://schemas.microsoft.com/office/powerpoint/2010/main" val="1059550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37</a:t>
            </a:fld>
            <a:endParaRPr lang="en-US"/>
          </a:p>
        </p:txBody>
      </p:sp>
    </p:spTree>
    <p:extLst>
      <p:ext uri="{BB962C8B-B14F-4D97-AF65-F5344CB8AC3E}">
        <p14:creationId xmlns:p14="http://schemas.microsoft.com/office/powerpoint/2010/main" val="178740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3</a:t>
            </a:fld>
            <a:endParaRPr lang="en-US"/>
          </a:p>
        </p:txBody>
      </p:sp>
    </p:spTree>
    <p:extLst>
      <p:ext uri="{BB962C8B-B14F-4D97-AF65-F5344CB8AC3E}">
        <p14:creationId xmlns:p14="http://schemas.microsoft.com/office/powerpoint/2010/main" val="2762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10% of </a:t>
            </a:r>
            <a:r>
              <a:rPr lang="en-US" sz="1200" kern="1200" dirty="0">
                <a:solidFill>
                  <a:schemeClr val="tx1"/>
                </a:solidFill>
                <a:effectLst/>
                <a:latin typeface="+mn-lt"/>
                <a:ea typeface="+mn-ea"/>
                <a:cs typeface="+mn-cs"/>
              </a:rPr>
              <a:t>of Swire’s business is “B2B”. So whenever there is a new business in the market Swire would need to win it over by giving discounts.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started wondering what Swire actually needs to be successful. Understanding t</a:t>
            </a:r>
            <a:r>
              <a:rPr lang="en-US" dirty="0"/>
              <a:t>he challenge here is to </a:t>
            </a:r>
            <a:r>
              <a:rPr lang="en-US" sz="1200" kern="1200" dirty="0">
                <a:solidFill>
                  <a:schemeClr val="tx1"/>
                </a:solidFill>
                <a:effectLst/>
                <a:latin typeface="+mn-lt"/>
                <a:ea typeface="+mn-ea"/>
                <a:cs typeface="+mn-cs"/>
              </a:rPr>
              <a:t>predict the success of new businesses launched in the market.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4</a:t>
            </a:fld>
            <a:endParaRPr lang="en-US"/>
          </a:p>
        </p:txBody>
      </p:sp>
    </p:spTree>
    <p:extLst>
      <p:ext uri="{BB962C8B-B14F-4D97-AF65-F5344CB8AC3E}">
        <p14:creationId xmlns:p14="http://schemas.microsoft.com/office/powerpoint/2010/main" val="3455554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As a general idea of a successful business there are broadly 3 key factors namely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Operational excellence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Customer relations/communications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u="none" strike="noStrike" kern="1200" dirty="0">
                <a:solidFill>
                  <a:schemeClr val="tx1"/>
                </a:solidFill>
                <a:effectLst/>
                <a:latin typeface="+mn-lt"/>
                <a:ea typeface="+mn-ea"/>
                <a:cs typeface="+mn-cs"/>
              </a:rPr>
              <a:t>Financial management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Success of which can be predicted through either Longevity, Popularity or Sales Volume.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3EC6B6-2ECA-AF4A-8D30-9F3B43FAAF23}" type="slidenum">
              <a:rPr lang="en-US" smtClean="0"/>
              <a:t>5</a:t>
            </a:fld>
            <a:endParaRPr lang="en-US"/>
          </a:p>
        </p:txBody>
      </p:sp>
    </p:spTree>
    <p:extLst>
      <p:ext uri="{BB962C8B-B14F-4D97-AF65-F5344CB8AC3E}">
        <p14:creationId xmlns:p14="http://schemas.microsoft.com/office/powerpoint/2010/main" val="62243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6</a:t>
            </a:fld>
            <a:endParaRPr lang="en-US"/>
          </a:p>
        </p:txBody>
      </p:sp>
    </p:spTree>
    <p:extLst>
      <p:ext uri="{BB962C8B-B14F-4D97-AF65-F5344CB8AC3E}">
        <p14:creationId xmlns:p14="http://schemas.microsoft.com/office/powerpoint/2010/main" val="12879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pre-processed the data by first merging the Customer and Sales data to give us a unified Customer – Product dataset which is on the product-level.</a:t>
            </a:r>
          </a:p>
          <a:p>
            <a:endParaRPr lang="en-US" dirty="0"/>
          </a:p>
          <a:p>
            <a:r>
              <a:rPr lang="en-US" dirty="0"/>
              <a:t>We later combined the demographic information which we got from the public platform. This we achieved by separating the Address zip code column which contained the ZIP code + FIPS code at a product-level. So in simple words what Address zip code column contains is information a specific location along with information of a specific region in that location. So, as we wanted to combine location wise information we split the Address zip code into two different columns Address code and Zip code and merged the population and density information Zip code wise . </a:t>
            </a:r>
          </a:p>
          <a:p>
            <a:endParaRPr lang="en-US" dirty="0"/>
          </a:p>
          <a:p>
            <a:r>
              <a:rPr lang="en-US" dirty="0"/>
              <a:t>On further inspection we found few discrepancies in columns such as ON_BOARDING_DATE which had obvious error.</a:t>
            </a:r>
          </a:p>
          <a:p>
            <a:endParaRPr lang="en-US" dirty="0"/>
          </a:p>
          <a:p>
            <a:r>
              <a:rPr lang="en-US" dirty="0"/>
              <a:t>We used the median/mode method for imputing missing values.</a:t>
            </a:r>
          </a:p>
          <a:p>
            <a:endParaRPr lang="en-US" dirty="0"/>
          </a:p>
          <a:p>
            <a:r>
              <a:rPr lang="en-US" dirty="0"/>
              <a:t>Other steps in pre-processing were to drop few columns such as Address code, </a:t>
            </a:r>
            <a:r>
              <a:rPr lang="en-US" dirty="0" err="1"/>
              <a:t>state_id</a:t>
            </a:r>
            <a:r>
              <a:rPr lang="en-US" dirty="0"/>
              <a:t> and </a:t>
            </a:r>
            <a:r>
              <a:rPr lang="en-US" dirty="0" err="1"/>
              <a:t>state_name</a:t>
            </a:r>
            <a:r>
              <a:rPr lang="en-US" dirty="0"/>
              <a:t> due to low variance.</a:t>
            </a:r>
          </a:p>
        </p:txBody>
      </p:sp>
      <p:sp>
        <p:nvSpPr>
          <p:cNvPr id="4" name="Slide Number Placeholder 3"/>
          <p:cNvSpPr>
            <a:spLocks noGrp="1"/>
          </p:cNvSpPr>
          <p:nvPr>
            <p:ph type="sldNum" sz="quarter" idx="5"/>
          </p:nvPr>
        </p:nvSpPr>
        <p:spPr/>
        <p:txBody>
          <a:bodyPr/>
          <a:lstStyle/>
          <a:p>
            <a:fld id="{D63EC6B6-2ECA-AF4A-8D30-9F3B43FAAF23}" type="slidenum">
              <a:rPr lang="en-US" smtClean="0"/>
              <a:t>7</a:t>
            </a:fld>
            <a:endParaRPr lang="en-US"/>
          </a:p>
        </p:txBody>
      </p:sp>
    </p:spTree>
    <p:extLst>
      <p:ext uri="{BB962C8B-B14F-4D97-AF65-F5344CB8AC3E}">
        <p14:creationId xmlns:p14="http://schemas.microsoft.com/office/powerpoint/2010/main" val="360629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onwards we actually combine the individual efforts of our team to better answer the business problem of predicting the overall success. We split our efforts of prepping and modelling for the two metrics Sales Volume and Longevity. </a:t>
            </a:r>
          </a:p>
        </p:txBody>
      </p:sp>
      <p:sp>
        <p:nvSpPr>
          <p:cNvPr id="4" name="Slide Number Placeholder 3"/>
          <p:cNvSpPr>
            <a:spLocks noGrp="1"/>
          </p:cNvSpPr>
          <p:nvPr>
            <p:ph type="sldNum" sz="quarter" idx="5"/>
          </p:nvPr>
        </p:nvSpPr>
        <p:spPr/>
        <p:txBody>
          <a:bodyPr/>
          <a:lstStyle/>
          <a:p>
            <a:fld id="{D63EC6B6-2ECA-AF4A-8D30-9F3B43FAAF23}" type="slidenum">
              <a:rPr lang="en-US" smtClean="0"/>
              <a:t>8</a:t>
            </a:fld>
            <a:endParaRPr lang="en-US"/>
          </a:p>
        </p:txBody>
      </p:sp>
    </p:spTree>
    <p:extLst>
      <p:ext uri="{BB962C8B-B14F-4D97-AF65-F5344CB8AC3E}">
        <p14:creationId xmlns:p14="http://schemas.microsoft.com/office/powerpoint/2010/main" val="56858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We have taken into account the two years dataset to predict sales volume.</a:t>
            </a:r>
            <a:endParaRPr lang="en-US" dirty="0"/>
          </a:p>
        </p:txBody>
      </p:sp>
      <p:sp>
        <p:nvSpPr>
          <p:cNvPr id="4" name="Slide Number Placeholder 3"/>
          <p:cNvSpPr>
            <a:spLocks noGrp="1"/>
          </p:cNvSpPr>
          <p:nvPr>
            <p:ph type="sldNum" sz="quarter" idx="5"/>
          </p:nvPr>
        </p:nvSpPr>
        <p:spPr/>
        <p:txBody>
          <a:bodyPr/>
          <a:lstStyle/>
          <a:p>
            <a:fld id="{D63EC6B6-2ECA-AF4A-8D30-9F3B43FAAF23}" type="slidenum">
              <a:rPr lang="en-US" smtClean="0"/>
              <a:t>9</a:t>
            </a:fld>
            <a:endParaRPr lang="en-US"/>
          </a:p>
        </p:txBody>
      </p:sp>
    </p:spTree>
    <p:extLst>
      <p:ext uri="{BB962C8B-B14F-4D97-AF65-F5344CB8AC3E}">
        <p14:creationId xmlns:p14="http://schemas.microsoft.com/office/powerpoint/2010/main" val="349971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895F-A0EE-C844-BAD9-AE7C04BFD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374D6-20AD-FB4C-84A0-85C733712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2973F0-9575-B24E-B7EB-356B46BD0697}"/>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C7083FE9-733B-C74F-9F81-E20BBC10B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E378E-F984-F941-8B9D-5DB777C0B8E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0476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1E96-DCF8-5246-BB0F-B9A84AF71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F9EEC0-3DF3-184B-8060-8AFF44D374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76D7A-4C62-8A46-A85A-48F4B6978D5E}"/>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24600A6B-6A6E-FA4C-8DC0-EA445F4A1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97E8B-078A-454C-909C-21D621C9233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335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E728B-FCA8-2042-9C65-789BEDA02B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6743B-71BA-CE41-AECA-948038C663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30D5-7AB2-BC40-98E8-2A6D23EB6993}"/>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159B9CC9-050F-9E41-8F5A-D1D507EBE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68668-C760-A443-A33D-67C80F5CC351}"/>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961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92F3-D392-BD4D-9C1C-1F98AE236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0CB47-B23F-B94C-8B7D-2FA2831E6F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9D62-0937-FE40-B926-F9B49D9D74FE}"/>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4907F9F3-ED6E-6645-B920-A1C826057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83A70-FF55-1546-8926-88A6B17D5C9C}"/>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561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D089-C152-1A4A-AA5E-64BA32384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FC4F8-A782-5146-84BA-78D7895F5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074E0F-695F-C64E-B0BC-937728DC7BEB}"/>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80B2C89B-C955-3342-9353-A61146FD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28358-F27F-C945-8555-613297B36CCE}"/>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327300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D792-3D03-FE41-91C0-E855371D5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3293F-41EC-D143-90D2-CB5DB1545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D3A47-7C1F-CB4A-A888-79504653F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786E0-2825-2744-96F5-1283F7BC4CB5}"/>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E4115384-5E2C-F74D-99B9-E2D64C059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A26D7-7091-F749-817A-C181D0BFF2F8}"/>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00865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5CF1-481F-2A4A-B0BC-7772F43B6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ED3AE-8663-734D-A94A-3E4A68AE2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DE5E2-56E6-8E47-AF20-25498E049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1CC37-046B-6643-9BB2-4CCD6D07A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BCF20-0A51-E34A-99EE-97A57EF674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6992E9-6436-EE4B-8B61-4D8748DE93EC}"/>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8" name="Footer Placeholder 7">
            <a:extLst>
              <a:ext uri="{FF2B5EF4-FFF2-40B4-BE49-F238E27FC236}">
                <a16:creationId xmlns:a16="http://schemas.microsoft.com/office/drawing/2014/main" id="{0570E710-F213-FB48-90E4-B20290412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6116B-C2BD-084C-944D-3FFC485BBEAB}"/>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61555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E78F-6AB5-F64A-AB23-586DC2013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503026-699D-6748-89B3-07F6B1C63E31}"/>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4" name="Footer Placeholder 3">
            <a:extLst>
              <a:ext uri="{FF2B5EF4-FFF2-40B4-BE49-F238E27FC236}">
                <a16:creationId xmlns:a16="http://schemas.microsoft.com/office/drawing/2014/main" id="{268B868C-6A7D-164D-B23B-D3E29D352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322442-4EC9-614B-968C-94A911C6438A}"/>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38406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BDEB2-B7B9-9348-B174-A5DD462D72EB}"/>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3" name="Footer Placeholder 2">
            <a:extLst>
              <a:ext uri="{FF2B5EF4-FFF2-40B4-BE49-F238E27FC236}">
                <a16:creationId xmlns:a16="http://schemas.microsoft.com/office/drawing/2014/main" id="{BD438032-243C-EF4F-A74C-55891A6F00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46BA7-051A-8C40-9C0F-F90266FC53CF}"/>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22139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266D-14C5-914A-BB3C-31B3E47EC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DDBEC-FF61-CA4C-8189-A10347745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0DC3D-B1A8-D745-813A-A8B4F16C1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AC28D-2561-5346-B36D-35243B805EEF}"/>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BAF7CAF9-79D2-E842-BC6F-160C28520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F3871-A437-D44B-BED9-14715E9A5ED7}"/>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409774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E057-E510-1A45-AD63-82F7AAD74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637F00-C0F9-0049-8CC0-DDA709E6E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3660F-8066-4944-A007-0FB2819A0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06D0-27C6-D94A-B956-481FF4884C04}"/>
              </a:ext>
            </a:extLst>
          </p:cNvPr>
          <p:cNvSpPr>
            <a:spLocks noGrp="1"/>
          </p:cNvSpPr>
          <p:nvPr>
            <p:ph type="dt" sz="half" idx="10"/>
          </p:nvPr>
        </p:nvSpPr>
        <p:spPr/>
        <p:txBody>
          <a:bodyPr/>
          <a:lstStyle/>
          <a:p>
            <a:fld id="{25C3563B-B443-624E-9746-57C5C2936CCE}" type="datetimeFigureOut">
              <a:rPr lang="en-US" smtClean="0"/>
              <a:t>4/4/23</a:t>
            </a:fld>
            <a:endParaRPr lang="en-US"/>
          </a:p>
        </p:txBody>
      </p:sp>
      <p:sp>
        <p:nvSpPr>
          <p:cNvPr id="6" name="Footer Placeholder 5">
            <a:extLst>
              <a:ext uri="{FF2B5EF4-FFF2-40B4-BE49-F238E27FC236}">
                <a16:creationId xmlns:a16="http://schemas.microsoft.com/office/drawing/2014/main" id="{5336162F-C54B-234F-BE14-7F29F725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2B456-D6B5-8E4A-822A-85A8A1E5F4C2}"/>
              </a:ext>
            </a:extLst>
          </p:cNvPr>
          <p:cNvSpPr>
            <a:spLocks noGrp="1"/>
          </p:cNvSpPr>
          <p:nvPr>
            <p:ph type="sldNum" sz="quarter" idx="12"/>
          </p:nvPr>
        </p:nvSpPr>
        <p:spPr/>
        <p:txBody>
          <a:bodyPr/>
          <a:lstStyle/>
          <a:p>
            <a:fld id="{882FB285-9CB8-4243-8F6C-B071D1171926}" type="slidenum">
              <a:rPr lang="en-US" smtClean="0"/>
              <a:t>‹#›</a:t>
            </a:fld>
            <a:endParaRPr lang="en-US"/>
          </a:p>
        </p:txBody>
      </p:sp>
    </p:spTree>
    <p:extLst>
      <p:ext uri="{BB962C8B-B14F-4D97-AF65-F5344CB8AC3E}">
        <p14:creationId xmlns:p14="http://schemas.microsoft.com/office/powerpoint/2010/main" val="125796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5E5A0-9F51-F244-A24F-DFD4D772A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A4D9E-BEA8-534C-805C-99656B072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62E4D-26A3-8340-8EF3-A6243C2DC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3563B-B443-624E-9746-57C5C2936CCE}" type="datetimeFigureOut">
              <a:rPr lang="en-US" smtClean="0"/>
              <a:t>4/4/23</a:t>
            </a:fld>
            <a:endParaRPr lang="en-US"/>
          </a:p>
        </p:txBody>
      </p:sp>
      <p:sp>
        <p:nvSpPr>
          <p:cNvPr id="5" name="Footer Placeholder 4">
            <a:extLst>
              <a:ext uri="{FF2B5EF4-FFF2-40B4-BE49-F238E27FC236}">
                <a16:creationId xmlns:a16="http://schemas.microsoft.com/office/drawing/2014/main" id="{9E79EADB-7775-E84B-B0E0-B2CFDB20AA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41D626-3400-5F48-B6C3-291D1F1AD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2FB285-9CB8-4243-8F6C-B071D1171926}" type="slidenum">
              <a:rPr lang="en-US" smtClean="0"/>
              <a:t>‹#›</a:t>
            </a:fld>
            <a:endParaRPr lang="en-US"/>
          </a:p>
        </p:txBody>
      </p:sp>
    </p:spTree>
    <p:extLst>
      <p:ext uri="{BB962C8B-B14F-4D97-AF65-F5344CB8AC3E}">
        <p14:creationId xmlns:p14="http://schemas.microsoft.com/office/powerpoint/2010/main" val="3480612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185841" y="2103305"/>
            <a:ext cx="9820317" cy="830997"/>
          </a:xfrm>
          <a:prstGeom prst="rect">
            <a:avLst/>
          </a:prstGeom>
        </p:spPr>
        <p:txBody>
          <a:bodyPr wrap="none">
            <a:spAutoFit/>
          </a:bodyPr>
          <a:lstStyle/>
          <a:p>
            <a:r>
              <a:rPr lang="en-US" sz="4800" dirty="0">
                <a:solidFill>
                  <a:srgbClr val="285A9D"/>
                </a:solidFill>
                <a:latin typeface="Times New Roman" panose="02020603050405020304" pitchFamily="18" charset="0"/>
                <a:ea typeface="Calibri" panose="020F0502020204030204" pitchFamily="34" charset="0"/>
                <a:cs typeface="Times New Roman" panose="02020603050405020304" pitchFamily="18" charset="0"/>
              </a:rPr>
              <a:t>Use Case 1: </a:t>
            </a:r>
            <a:r>
              <a:rPr lang="en-US" sz="4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Predict Customer Success</a:t>
            </a:r>
            <a:r>
              <a:rPr lang="en-US" sz="4800" dirty="0">
                <a:solidFill>
                  <a:schemeClr val="bg1"/>
                </a:solidFill>
                <a:effectLst/>
                <a:latin typeface="Times New Roman" panose="02020603050405020304" pitchFamily="18" charset="0"/>
                <a:cs typeface="Times New Roman" panose="02020603050405020304" pitchFamily="18" charset="0"/>
              </a:rPr>
              <a:t> </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85B666-F654-5543-A656-54C9BE21EF2A}"/>
              </a:ext>
            </a:extLst>
          </p:cNvPr>
          <p:cNvSpPr txBox="1"/>
          <p:nvPr/>
        </p:nvSpPr>
        <p:spPr>
          <a:xfrm>
            <a:off x="4979347" y="4058587"/>
            <a:ext cx="2233304" cy="1200329"/>
          </a:xfrm>
          <a:prstGeom prst="rect">
            <a:avLst/>
          </a:prstGeom>
          <a:noFill/>
        </p:spPr>
        <p:txBody>
          <a:bodyPr wrap="none" rtlCol="0">
            <a:spAutoFit/>
          </a:bodyPr>
          <a:lstStyle/>
          <a:p>
            <a:pPr algn="ctr"/>
            <a:r>
              <a:rPr lang="en-US" sz="2400" dirty="0">
                <a:solidFill>
                  <a:srgbClr val="DA4458"/>
                </a:solidFill>
                <a:latin typeface="Times New Roman" panose="02020603050405020304" pitchFamily="18" charset="0"/>
                <a:cs typeface="Times New Roman" panose="02020603050405020304" pitchFamily="18" charset="0"/>
              </a:rPr>
              <a:t>Olivia Larrea</a:t>
            </a:r>
          </a:p>
          <a:p>
            <a:pPr algn="ctr"/>
            <a:r>
              <a:rPr lang="en-US" sz="2400" dirty="0">
                <a:solidFill>
                  <a:srgbClr val="DA4458"/>
                </a:solidFill>
                <a:latin typeface="Times New Roman" panose="02020603050405020304" pitchFamily="18" charset="0"/>
                <a:cs typeface="Times New Roman" panose="02020603050405020304" pitchFamily="18" charset="0"/>
              </a:rPr>
              <a:t>Apurva Shetty</a:t>
            </a:r>
          </a:p>
          <a:p>
            <a:pPr algn="ctr"/>
            <a:r>
              <a:rPr lang="en-US" sz="2400" dirty="0" err="1">
                <a:solidFill>
                  <a:srgbClr val="DA4458"/>
                </a:solidFill>
                <a:latin typeface="Times New Roman" panose="02020603050405020304" pitchFamily="18" charset="0"/>
                <a:cs typeface="Times New Roman" panose="02020603050405020304" pitchFamily="18" charset="0"/>
              </a:rPr>
              <a:t>Niha</a:t>
            </a:r>
            <a:r>
              <a:rPr lang="en-US" sz="2400" dirty="0">
                <a:solidFill>
                  <a:srgbClr val="DA4458"/>
                </a:solidFill>
                <a:latin typeface="Times New Roman" panose="02020603050405020304" pitchFamily="18" charset="0"/>
                <a:cs typeface="Times New Roman" panose="02020603050405020304" pitchFamily="18" charset="0"/>
              </a:rPr>
              <a:t> </a:t>
            </a:r>
            <a:r>
              <a:rPr lang="en-US" sz="2400" dirty="0" err="1">
                <a:solidFill>
                  <a:srgbClr val="DA4458"/>
                </a:solidFill>
                <a:latin typeface="Times New Roman" panose="02020603050405020304" pitchFamily="18" charset="0"/>
                <a:cs typeface="Times New Roman" panose="02020603050405020304" pitchFamily="18" charset="0"/>
              </a:rPr>
              <a:t>Garikapati</a:t>
            </a:r>
            <a:r>
              <a:rPr lang="en-US" sz="2400" dirty="0">
                <a:solidFill>
                  <a:srgbClr val="DA4458"/>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1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4618669" y="1066641"/>
            <a:ext cx="2954655"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sp>
        <p:nvSpPr>
          <p:cNvPr id="3" name="TextBox 2">
            <a:extLst>
              <a:ext uri="{FF2B5EF4-FFF2-40B4-BE49-F238E27FC236}">
                <a16:creationId xmlns:a16="http://schemas.microsoft.com/office/drawing/2014/main" id="{A0465F2B-97E5-004D-93E3-368E9C32FD63}"/>
              </a:ext>
            </a:extLst>
          </p:cNvPr>
          <p:cNvSpPr txBox="1"/>
          <p:nvPr/>
        </p:nvSpPr>
        <p:spPr>
          <a:xfrm>
            <a:off x="3775927" y="2621260"/>
            <a:ext cx="4640141"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Grouping Data</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Cost of the Product</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Discount Offered</a:t>
            </a:r>
          </a:p>
        </p:txBody>
      </p:sp>
    </p:spTree>
    <p:extLst>
      <p:ext uri="{BB962C8B-B14F-4D97-AF65-F5344CB8AC3E}">
        <p14:creationId xmlns:p14="http://schemas.microsoft.com/office/powerpoint/2010/main" val="228157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533C4D8F-C80E-2E43-BF6C-C2B9A4C1DAC9}"/>
              </a:ext>
            </a:extLst>
          </p:cNvPr>
          <p:cNvSpPr txBox="1"/>
          <p:nvPr/>
        </p:nvSpPr>
        <p:spPr>
          <a:xfrm>
            <a:off x="4686800" y="1042986"/>
            <a:ext cx="2818400"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Dictionary</a:t>
            </a:r>
          </a:p>
        </p:txBody>
      </p:sp>
      <p:sp>
        <p:nvSpPr>
          <p:cNvPr id="3" name="TextBox 2">
            <a:extLst>
              <a:ext uri="{FF2B5EF4-FFF2-40B4-BE49-F238E27FC236}">
                <a16:creationId xmlns:a16="http://schemas.microsoft.com/office/drawing/2014/main" id="{A0465F2B-97E5-004D-93E3-368E9C32FD63}"/>
              </a:ext>
            </a:extLst>
          </p:cNvPr>
          <p:cNvSpPr txBox="1"/>
          <p:nvPr/>
        </p:nvSpPr>
        <p:spPr>
          <a:xfrm>
            <a:off x="921210" y="2397470"/>
            <a:ext cx="5704442" cy="3170099"/>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Package type description</a:t>
            </a:r>
          </a:p>
          <a:p>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Beverage Category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u="sng" dirty="0">
                <a:solidFill>
                  <a:schemeClr val="bg1"/>
                </a:solidFill>
                <a:latin typeface="Times New Roman" panose="02020603050405020304" pitchFamily="18" charset="0"/>
                <a:cs typeface="Times New Roman" panose="02020603050405020304" pitchFamily="18" charset="0"/>
              </a:rPr>
              <a:t>Physical Volume</a:t>
            </a:r>
          </a:p>
        </p:txBody>
      </p:sp>
      <p:sp>
        <p:nvSpPr>
          <p:cNvPr id="2" name="TextBox 1">
            <a:extLst>
              <a:ext uri="{FF2B5EF4-FFF2-40B4-BE49-F238E27FC236}">
                <a16:creationId xmlns:a16="http://schemas.microsoft.com/office/drawing/2014/main" id="{779432A5-0330-3AF4-4B4B-9A6E3567C0C6}"/>
              </a:ext>
            </a:extLst>
          </p:cNvPr>
          <p:cNvSpPr txBox="1"/>
          <p:nvPr/>
        </p:nvSpPr>
        <p:spPr>
          <a:xfrm>
            <a:off x="7165298" y="2397470"/>
            <a:ext cx="4492320"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Calorie category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Discount</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Cost of the product</a:t>
            </a:r>
          </a:p>
        </p:txBody>
      </p:sp>
    </p:spTree>
    <p:extLst>
      <p:ext uri="{BB962C8B-B14F-4D97-AF65-F5344CB8AC3E}">
        <p14:creationId xmlns:p14="http://schemas.microsoft.com/office/powerpoint/2010/main" val="3469926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57738"/>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00017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Rectangle 1">
            <a:extLst>
              <a:ext uri="{FF2B5EF4-FFF2-40B4-BE49-F238E27FC236}">
                <a16:creationId xmlns:a16="http://schemas.microsoft.com/office/drawing/2014/main" id="{2EA57A29-3FE0-DC4E-9673-A72EFCA10511}"/>
              </a:ext>
            </a:extLst>
          </p:cNvPr>
          <p:cNvSpPr/>
          <p:nvPr/>
        </p:nvSpPr>
        <p:spPr>
          <a:xfrm>
            <a:off x="2350957" y="2085974"/>
            <a:ext cx="7490085" cy="4401205"/>
          </a:xfrm>
          <a:prstGeom prst="rect">
            <a:avLst/>
          </a:prstGeom>
        </p:spPr>
        <p:txBody>
          <a:bodyPr wrap="square">
            <a:spAutoFit/>
          </a:bodyPr>
          <a:lstStyle/>
          <a:p>
            <a:pPr marL="571500" indent="-5715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a:p>
            <a:pPr marL="571500" indent="-57150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Random Forest</a:t>
            </a:r>
          </a:p>
        </p:txBody>
      </p:sp>
      <p:sp>
        <p:nvSpPr>
          <p:cNvPr id="3" name="TextBox 2">
            <a:extLst>
              <a:ext uri="{FF2B5EF4-FFF2-40B4-BE49-F238E27FC236}">
                <a16:creationId xmlns:a16="http://schemas.microsoft.com/office/drawing/2014/main" id="{12997984-6AE1-51A0-B423-F2BA99F827A4}"/>
              </a:ext>
            </a:extLst>
          </p:cNvPr>
          <p:cNvSpPr txBox="1"/>
          <p:nvPr/>
        </p:nvSpPr>
        <p:spPr>
          <a:xfrm>
            <a:off x="4651533" y="1042986"/>
            <a:ext cx="2888932"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9640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68757"/>
            <a:ext cx="5063246" cy="584775"/>
          </a:xfrm>
          <a:prstGeom prst="rect">
            <a:avLst/>
          </a:prstGeom>
          <a:noFill/>
        </p:spPr>
        <p:txBody>
          <a:bodyPr wrap="none" rtlCol="0">
            <a:spAutoFit/>
          </a:bodyPr>
          <a:lstStyle/>
          <a:p>
            <a:r>
              <a:rPr lang="en-US" sz="3200" dirty="0">
                <a:solidFill>
                  <a:srgbClr val="CD0720"/>
                </a:solidFill>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28148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TextBox 4">
            <a:extLst>
              <a:ext uri="{FF2B5EF4-FFF2-40B4-BE49-F238E27FC236}">
                <a16:creationId xmlns:a16="http://schemas.microsoft.com/office/drawing/2014/main" id="{E23A6655-BBD6-1F45-85E1-0422742C3BD1}"/>
              </a:ext>
            </a:extLst>
          </p:cNvPr>
          <p:cNvSpPr txBox="1"/>
          <p:nvPr/>
        </p:nvSpPr>
        <p:spPr>
          <a:xfrm>
            <a:off x="4542432" y="1042986"/>
            <a:ext cx="3183885"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Linear Regression</a:t>
            </a:r>
          </a:p>
        </p:txBody>
      </p:sp>
      <p:pic>
        <p:nvPicPr>
          <p:cNvPr id="15" name="Picture 14">
            <a:extLst>
              <a:ext uri="{FF2B5EF4-FFF2-40B4-BE49-F238E27FC236}">
                <a16:creationId xmlns:a16="http://schemas.microsoft.com/office/drawing/2014/main" id="{8BC08DC3-D8AC-DE41-8FD2-672034D29EE1}"/>
              </a:ext>
            </a:extLst>
          </p:cNvPr>
          <p:cNvPicPr>
            <a:picLocks noChangeAspect="1"/>
          </p:cNvPicPr>
          <p:nvPr/>
        </p:nvPicPr>
        <p:blipFill>
          <a:blip r:embed="rId3"/>
          <a:stretch>
            <a:fillRect/>
          </a:stretch>
        </p:blipFill>
        <p:spPr>
          <a:xfrm>
            <a:off x="680571" y="3330646"/>
            <a:ext cx="10830857" cy="1243940"/>
          </a:xfrm>
          <a:prstGeom prst="rect">
            <a:avLst/>
          </a:prstGeom>
        </p:spPr>
      </p:pic>
    </p:spTree>
    <p:extLst>
      <p:ext uri="{BB962C8B-B14F-4D97-AF65-F5344CB8AC3E}">
        <p14:creationId xmlns:p14="http://schemas.microsoft.com/office/powerpoint/2010/main" val="294156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3460502" y="1053898"/>
            <a:ext cx="5270995"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Regularized Linear Regression</a:t>
            </a:r>
          </a:p>
        </p:txBody>
      </p:sp>
      <p:sp>
        <p:nvSpPr>
          <p:cNvPr id="13" name="Rectangle 12">
            <a:extLst>
              <a:ext uri="{FF2B5EF4-FFF2-40B4-BE49-F238E27FC236}">
                <a16:creationId xmlns:a16="http://schemas.microsoft.com/office/drawing/2014/main" id="{D0A6ABD5-E5C6-1D4B-BF26-CEA0B0A60366}"/>
              </a:ext>
            </a:extLst>
          </p:cNvPr>
          <p:cNvSpPr/>
          <p:nvPr/>
        </p:nvSpPr>
        <p:spPr>
          <a:xfrm>
            <a:off x="133954" y="2649267"/>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pic>
        <p:nvPicPr>
          <p:cNvPr id="17" name="Picture 16">
            <a:extLst>
              <a:ext uri="{FF2B5EF4-FFF2-40B4-BE49-F238E27FC236}">
                <a16:creationId xmlns:a16="http://schemas.microsoft.com/office/drawing/2014/main" id="{0EC939A3-380B-C04E-9491-38C7417B171A}"/>
              </a:ext>
            </a:extLst>
          </p:cNvPr>
          <p:cNvPicPr>
            <a:picLocks noChangeAspect="1"/>
          </p:cNvPicPr>
          <p:nvPr/>
        </p:nvPicPr>
        <p:blipFill>
          <a:blip r:embed="rId3"/>
          <a:stretch>
            <a:fillRect/>
          </a:stretch>
        </p:blipFill>
        <p:spPr>
          <a:xfrm>
            <a:off x="1644440" y="2407310"/>
            <a:ext cx="10386356" cy="1379098"/>
          </a:xfrm>
          <a:prstGeom prst="rect">
            <a:avLst/>
          </a:prstGeom>
        </p:spPr>
      </p:pic>
      <p:sp>
        <p:nvSpPr>
          <p:cNvPr id="19" name="TextBox 18">
            <a:extLst>
              <a:ext uri="{FF2B5EF4-FFF2-40B4-BE49-F238E27FC236}">
                <a16:creationId xmlns:a16="http://schemas.microsoft.com/office/drawing/2014/main" id="{1444E528-E07C-D542-B5D7-C7277C52D906}"/>
              </a:ext>
            </a:extLst>
          </p:cNvPr>
          <p:cNvSpPr txBox="1"/>
          <p:nvPr/>
        </p:nvSpPr>
        <p:spPr>
          <a:xfrm>
            <a:off x="161204" y="4918827"/>
            <a:ext cx="1382110"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endParaRPr lang="en-US" sz="4000" dirty="0"/>
          </a:p>
        </p:txBody>
      </p:sp>
      <p:pic>
        <p:nvPicPr>
          <p:cNvPr id="21" name="Picture 20">
            <a:extLst>
              <a:ext uri="{FF2B5EF4-FFF2-40B4-BE49-F238E27FC236}">
                <a16:creationId xmlns:a16="http://schemas.microsoft.com/office/drawing/2014/main" id="{EA3FA3D8-9004-6C40-857A-FD6A49C80D3B}"/>
              </a:ext>
            </a:extLst>
          </p:cNvPr>
          <p:cNvPicPr>
            <a:picLocks noChangeAspect="1"/>
          </p:cNvPicPr>
          <p:nvPr/>
        </p:nvPicPr>
        <p:blipFill>
          <a:blip r:embed="rId4"/>
          <a:stretch>
            <a:fillRect/>
          </a:stretch>
        </p:blipFill>
        <p:spPr>
          <a:xfrm>
            <a:off x="1644440" y="4589006"/>
            <a:ext cx="10386356" cy="1379098"/>
          </a:xfrm>
          <a:prstGeom prst="rect">
            <a:avLst/>
          </a:prstGeom>
        </p:spPr>
      </p:pic>
    </p:spTree>
    <p:extLst>
      <p:ext uri="{BB962C8B-B14F-4D97-AF65-F5344CB8AC3E}">
        <p14:creationId xmlns:p14="http://schemas.microsoft.com/office/powerpoint/2010/main" val="171900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4857231" y="1069398"/>
            <a:ext cx="2477538"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Decision Tree</a:t>
            </a:r>
          </a:p>
        </p:txBody>
      </p:sp>
      <p:sp>
        <p:nvSpPr>
          <p:cNvPr id="19" name="TextBox 18">
            <a:extLst>
              <a:ext uri="{FF2B5EF4-FFF2-40B4-BE49-F238E27FC236}">
                <a16:creationId xmlns:a16="http://schemas.microsoft.com/office/drawing/2014/main" id="{1444E528-E07C-D542-B5D7-C7277C52D906}"/>
              </a:ext>
            </a:extLst>
          </p:cNvPr>
          <p:cNvSpPr txBox="1"/>
          <p:nvPr/>
        </p:nvSpPr>
        <p:spPr>
          <a:xfrm>
            <a:off x="1129737" y="2015686"/>
            <a:ext cx="6205032"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Cross Validation with Tuning</a:t>
            </a:r>
            <a:endParaRPr lang="en-US" sz="4000" dirty="0"/>
          </a:p>
        </p:txBody>
      </p:sp>
      <p:pic>
        <p:nvPicPr>
          <p:cNvPr id="3" name="Picture 2">
            <a:extLst>
              <a:ext uri="{FF2B5EF4-FFF2-40B4-BE49-F238E27FC236}">
                <a16:creationId xmlns:a16="http://schemas.microsoft.com/office/drawing/2014/main" id="{3F8DA9A1-43C5-A8C8-A3EF-C002A0921F87}"/>
              </a:ext>
            </a:extLst>
          </p:cNvPr>
          <p:cNvPicPr>
            <a:picLocks noChangeAspect="1"/>
          </p:cNvPicPr>
          <p:nvPr/>
        </p:nvPicPr>
        <p:blipFill>
          <a:blip r:embed="rId4"/>
          <a:stretch>
            <a:fillRect/>
          </a:stretch>
        </p:blipFill>
        <p:spPr>
          <a:xfrm>
            <a:off x="1129737" y="3126395"/>
            <a:ext cx="10730948" cy="2583377"/>
          </a:xfrm>
          <a:prstGeom prst="rect">
            <a:avLst/>
          </a:prstGeom>
        </p:spPr>
      </p:pic>
    </p:spTree>
    <p:extLst>
      <p:ext uri="{BB962C8B-B14F-4D97-AF65-F5344CB8AC3E}">
        <p14:creationId xmlns:p14="http://schemas.microsoft.com/office/powerpoint/2010/main" val="167446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4743706" y="1042986"/>
            <a:ext cx="2704587"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Random Forest</a:t>
            </a:r>
          </a:p>
        </p:txBody>
      </p:sp>
      <p:pic>
        <p:nvPicPr>
          <p:cNvPr id="5" name="Content Placeholder 9">
            <a:extLst>
              <a:ext uri="{FF2B5EF4-FFF2-40B4-BE49-F238E27FC236}">
                <a16:creationId xmlns:a16="http://schemas.microsoft.com/office/drawing/2014/main" id="{07068B0C-F62A-667E-BCAF-F63FD0139257}"/>
              </a:ext>
            </a:extLst>
          </p:cNvPr>
          <p:cNvPicPr>
            <a:picLocks noChangeAspect="1"/>
          </p:cNvPicPr>
          <p:nvPr/>
        </p:nvPicPr>
        <p:blipFill>
          <a:blip r:embed="rId4"/>
          <a:stretch>
            <a:fillRect/>
          </a:stretch>
        </p:blipFill>
        <p:spPr>
          <a:xfrm>
            <a:off x="2583519" y="2837685"/>
            <a:ext cx="7024962" cy="2773011"/>
          </a:xfrm>
          <a:prstGeom prst="rect">
            <a:avLst/>
          </a:prstGeom>
        </p:spPr>
      </p:pic>
    </p:spTree>
    <p:extLst>
      <p:ext uri="{BB962C8B-B14F-4D97-AF65-F5344CB8AC3E}">
        <p14:creationId xmlns:p14="http://schemas.microsoft.com/office/powerpoint/2010/main" val="10772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8" name="Rectangle 7">
            <a:extLst>
              <a:ext uri="{FF2B5EF4-FFF2-40B4-BE49-F238E27FC236}">
                <a16:creationId xmlns:a16="http://schemas.microsoft.com/office/drawing/2014/main" id="{C51AC39E-C4AF-5B4E-BCE2-DB11595967EB}"/>
              </a:ext>
            </a:extLst>
          </p:cNvPr>
          <p:cNvSpPr/>
          <p:nvPr/>
        </p:nvSpPr>
        <p:spPr>
          <a:xfrm>
            <a:off x="2549420" y="1042986"/>
            <a:ext cx="7093160"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Summary: Factors affecting Sales Volume</a:t>
            </a:r>
          </a:p>
        </p:txBody>
      </p:sp>
      <p:pic>
        <p:nvPicPr>
          <p:cNvPr id="2" name="Content Placeholder 12">
            <a:extLst>
              <a:ext uri="{FF2B5EF4-FFF2-40B4-BE49-F238E27FC236}">
                <a16:creationId xmlns:a16="http://schemas.microsoft.com/office/drawing/2014/main" id="{DD020268-3EE5-549F-99F0-85814FC31FC6}"/>
              </a:ext>
            </a:extLst>
          </p:cNvPr>
          <p:cNvPicPr>
            <a:picLocks noChangeAspect="1"/>
          </p:cNvPicPr>
          <p:nvPr/>
        </p:nvPicPr>
        <p:blipFill>
          <a:blip r:embed="rId4"/>
          <a:stretch>
            <a:fillRect/>
          </a:stretch>
        </p:blipFill>
        <p:spPr>
          <a:xfrm>
            <a:off x="2012950" y="2096294"/>
            <a:ext cx="8166100" cy="3810000"/>
          </a:xfrm>
          <a:prstGeom prst="rect">
            <a:avLst/>
          </a:prstGeom>
        </p:spPr>
      </p:pic>
    </p:spTree>
    <p:extLst>
      <p:ext uri="{BB962C8B-B14F-4D97-AF65-F5344CB8AC3E}">
        <p14:creationId xmlns:p14="http://schemas.microsoft.com/office/powerpoint/2010/main" val="318582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42986"/>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3056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5160486" y="1042986"/>
            <a:ext cx="1871025"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Longevity</a:t>
            </a:r>
            <a:endParaRPr lang="en-US" sz="4000" dirty="0">
              <a:solidFill>
                <a:srgbClr val="CD072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A9A1140-133E-350C-E320-8B79B94052E4}"/>
              </a:ext>
            </a:extLst>
          </p:cNvPr>
          <p:cNvPicPr>
            <a:picLocks noChangeAspect="1"/>
          </p:cNvPicPr>
          <p:nvPr/>
        </p:nvPicPr>
        <p:blipFill>
          <a:blip r:embed="rId4"/>
          <a:stretch>
            <a:fillRect/>
          </a:stretch>
        </p:blipFill>
        <p:spPr>
          <a:xfrm>
            <a:off x="3813760" y="2384094"/>
            <a:ext cx="4564479" cy="3081617"/>
          </a:xfrm>
          <a:prstGeom prst="rect">
            <a:avLst/>
          </a:prstGeom>
        </p:spPr>
      </p:pic>
    </p:spTree>
    <p:extLst>
      <p:ext uri="{BB962C8B-B14F-4D97-AF65-F5344CB8AC3E}">
        <p14:creationId xmlns:p14="http://schemas.microsoft.com/office/powerpoint/2010/main" val="346257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4618671" y="1042986"/>
            <a:ext cx="2954655" cy="584775"/>
          </a:xfrm>
          <a:prstGeom prst="rect">
            <a:avLst/>
          </a:prstGeom>
          <a:noFill/>
        </p:spPr>
        <p:txBody>
          <a:bodyPr wrap="squar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sp>
        <p:nvSpPr>
          <p:cNvPr id="2" name="Rectangle 1">
            <a:extLst>
              <a:ext uri="{FF2B5EF4-FFF2-40B4-BE49-F238E27FC236}">
                <a16:creationId xmlns:a16="http://schemas.microsoft.com/office/drawing/2014/main" id="{CE807D83-B0EB-104B-BFDC-105FC52750EF}"/>
              </a:ext>
            </a:extLst>
          </p:cNvPr>
          <p:cNvSpPr/>
          <p:nvPr/>
        </p:nvSpPr>
        <p:spPr>
          <a:xfrm>
            <a:off x="4132911" y="2833035"/>
            <a:ext cx="3926174" cy="193899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Grouping Data</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1069651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TextBox 2">
            <a:extLst>
              <a:ext uri="{FF2B5EF4-FFF2-40B4-BE49-F238E27FC236}">
                <a16:creationId xmlns:a16="http://schemas.microsoft.com/office/drawing/2014/main" id="{21A2843C-4162-F840-A89C-0AF68DC74E0F}"/>
              </a:ext>
            </a:extLst>
          </p:cNvPr>
          <p:cNvSpPr txBox="1"/>
          <p:nvPr/>
        </p:nvSpPr>
        <p:spPr>
          <a:xfrm>
            <a:off x="4686800" y="1107412"/>
            <a:ext cx="2818400"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Dictionary</a:t>
            </a:r>
          </a:p>
        </p:txBody>
      </p:sp>
      <p:sp>
        <p:nvSpPr>
          <p:cNvPr id="5" name="Rectangle 4">
            <a:extLst>
              <a:ext uri="{FF2B5EF4-FFF2-40B4-BE49-F238E27FC236}">
                <a16:creationId xmlns:a16="http://schemas.microsoft.com/office/drawing/2014/main" id="{EDF59619-5682-5A40-91D4-BD72E480A70A}"/>
              </a:ext>
            </a:extLst>
          </p:cNvPr>
          <p:cNvSpPr/>
          <p:nvPr/>
        </p:nvSpPr>
        <p:spPr>
          <a:xfrm>
            <a:off x="1071282" y="2144872"/>
            <a:ext cx="5539380" cy="3539430"/>
          </a:xfrm>
          <a:prstGeom prst="rect">
            <a:avLst/>
          </a:prstGeom>
        </p:spPr>
        <p:txBody>
          <a:bodyPr wrap="square">
            <a:spAutoFit/>
          </a:bodyPr>
          <a:lstStyle/>
          <a:p>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Sales Office Description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Activity Cluster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Trade Channel</a:t>
            </a:r>
          </a:p>
        </p:txBody>
      </p:sp>
      <p:sp>
        <p:nvSpPr>
          <p:cNvPr id="7" name="Rectangle 6">
            <a:extLst>
              <a:ext uri="{FF2B5EF4-FFF2-40B4-BE49-F238E27FC236}">
                <a16:creationId xmlns:a16="http://schemas.microsoft.com/office/drawing/2014/main" id="{A3F02F10-8623-2545-929A-CF364E39A931}"/>
              </a:ext>
            </a:extLst>
          </p:cNvPr>
          <p:cNvSpPr/>
          <p:nvPr/>
        </p:nvSpPr>
        <p:spPr>
          <a:xfrm>
            <a:off x="6610662" y="1947687"/>
            <a:ext cx="5581338" cy="4154984"/>
          </a:xfrm>
          <a:prstGeom prst="rect">
            <a:avLst/>
          </a:prstGeom>
        </p:spPr>
        <p:txBody>
          <a:bodyPr wrap="square">
            <a:spAutoFit/>
          </a:bodyPr>
          <a:lstStyle/>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4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2957769" y="1042986"/>
            <a:ext cx="6276462" cy="707886"/>
          </a:xfrm>
          <a:prstGeom prst="rect">
            <a:avLst/>
          </a:prstGeom>
          <a:noFill/>
        </p:spPr>
        <p:txBody>
          <a:bodyPr wrap="none" rtlCol="0">
            <a:spAutoFit/>
          </a:bodyPr>
          <a:lstStyle/>
          <a:p>
            <a:r>
              <a:rPr lang="en-US" sz="40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0914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9A8B7B9B-423D-E640-A331-70A040E7C44C}"/>
              </a:ext>
            </a:extLst>
          </p:cNvPr>
          <p:cNvSpPr/>
          <p:nvPr/>
        </p:nvSpPr>
        <p:spPr>
          <a:xfrm>
            <a:off x="2567455" y="2454720"/>
            <a:ext cx="7057090" cy="3170099"/>
          </a:xfrm>
          <a:prstGeom prst="rect">
            <a:avLst/>
          </a:prstGeom>
        </p:spPr>
        <p:txBody>
          <a:bodyPr wrap="square">
            <a:spAutoFit/>
          </a:bodyPr>
          <a:lstStyle/>
          <a:p>
            <a:pPr marL="342900" indent="-34290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Regularized Linear Regression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Decision Trees</a:t>
            </a:r>
          </a:p>
        </p:txBody>
      </p:sp>
      <p:sp>
        <p:nvSpPr>
          <p:cNvPr id="2" name="TextBox 1">
            <a:extLst>
              <a:ext uri="{FF2B5EF4-FFF2-40B4-BE49-F238E27FC236}">
                <a16:creationId xmlns:a16="http://schemas.microsoft.com/office/drawing/2014/main" id="{6E5840AD-60CE-ACE4-F0AA-FE79878708D9}"/>
              </a:ext>
            </a:extLst>
          </p:cNvPr>
          <p:cNvSpPr txBox="1"/>
          <p:nvPr/>
        </p:nvSpPr>
        <p:spPr>
          <a:xfrm>
            <a:off x="4651534" y="1076954"/>
            <a:ext cx="2888932"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261407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87718"/>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10762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E37C1B77-1962-3A4A-BAB2-0DEBBCBBB3FE}"/>
              </a:ext>
            </a:extLst>
          </p:cNvPr>
          <p:cNvSpPr/>
          <p:nvPr/>
        </p:nvSpPr>
        <p:spPr>
          <a:xfrm>
            <a:off x="4504056" y="1042986"/>
            <a:ext cx="3183885" cy="584775"/>
          </a:xfrm>
          <a:prstGeom prst="rect">
            <a:avLst/>
          </a:prstGeom>
        </p:spPr>
        <p:txBody>
          <a:bodyPr wrap="none">
            <a:spAutoFit/>
          </a:bodyPr>
          <a:lstStyle/>
          <a:p>
            <a:r>
              <a:rPr lang="en-US" sz="3200" dirty="0">
                <a:solidFill>
                  <a:srgbClr val="DA4458"/>
                </a:solidFill>
                <a:latin typeface="Times New Roman" panose="02020603050405020304" pitchFamily="18" charset="0"/>
                <a:ea typeface="Calibri" panose="020F0502020204030204" pitchFamily="34" charset="0"/>
                <a:cs typeface="Times New Roman" panose="02020603050405020304" pitchFamily="18" charset="0"/>
              </a:rPr>
              <a:t>Linear Regression</a:t>
            </a:r>
          </a:p>
        </p:txBody>
      </p:sp>
      <p:pic>
        <p:nvPicPr>
          <p:cNvPr id="8" name="Picture 7">
            <a:extLst>
              <a:ext uri="{FF2B5EF4-FFF2-40B4-BE49-F238E27FC236}">
                <a16:creationId xmlns:a16="http://schemas.microsoft.com/office/drawing/2014/main" id="{FE6132B3-4D3A-914C-9527-1C2818DE0F9A}"/>
              </a:ext>
            </a:extLst>
          </p:cNvPr>
          <p:cNvPicPr>
            <a:picLocks noChangeAspect="1"/>
          </p:cNvPicPr>
          <p:nvPr/>
        </p:nvPicPr>
        <p:blipFill>
          <a:blip r:embed="rId3"/>
          <a:stretch>
            <a:fillRect/>
          </a:stretch>
        </p:blipFill>
        <p:spPr>
          <a:xfrm>
            <a:off x="570723" y="3309435"/>
            <a:ext cx="11050553" cy="1212442"/>
          </a:xfrm>
          <a:prstGeom prst="rect">
            <a:avLst/>
          </a:prstGeom>
        </p:spPr>
      </p:pic>
    </p:spTree>
    <p:extLst>
      <p:ext uri="{BB962C8B-B14F-4D97-AF65-F5344CB8AC3E}">
        <p14:creationId xmlns:p14="http://schemas.microsoft.com/office/powerpoint/2010/main" val="1541818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6" name="Rectangle 5">
            <a:extLst>
              <a:ext uri="{FF2B5EF4-FFF2-40B4-BE49-F238E27FC236}">
                <a16:creationId xmlns:a16="http://schemas.microsoft.com/office/drawing/2014/main" id="{0FC311DB-CC5D-2349-98C1-E711EA21A836}"/>
              </a:ext>
            </a:extLst>
          </p:cNvPr>
          <p:cNvSpPr/>
          <p:nvPr/>
        </p:nvSpPr>
        <p:spPr>
          <a:xfrm>
            <a:off x="3460502" y="1058020"/>
            <a:ext cx="5270995"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Regularized Linear Regression</a:t>
            </a:r>
          </a:p>
        </p:txBody>
      </p:sp>
      <p:pic>
        <p:nvPicPr>
          <p:cNvPr id="9" name="Picture 8">
            <a:extLst>
              <a:ext uri="{FF2B5EF4-FFF2-40B4-BE49-F238E27FC236}">
                <a16:creationId xmlns:a16="http://schemas.microsoft.com/office/drawing/2014/main" id="{A9C90DE4-4D0B-6042-AC32-E523B408A733}"/>
              </a:ext>
            </a:extLst>
          </p:cNvPr>
          <p:cNvPicPr>
            <a:picLocks noChangeAspect="1"/>
          </p:cNvPicPr>
          <p:nvPr/>
        </p:nvPicPr>
        <p:blipFill>
          <a:blip r:embed="rId3"/>
          <a:stretch>
            <a:fillRect/>
          </a:stretch>
        </p:blipFill>
        <p:spPr>
          <a:xfrm>
            <a:off x="1920970" y="2410788"/>
            <a:ext cx="9711397" cy="903682"/>
          </a:xfrm>
          <a:prstGeom prst="rect">
            <a:avLst/>
          </a:prstGeom>
        </p:spPr>
      </p:pic>
      <p:sp>
        <p:nvSpPr>
          <p:cNvPr id="10" name="Rectangle 9">
            <a:extLst>
              <a:ext uri="{FF2B5EF4-FFF2-40B4-BE49-F238E27FC236}">
                <a16:creationId xmlns:a16="http://schemas.microsoft.com/office/drawing/2014/main" id="{216ACBA9-42E7-9B46-A1AC-1693088860F7}"/>
              </a:ext>
            </a:extLst>
          </p:cNvPr>
          <p:cNvSpPr/>
          <p:nvPr/>
        </p:nvSpPr>
        <p:spPr>
          <a:xfrm>
            <a:off x="150963" y="2410788"/>
            <a:ext cx="140936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Ridge</a:t>
            </a:r>
          </a:p>
        </p:txBody>
      </p:sp>
      <p:sp>
        <p:nvSpPr>
          <p:cNvPr id="11" name="Rectangle 10">
            <a:extLst>
              <a:ext uri="{FF2B5EF4-FFF2-40B4-BE49-F238E27FC236}">
                <a16:creationId xmlns:a16="http://schemas.microsoft.com/office/drawing/2014/main" id="{62509563-C2C2-6C48-8B8F-2BD8E2F6EA19}"/>
              </a:ext>
            </a:extLst>
          </p:cNvPr>
          <p:cNvSpPr/>
          <p:nvPr/>
        </p:nvSpPr>
        <p:spPr>
          <a:xfrm>
            <a:off x="178213" y="4695803"/>
            <a:ext cx="1382110" cy="707886"/>
          </a:xfrm>
          <a:prstGeom prst="rect">
            <a:avLst/>
          </a:prstGeom>
        </p:spPr>
        <p:txBody>
          <a:bodyPr wrap="none">
            <a:spAutoFit/>
          </a:bodyPr>
          <a:lstStyle/>
          <a:p>
            <a:r>
              <a:rPr lang="en-US" sz="4000" dirty="0">
                <a:solidFill>
                  <a:schemeClr val="bg1"/>
                </a:solidFill>
                <a:latin typeface="Times New Roman" panose="02020603050405020304" pitchFamily="18" charset="0"/>
                <a:cs typeface="Times New Roman" panose="02020603050405020304" pitchFamily="18" charset="0"/>
              </a:rPr>
              <a:t>Lasso</a:t>
            </a:r>
          </a:p>
        </p:txBody>
      </p:sp>
      <p:pic>
        <p:nvPicPr>
          <p:cNvPr id="2" name="Picture 1">
            <a:extLst>
              <a:ext uri="{FF2B5EF4-FFF2-40B4-BE49-F238E27FC236}">
                <a16:creationId xmlns:a16="http://schemas.microsoft.com/office/drawing/2014/main" id="{AF03D2C8-5AEF-9649-A2E0-36AB71FDFC4A}"/>
              </a:ext>
            </a:extLst>
          </p:cNvPr>
          <p:cNvPicPr>
            <a:picLocks noChangeAspect="1"/>
          </p:cNvPicPr>
          <p:nvPr/>
        </p:nvPicPr>
        <p:blipFill>
          <a:blip r:embed="rId4"/>
          <a:stretch>
            <a:fillRect/>
          </a:stretch>
        </p:blipFill>
        <p:spPr>
          <a:xfrm>
            <a:off x="1920970" y="4265682"/>
            <a:ext cx="9711396" cy="1568128"/>
          </a:xfrm>
          <a:prstGeom prst="rect">
            <a:avLst/>
          </a:prstGeom>
        </p:spPr>
      </p:pic>
    </p:spTree>
    <p:extLst>
      <p:ext uri="{BB962C8B-B14F-4D97-AF65-F5344CB8AC3E}">
        <p14:creationId xmlns:p14="http://schemas.microsoft.com/office/powerpoint/2010/main" val="384713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4777081" y="1042986"/>
            <a:ext cx="2637838" cy="584775"/>
          </a:xfrm>
          <a:prstGeom prst="rect">
            <a:avLst/>
          </a:prstGeom>
        </p:spPr>
        <p:txBody>
          <a:bodyPr wrap="none">
            <a:spAutoFit/>
          </a:bodyPr>
          <a:lstStyle/>
          <a:p>
            <a:r>
              <a:rPr lang="en-US" sz="3200" dirty="0">
                <a:solidFill>
                  <a:srgbClr val="DA4458"/>
                </a:solidFill>
                <a:latin typeface="Times New Roman" panose="02020603050405020304" pitchFamily="18" charset="0"/>
                <a:cs typeface="Times New Roman" panose="02020603050405020304" pitchFamily="18" charset="0"/>
              </a:rPr>
              <a:t>Decision Trees</a:t>
            </a:r>
          </a:p>
        </p:txBody>
      </p:sp>
      <p:pic>
        <p:nvPicPr>
          <p:cNvPr id="13" name="Picture 12">
            <a:extLst>
              <a:ext uri="{FF2B5EF4-FFF2-40B4-BE49-F238E27FC236}">
                <a16:creationId xmlns:a16="http://schemas.microsoft.com/office/drawing/2014/main" id="{E730D54A-918E-8C49-A520-DD2A4D8D23C9}"/>
              </a:ext>
            </a:extLst>
          </p:cNvPr>
          <p:cNvPicPr>
            <a:picLocks noChangeAspect="1"/>
          </p:cNvPicPr>
          <p:nvPr/>
        </p:nvPicPr>
        <p:blipFill>
          <a:blip r:embed="rId3"/>
          <a:stretch>
            <a:fillRect/>
          </a:stretch>
        </p:blipFill>
        <p:spPr>
          <a:xfrm>
            <a:off x="761656" y="1970661"/>
            <a:ext cx="7452953" cy="868304"/>
          </a:xfrm>
          <a:prstGeom prst="rect">
            <a:avLst/>
          </a:prstGeom>
        </p:spPr>
      </p:pic>
      <p:pic>
        <p:nvPicPr>
          <p:cNvPr id="16" name="Picture 15">
            <a:extLst>
              <a:ext uri="{FF2B5EF4-FFF2-40B4-BE49-F238E27FC236}">
                <a16:creationId xmlns:a16="http://schemas.microsoft.com/office/drawing/2014/main" id="{7FEB1B4B-FAE2-624F-999A-1A49212E80B3}"/>
              </a:ext>
            </a:extLst>
          </p:cNvPr>
          <p:cNvPicPr>
            <a:picLocks noChangeAspect="1"/>
          </p:cNvPicPr>
          <p:nvPr/>
        </p:nvPicPr>
        <p:blipFill>
          <a:blip r:embed="rId4"/>
          <a:stretch>
            <a:fillRect/>
          </a:stretch>
        </p:blipFill>
        <p:spPr>
          <a:xfrm>
            <a:off x="5483558" y="2940799"/>
            <a:ext cx="6402448" cy="3662456"/>
          </a:xfrm>
          <a:prstGeom prst="rect">
            <a:avLst/>
          </a:prstGeom>
        </p:spPr>
      </p:pic>
    </p:spTree>
    <p:extLst>
      <p:ext uri="{BB962C8B-B14F-4D97-AF65-F5344CB8AC3E}">
        <p14:creationId xmlns:p14="http://schemas.microsoft.com/office/powerpoint/2010/main" val="2658237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12" name="Rectangle 11">
            <a:extLst>
              <a:ext uri="{FF2B5EF4-FFF2-40B4-BE49-F238E27FC236}">
                <a16:creationId xmlns:a16="http://schemas.microsoft.com/office/drawing/2014/main" id="{208D4DD9-09BE-1642-92FA-4F2CB6369BBE}"/>
              </a:ext>
            </a:extLst>
          </p:cNvPr>
          <p:cNvSpPr/>
          <p:nvPr/>
        </p:nvSpPr>
        <p:spPr>
          <a:xfrm>
            <a:off x="4208816" y="1071638"/>
            <a:ext cx="3774367" cy="584775"/>
          </a:xfrm>
          <a:prstGeom prst="rect">
            <a:avLst/>
          </a:prstGeom>
        </p:spPr>
        <p:txBody>
          <a:bodyPr wrap="none">
            <a:spAutoFit/>
          </a:bodyPr>
          <a:lstStyle/>
          <a:p>
            <a:r>
              <a:rPr lang="en-US" sz="3200" dirty="0">
                <a:solidFill>
                  <a:srgbClr val="285A9D"/>
                </a:solidFill>
                <a:latin typeface="Times New Roman" panose="02020603050405020304" pitchFamily="18" charset="0"/>
                <a:cs typeface="Times New Roman" panose="02020603050405020304" pitchFamily="18" charset="0"/>
              </a:rPr>
              <a:t>Tuned Decision Trees</a:t>
            </a:r>
          </a:p>
        </p:txBody>
      </p:sp>
      <p:pic>
        <p:nvPicPr>
          <p:cNvPr id="2" name="Picture 1">
            <a:extLst>
              <a:ext uri="{FF2B5EF4-FFF2-40B4-BE49-F238E27FC236}">
                <a16:creationId xmlns:a16="http://schemas.microsoft.com/office/drawing/2014/main" id="{E478A5B1-6E69-0C4F-A6FD-FB536683CFB8}"/>
              </a:ext>
            </a:extLst>
          </p:cNvPr>
          <p:cNvPicPr>
            <a:picLocks noChangeAspect="1"/>
          </p:cNvPicPr>
          <p:nvPr/>
        </p:nvPicPr>
        <p:blipFill>
          <a:blip r:embed="rId3"/>
          <a:stretch>
            <a:fillRect/>
          </a:stretch>
        </p:blipFill>
        <p:spPr>
          <a:xfrm>
            <a:off x="1344331" y="2323788"/>
            <a:ext cx="9582566" cy="2877799"/>
          </a:xfrm>
          <a:prstGeom prst="rect">
            <a:avLst/>
          </a:prstGeom>
        </p:spPr>
      </p:pic>
    </p:spTree>
    <p:extLst>
      <p:ext uri="{BB962C8B-B14F-4D97-AF65-F5344CB8AC3E}">
        <p14:creationId xmlns:p14="http://schemas.microsoft.com/office/powerpoint/2010/main" val="276550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0"/>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5"/>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72729"/>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49821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29979"/>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3141217" y="2524547"/>
            <a:ext cx="5909563" cy="3170099"/>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Number of Transactions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Physical Volume</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Customer Trade Channel</a:t>
            </a:r>
          </a:p>
        </p:txBody>
      </p:sp>
      <p:sp>
        <p:nvSpPr>
          <p:cNvPr id="2" name="TextBox 1">
            <a:extLst>
              <a:ext uri="{FF2B5EF4-FFF2-40B4-BE49-F238E27FC236}">
                <a16:creationId xmlns:a16="http://schemas.microsoft.com/office/drawing/2014/main" id="{BEBD25D3-59CE-6C60-9AA8-EFA1ECBB1252}"/>
              </a:ext>
            </a:extLst>
          </p:cNvPr>
          <p:cNvSpPr txBox="1"/>
          <p:nvPr/>
        </p:nvSpPr>
        <p:spPr>
          <a:xfrm>
            <a:off x="2890058" y="1223314"/>
            <a:ext cx="6547562"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Summary: Factors affecting Longevity</a:t>
            </a:r>
          </a:p>
        </p:txBody>
      </p:sp>
    </p:spTree>
    <p:extLst>
      <p:ext uri="{BB962C8B-B14F-4D97-AF65-F5344CB8AC3E}">
        <p14:creationId xmlns:p14="http://schemas.microsoft.com/office/powerpoint/2010/main" val="3167113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929390" y="1828694"/>
            <a:ext cx="9713626" cy="4401205"/>
          </a:xfrm>
          <a:prstGeom prst="rect">
            <a:avLst/>
          </a:prstGeom>
        </p:spPr>
        <p:txBody>
          <a:bodyPr wrap="square">
            <a:spAutoFit/>
          </a:bodyPr>
          <a:lstStyle/>
          <a:p>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Pricing product categories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Discounts on product categories </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Estimating successful long lasting business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BD25D3-59CE-6C60-9AA8-EFA1ECBB1252}"/>
              </a:ext>
            </a:extLst>
          </p:cNvPr>
          <p:cNvSpPr txBox="1"/>
          <p:nvPr/>
        </p:nvSpPr>
        <p:spPr>
          <a:xfrm>
            <a:off x="4372643" y="1042986"/>
            <a:ext cx="3523722"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Executive Summary</a:t>
            </a:r>
          </a:p>
        </p:txBody>
      </p:sp>
    </p:spTree>
    <p:extLst>
      <p:ext uri="{BB962C8B-B14F-4D97-AF65-F5344CB8AC3E}">
        <p14:creationId xmlns:p14="http://schemas.microsoft.com/office/powerpoint/2010/main" val="3384436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4989"/>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50391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087718"/>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676276" y="250391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261403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829A4B26-5C9B-D149-AB6C-283BFB196414}"/>
              </a:ext>
            </a:extLst>
          </p:cNvPr>
          <p:cNvSpPr/>
          <p:nvPr/>
        </p:nvSpPr>
        <p:spPr>
          <a:xfrm>
            <a:off x="2595797" y="2338359"/>
            <a:ext cx="7000406" cy="3785652"/>
          </a:xfrm>
          <a:prstGeom prst="rect">
            <a:avLst/>
          </a:prstGeom>
        </p:spPr>
        <p:txBody>
          <a:bodyPr wrap="square">
            <a:spAutoFit/>
          </a:bodyPr>
          <a:lstStyle/>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Combining the effecting factors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Modeling with weightage</a:t>
            </a:r>
          </a:p>
          <a:p>
            <a:r>
              <a:rPr lang="en-US" sz="4000"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Modeling as a qualifier</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BD25D3-59CE-6C60-9AA8-EFA1ECBB1252}"/>
              </a:ext>
            </a:extLst>
          </p:cNvPr>
          <p:cNvSpPr txBox="1"/>
          <p:nvPr/>
        </p:nvSpPr>
        <p:spPr>
          <a:xfrm>
            <a:off x="4002317" y="1042986"/>
            <a:ext cx="4187365"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Final Recommendations</a:t>
            </a:r>
          </a:p>
        </p:txBody>
      </p:sp>
    </p:spTree>
    <p:extLst>
      <p:ext uri="{BB962C8B-B14F-4D97-AF65-F5344CB8AC3E}">
        <p14:creationId xmlns:p14="http://schemas.microsoft.com/office/powerpoint/2010/main" val="1265607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1424065"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98975"/>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736236"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421592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2"/>
          <a:stretch>
            <a:fillRect/>
          </a:stretch>
        </p:blipFill>
        <p:spPr>
          <a:xfrm>
            <a:off x="0" y="-1"/>
            <a:ext cx="12192000" cy="2085975"/>
          </a:xfrm>
          <a:prstGeom prst="rect">
            <a:avLst/>
          </a:prstGeom>
        </p:spPr>
      </p:pic>
      <p:sp>
        <p:nvSpPr>
          <p:cNvPr id="3" name="Rectangle 2">
            <a:extLst>
              <a:ext uri="{FF2B5EF4-FFF2-40B4-BE49-F238E27FC236}">
                <a16:creationId xmlns:a16="http://schemas.microsoft.com/office/drawing/2014/main" id="{B73739D5-3B7D-3041-BE22-109307D20908}"/>
              </a:ext>
            </a:extLst>
          </p:cNvPr>
          <p:cNvSpPr/>
          <p:nvPr/>
        </p:nvSpPr>
        <p:spPr>
          <a:xfrm>
            <a:off x="614596" y="2029362"/>
            <a:ext cx="11242623" cy="3785652"/>
          </a:xfrm>
          <a:prstGeom prst="rect">
            <a:avLst/>
          </a:prstGeom>
        </p:spPr>
        <p:txBody>
          <a:bodyPr wrap="square">
            <a:spAutoFit/>
          </a:bodyPr>
          <a:lstStyle/>
          <a:p>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Adding Popularity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Customize discounts based on Trade channel</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In depth analysis on Pack Type description</a:t>
            </a: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9EDDB64F-FFCC-C1FA-51F5-2423A76EA364}"/>
              </a:ext>
            </a:extLst>
          </p:cNvPr>
          <p:cNvSpPr txBox="1"/>
          <p:nvPr/>
        </p:nvSpPr>
        <p:spPr>
          <a:xfrm>
            <a:off x="4956392" y="1042986"/>
            <a:ext cx="2279214" cy="584775"/>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711854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9EDDB64F-FFCC-C1FA-51F5-2423A76EA364}"/>
              </a:ext>
            </a:extLst>
          </p:cNvPr>
          <p:cNvSpPr txBox="1"/>
          <p:nvPr/>
        </p:nvSpPr>
        <p:spPr>
          <a:xfrm>
            <a:off x="4386653" y="3075057"/>
            <a:ext cx="3477234"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1196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 name="TextBox 1">
            <a:extLst>
              <a:ext uri="{FF2B5EF4-FFF2-40B4-BE49-F238E27FC236}">
                <a16:creationId xmlns:a16="http://schemas.microsoft.com/office/drawing/2014/main" id="{9EDDB64F-FFCC-C1FA-51F5-2423A76EA364}"/>
              </a:ext>
            </a:extLst>
          </p:cNvPr>
          <p:cNvSpPr txBox="1"/>
          <p:nvPr/>
        </p:nvSpPr>
        <p:spPr>
          <a:xfrm>
            <a:off x="4728478" y="3075057"/>
            <a:ext cx="2735044" cy="707886"/>
          </a:xfrm>
          <a:prstGeom prst="rect">
            <a:avLst/>
          </a:prstGeom>
          <a:noFill/>
        </p:spPr>
        <p:txBody>
          <a:bodyPr wrap="none" rtlCol="0">
            <a:spAutoFit/>
          </a:bodyPr>
          <a:lstStyle/>
          <a:p>
            <a:r>
              <a:rPr lang="en-US" sz="4000" dirty="0">
                <a:solidFill>
                  <a:srgbClr val="DA4458"/>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687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18" name="Picture 17">
            <a:extLst>
              <a:ext uri="{FF2B5EF4-FFF2-40B4-BE49-F238E27FC236}">
                <a16:creationId xmlns:a16="http://schemas.microsoft.com/office/drawing/2014/main" id="{38E516F4-EDE3-9F4E-8795-01230295928D}"/>
              </a:ext>
            </a:extLst>
          </p:cNvPr>
          <p:cNvPicPr>
            <a:picLocks noChangeAspect="1"/>
          </p:cNvPicPr>
          <p:nvPr/>
        </p:nvPicPr>
        <p:blipFill>
          <a:blip r:embed="rId4"/>
          <a:stretch>
            <a:fillRect/>
          </a:stretch>
        </p:blipFill>
        <p:spPr>
          <a:xfrm>
            <a:off x="5951780" y="2026440"/>
            <a:ext cx="5729869" cy="3574259"/>
          </a:xfrm>
          <a:prstGeom prst="rect">
            <a:avLst/>
          </a:prstGeom>
        </p:spPr>
      </p:pic>
      <p:pic>
        <p:nvPicPr>
          <p:cNvPr id="5" name="Picture 4">
            <a:extLst>
              <a:ext uri="{FF2B5EF4-FFF2-40B4-BE49-F238E27FC236}">
                <a16:creationId xmlns:a16="http://schemas.microsoft.com/office/drawing/2014/main" id="{DFABE52E-F2E0-B546-B445-350424AF757E}"/>
              </a:ext>
            </a:extLst>
          </p:cNvPr>
          <p:cNvPicPr>
            <a:picLocks noChangeAspect="1"/>
          </p:cNvPicPr>
          <p:nvPr/>
        </p:nvPicPr>
        <p:blipFill>
          <a:blip r:embed="rId5"/>
          <a:stretch>
            <a:fillRect/>
          </a:stretch>
        </p:blipFill>
        <p:spPr>
          <a:xfrm>
            <a:off x="510351" y="2056207"/>
            <a:ext cx="5051686" cy="3574259"/>
          </a:xfrm>
          <a:prstGeom prst="rect">
            <a:avLst/>
          </a:prstGeom>
        </p:spPr>
      </p:pic>
      <p:sp>
        <p:nvSpPr>
          <p:cNvPr id="2" name="TextBox 1">
            <a:extLst>
              <a:ext uri="{FF2B5EF4-FFF2-40B4-BE49-F238E27FC236}">
                <a16:creationId xmlns:a16="http://schemas.microsoft.com/office/drawing/2014/main" id="{53821BD2-CF5C-9744-88FE-2EFFCED61CE1}"/>
              </a:ext>
            </a:extLst>
          </p:cNvPr>
          <p:cNvSpPr txBox="1"/>
          <p:nvPr/>
        </p:nvSpPr>
        <p:spPr>
          <a:xfrm>
            <a:off x="1796530" y="4772027"/>
            <a:ext cx="2238113" cy="707886"/>
          </a:xfrm>
          <a:prstGeom prst="rect">
            <a:avLst/>
          </a:prstGeom>
          <a:noFill/>
        </p:spPr>
        <p:txBody>
          <a:bodyPr wrap="none" rtlCol="0">
            <a:spAutoFit/>
          </a:bodyPr>
          <a:lstStyle/>
          <a:p>
            <a:r>
              <a:rPr lang="en-US" sz="4000" dirty="0">
                <a:solidFill>
                  <a:schemeClr val="bg1"/>
                </a:solidFill>
                <a:latin typeface="Times New Roman" panose="02020603050405020304" pitchFamily="18" charset="0"/>
                <a:cs typeface="Times New Roman" panose="02020603050405020304" pitchFamily="18" charset="0"/>
              </a:rPr>
              <a:t>Discounts</a:t>
            </a:r>
          </a:p>
        </p:txBody>
      </p:sp>
    </p:spTree>
    <p:extLst>
      <p:ext uri="{BB962C8B-B14F-4D97-AF65-F5344CB8AC3E}">
        <p14:creationId xmlns:p14="http://schemas.microsoft.com/office/powerpoint/2010/main" val="241886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1" y="4237"/>
            <a:ext cx="12192000" cy="2085975"/>
          </a:xfrm>
          <a:prstGeom prst="rect">
            <a:avLst/>
          </a:prstGeom>
        </p:spPr>
      </p:pic>
      <p:pic>
        <p:nvPicPr>
          <p:cNvPr id="10" name="Picture 9">
            <a:extLst>
              <a:ext uri="{FF2B5EF4-FFF2-40B4-BE49-F238E27FC236}">
                <a16:creationId xmlns:a16="http://schemas.microsoft.com/office/drawing/2014/main" id="{F3203D72-2938-6D44-B873-D485A8ABFA9B}"/>
              </a:ext>
            </a:extLst>
          </p:cNvPr>
          <p:cNvPicPr>
            <a:picLocks noChangeAspect="1"/>
          </p:cNvPicPr>
          <p:nvPr/>
        </p:nvPicPr>
        <p:blipFill>
          <a:blip r:embed="rId4"/>
          <a:stretch>
            <a:fillRect/>
          </a:stretch>
        </p:blipFill>
        <p:spPr>
          <a:xfrm>
            <a:off x="7918907" y="4302679"/>
            <a:ext cx="3820902" cy="2085975"/>
          </a:xfrm>
          <a:prstGeom prst="rect">
            <a:avLst/>
          </a:prstGeom>
        </p:spPr>
      </p:pic>
      <p:sp>
        <p:nvSpPr>
          <p:cNvPr id="11" name="Rectangle 10">
            <a:extLst>
              <a:ext uri="{FF2B5EF4-FFF2-40B4-BE49-F238E27FC236}">
                <a16:creationId xmlns:a16="http://schemas.microsoft.com/office/drawing/2014/main" id="{61B24E2A-887A-7148-9526-1234BC0605CC}"/>
              </a:ext>
            </a:extLst>
          </p:cNvPr>
          <p:cNvSpPr/>
          <p:nvPr/>
        </p:nvSpPr>
        <p:spPr>
          <a:xfrm>
            <a:off x="8198943" y="3776533"/>
            <a:ext cx="3260829" cy="461665"/>
          </a:xfrm>
          <a:prstGeom prst="rect">
            <a:avLst/>
          </a:prstGeom>
        </p:spPr>
        <p:txBody>
          <a:bodyPr wrap="none">
            <a:spAutoFit/>
          </a:bodyPr>
          <a:lstStyle/>
          <a:p>
            <a:pPr lvl="0">
              <a:defRPr/>
            </a:pPr>
            <a:r>
              <a:rPr lang="en-US" sz="2400" b="1" dirty="0">
                <a:solidFill>
                  <a:schemeClr val="bg1"/>
                </a:solidFill>
                <a:latin typeface="Times New Roman" panose="02020603050405020304" pitchFamily="18" charset="0"/>
                <a:cs typeface="Times New Roman" panose="02020603050405020304" pitchFamily="18" charset="0"/>
              </a:rPr>
              <a:t> Financial management</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4FA394E-411F-E044-95BE-5ECC2DFF512E}"/>
              </a:ext>
            </a:extLst>
          </p:cNvPr>
          <p:cNvPicPr>
            <a:picLocks noChangeAspect="1"/>
          </p:cNvPicPr>
          <p:nvPr/>
        </p:nvPicPr>
        <p:blipFill>
          <a:blip r:embed="rId5"/>
          <a:stretch>
            <a:fillRect/>
          </a:stretch>
        </p:blipFill>
        <p:spPr>
          <a:xfrm>
            <a:off x="4671781" y="2550166"/>
            <a:ext cx="2848436" cy="2505251"/>
          </a:xfrm>
          <a:prstGeom prst="rect">
            <a:avLst/>
          </a:prstGeom>
        </p:spPr>
      </p:pic>
      <p:sp>
        <p:nvSpPr>
          <p:cNvPr id="13" name="Rectangle 12">
            <a:extLst>
              <a:ext uri="{FF2B5EF4-FFF2-40B4-BE49-F238E27FC236}">
                <a16:creationId xmlns:a16="http://schemas.microsoft.com/office/drawing/2014/main" id="{23BF4DAD-60E7-C440-9830-C0AB1306D276}"/>
              </a:ext>
            </a:extLst>
          </p:cNvPr>
          <p:cNvSpPr/>
          <p:nvPr/>
        </p:nvSpPr>
        <p:spPr>
          <a:xfrm>
            <a:off x="3628785" y="2001178"/>
            <a:ext cx="4934428"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Customer relations/communications</a:t>
            </a:r>
            <a:endParaRPr lang="en-US" sz="2400" dirty="0"/>
          </a:p>
        </p:txBody>
      </p:sp>
      <p:pic>
        <p:nvPicPr>
          <p:cNvPr id="14" name="Picture 13">
            <a:extLst>
              <a:ext uri="{FF2B5EF4-FFF2-40B4-BE49-F238E27FC236}">
                <a16:creationId xmlns:a16="http://schemas.microsoft.com/office/drawing/2014/main" id="{938E0709-2DFD-EB41-BA7B-293C9FBFCB1B}"/>
              </a:ext>
            </a:extLst>
          </p:cNvPr>
          <p:cNvPicPr>
            <a:picLocks noChangeAspect="1"/>
          </p:cNvPicPr>
          <p:nvPr/>
        </p:nvPicPr>
        <p:blipFill>
          <a:blip r:embed="rId6"/>
          <a:stretch>
            <a:fillRect/>
          </a:stretch>
        </p:blipFill>
        <p:spPr>
          <a:xfrm>
            <a:off x="452190" y="4302679"/>
            <a:ext cx="3820901" cy="2085975"/>
          </a:xfrm>
          <a:prstGeom prst="rect">
            <a:avLst/>
          </a:prstGeom>
        </p:spPr>
      </p:pic>
      <p:sp>
        <p:nvSpPr>
          <p:cNvPr id="15" name="Rectangle 14">
            <a:extLst>
              <a:ext uri="{FF2B5EF4-FFF2-40B4-BE49-F238E27FC236}">
                <a16:creationId xmlns:a16="http://schemas.microsoft.com/office/drawing/2014/main" id="{0AD0458F-C7FD-B448-8DB2-A756434B9F24}"/>
              </a:ext>
            </a:extLst>
          </p:cNvPr>
          <p:cNvSpPr/>
          <p:nvPr/>
        </p:nvSpPr>
        <p:spPr>
          <a:xfrm>
            <a:off x="856555" y="3802792"/>
            <a:ext cx="3163045" cy="461665"/>
          </a:xfrm>
          <a:prstGeom prst="rect">
            <a:avLst/>
          </a:prstGeom>
        </p:spPr>
        <p:txBody>
          <a:bodyPr wrap="none">
            <a:spAutoFit/>
          </a:bodyPr>
          <a:lstStyle/>
          <a:p>
            <a:r>
              <a:rPr lang="en-US" sz="2400" b="1" dirty="0">
                <a:solidFill>
                  <a:schemeClr val="bg1"/>
                </a:solidFill>
                <a:latin typeface="Times New Roman" panose="02020603050405020304" pitchFamily="18" charset="0"/>
                <a:cs typeface="Times New Roman" panose="02020603050405020304" pitchFamily="18" charset="0"/>
              </a:rPr>
              <a:t>Operational excellence</a:t>
            </a:r>
            <a:endParaRPr lang="en-US" sz="2400" dirty="0"/>
          </a:p>
        </p:txBody>
      </p:sp>
      <p:sp>
        <p:nvSpPr>
          <p:cNvPr id="3" name="TextBox 2">
            <a:extLst>
              <a:ext uri="{FF2B5EF4-FFF2-40B4-BE49-F238E27FC236}">
                <a16:creationId xmlns:a16="http://schemas.microsoft.com/office/drawing/2014/main" id="{73365AFC-8FC6-C246-99C2-7456099BC4C5}"/>
              </a:ext>
            </a:extLst>
          </p:cNvPr>
          <p:cNvSpPr txBox="1"/>
          <p:nvPr/>
        </p:nvSpPr>
        <p:spPr>
          <a:xfrm>
            <a:off x="4081665" y="1091775"/>
            <a:ext cx="4028667"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Key Factors of Success</a:t>
            </a:r>
          </a:p>
        </p:txBody>
      </p:sp>
    </p:spTree>
    <p:extLst>
      <p:ext uri="{BB962C8B-B14F-4D97-AF65-F5344CB8AC3E}">
        <p14:creationId xmlns:p14="http://schemas.microsoft.com/office/powerpoint/2010/main" val="399315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5" name="Rectangle 4">
            <a:extLst>
              <a:ext uri="{FF2B5EF4-FFF2-40B4-BE49-F238E27FC236}">
                <a16:creationId xmlns:a16="http://schemas.microsoft.com/office/drawing/2014/main" id="{BD5AF767-94FA-4F43-A773-073A334D2E6D}"/>
              </a:ext>
            </a:extLst>
          </p:cNvPr>
          <p:cNvSpPr/>
          <p:nvPr/>
        </p:nvSpPr>
        <p:spPr>
          <a:xfrm>
            <a:off x="839449" y="2488926"/>
            <a:ext cx="3850734" cy="3170099"/>
          </a:xfrm>
          <a:prstGeom prst="rect">
            <a:avLst/>
          </a:prstGeom>
        </p:spPr>
        <p:txBody>
          <a:bodyPr wrap="none">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1"/>
                </a:solidFill>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endParaRPr lang="en-US" sz="4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Model Selection</a:t>
            </a:r>
          </a:p>
        </p:txBody>
      </p:sp>
      <p:sp>
        <p:nvSpPr>
          <p:cNvPr id="2" name="TextBox 1">
            <a:extLst>
              <a:ext uri="{FF2B5EF4-FFF2-40B4-BE49-F238E27FC236}">
                <a16:creationId xmlns:a16="http://schemas.microsoft.com/office/drawing/2014/main" id="{0AEB35CB-86DF-616A-1114-5C086B1AFA5F}"/>
              </a:ext>
            </a:extLst>
          </p:cNvPr>
          <p:cNvSpPr txBox="1"/>
          <p:nvPr/>
        </p:nvSpPr>
        <p:spPr>
          <a:xfrm>
            <a:off x="3564377" y="1198975"/>
            <a:ext cx="5063246"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Overview of the Presentation</a:t>
            </a:r>
          </a:p>
        </p:txBody>
      </p:sp>
      <p:sp>
        <p:nvSpPr>
          <p:cNvPr id="3" name="TextBox 2">
            <a:extLst>
              <a:ext uri="{FF2B5EF4-FFF2-40B4-BE49-F238E27FC236}">
                <a16:creationId xmlns:a16="http://schemas.microsoft.com/office/drawing/2014/main" id="{3BA52C83-FA8F-0BE7-0EFF-98D4B884537C}"/>
              </a:ext>
            </a:extLst>
          </p:cNvPr>
          <p:cNvSpPr txBox="1"/>
          <p:nvPr/>
        </p:nvSpPr>
        <p:spPr>
          <a:xfrm>
            <a:off x="5151620" y="2488926"/>
            <a:ext cx="6227987" cy="3170099"/>
          </a:xfrm>
          <a:prstGeom prst="rect">
            <a:avLst/>
          </a:prstGeom>
          <a:noFill/>
        </p:spPr>
        <p:txBody>
          <a:bodyPr wrap="none" rtlCol="0">
            <a:spAutoFit/>
          </a:bodyPr>
          <a:lstStyle/>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Deployment and Evaluation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Final Recommendation</a:t>
            </a:r>
          </a:p>
          <a:p>
            <a:pPr marL="285750" indent="-285750">
              <a:buFont typeface="Arial" panose="020B0604020202020204" pitchFamily="34" charset="0"/>
              <a:buChar char="•"/>
            </a:pPr>
            <a:endParaRPr lang="en-US" sz="4000"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4000" dirty="0">
                <a:solidFill>
                  <a:schemeClr val="bg2">
                    <a:lumMod val="50000"/>
                  </a:schemeClr>
                </a:solidFill>
                <a:latin typeface="Times New Roman" panose="02020603050405020304" pitchFamily="18" charset="0"/>
                <a:cs typeface="Times New Roman" panose="02020603050405020304" pitchFamily="18" charset="0"/>
              </a:rPr>
              <a:t>Future Steps</a:t>
            </a:r>
          </a:p>
        </p:txBody>
      </p:sp>
    </p:spTree>
    <p:extLst>
      <p:ext uri="{BB962C8B-B14F-4D97-AF65-F5344CB8AC3E}">
        <p14:creationId xmlns:p14="http://schemas.microsoft.com/office/powerpoint/2010/main" val="129559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pic>
        <p:nvPicPr>
          <p:cNvPr id="2" name="Picture 1">
            <a:extLst>
              <a:ext uri="{FF2B5EF4-FFF2-40B4-BE49-F238E27FC236}">
                <a16:creationId xmlns:a16="http://schemas.microsoft.com/office/drawing/2014/main" id="{437227DA-5F96-3B49-8BD9-CF5955DC89CD}"/>
              </a:ext>
            </a:extLst>
          </p:cNvPr>
          <p:cNvPicPr>
            <a:picLocks noChangeAspect="1"/>
          </p:cNvPicPr>
          <p:nvPr/>
        </p:nvPicPr>
        <p:blipFill>
          <a:blip r:embed="rId4"/>
          <a:stretch>
            <a:fillRect/>
          </a:stretch>
        </p:blipFill>
        <p:spPr>
          <a:xfrm>
            <a:off x="758034" y="2819588"/>
            <a:ext cx="2765051" cy="1952438"/>
          </a:xfrm>
          <a:prstGeom prst="rect">
            <a:avLst/>
          </a:prstGeom>
        </p:spPr>
      </p:pic>
      <p:pic>
        <p:nvPicPr>
          <p:cNvPr id="3" name="Picture 2">
            <a:extLst>
              <a:ext uri="{FF2B5EF4-FFF2-40B4-BE49-F238E27FC236}">
                <a16:creationId xmlns:a16="http://schemas.microsoft.com/office/drawing/2014/main" id="{CFFE1908-4F18-9044-A37B-AB9FF18BCCBD}"/>
              </a:ext>
            </a:extLst>
          </p:cNvPr>
          <p:cNvPicPr>
            <a:picLocks noChangeAspect="1"/>
          </p:cNvPicPr>
          <p:nvPr/>
        </p:nvPicPr>
        <p:blipFill>
          <a:blip r:embed="rId5"/>
          <a:stretch>
            <a:fillRect/>
          </a:stretch>
        </p:blipFill>
        <p:spPr>
          <a:xfrm>
            <a:off x="4617992" y="2819588"/>
            <a:ext cx="2581881" cy="1952439"/>
          </a:xfrm>
          <a:prstGeom prst="rect">
            <a:avLst/>
          </a:prstGeom>
        </p:spPr>
      </p:pic>
      <p:pic>
        <p:nvPicPr>
          <p:cNvPr id="5" name="Picture 4">
            <a:extLst>
              <a:ext uri="{FF2B5EF4-FFF2-40B4-BE49-F238E27FC236}">
                <a16:creationId xmlns:a16="http://schemas.microsoft.com/office/drawing/2014/main" id="{6A4D926D-A903-FB45-AAD7-C0396E2DB368}"/>
              </a:ext>
            </a:extLst>
          </p:cNvPr>
          <p:cNvPicPr>
            <a:picLocks noChangeAspect="1"/>
          </p:cNvPicPr>
          <p:nvPr/>
        </p:nvPicPr>
        <p:blipFill>
          <a:blip r:embed="rId6"/>
          <a:stretch>
            <a:fillRect/>
          </a:stretch>
        </p:blipFill>
        <p:spPr>
          <a:xfrm>
            <a:off x="8294780" y="2819588"/>
            <a:ext cx="3139186" cy="1952438"/>
          </a:xfrm>
          <a:prstGeom prst="rect">
            <a:avLst/>
          </a:prstGeom>
        </p:spPr>
      </p:pic>
      <p:sp>
        <p:nvSpPr>
          <p:cNvPr id="6" name="TextBox 5">
            <a:extLst>
              <a:ext uri="{FF2B5EF4-FFF2-40B4-BE49-F238E27FC236}">
                <a16:creationId xmlns:a16="http://schemas.microsoft.com/office/drawing/2014/main" id="{632CEC9B-534A-254E-998D-B318AA23D19C}"/>
              </a:ext>
            </a:extLst>
          </p:cNvPr>
          <p:cNvSpPr txBox="1"/>
          <p:nvPr/>
        </p:nvSpPr>
        <p:spPr>
          <a:xfrm>
            <a:off x="1521223" y="4942543"/>
            <a:ext cx="123867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Merging</a:t>
            </a:r>
          </a:p>
        </p:txBody>
      </p:sp>
      <p:sp>
        <p:nvSpPr>
          <p:cNvPr id="7" name="TextBox 6">
            <a:extLst>
              <a:ext uri="{FF2B5EF4-FFF2-40B4-BE49-F238E27FC236}">
                <a16:creationId xmlns:a16="http://schemas.microsoft.com/office/drawing/2014/main" id="{6237C41A-778A-EA4F-AD78-0B88DCAA7763}"/>
              </a:ext>
            </a:extLst>
          </p:cNvPr>
          <p:cNvSpPr txBox="1"/>
          <p:nvPr/>
        </p:nvSpPr>
        <p:spPr>
          <a:xfrm>
            <a:off x="5261960" y="4942543"/>
            <a:ext cx="129394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Cleaning</a:t>
            </a:r>
          </a:p>
        </p:txBody>
      </p:sp>
      <p:sp>
        <p:nvSpPr>
          <p:cNvPr id="8" name="TextBox 7">
            <a:extLst>
              <a:ext uri="{FF2B5EF4-FFF2-40B4-BE49-F238E27FC236}">
                <a16:creationId xmlns:a16="http://schemas.microsoft.com/office/drawing/2014/main" id="{09FF0FC1-4D44-E845-A905-0F0354D9616B}"/>
              </a:ext>
            </a:extLst>
          </p:cNvPr>
          <p:cNvSpPr txBox="1"/>
          <p:nvPr/>
        </p:nvSpPr>
        <p:spPr>
          <a:xfrm>
            <a:off x="9097977" y="4942543"/>
            <a:ext cx="153279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Imputation</a:t>
            </a:r>
          </a:p>
        </p:txBody>
      </p:sp>
      <p:sp>
        <p:nvSpPr>
          <p:cNvPr id="9" name="TextBox 8">
            <a:extLst>
              <a:ext uri="{FF2B5EF4-FFF2-40B4-BE49-F238E27FC236}">
                <a16:creationId xmlns:a16="http://schemas.microsoft.com/office/drawing/2014/main" id="{4B92502E-A070-5B42-82F7-095DBF5117A7}"/>
              </a:ext>
            </a:extLst>
          </p:cNvPr>
          <p:cNvSpPr txBox="1"/>
          <p:nvPr/>
        </p:nvSpPr>
        <p:spPr>
          <a:xfrm>
            <a:off x="4344559" y="1064623"/>
            <a:ext cx="3502882" cy="778336"/>
          </a:xfrm>
          <a:prstGeom prst="rect">
            <a:avLst/>
          </a:prstGeom>
          <a:noFill/>
        </p:spPr>
        <p:txBody>
          <a:bodyPr wrap="none" rtlCol="0">
            <a:spAutoFit/>
          </a:bodyPr>
          <a:lstStyle/>
          <a:p>
            <a:r>
              <a:rPr lang="en-US" sz="3200" dirty="0">
                <a:solidFill>
                  <a:srgbClr val="DA4458"/>
                </a:solidFill>
                <a:latin typeface="Times New Roman" panose="02020603050405020304" pitchFamily="18" charset="0"/>
                <a:cs typeface="Times New Roman" panose="02020603050405020304" pitchFamily="18" charset="0"/>
              </a:rPr>
              <a:t>Data Pre-processing</a:t>
            </a:r>
          </a:p>
        </p:txBody>
      </p:sp>
    </p:spTree>
    <p:extLst>
      <p:ext uri="{BB962C8B-B14F-4D97-AF65-F5344CB8AC3E}">
        <p14:creationId xmlns:p14="http://schemas.microsoft.com/office/powerpoint/2010/main" val="2378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9" name="TextBox 8">
            <a:extLst>
              <a:ext uri="{FF2B5EF4-FFF2-40B4-BE49-F238E27FC236}">
                <a16:creationId xmlns:a16="http://schemas.microsoft.com/office/drawing/2014/main" id="{4B92502E-A070-5B42-82F7-095DBF5117A7}"/>
              </a:ext>
            </a:extLst>
          </p:cNvPr>
          <p:cNvSpPr txBox="1"/>
          <p:nvPr/>
        </p:nvSpPr>
        <p:spPr>
          <a:xfrm>
            <a:off x="4618672" y="1042986"/>
            <a:ext cx="2954655" cy="584775"/>
          </a:xfrm>
          <a:prstGeom prst="rect">
            <a:avLst/>
          </a:prstGeom>
          <a:noFill/>
        </p:spPr>
        <p:txBody>
          <a:bodyPr wrap="none" rtlCol="0">
            <a:spAutoFit/>
          </a:bodyPr>
          <a:lstStyle/>
          <a:p>
            <a:r>
              <a:rPr lang="en-US" sz="3200" dirty="0">
                <a:solidFill>
                  <a:srgbClr val="285A9D"/>
                </a:solidFill>
                <a:latin typeface="Times New Roman" panose="02020603050405020304" pitchFamily="18" charset="0"/>
                <a:cs typeface="Times New Roman" panose="02020603050405020304" pitchFamily="18" charset="0"/>
              </a:rPr>
              <a:t>Data Preparation</a:t>
            </a:r>
          </a:p>
        </p:txBody>
      </p:sp>
      <p:pic>
        <p:nvPicPr>
          <p:cNvPr id="10" name="Picture 9">
            <a:extLst>
              <a:ext uri="{FF2B5EF4-FFF2-40B4-BE49-F238E27FC236}">
                <a16:creationId xmlns:a16="http://schemas.microsoft.com/office/drawing/2014/main" id="{A1D115AF-2EED-344A-B3BD-C9F790E4404D}"/>
              </a:ext>
            </a:extLst>
          </p:cNvPr>
          <p:cNvPicPr>
            <a:picLocks noChangeAspect="1"/>
          </p:cNvPicPr>
          <p:nvPr/>
        </p:nvPicPr>
        <p:blipFill>
          <a:blip r:embed="rId4"/>
          <a:stretch>
            <a:fillRect/>
          </a:stretch>
        </p:blipFill>
        <p:spPr>
          <a:xfrm>
            <a:off x="790016" y="2309143"/>
            <a:ext cx="4564480" cy="3081617"/>
          </a:xfrm>
          <a:prstGeom prst="rect">
            <a:avLst/>
          </a:prstGeom>
        </p:spPr>
      </p:pic>
      <p:pic>
        <p:nvPicPr>
          <p:cNvPr id="11" name="Picture 10">
            <a:extLst>
              <a:ext uri="{FF2B5EF4-FFF2-40B4-BE49-F238E27FC236}">
                <a16:creationId xmlns:a16="http://schemas.microsoft.com/office/drawing/2014/main" id="{E8FA971B-3F58-8E49-8AB3-1F3EAF029329}"/>
              </a:ext>
            </a:extLst>
          </p:cNvPr>
          <p:cNvPicPr>
            <a:picLocks noChangeAspect="1"/>
          </p:cNvPicPr>
          <p:nvPr/>
        </p:nvPicPr>
        <p:blipFill>
          <a:blip r:embed="rId5"/>
          <a:stretch>
            <a:fillRect/>
          </a:stretch>
        </p:blipFill>
        <p:spPr>
          <a:xfrm>
            <a:off x="6837505" y="2309144"/>
            <a:ext cx="4564479" cy="3081617"/>
          </a:xfrm>
          <a:prstGeom prst="rect">
            <a:avLst/>
          </a:prstGeom>
        </p:spPr>
      </p:pic>
      <p:sp>
        <p:nvSpPr>
          <p:cNvPr id="12" name="TextBox 11">
            <a:extLst>
              <a:ext uri="{FF2B5EF4-FFF2-40B4-BE49-F238E27FC236}">
                <a16:creationId xmlns:a16="http://schemas.microsoft.com/office/drawing/2014/main" id="{40C0D349-2A6C-EC44-A576-F482DB7AED5B}"/>
              </a:ext>
            </a:extLst>
          </p:cNvPr>
          <p:cNvSpPr txBox="1"/>
          <p:nvPr/>
        </p:nvSpPr>
        <p:spPr>
          <a:xfrm>
            <a:off x="2144149" y="5613929"/>
            <a:ext cx="1856214"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Sales Volume</a:t>
            </a:r>
          </a:p>
        </p:txBody>
      </p:sp>
      <p:sp>
        <p:nvSpPr>
          <p:cNvPr id="13" name="TextBox 12">
            <a:extLst>
              <a:ext uri="{FF2B5EF4-FFF2-40B4-BE49-F238E27FC236}">
                <a16:creationId xmlns:a16="http://schemas.microsoft.com/office/drawing/2014/main" id="{A223C241-C63F-DC48-8E74-A00EB15FCB0B}"/>
              </a:ext>
            </a:extLst>
          </p:cNvPr>
          <p:cNvSpPr txBox="1"/>
          <p:nvPr/>
        </p:nvSpPr>
        <p:spPr>
          <a:xfrm>
            <a:off x="8395828" y="5613928"/>
            <a:ext cx="1447832"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Longevity</a:t>
            </a:r>
          </a:p>
        </p:txBody>
      </p:sp>
    </p:spTree>
    <p:extLst>
      <p:ext uri="{BB962C8B-B14F-4D97-AF65-F5344CB8AC3E}">
        <p14:creationId xmlns:p14="http://schemas.microsoft.com/office/powerpoint/2010/main" val="27693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DC346E-1920-B040-88BF-C422978E3A1F}"/>
              </a:ext>
            </a:extLst>
          </p:cNvPr>
          <p:cNvPicPr>
            <a:picLocks noChangeAspect="1"/>
          </p:cNvPicPr>
          <p:nvPr/>
        </p:nvPicPr>
        <p:blipFill>
          <a:blip r:embed="rId3"/>
          <a:stretch>
            <a:fillRect/>
          </a:stretch>
        </p:blipFill>
        <p:spPr>
          <a:xfrm>
            <a:off x="0" y="-1"/>
            <a:ext cx="12192000" cy="2085975"/>
          </a:xfrm>
          <a:prstGeom prst="rect">
            <a:avLst/>
          </a:prstGeom>
        </p:spPr>
      </p:pic>
      <p:sp>
        <p:nvSpPr>
          <p:cNvPr id="20" name="TextBox 19">
            <a:extLst>
              <a:ext uri="{FF2B5EF4-FFF2-40B4-BE49-F238E27FC236}">
                <a16:creationId xmlns:a16="http://schemas.microsoft.com/office/drawing/2014/main" id="{A5234097-B065-FE42-A30D-BBC4CD6D2B81}"/>
              </a:ext>
            </a:extLst>
          </p:cNvPr>
          <p:cNvSpPr txBox="1"/>
          <p:nvPr/>
        </p:nvSpPr>
        <p:spPr>
          <a:xfrm>
            <a:off x="4887688" y="1042986"/>
            <a:ext cx="2416624" cy="584775"/>
          </a:xfrm>
          <a:prstGeom prst="rect">
            <a:avLst/>
          </a:prstGeom>
          <a:noFill/>
        </p:spPr>
        <p:txBody>
          <a:bodyPr wrap="none" rtlCol="0">
            <a:spAutoFit/>
          </a:bodyPr>
          <a:lstStyle/>
          <a:p>
            <a:r>
              <a:rPr lang="en-US" sz="3200" dirty="0">
                <a:solidFill>
                  <a:srgbClr val="CD0720"/>
                </a:solidFill>
                <a:latin typeface="Times New Roman" panose="02020603050405020304" pitchFamily="18" charset="0"/>
                <a:cs typeface="Times New Roman" panose="02020603050405020304" pitchFamily="18" charset="0"/>
              </a:rPr>
              <a:t>Sales Volume</a:t>
            </a:r>
          </a:p>
        </p:txBody>
      </p:sp>
      <p:pic>
        <p:nvPicPr>
          <p:cNvPr id="2" name="Picture 1">
            <a:extLst>
              <a:ext uri="{FF2B5EF4-FFF2-40B4-BE49-F238E27FC236}">
                <a16:creationId xmlns:a16="http://schemas.microsoft.com/office/drawing/2014/main" id="{54113A2E-ECDE-566F-EDDC-D921C028B3F8}"/>
              </a:ext>
            </a:extLst>
          </p:cNvPr>
          <p:cNvPicPr>
            <a:picLocks noChangeAspect="1"/>
          </p:cNvPicPr>
          <p:nvPr/>
        </p:nvPicPr>
        <p:blipFill>
          <a:blip r:embed="rId4"/>
          <a:stretch>
            <a:fillRect/>
          </a:stretch>
        </p:blipFill>
        <p:spPr>
          <a:xfrm>
            <a:off x="3813760" y="2354113"/>
            <a:ext cx="4564480" cy="3081617"/>
          </a:xfrm>
          <a:prstGeom prst="rect">
            <a:avLst/>
          </a:prstGeom>
        </p:spPr>
      </p:pic>
    </p:spTree>
    <p:extLst>
      <p:ext uri="{BB962C8B-B14F-4D97-AF65-F5344CB8AC3E}">
        <p14:creationId xmlns:p14="http://schemas.microsoft.com/office/powerpoint/2010/main" val="2957880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TotalTime>
  <Words>1525</Words>
  <Application>Microsoft Macintosh PowerPoint</Application>
  <PresentationFormat>Widescreen</PresentationFormat>
  <Paragraphs>289</Paragraphs>
  <Slides>37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66</cp:revision>
  <dcterms:created xsi:type="dcterms:W3CDTF">2023-03-30T16:21:35Z</dcterms:created>
  <dcterms:modified xsi:type="dcterms:W3CDTF">2023-04-05T02:53:11Z</dcterms:modified>
</cp:coreProperties>
</file>