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63" r:id="rId3"/>
    <p:sldId id="266" r:id="rId4"/>
    <p:sldId id="264" r:id="rId5"/>
    <p:sldId id="262" r:id="rId6"/>
    <p:sldId id="265" r:id="rId7"/>
    <p:sldId id="259" r:id="rId8"/>
    <p:sldId id="270" r:id="rId9"/>
    <p:sldId id="257" r:id="rId10"/>
    <p:sldId id="260" r:id="rId11"/>
    <p:sldId id="271" r:id="rId12"/>
    <p:sldId id="276" r:id="rId13"/>
    <p:sldId id="277" r:id="rId14"/>
    <p:sldId id="278" r:id="rId15"/>
    <p:sldId id="272" r:id="rId16"/>
    <p:sldId id="273" r:id="rId17"/>
    <p:sldId id="283" r:id="rId18"/>
    <p:sldId id="274" r:id="rId19"/>
    <p:sldId id="275" r:id="rId20"/>
    <p:sldId id="261" r:id="rId21"/>
    <p:sldId id="280" r:id="rId22"/>
    <p:sldId id="269" r:id="rId23"/>
    <p:sldId id="281" r:id="rId24"/>
    <p:sldId id="258" r:id="rId25"/>
    <p:sldId id="282" r:id="rId26"/>
    <p:sldId id="267" r:id="rId27"/>
    <p:sldId id="27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7"/>
    <p:restoredTop sz="78925"/>
  </p:normalViewPr>
  <p:slideViewPr>
    <p:cSldViewPr snapToGrid="0" snapToObjects="1">
      <p:cViewPr varScale="1">
        <p:scale>
          <a:sx n="95" d="100"/>
          <a:sy n="95" d="100"/>
        </p:scale>
        <p:origin x="1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4CA8-7D53-6F43-86DA-E9EED3784408}" type="datetimeFigureOut">
              <a:rPr lang="en-US" smtClean="0"/>
              <a:t>3/30/23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EC6B6-2ECA-AF4A-8D30-9F3B43FAAF23}" type="slidenum">
              <a:rPr lang="en-US" smtClean="0"/>
              <a:t>‹#›</a:t>
            </a:fld>
            <a:endParaRPr lang="en-US"/>
          </a:p>
        </p:txBody>
      </p:sp>
    </p:spTree>
    <p:extLst>
      <p:ext uri="{BB962C8B-B14F-4D97-AF65-F5344CB8AC3E}">
        <p14:creationId xmlns:p14="http://schemas.microsoft.com/office/powerpoint/2010/main" val="8178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evening, everyone. It’s our pleasure to be here today to present our final capstone project on Swire </a:t>
            </a:r>
            <a:r>
              <a:rPr lang="en-US" sz="1200" b="0" i="0" u="none" strike="noStrike" kern="1200" dirty="0" err="1">
                <a:solidFill>
                  <a:schemeClr val="tx1"/>
                </a:solidFill>
                <a:effectLst/>
                <a:latin typeface="+mn-lt"/>
                <a:ea typeface="+mn-ea"/>
                <a:cs typeface="+mn-cs"/>
              </a:rPr>
              <a:t>Coca-cola’s</a:t>
            </a:r>
            <a:r>
              <a:rPr lang="en-US" sz="1200" b="0" i="0" u="none" strike="noStrike" kern="1200" dirty="0">
                <a:solidFill>
                  <a:schemeClr val="tx1"/>
                </a:solidFill>
                <a:effectLst/>
                <a:latin typeface="+mn-lt"/>
                <a:ea typeface="+mn-ea"/>
                <a:cs typeface="+mn-cs"/>
              </a:rPr>
              <a:t> Use case 1: Predicting Customer success. My name is </a:t>
            </a:r>
            <a:r>
              <a:rPr lang="en-US" sz="1200" b="0" i="0" u="none" strike="noStrike" kern="1200" dirty="0" err="1">
                <a:solidFill>
                  <a:schemeClr val="tx1"/>
                </a:solidFill>
                <a:effectLst/>
                <a:latin typeface="+mn-lt"/>
                <a:ea typeface="+mn-ea"/>
                <a:cs typeface="+mn-cs"/>
              </a:rPr>
              <a:t>Niha</a:t>
            </a:r>
            <a:r>
              <a:rPr lang="en-US" sz="1200" b="0" i="0" u="none" strike="noStrike" kern="1200" dirty="0">
                <a:solidFill>
                  <a:schemeClr val="tx1"/>
                </a:solidFill>
                <a:effectLst/>
                <a:latin typeface="+mn-lt"/>
                <a:ea typeface="+mn-ea"/>
                <a:cs typeface="+mn-cs"/>
              </a:rPr>
              <a:t>, this is Apurva and Olivia. And together we would be sharing an overview of our project.</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a:t>
            </a:fld>
            <a:endParaRPr lang="en-US"/>
          </a:p>
        </p:txBody>
      </p:sp>
    </p:spTree>
    <p:extLst>
      <p:ext uri="{BB962C8B-B14F-4D97-AF65-F5344CB8AC3E}">
        <p14:creationId xmlns:p14="http://schemas.microsoft.com/office/powerpoint/2010/main" val="2311369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10</a:t>
            </a:fld>
            <a:endParaRPr lang="en-US"/>
          </a:p>
        </p:txBody>
      </p:sp>
    </p:spTree>
    <p:extLst>
      <p:ext uri="{BB962C8B-B14F-4D97-AF65-F5344CB8AC3E}">
        <p14:creationId xmlns:p14="http://schemas.microsoft.com/office/powerpoint/2010/main" val="142993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11</a:t>
            </a:fld>
            <a:endParaRPr lang="en-US"/>
          </a:p>
        </p:txBody>
      </p:sp>
    </p:spTree>
    <p:extLst>
      <p:ext uri="{BB962C8B-B14F-4D97-AF65-F5344CB8AC3E}">
        <p14:creationId xmlns:p14="http://schemas.microsoft.com/office/powerpoint/2010/main" val="350728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12</a:t>
            </a:fld>
            <a:endParaRPr lang="en-US"/>
          </a:p>
        </p:txBody>
      </p:sp>
    </p:spTree>
    <p:extLst>
      <p:ext uri="{BB962C8B-B14F-4D97-AF65-F5344CB8AC3E}">
        <p14:creationId xmlns:p14="http://schemas.microsoft.com/office/powerpoint/2010/main" val="4158775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13</a:t>
            </a:fld>
            <a:endParaRPr lang="en-US"/>
          </a:p>
        </p:txBody>
      </p:sp>
    </p:spTree>
    <p:extLst>
      <p:ext uri="{BB962C8B-B14F-4D97-AF65-F5344CB8AC3E}">
        <p14:creationId xmlns:p14="http://schemas.microsoft.com/office/powerpoint/2010/main" val="347152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15</a:t>
            </a:fld>
            <a:endParaRPr lang="en-US"/>
          </a:p>
        </p:txBody>
      </p:sp>
    </p:spTree>
    <p:extLst>
      <p:ext uri="{BB962C8B-B14F-4D97-AF65-F5344CB8AC3E}">
        <p14:creationId xmlns:p14="http://schemas.microsoft.com/office/powerpoint/2010/main" val="3374634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16</a:t>
            </a:fld>
            <a:endParaRPr lang="en-US"/>
          </a:p>
        </p:txBody>
      </p:sp>
    </p:spTree>
    <p:extLst>
      <p:ext uri="{BB962C8B-B14F-4D97-AF65-F5344CB8AC3E}">
        <p14:creationId xmlns:p14="http://schemas.microsoft.com/office/powerpoint/2010/main" val="2235346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17</a:t>
            </a:fld>
            <a:endParaRPr lang="en-US"/>
          </a:p>
        </p:txBody>
      </p:sp>
    </p:spTree>
    <p:extLst>
      <p:ext uri="{BB962C8B-B14F-4D97-AF65-F5344CB8AC3E}">
        <p14:creationId xmlns:p14="http://schemas.microsoft.com/office/powerpoint/2010/main" val="188108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18</a:t>
            </a:fld>
            <a:endParaRPr lang="en-US"/>
          </a:p>
        </p:txBody>
      </p:sp>
    </p:spTree>
    <p:extLst>
      <p:ext uri="{BB962C8B-B14F-4D97-AF65-F5344CB8AC3E}">
        <p14:creationId xmlns:p14="http://schemas.microsoft.com/office/powerpoint/2010/main" val="2680129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19</a:t>
            </a:fld>
            <a:endParaRPr lang="en-US"/>
          </a:p>
        </p:txBody>
      </p:sp>
    </p:spTree>
    <p:extLst>
      <p:ext uri="{BB962C8B-B14F-4D97-AF65-F5344CB8AC3E}">
        <p14:creationId xmlns:p14="http://schemas.microsoft.com/office/powerpoint/2010/main" val="2116024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20</a:t>
            </a:fld>
            <a:endParaRPr lang="en-US"/>
          </a:p>
        </p:txBody>
      </p:sp>
    </p:spTree>
    <p:extLst>
      <p:ext uri="{BB962C8B-B14F-4D97-AF65-F5344CB8AC3E}">
        <p14:creationId xmlns:p14="http://schemas.microsoft.com/office/powerpoint/2010/main" val="198831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a:t>
            </a:fld>
            <a:endParaRPr lang="en-US"/>
          </a:p>
        </p:txBody>
      </p:sp>
    </p:spTree>
    <p:extLst>
      <p:ext uri="{BB962C8B-B14F-4D97-AF65-F5344CB8AC3E}">
        <p14:creationId xmlns:p14="http://schemas.microsoft.com/office/powerpoint/2010/main" val="77310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working on the use case we first wanted to have a complete understanding of the business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a:t>
            </a:fld>
            <a:endParaRPr lang="en-US"/>
          </a:p>
        </p:txBody>
      </p:sp>
    </p:spTree>
    <p:extLst>
      <p:ext uri="{BB962C8B-B14F-4D97-AF65-F5344CB8AC3E}">
        <p14:creationId xmlns:p14="http://schemas.microsoft.com/office/powerpoint/2010/main" val="158937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10% of </a:t>
            </a:r>
            <a:r>
              <a:rPr lang="en-US" sz="1200" kern="1200" dirty="0">
                <a:solidFill>
                  <a:schemeClr val="tx1"/>
                </a:solidFill>
                <a:effectLst/>
                <a:latin typeface="+mn-lt"/>
                <a:ea typeface="+mn-ea"/>
                <a:cs typeface="+mn-cs"/>
              </a:rPr>
              <a:t>of Swire’s business is “B2B”. So whenever there is a new business in the market Swire would need to win it over by giving discounts.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started wondering what Swire actually needs to be successful. Understanding t</a:t>
            </a:r>
            <a:r>
              <a:rPr lang="en-US" dirty="0"/>
              <a:t>he challenge here is to </a:t>
            </a:r>
            <a:r>
              <a:rPr lang="en-US" sz="1200" kern="1200" dirty="0">
                <a:solidFill>
                  <a:schemeClr val="tx1"/>
                </a:solidFill>
                <a:effectLst/>
                <a:latin typeface="+mn-lt"/>
                <a:ea typeface="+mn-ea"/>
                <a:cs typeface="+mn-cs"/>
              </a:rPr>
              <a:t>predict the success of new businesses launched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4</a:t>
            </a:fld>
            <a:endParaRPr lang="en-US"/>
          </a:p>
        </p:txBody>
      </p:sp>
    </p:spTree>
    <p:extLst>
      <p:ext uri="{BB962C8B-B14F-4D97-AF65-F5344CB8AC3E}">
        <p14:creationId xmlns:p14="http://schemas.microsoft.com/office/powerpoint/2010/main" val="34555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As a general idea of a successful business there are broadly 3 key factors namely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Operational excellence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Customer relations/communications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Financial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Success of which can be predicted through either Longevity, Popularity or Sales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5</a:t>
            </a:fld>
            <a:endParaRPr lang="en-US"/>
          </a:p>
        </p:txBody>
      </p:sp>
    </p:spTree>
    <p:extLst>
      <p:ext uri="{BB962C8B-B14F-4D97-AF65-F5344CB8AC3E}">
        <p14:creationId xmlns:p14="http://schemas.microsoft.com/office/powerpoint/2010/main" val="62243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scope of this project we would be focusing on modelling different techniques to predict just two metrics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Sales Volume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Longevity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metrics would help us better understand the operational excellence and financial management sector of the business. Overall helping us estimate how successful the business would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6</a:t>
            </a:fld>
            <a:endParaRPr lang="en-US"/>
          </a:p>
        </p:txBody>
      </p:sp>
    </p:spTree>
    <p:extLst>
      <p:ext uri="{BB962C8B-B14F-4D97-AF65-F5344CB8AC3E}">
        <p14:creationId xmlns:p14="http://schemas.microsoft.com/office/powerpoint/2010/main" val="324981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pre-processed the data by first merging the Customer and Sales data to give us a unified Customer – Product dataset which is on the product-level.</a:t>
            </a:r>
          </a:p>
          <a:p>
            <a:endParaRPr lang="en-US" dirty="0"/>
          </a:p>
          <a:p>
            <a:r>
              <a:rPr lang="en-US" dirty="0"/>
              <a:t>We later combined the demographic information which we got from the public platform. This we achieved by separating the Address zip code column which contained the ZIP code + FIPS code at a product-level. So in simple words what Address zip code column contains is information a specific location along with information of a specific region in that location. So, as we wanted to combine location wise information we split the Address zip code into two different columns Address code and Zip code and merged the population and density information Zip code wise . </a:t>
            </a:r>
          </a:p>
          <a:p>
            <a:endParaRPr lang="en-US" dirty="0"/>
          </a:p>
          <a:p>
            <a:r>
              <a:rPr lang="en-US" dirty="0"/>
              <a:t>On further inspection we found few discrepancies in columns such as ON_BOARDING_DATE which had obvious error.</a:t>
            </a:r>
          </a:p>
          <a:p>
            <a:endParaRPr lang="en-US" dirty="0"/>
          </a:p>
          <a:p>
            <a:r>
              <a:rPr lang="en-US" dirty="0"/>
              <a:t>We used the median/mode method for imputing missing values.</a:t>
            </a:r>
          </a:p>
          <a:p>
            <a:endParaRPr lang="en-US" dirty="0"/>
          </a:p>
          <a:p>
            <a:r>
              <a:rPr lang="en-US" dirty="0"/>
              <a:t>Other steps in pre-processing were to drop few columns such as Address code, </a:t>
            </a:r>
            <a:r>
              <a:rPr lang="en-US" dirty="0" err="1"/>
              <a:t>state_id</a:t>
            </a:r>
            <a:r>
              <a:rPr lang="en-US" dirty="0"/>
              <a:t> and </a:t>
            </a:r>
            <a:r>
              <a:rPr lang="en-US" dirty="0" err="1"/>
              <a:t>state_name</a:t>
            </a:r>
            <a:r>
              <a:rPr lang="en-US" dirty="0"/>
              <a:t> due to low variance.</a:t>
            </a:r>
          </a:p>
        </p:txBody>
      </p:sp>
      <p:sp>
        <p:nvSpPr>
          <p:cNvPr id="4" name="Slide Number Placeholder 3"/>
          <p:cNvSpPr>
            <a:spLocks noGrp="1"/>
          </p:cNvSpPr>
          <p:nvPr>
            <p:ph type="sldNum" sz="quarter" idx="5"/>
          </p:nvPr>
        </p:nvSpPr>
        <p:spPr/>
        <p:txBody>
          <a:bodyPr/>
          <a:lstStyle/>
          <a:p>
            <a:fld id="{D63EC6B6-2ECA-AF4A-8D30-9F3B43FAAF23}" type="slidenum">
              <a:rPr lang="en-US" smtClean="0"/>
              <a:t>7</a:t>
            </a:fld>
            <a:endParaRPr lang="en-US"/>
          </a:p>
        </p:txBody>
      </p:sp>
    </p:spTree>
    <p:extLst>
      <p:ext uri="{BB962C8B-B14F-4D97-AF65-F5344CB8AC3E}">
        <p14:creationId xmlns:p14="http://schemas.microsoft.com/office/powerpoint/2010/main" val="36062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onwards we actually combine the individual efforts of our team to better answer the business problem of predicting the overall success. We split our efforts of prepping and modelling for the two metrics Sales Volume and Longevity. </a:t>
            </a:r>
          </a:p>
        </p:txBody>
      </p:sp>
      <p:sp>
        <p:nvSpPr>
          <p:cNvPr id="4" name="Slide Number Placeholder 3"/>
          <p:cNvSpPr>
            <a:spLocks noGrp="1"/>
          </p:cNvSpPr>
          <p:nvPr>
            <p:ph type="sldNum" sz="quarter" idx="5"/>
          </p:nvPr>
        </p:nvSpPr>
        <p:spPr/>
        <p:txBody>
          <a:bodyPr/>
          <a:lstStyle/>
          <a:p>
            <a:fld id="{D63EC6B6-2ECA-AF4A-8D30-9F3B43FAAF23}" type="slidenum">
              <a:rPr lang="en-US" smtClean="0"/>
              <a:t>8</a:t>
            </a:fld>
            <a:endParaRPr lang="en-US"/>
          </a:p>
        </p:txBody>
      </p:sp>
    </p:spTree>
    <p:extLst>
      <p:ext uri="{BB962C8B-B14F-4D97-AF65-F5344CB8AC3E}">
        <p14:creationId xmlns:p14="http://schemas.microsoft.com/office/powerpoint/2010/main" val="5685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9</a:t>
            </a:fld>
            <a:endParaRPr lang="en-US"/>
          </a:p>
        </p:txBody>
      </p:sp>
    </p:spTree>
    <p:extLst>
      <p:ext uri="{BB962C8B-B14F-4D97-AF65-F5344CB8AC3E}">
        <p14:creationId xmlns:p14="http://schemas.microsoft.com/office/powerpoint/2010/main" val="349971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895F-A0EE-C844-BAD9-AE7C04BFD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374D6-20AD-FB4C-84A0-85C733712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973F0-9575-B24E-B7EB-356B46BD0697}"/>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5" name="Footer Placeholder 4">
            <a:extLst>
              <a:ext uri="{FF2B5EF4-FFF2-40B4-BE49-F238E27FC236}">
                <a16:creationId xmlns:a16="http://schemas.microsoft.com/office/drawing/2014/main" id="{C7083FE9-733B-C74F-9F81-E20BBC10B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378E-F984-F941-8B9D-5DB777C0B8E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047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E96-DCF8-5246-BB0F-B9A84AF71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9EEC0-3DF3-184B-8060-8AFF44D37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76D7A-4C62-8A46-A85A-48F4B6978D5E}"/>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5" name="Footer Placeholder 4">
            <a:extLst>
              <a:ext uri="{FF2B5EF4-FFF2-40B4-BE49-F238E27FC236}">
                <a16:creationId xmlns:a16="http://schemas.microsoft.com/office/drawing/2014/main" id="{24600A6B-6A6E-FA4C-8DC0-EA445F4A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97E8B-078A-454C-909C-21D621C9233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335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E728B-FCA8-2042-9C65-789BEDA02B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6743B-71BA-CE41-AECA-948038C66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D30D5-7AB2-BC40-98E8-2A6D23EB6993}"/>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5" name="Footer Placeholder 4">
            <a:extLst>
              <a:ext uri="{FF2B5EF4-FFF2-40B4-BE49-F238E27FC236}">
                <a16:creationId xmlns:a16="http://schemas.microsoft.com/office/drawing/2014/main" id="{159B9CC9-050F-9E41-8F5A-D1D507EBE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8668-C760-A443-A33D-67C80F5CC35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9612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92F3-D392-BD4D-9C1C-1F98AE236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0CB47-B23F-B94C-8B7D-2FA2831E6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9D62-0937-FE40-B926-F9B49D9D74FE}"/>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5" name="Footer Placeholder 4">
            <a:extLst>
              <a:ext uri="{FF2B5EF4-FFF2-40B4-BE49-F238E27FC236}">
                <a16:creationId xmlns:a16="http://schemas.microsoft.com/office/drawing/2014/main" id="{4907F9F3-ED6E-6645-B920-A1C826057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83A70-FF55-1546-8926-88A6B17D5C9C}"/>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561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D089-C152-1A4A-AA5E-64BA32384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FC4F8-A782-5146-84BA-78D7895F5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74E0F-695F-C64E-B0BC-937728DC7BEB}"/>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5" name="Footer Placeholder 4">
            <a:extLst>
              <a:ext uri="{FF2B5EF4-FFF2-40B4-BE49-F238E27FC236}">
                <a16:creationId xmlns:a16="http://schemas.microsoft.com/office/drawing/2014/main" id="{80B2C89B-C955-3342-9353-A61146FD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28358-F27F-C945-8555-613297B36CCE}"/>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327300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D792-3D03-FE41-91C0-E855371D5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293F-41EC-D143-90D2-CB5DB1545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D3A47-7C1F-CB4A-A888-79504653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786E0-2825-2744-96F5-1283F7BC4CB5}"/>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6" name="Footer Placeholder 5">
            <a:extLst>
              <a:ext uri="{FF2B5EF4-FFF2-40B4-BE49-F238E27FC236}">
                <a16:creationId xmlns:a16="http://schemas.microsoft.com/office/drawing/2014/main" id="{E4115384-5E2C-F74D-99B9-E2D64C059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A26D7-7091-F749-817A-C181D0BFF2F8}"/>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0865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5CF1-481F-2A4A-B0BC-7772F43B6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1ED3AE-8663-734D-A94A-3E4A68AE2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DE5E2-56E6-8E47-AF20-25498E049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1CC37-046B-6643-9BB2-4CCD6D07A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BCF20-0A51-E34A-99EE-97A57EF67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992E9-6436-EE4B-8B61-4D8748DE93EC}"/>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8" name="Footer Placeholder 7">
            <a:extLst>
              <a:ext uri="{FF2B5EF4-FFF2-40B4-BE49-F238E27FC236}">
                <a16:creationId xmlns:a16="http://schemas.microsoft.com/office/drawing/2014/main" id="{0570E710-F213-FB48-90E4-B20290412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116B-C2BD-084C-944D-3FFC485BBEAB}"/>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6155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E78F-6AB5-F64A-AB23-586DC2013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03026-699D-6748-89B3-07F6B1C63E31}"/>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4" name="Footer Placeholder 3">
            <a:extLst>
              <a:ext uri="{FF2B5EF4-FFF2-40B4-BE49-F238E27FC236}">
                <a16:creationId xmlns:a16="http://schemas.microsoft.com/office/drawing/2014/main" id="{268B868C-6A7D-164D-B23B-D3E29D352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22442-4EC9-614B-968C-94A911C6438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3840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BDEB2-B7B9-9348-B174-A5DD462D72EB}"/>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3" name="Footer Placeholder 2">
            <a:extLst>
              <a:ext uri="{FF2B5EF4-FFF2-40B4-BE49-F238E27FC236}">
                <a16:creationId xmlns:a16="http://schemas.microsoft.com/office/drawing/2014/main" id="{BD438032-243C-EF4F-A74C-55891A6F0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46BA7-051A-8C40-9C0F-F90266FC53CF}"/>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2139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66D-14C5-914A-BB3C-31B3E47EC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DDBEC-FF61-CA4C-8189-A10347745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0DC3D-B1A8-D745-813A-A8B4F16C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C28D-2561-5346-B36D-35243B805EEF}"/>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6" name="Footer Placeholder 5">
            <a:extLst>
              <a:ext uri="{FF2B5EF4-FFF2-40B4-BE49-F238E27FC236}">
                <a16:creationId xmlns:a16="http://schemas.microsoft.com/office/drawing/2014/main" id="{BAF7CAF9-79D2-E842-BC6F-160C28520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F3871-A437-D44B-BED9-14715E9A5ED7}"/>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9774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E057-E510-1A45-AD63-82F7AAD74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37F00-C0F9-0049-8CC0-DDA709E6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3660F-8066-4944-A007-0FB2819A0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06D0-27C6-D94A-B956-481FF4884C04}"/>
              </a:ext>
            </a:extLst>
          </p:cNvPr>
          <p:cNvSpPr>
            <a:spLocks noGrp="1"/>
          </p:cNvSpPr>
          <p:nvPr>
            <p:ph type="dt" sz="half" idx="10"/>
          </p:nvPr>
        </p:nvSpPr>
        <p:spPr/>
        <p:txBody>
          <a:bodyPr/>
          <a:lstStyle/>
          <a:p>
            <a:fld id="{25C3563B-B443-624E-9746-57C5C2936CCE}" type="datetimeFigureOut">
              <a:rPr lang="en-US" smtClean="0"/>
              <a:t>3/30/23</a:t>
            </a:fld>
            <a:endParaRPr lang="en-US"/>
          </a:p>
        </p:txBody>
      </p:sp>
      <p:sp>
        <p:nvSpPr>
          <p:cNvPr id="6" name="Footer Placeholder 5">
            <a:extLst>
              <a:ext uri="{FF2B5EF4-FFF2-40B4-BE49-F238E27FC236}">
                <a16:creationId xmlns:a16="http://schemas.microsoft.com/office/drawing/2014/main" id="{5336162F-C54B-234F-BE14-7F29F725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2B456-D6B5-8E4A-822A-85A8A1E5F4C2}"/>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79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5E5A0-9F51-F244-A24F-DFD4D772A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A4D9E-BEA8-534C-805C-99656B072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2E4D-26A3-8340-8EF3-A6243C2DC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3563B-B443-624E-9746-57C5C2936CCE}" type="datetimeFigureOut">
              <a:rPr lang="en-US" smtClean="0"/>
              <a:t>3/30/23</a:t>
            </a:fld>
            <a:endParaRPr lang="en-US"/>
          </a:p>
        </p:txBody>
      </p:sp>
      <p:sp>
        <p:nvSpPr>
          <p:cNvPr id="5" name="Footer Placeholder 4">
            <a:extLst>
              <a:ext uri="{FF2B5EF4-FFF2-40B4-BE49-F238E27FC236}">
                <a16:creationId xmlns:a16="http://schemas.microsoft.com/office/drawing/2014/main" id="{9E79EADB-7775-E84B-B0E0-B2CFDB20A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1D626-3400-5F48-B6C3-291D1F1AD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B285-9CB8-4243-8F6C-B071D1171926}" type="slidenum">
              <a:rPr lang="en-US" smtClean="0"/>
              <a:t>‹#›</a:t>
            </a:fld>
            <a:endParaRPr lang="en-US"/>
          </a:p>
        </p:txBody>
      </p:sp>
    </p:spTree>
    <p:extLst>
      <p:ext uri="{BB962C8B-B14F-4D97-AF65-F5344CB8AC3E}">
        <p14:creationId xmlns:p14="http://schemas.microsoft.com/office/powerpoint/2010/main" val="348061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4215421" y="2529959"/>
            <a:ext cx="3801041" cy="369332"/>
          </a:xfrm>
          <a:prstGeom prst="rect">
            <a:avLst/>
          </a:prstGeom>
        </p:spPr>
        <p:txBody>
          <a:bodyPr wrap="none">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 Case 1: Predict Customer Success</a:t>
            </a:r>
            <a:r>
              <a:rPr lang="en-US" dirty="0">
                <a:solidFill>
                  <a:schemeClr val="bg1"/>
                </a:solidFill>
                <a:effectLst/>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85B666-F654-5543-A656-54C9BE21EF2A}"/>
              </a:ext>
            </a:extLst>
          </p:cNvPr>
          <p:cNvSpPr txBox="1"/>
          <p:nvPr/>
        </p:nvSpPr>
        <p:spPr>
          <a:xfrm>
            <a:off x="5234225" y="3429000"/>
            <a:ext cx="1723550" cy="923330"/>
          </a:xfrm>
          <a:prstGeom prst="rect">
            <a:avLst/>
          </a:prstGeom>
          <a:noFill/>
        </p:spPr>
        <p:txBody>
          <a:bodyPr wrap="non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Olivia Larrea</a:t>
            </a:r>
          </a:p>
          <a:p>
            <a:pPr algn="ctr"/>
            <a:r>
              <a:rPr lang="en-US" dirty="0">
                <a:solidFill>
                  <a:schemeClr val="bg1"/>
                </a:solidFill>
                <a:latin typeface="Times New Roman" panose="02020603050405020304" pitchFamily="18" charset="0"/>
                <a:cs typeface="Times New Roman" panose="02020603050405020304" pitchFamily="18" charset="0"/>
              </a:rPr>
              <a:t>Apurva Shetty</a:t>
            </a:r>
          </a:p>
          <a:p>
            <a:pPr algn="ctr"/>
            <a:r>
              <a:rPr lang="en-US" dirty="0" err="1">
                <a:solidFill>
                  <a:schemeClr val="bg1"/>
                </a:solidFill>
                <a:latin typeface="Times New Roman" panose="02020603050405020304" pitchFamily="18" charset="0"/>
                <a:cs typeface="Times New Roman" panose="02020603050405020304" pitchFamily="18" charset="0"/>
              </a:rPr>
              <a:t>Niha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Garikapati</a:t>
            </a: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154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5263079" y="1480686"/>
            <a:ext cx="1665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Dictionary</a:t>
            </a:r>
          </a:p>
        </p:txBody>
      </p:sp>
    </p:spTree>
    <p:extLst>
      <p:ext uri="{BB962C8B-B14F-4D97-AF65-F5344CB8AC3E}">
        <p14:creationId xmlns:p14="http://schemas.microsoft.com/office/powerpoint/2010/main" val="346992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242240" y="3059668"/>
            <a:ext cx="1707519"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391590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Tree>
    <p:extLst>
      <p:ext uri="{BB962C8B-B14F-4D97-AF65-F5344CB8AC3E}">
        <p14:creationId xmlns:p14="http://schemas.microsoft.com/office/powerpoint/2010/main" val="96401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53F6757-2F41-3648-8336-407565FF6434}"/>
              </a:ext>
            </a:extLst>
          </p:cNvPr>
          <p:cNvSpPr txBox="1"/>
          <p:nvPr/>
        </p:nvSpPr>
        <p:spPr>
          <a:xfrm>
            <a:off x="4679586" y="3244334"/>
            <a:ext cx="283731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Evaluation and Deployment</a:t>
            </a:r>
          </a:p>
        </p:txBody>
      </p:sp>
    </p:spTree>
    <p:extLst>
      <p:ext uri="{BB962C8B-B14F-4D97-AF65-F5344CB8AC3E}">
        <p14:creationId xmlns:p14="http://schemas.microsoft.com/office/powerpoint/2010/main" val="184908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Tree>
    <p:extLst>
      <p:ext uri="{BB962C8B-B14F-4D97-AF65-F5344CB8AC3E}">
        <p14:creationId xmlns:p14="http://schemas.microsoft.com/office/powerpoint/2010/main" val="294156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529178" y="3059668"/>
            <a:ext cx="1133644"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346257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5263078" y="1332769"/>
            <a:ext cx="1665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687236" y="2217482"/>
            <a:ext cx="4960186" cy="2308324"/>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Sales Office Description</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Activity Cluster</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Trade Channel</a:t>
            </a:r>
          </a:p>
        </p:txBody>
      </p:sp>
      <p:sp>
        <p:nvSpPr>
          <p:cNvPr id="7" name="Rectangle 6">
            <a:extLst>
              <a:ext uri="{FF2B5EF4-FFF2-40B4-BE49-F238E27FC236}">
                <a16:creationId xmlns:a16="http://schemas.microsoft.com/office/drawing/2014/main" id="{A3F02F10-8623-2545-929A-CF364E39A931}"/>
              </a:ext>
            </a:extLst>
          </p:cNvPr>
          <p:cNvSpPr/>
          <p:nvPr/>
        </p:nvSpPr>
        <p:spPr>
          <a:xfrm>
            <a:off x="6928919" y="2217482"/>
            <a:ext cx="4191799" cy="2677656"/>
          </a:xfrm>
          <a:prstGeom prst="rect">
            <a:avLst/>
          </a:prstGeom>
        </p:spPr>
        <p:txBody>
          <a:bodyPr wrap="square">
            <a:spAutoFit/>
          </a:bodyPr>
          <a:lstStyle/>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Demographics</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45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5263078" y="1332769"/>
            <a:ext cx="1665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687236" y="2217482"/>
            <a:ext cx="4960186" cy="1200329"/>
          </a:xfrm>
          <a:prstGeom prst="rect">
            <a:avLst/>
          </a:prstGeom>
        </p:spPr>
        <p:txBody>
          <a:bodyPr wrap="square">
            <a:spAutoFit/>
          </a:bodyPr>
          <a:lstStyle/>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Longevity (Target)</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Transaction Length</a:t>
            </a:r>
          </a:p>
        </p:txBody>
      </p:sp>
    </p:spTree>
    <p:extLst>
      <p:ext uri="{BB962C8B-B14F-4D97-AF65-F5344CB8AC3E}">
        <p14:creationId xmlns:p14="http://schemas.microsoft.com/office/powerpoint/2010/main" val="106965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242240" y="3059668"/>
            <a:ext cx="1707519"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13739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9A8B7B9B-423D-E640-A331-70A040E7C44C}"/>
              </a:ext>
            </a:extLst>
          </p:cNvPr>
          <p:cNvSpPr/>
          <p:nvPr/>
        </p:nvSpPr>
        <p:spPr>
          <a:xfrm>
            <a:off x="3615907" y="2274838"/>
            <a:ext cx="4960186" cy="2308324"/>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Decision Trees</a:t>
            </a:r>
          </a:p>
        </p:txBody>
      </p:sp>
    </p:spTree>
    <p:extLst>
      <p:ext uri="{BB962C8B-B14F-4D97-AF65-F5344CB8AC3E}">
        <p14:creationId xmlns:p14="http://schemas.microsoft.com/office/powerpoint/2010/main" val="261407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4564170" y="1859339"/>
            <a:ext cx="3063659" cy="3693319"/>
          </a:xfrm>
          <a:prstGeom prst="rect">
            <a:avLst/>
          </a:prstGeom>
        </p:spPr>
        <p:txBody>
          <a:bodyPr wrap="none">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Overview of the presentation</a:t>
            </a:r>
          </a:p>
          <a:p>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Model Selection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3056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53F6757-2F41-3648-8336-407565FF6434}"/>
              </a:ext>
            </a:extLst>
          </p:cNvPr>
          <p:cNvSpPr txBox="1"/>
          <p:nvPr/>
        </p:nvSpPr>
        <p:spPr>
          <a:xfrm>
            <a:off x="4679586" y="3244334"/>
            <a:ext cx="283731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Evaluation and Deployment</a:t>
            </a:r>
          </a:p>
        </p:txBody>
      </p:sp>
    </p:spTree>
    <p:extLst>
      <p:ext uri="{BB962C8B-B14F-4D97-AF65-F5344CB8AC3E}">
        <p14:creationId xmlns:p14="http://schemas.microsoft.com/office/powerpoint/2010/main" val="425963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E37C1B77-1962-3A4A-BAB2-0DEBBCBBB3FE}"/>
              </a:ext>
            </a:extLst>
          </p:cNvPr>
          <p:cNvSpPr/>
          <p:nvPr/>
        </p:nvSpPr>
        <p:spPr>
          <a:xfrm>
            <a:off x="1291382" y="1716642"/>
            <a:ext cx="2159566"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p:txBody>
      </p:sp>
      <p:sp>
        <p:nvSpPr>
          <p:cNvPr id="6" name="Rectangle 5">
            <a:extLst>
              <a:ext uri="{FF2B5EF4-FFF2-40B4-BE49-F238E27FC236}">
                <a16:creationId xmlns:a16="http://schemas.microsoft.com/office/drawing/2014/main" id="{0FC311DB-CC5D-2349-98C1-E711EA21A836}"/>
              </a:ext>
            </a:extLst>
          </p:cNvPr>
          <p:cNvSpPr/>
          <p:nvPr/>
        </p:nvSpPr>
        <p:spPr>
          <a:xfrm>
            <a:off x="1291382" y="3526997"/>
            <a:ext cx="3332964"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Regularized Linear Regression</a:t>
            </a:r>
          </a:p>
        </p:txBody>
      </p:sp>
      <p:pic>
        <p:nvPicPr>
          <p:cNvPr id="8" name="Picture 7">
            <a:extLst>
              <a:ext uri="{FF2B5EF4-FFF2-40B4-BE49-F238E27FC236}">
                <a16:creationId xmlns:a16="http://schemas.microsoft.com/office/drawing/2014/main" id="{FE6132B3-4D3A-914C-9527-1C2818DE0F9A}"/>
              </a:ext>
            </a:extLst>
          </p:cNvPr>
          <p:cNvPicPr>
            <a:picLocks noChangeAspect="1"/>
          </p:cNvPicPr>
          <p:nvPr/>
        </p:nvPicPr>
        <p:blipFill>
          <a:blip r:embed="rId3"/>
          <a:stretch>
            <a:fillRect/>
          </a:stretch>
        </p:blipFill>
        <p:spPr>
          <a:xfrm>
            <a:off x="1291382" y="2242989"/>
            <a:ext cx="5499383" cy="603380"/>
          </a:xfrm>
          <a:prstGeom prst="rect">
            <a:avLst/>
          </a:prstGeom>
        </p:spPr>
      </p:pic>
      <p:pic>
        <p:nvPicPr>
          <p:cNvPr id="9" name="Picture 8">
            <a:extLst>
              <a:ext uri="{FF2B5EF4-FFF2-40B4-BE49-F238E27FC236}">
                <a16:creationId xmlns:a16="http://schemas.microsoft.com/office/drawing/2014/main" id="{A9C90DE4-4D0B-6042-AC32-E523B408A733}"/>
              </a:ext>
            </a:extLst>
          </p:cNvPr>
          <p:cNvPicPr>
            <a:picLocks noChangeAspect="1"/>
          </p:cNvPicPr>
          <p:nvPr/>
        </p:nvPicPr>
        <p:blipFill>
          <a:blip r:embed="rId4"/>
          <a:stretch>
            <a:fillRect/>
          </a:stretch>
        </p:blipFill>
        <p:spPr>
          <a:xfrm>
            <a:off x="2486474" y="4035316"/>
            <a:ext cx="6229691" cy="579696"/>
          </a:xfrm>
          <a:prstGeom prst="rect">
            <a:avLst/>
          </a:prstGeom>
        </p:spPr>
      </p:pic>
      <p:sp>
        <p:nvSpPr>
          <p:cNvPr id="10" name="Rectangle 9">
            <a:extLst>
              <a:ext uri="{FF2B5EF4-FFF2-40B4-BE49-F238E27FC236}">
                <a16:creationId xmlns:a16="http://schemas.microsoft.com/office/drawing/2014/main" id="{216ACBA9-42E7-9B46-A1AC-1693088860F7}"/>
              </a:ext>
            </a:extLst>
          </p:cNvPr>
          <p:cNvSpPr/>
          <p:nvPr/>
        </p:nvSpPr>
        <p:spPr>
          <a:xfrm>
            <a:off x="1560323" y="4140498"/>
            <a:ext cx="736099"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Ridge</a:t>
            </a:r>
          </a:p>
        </p:txBody>
      </p:sp>
      <p:sp>
        <p:nvSpPr>
          <p:cNvPr id="11" name="Rectangle 10">
            <a:extLst>
              <a:ext uri="{FF2B5EF4-FFF2-40B4-BE49-F238E27FC236}">
                <a16:creationId xmlns:a16="http://schemas.microsoft.com/office/drawing/2014/main" id="{62509563-C2C2-6C48-8B8F-2BD8E2F6EA19}"/>
              </a:ext>
            </a:extLst>
          </p:cNvPr>
          <p:cNvSpPr/>
          <p:nvPr/>
        </p:nvSpPr>
        <p:spPr>
          <a:xfrm>
            <a:off x="1560323" y="5086856"/>
            <a:ext cx="723275"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Lasso</a:t>
            </a:r>
          </a:p>
        </p:txBody>
      </p:sp>
      <p:pic>
        <p:nvPicPr>
          <p:cNvPr id="2" name="Picture 1">
            <a:extLst>
              <a:ext uri="{FF2B5EF4-FFF2-40B4-BE49-F238E27FC236}">
                <a16:creationId xmlns:a16="http://schemas.microsoft.com/office/drawing/2014/main" id="{AF03D2C8-5AEF-9649-A2E0-36AB71FDFC4A}"/>
              </a:ext>
            </a:extLst>
          </p:cNvPr>
          <p:cNvPicPr>
            <a:picLocks noChangeAspect="1"/>
          </p:cNvPicPr>
          <p:nvPr/>
        </p:nvPicPr>
        <p:blipFill>
          <a:blip r:embed="rId5"/>
          <a:stretch>
            <a:fillRect/>
          </a:stretch>
        </p:blipFill>
        <p:spPr>
          <a:xfrm>
            <a:off x="2486474" y="4974335"/>
            <a:ext cx="6229691" cy="1005927"/>
          </a:xfrm>
          <a:prstGeom prst="rect">
            <a:avLst/>
          </a:prstGeom>
        </p:spPr>
      </p:pic>
    </p:spTree>
    <p:extLst>
      <p:ext uri="{BB962C8B-B14F-4D97-AF65-F5344CB8AC3E}">
        <p14:creationId xmlns:p14="http://schemas.microsoft.com/office/powerpoint/2010/main" val="154181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1466194" y="1286336"/>
            <a:ext cx="1852302"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Decision Trees</a:t>
            </a:r>
          </a:p>
        </p:txBody>
      </p:sp>
      <p:pic>
        <p:nvPicPr>
          <p:cNvPr id="13" name="Picture 12">
            <a:extLst>
              <a:ext uri="{FF2B5EF4-FFF2-40B4-BE49-F238E27FC236}">
                <a16:creationId xmlns:a16="http://schemas.microsoft.com/office/drawing/2014/main" id="{E730D54A-918E-8C49-A520-DD2A4D8D23C9}"/>
              </a:ext>
            </a:extLst>
          </p:cNvPr>
          <p:cNvPicPr>
            <a:picLocks noChangeAspect="1"/>
          </p:cNvPicPr>
          <p:nvPr/>
        </p:nvPicPr>
        <p:blipFill>
          <a:blip r:embed="rId3"/>
          <a:stretch>
            <a:fillRect/>
          </a:stretch>
        </p:blipFill>
        <p:spPr>
          <a:xfrm>
            <a:off x="1466194" y="1676323"/>
            <a:ext cx="5647300" cy="657937"/>
          </a:xfrm>
          <a:prstGeom prst="rect">
            <a:avLst/>
          </a:prstGeom>
        </p:spPr>
      </p:pic>
      <p:pic>
        <p:nvPicPr>
          <p:cNvPr id="16" name="Picture 15">
            <a:extLst>
              <a:ext uri="{FF2B5EF4-FFF2-40B4-BE49-F238E27FC236}">
                <a16:creationId xmlns:a16="http://schemas.microsoft.com/office/drawing/2014/main" id="{7FEB1B4B-FAE2-624F-999A-1A49212E80B3}"/>
              </a:ext>
            </a:extLst>
          </p:cNvPr>
          <p:cNvPicPr>
            <a:picLocks noChangeAspect="1"/>
          </p:cNvPicPr>
          <p:nvPr/>
        </p:nvPicPr>
        <p:blipFill>
          <a:blip r:embed="rId4"/>
          <a:stretch>
            <a:fillRect/>
          </a:stretch>
        </p:blipFill>
        <p:spPr>
          <a:xfrm>
            <a:off x="1466194" y="2652428"/>
            <a:ext cx="6402448" cy="3662456"/>
          </a:xfrm>
          <a:prstGeom prst="rect">
            <a:avLst/>
          </a:prstGeom>
        </p:spPr>
      </p:pic>
    </p:spTree>
    <p:extLst>
      <p:ext uri="{BB962C8B-B14F-4D97-AF65-F5344CB8AC3E}">
        <p14:creationId xmlns:p14="http://schemas.microsoft.com/office/powerpoint/2010/main" val="2658237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pic>
        <p:nvPicPr>
          <p:cNvPr id="3" name="Picture 2">
            <a:extLst>
              <a:ext uri="{FF2B5EF4-FFF2-40B4-BE49-F238E27FC236}">
                <a16:creationId xmlns:a16="http://schemas.microsoft.com/office/drawing/2014/main" id="{7BC15CA1-5C0F-634F-A8BA-89826186577C}"/>
              </a:ext>
            </a:extLst>
          </p:cNvPr>
          <p:cNvPicPr>
            <a:picLocks noChangeAspect="1"/>
          </p:cNvPicPr>
          <p:nvPr/>
        </p:nvPicPr>
        <p:blipFill>
          <a:blip r:embed="rId3"/>
          <a:stretch>
            <a:fillRect/>
          </a:stretch>
        </p:blipFill>
        <p:spPr>
          <a:xfrm>
            <a:off x="1631044" y="1270000"/>
            <a:ext cx="8929912" cy="5171142"/>
          </a:xfrm>
          <a:prstGeom prst="rect">
            <a:avLst/>
          </a:prstGeom>
        </p:spPr>
      </p:pic>
    </p:spTree>
    <p:extLst>
      <p:ext uri="{BB962C8B-B14F-4D97-AF65-F5344CB8AC3E}">
        <p14:creationId xmlns:p14="http://schemas.microsoft.com/office/powerpoint/2010/main" val="70493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57B9C07C-A9C8-CC4C-B9C1-E35478F6800A}"/>
              </a:ext>
            </a:extLst>
          </p:cNvPr>
          <p:cNvSpPr txBox="1"/>
          <p:nvPr/>
        </p:nvSpPr>
        <p:spPr>
          <a:xfrm>
            <a:off x="4878391" y="3244334"/>
            <a:ext cx="2435218"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Final Recommendations</a:t>
            </a:r>
          </a:p>
        </p:txBody>
      </p:sp>
    </p:spTree>
    <p:extLst>
      <p:ext uri="{BB962C8B-B14F-4D97-AF65-F5344CB8AC3E}">
        <p14:creationId xmlns:p14="http://schemas.microsoft.com/office/powerpoint/2010/main" val="333632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1135814" y="2503438"/>
            <a:ext cx="4960186" cy="1200329"/>
          </a:xfrm>
          <a:prstGeom prst="rect">
            <a:avLst/>
          </a:prstGeom>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Physical Volume sold</a:t>
            </a:r>
          </a:p>
        </p:txBody>
      </p:sp>
    </p:spTree>
    <p:extLst>
      <p:ext uri="{BB962C8B-B14F-4D97-AF65-F5344CB8AC3E}">
        <p14:creationId xmlns:p14="http://schemas.microsoft.com/office/powerpoint/2010/main" val="316711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57B9C07C-A9C8-CC4C-B9C1-E35478F6800A}"/>
              </a:ext>
            </a:extLst>
          </p:cNvPr>
          <p:cNvSpPr txBox="1"/>
          <p:nvPr/>
        </p:nvSpPr>
        <p:spPr>
          <a:xfrm>
            <a:off x="5423380" y="3244334"/>
            <a:ext cx="1345240"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321725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B73739D5-3B7D-3041-BE22-109307D20908}"/>
              </a:ext>
            </a:extLst>
          </p:cNvPr>
          <p:cNvSpPr/>
          <p:nvPr/>
        </p:nvSpPr>
        <p:spPr>
          <a:xfrm>
            <a:off x="3615907" y="2274838"/>
            <a:ext cx="4960186" cy="2677656"/>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Adding Popularity </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Modelling with weightage</a:t>
            </a:r>
          </a:p>
          <a:p>
            <a:r>
              <a:rPr lang="en-US" sz="2400"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Modelling as a qualifier</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854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Tree>
    <p:extLst>
      <p:ext uri="{BB962C8B-B14F-4D97-AF65-F5344CB8AC3E}">
        <p14:creationId xmlns:p14="http://schemas.microsoft.com/office/powerpoint/2010/main" val="328044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5509942" y="3059668"/>
            <a:ext cx="1172116" cy="369332"/>
          </a:xfrm>
          <a:prstGeom prst="rect">
            <a:avLst/>
          </a:prstGeom>
        </p:spPr>
        <p:txBody>
          <a:bodyPr wrap="none">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08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18" name="Picture 17">
            <a:extLst>
              <a:ext uri="{FF2B5EF4-FFF2-40B4-BE49-F238E27FC236}">
                <a16:creationId xmlns:a16="http://schemas.microsoft.com/office/drawing/2014/main" id="{38E516F4-EDE3-9F4E-8795-01230295928D}"/>
              </a:ext>
            </a:extLst>
          </p:cNvPr>
          <p:cNvPicPr>
            <a:picLocks noChangeAspect="1"/>
          </p:cNvPicPr>
          <p:nvPr/>
        </p:nvPicPr>
        <p:blipFill>
          <a:blip r:embed="rId4"/>
          <a:stretch>
            <a:fillRect/>
          </a:stretch>
        </p:blipFill>
        <p:spPr>
          <a:xfrm>
            <a:off x="5664113" y="2026440"/>
            <a:ext cx="5729869" cy="3574259"/>
          </a:xfrm>
          <a:prstGeom prst="rect">
            <a:avLst/>
          </a:prstGeom>
        </p:spPr>
      </p:pic>
      <p:pic>
        <p:nvPicPr>
          <p:cNvPr id="5" name="Picture 4">
            <a:extLst>
              <a:ext uri="{FF2B5EF4-FFF2-40B4-BE49-F238E27FC236}">
                <a16:creationId xmlns:a16="http://schemas.microsoft.com/office/drawing/2014/main" id="{DFABE52E-F2E0-B546-B445-350424AF757E}"/>
              </a:ext>
            </a:extLst>
          </p:cNvPr>
          <p:cNvPicPr>
            <a:picLocks noChangeAspect="1"/>
          </p:cNvPicPr>
          <p:nvPr/>
        </p:nvPicPr>
        <p:blipFill>
          <a:blip r:embed="rId5"/>
          <a:stretch>
            <a:fillRect/>
          </a:stretch>
        </p:blipFill>
        <p:spPr>
          <a:xfrm>
            <a:off x="798018" y="2688031"/>
            <a:ext cx="4137111" cy="2251075"/>
          </a:xfrm>
          <a:prstGeom prst="rect">
            <a:avLst/>
          </a:prstGeom>
        </p:spPr>
      </p:pic>
      <p:sp>
        <p:nvSpPr>
          <p:cNvPr id="2" name="TextBox 1">
            <a:extLst>
              <a:ext uri="{FF2B5EF4-FFF2-40B4-BE49-F238E27FC236}">
                <a16:creationId xmlns:a16="http://schemas.microsoft.com/office/drawing/2014/main" id="{53821BD2-CF5C-9744-88FE-2EFFCED61CE1}"/>
              </a:ext>
            </a:extLst>
          </p:cNvPr>
          <p:cNvSpPr txBox="1"/>
          <p:nvPr/>
        </p:nvSpPr>
        <p:spPr>
          <a:xfrm>
            <a:off x="2158687" y="2156170"/>
            <a:ext cx="14157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Discounts</a:t>
            </a:r>
          </a:p>
        </p:txBody>
      </p:sp>
    </p:spTree>
    <p:extLst>
      <p:ext uri="{BB962C8B-B14F-4D97-AF65-F5344CB8AC3E}">
        <p14:creationId xmlns:p14="http://schemas.microsoft.com/office/powerpoint/2010/main" val="241886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1" y="4237"/>
            <a:ext cx="12192000" cy="2085975"/>
          </a:xfrm>
          <a:prstGeom prst="rect">
            <a:avLst/>
          </a:prstGeom>
        </p:spPr>
      </p:pic>
      <p:pic>
        <p:nvPicPr>
          <p:cNvPr id="10" name="Picture 9">
            <a:extLst>
              <a:ext uri="{FF2B5EF4-FFF2-40B4-BE49-F238E27FC236}">
                <a16:creationId xmlns:a16="http://schemas.microsoft.com/office/drawing/2014/main" id="{F3203D72-2938-6D44-B873-D485A8ABFA9B}"/>
              </a:ext>
            </a:extLst>
          </p:cNvPr>
          <p:cNvPicPr>
            <a:picLocks noChangeAspect="1"/>
          </p:cNvPicPr>
          <p:nvPr/>
        </p:nvPicPr>
        <p:blipFill>
          <a:blip r:embed="rId4"/>
          <a:stretch>
            <a:fillRect/>
          </a:stretch>
        </p:blipFill>
        <p:spPr>
          <a:xfrm>
            <a:off x="7918907" y="4302679"/>
            <a:ext cx="3820902" cy="2085975"/>
          </a:xfrm>
          <a:prstGeom prst="rect">
            <a:avLst/>
          </a:prstGeom>
        </p:spPr>
      </p:pic>
      <p:sp>
        <p:nvSpPr>
          <p:cNvPr id="11" name="Rectangle 10">
            <a:extLst>
              <a:ext uri="{FF2B5EF4-FFF2-40B4-BE49-F238E27FC236}">
                <a16:creationId xmlns:a16="http://schemas.microsoft.com/office/drawing/2014/main" id="{61B24E2A-887A-7148-9526-1234BC0605CC}"/>
              </a:ext>
            </a:extLst>
          </p:cNvPr>
          <p:cNvSpPr/>
          <p:nvPr/>
        </p:nvSpPr>
        <p:spPr>
          <a:xfrm>
            <a:off x="8198943" y="3776533"/>
            <a:ext cx="3260829" cy="461665"/>
          </a:xfrm>
          <a:prstGeom prst="rect">
            <a:avLst/>
          </a:prstGeom>
        </p:spPr>
        <p:txBody>
          <a:bodyPr wrap="none">
            <a:spAutoFit/>
          </a:bodyPr>
          <a:lstStyle/>
          <a:p>
            <a:pPr lvl="0">
              <a:defRPr/>
            </a:pPr>
            <a:r>
              <a:rPr lang="en-US" sz="2400" b="1" dirty="0">
                <a:solidFill>
                  <a:schemeClr val="bg1"/>
                </a:solidFill>
                <a:latin typeface="Times New Roman" panose="02020603050405020304" pitchFamily="18" charset="0"/>
                <a:cs typeface="Times New Roman" panose="02020603050405020304" pitchFamily="18" charset="0"/>
              </a:rPr>
              <a:t> Financial management</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4FA394E-411F-E044-95BE-5ECC2DFF512E}"/>
              </a:ext>
            </a:extLst>
          </p:cNvPr>
          <p:cNvPicPr>
            <a:picLocks noChangeAspect="1"/>
          </p:cNvPicPr>
          <p:nvPr/>
        </p:nvPicPr>
        <p:blipFill>
          <a:blip r:embed="rId5"/>
          <a:stretch>
            <a:fillRect/>
          </a:stretch>
        </p:blipFill>
        <p:spPr>
          <a:xfrm>
            <a:off x="4671781" y="2550166"/>
            <a:ext cx="2848436" cy="2505251"/>
          </a:xfrm>
          <a:prstGeom prst="rect">
            <a:avLst/>
          </a:prstGeom>
        </p:spPr>
      </p:pic>
      <p:sp>
        <p:nvSpPr>
          <p:cNvPr id="13" name="Rectangle 12">
            <a:extLst>
              <a:ext uri="{FF2B5EF4-FFF2-40B4-BE49-F238E27FC236}">
                <a16:creationId xmlns:a16="http://schemas.microsoft.com/office/drawing/2014/main" id="{23BF4DAD-60E7-C440-9830-C0AB1306D276}"/>
              </a:ext>
            </a:extLst>
          </p:cNvPr>
          <p:cNvSpPr/>
          <p:nvPr/>
        </p:nvSpPr>
        <p:spPr>
          <a:xfrm>
            <a:off x="3628785" y="2001178"/>
            <a:ext cx="4934428"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Customer relations/communications</a:t>
            </a:r>
            <a:endParaRPr lang="en-US" sz="2400" dirty="0"/>
          </a:p>
        </p:txBody>
      </p:sp>
      <p:pic>
        <p:nvPicPr>
          <p:cNvPr id="14" name="Picture 13">
            <a:extLst>
              <a:ext uri="{FF2B5EF4-FFF2-40B4-BE49-F238E27FC236}">
                <a16:creationId xmlns:a16="http://schemas.microsoft.com/office/drawing/2014/main" id="{938E0709-2DFD-EB41-BA7B-293C9FBFCB1B}"/>
              </a:ext>
            </a:extLst>
          </p:cNvPr>
          <p:cNvPicPr>
            <a:picLocks noChangeAspect="1"/>
          </p:cNvPicPr>
          <p:nvPr/>
        </p:nvPicPr>
        <p:blipFill>
          <a:blip r:embed="rId6"/>
          <a:stretch>
            <a:fillRect/>
          </a:stretch>
        </p:blipFill>
        <p:spPr>
          <a:xfrm>
            <a:off x="452190" y="4302679"/>
            <a:ext cx="3820901" cy="2085975"/>
          </a:xfrm>
          <a:prstGeom prst="rect">
            <a:avLst/>
          </a:prstGeom>
        </p:spPr>
      </p:pic>
      <p:sp>
        <p:nvSpPr>
          <p:cNvPr id="15" name="Rectangle 14">
            <a:extLst>
              <a:ext uri="{FF2B5EF4-FFF2-40B4-BE49-F238E27FC236}">
                <a16:creationId xmlns:a16="http://schemas.microsoft.com/office/drawing/2014/main" id="{0AD0458F-C7FD-B448-8DB2-A756434B9F24}"/>
              </a:ext>
            </a:extLst>
          </p:cNvPr>
          <p:cNvSpPr/>
          <p:nvPr/>
        </p:nvSpPr>
        <p:spPr>
          <a:xfrm>
            <a:off x="856555" y="3802792"/>
            <a:ext cx="3163045"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Operational excellence</a:t>
            </a:r>
            <a:endParaRPr lang="en-US" sz="2400" dirty="0"/>
          </a:p>
        </p:txBody>
      </p:sp>
      <p:sp>
        <p:nvSpPr>
          <p:cNvPr id="3" name="TextBox 2">
            <a:extLst>
              <a:ext uri="{FF2B5EF4-FFF2-40B4-BE49-F238E27FC236}">
                <a16:creationId xmlns:a16="http://schemas.microsoft.com/office/drawing/2014/main" id="{73365AFC-8FC6-C246-99C2-7456099BC4C5}"/>
              </a:ext>
            </a:extLst>
          </p:cNvPr>
          <p:cNvSpPr txBox="1"/>
          <p:nvPr/>
        </p:nvSpPr>
        <p:spPr>
          <a:xfrm>
            <a:off x="4923242" y="1407994"/>
            <a:ext cx="2345514"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Key Factors of Success</a:t>
            </a:r>
          </a:p>
        </p:txBody>
      </p:sp>
    </p:spTree>
    <p:extLst>
      <p:ext uri="{BB962C8B-B14F-4D97-AF65-F5344CB8AC3E}">
        <p14:creationId xmlns:p14="http://schemas.microsoft.com/office/powerpoint/2010/main" val="399315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5340632" y="3244334"/>
            <a:ext cx="1428596" cy="369332"/>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5637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2" name="Picture 1">
            <a:extLst>
              <a:ext uri="{FF2B5EF4-FFF2-40B4-BE49-F238E27FC236}">
                <a16:creationId xmlns:a16="http://schemas.microsoft.com/office/drawing/2014/main" id="{437227DA-5F96-3B49-8BD9-CF5955DC89CD}"/>
              </a:ext>
            </a:extLst>
          </p:cNvPr>
          <p:cNvPicPr>
            <a:picLocks noChangeAspect="1"/>
          </p:cNvPicPr>
          <p:nvPr/>
        </p:nvPicPr>
        <p:blipFill>
          <a:blip r:embed="rId4"/>
          <a:stretch>
            <a:fillRect/>
          </a:stretch>
        </p:blipFill>
        <p:spPr>
          <a:xfrm>
            <a:off x="758034" y="2819588"/>
            <a:ext cx="2765051" cy="1952438"/>
          </a:xfrm>
          <a:prstGeom prst="rect">
            <a:avLst/>
          </a:prstGeom>
        </p:spPr>
      </p:pic>
      <p:pic>
        <p:nvPicPr>
          <p:cNvPr id="3" name="Picture 2">
            <a:extLst>
              <a:ext uri="{FF2B5EF4-FFF2-40B4-BE49-F238E27FC236}">
                <a16:creationId xmlns:a16="http://schemas.microsoft.com/office/drawing/2014/main" id="{CFFE1908-4F18-9044-A37B-AB9FF18BCCBD}"/>
              </a:ext>
            </a:extLst>
          </p:cNvPr>
          <p:cNvPicPr>
            <a:picLocks noChangeAspect="1"/>
          </p:cNvPicPr>
          <p:nvPr/>
        </p:nvPicPr>
        <p:blipFill>
          <a:blip r:embed="rId5"/>
          <a:stretch>
            <a:fillRect/>
          </a:stretch>
        </p:blipFill>
        <p:spPr>
          <a:xfrm>
            <a:off x="4617992" y="2819588"/>
            <a:ext cx="2581881" cy="1952439"/>
          </a:xfrm>
          <a:prstGeom prst="rect">
            <a:avLst/>
          </a:prstGeom>
        </p:spPr>
      </p:pic>
      <p:pic>
        <p:nvPicPr>
          <p:cNvPr id="5" name="Picture 4">
            <a:extLst>
              <a:ext uri="{FF2B5EF4-FFF2-40B4-BE49-F238E27FC236}">
                <a16:creationId xmlns:a16="http://schemas.microsoft.com/office/drawing/2014/main" id="{6A4D926D-A903-FB45-AAD7-C0396E2DB368}"/>
              </a:ext>
            </a:extLst>
          </p:cNvPr>
          <p:cNvPicPr>
            <a:picLocks noChangeAspect="1"/>
          </p:cNvPicPr>
          <p:nvPr/>
        </p:nvPicPr>
        <p:blipFill>
          <a:blip r:embed="rId6"/>
          <a:stretch>
            <a:fillRect/>
          </a:stretch>
        </p:blipFill>
        <p:spPr>
          <a:xfrm>
            <a:off x="8294780" y="2819588"/>
            <a:ext cx="3139186" cy="1952438"/>
          </a:xfrm>
          <a:prstGeom prst="rect">
            <a:avLst/>
          </a:prstGeom>
        </p:spPr>
      </p:pic>
      <p:sp>
        <p:nvSpPr>
          <p:cNvPr id="6" name="TextBox 5">
            <a:extLst>
              <a:ext uri="{FF2B5EF4-FFF2-40B4-BE49-F238E27FC236}">
                <a16:creationId xmlns:a16="http://schemas.microsoft.com/office/drawing/2014/main" id="{632CEC9B-534A-254E-998D-B318AA23D19C}"/>
              </a:ext>
            </a:extLst>
          </p:cNvPr>
          <p:cNvSpPr txBox="1"/>
          <p:nvPr/>
        </p:nvSpPr>
        <p:spPr>
          <a:xfrm>
            <a:off x="1521223" y="4942543"/>
            <a:ext cx="12386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Merging</a:t>
            </a:r>
          </a:p>
        </p:txBody>
      </p:sp>
      <p:sp>
        <p:nvSpPr>
          <p:cNvPr id="7" name="TextBox 6">
            <a:extLst>
              <a:ext uri="{FF2B5EF4-FFF2-40B4-BE49-F238E27FC236}">
                <a16:creationId xmlns:a16="http://schemas.microsoft.com/office/drawing/2014/main" id="{6237C41A-778A-EA4F-AD78-0B88DCAA7763}"/>
              </a:ext>
            </a:extLst>
          </p:cNvPr>
          <p:cNvSpPr txBox="1"/>
          <p:nvPr/>
        </p:nvSpPr>
        <p:spPr>
          <a:xfrm>
            <a:off x="5261960" y="4942543"/>
            <a:ext cx="129394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Cleaning</a:t>
            </a:r>
          </a:p>
        </p:txBody>
      </p:sp>
      <p:sp>
        <p:nvSpPr>
          <p:cNvPr id="8" name="TextBox 7">
            <a:extLst>
              <a:ext uri="{FF2B5EF4-FFF2-40B4-BE49-F238E27FC236}">
                <a16:creationId xmlns:a16="http://schemas.microsoft.com/office/drawing/2014/main" id="{09FF0FC1-4D44-E845-A905-0F0354D9616B}"/>
              </a:ext>
            </a:extLst>
          </p:cNvPr>
          <p:cNvSpPr txBox="1"/>
          <p:nvPr/>
        </p:nvSpPr>
        <p:spPr>
          <a:xfrm>
            <a:off x="9097977" y="4942543"/>
            <a:ext cx="153279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Imputation</a:t>
            </a:r>
          </a:p>
        </p:txBody>
      </p:sp>
      <p:sp>
        <p:nvSpPr>
          <p:cNvPr id="9" name="TextBox 8">
            <a:extLst>
              <a:ext uri="{FF2B5EF4-FFF2-40B4-BE49-F238E27FC236}">
                <a16:creationId xmlns:a16="http://schemas.microsoft.com/office/drawing/2014/main" id="{4B92502E-A070-5B42-82F7-095DBF5117A7}"/>
              </a:ext>
            </a:extLst>
          </p:cNvPr>
          <p:cNvSpPr txBox="1"/>
          <p:nvPr/>
        </p:nvSpPr>
        <p:spPr>
          <a:xfrm>
            <a:off x="4923243" y="1453792"/>
            <a:ext cx="205056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2378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9" name="TextBox 8">
            <a:extLst>
              <a:ext uri="{FF2B5EF4-FFF2-40B4-BE49-F238E27FC236}">
                <a16:creationId xmlns:a16="http://schemas.microsoft.com/office/drawing/2014/main" id="{4B92502E-A070-5B42-82F7-095DBF5117A7}"/>
              </a:ext>
            </a:extLst>
          </p:cNvPr>
          <p:cNvSpPr txBox="1"/>
          <p:nvPr/>
        </p:nvSpPr>
        <p:spPr>
          <a:xfrm>
            <a:off x="5224607" y="1467239"/>
            <a:ext cx="1742785"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Data Preparation</a:t>
            </a:r>
          </a:p>
        </p:txBody>
      </p:sp>
      <p:pic>
        <p:nvPicPr>
          <p:cNvPr id="10" name="Picture 9">
            <a:extLst>
              <a:ext uri="{FF2B5EF4-FFF2-40B4-BE49-F238E27FC236}">
                <a16:creationId xmlns:a16="http://schemas.microsoft.com/office/drawing/2014/main" id="{A1D115AF-2EED-344A-B3BD-C9F790E4404D}"/>
              </a:ext>
            </a:extLst>
          </p:cNvPr>
          <p:cNvPicPr>
            <a:picLocks noChangeAspect="1"/>
          </p:cNvPicPr>
          <p:nvPr/>
        </p:nvPicPr>
        <p:blipFill>
          <a:blip r:embed="rId4"/>
          <a:stretch>
            <a:fillRect/>
          </a:stretch>
        </p:blipFill>
        <p:spPr>
          <a:xfrm>
            <a:off x="790016" y="2309143"/>
            <a:ext cx="4564480" cy="3081617"/>
          </a:xfrm>
          <a:prstGeom prst="rect">
            <a:avLst/>
          </a:prstGeom>
        </p:spPr>
      </p:pic>
      <p:pic>
        <p:nvPicPr>
          <p:cNvPr id="11" name="Picture 10">
            <a:extLst>
              <a:ext uri="{FF2B5EF4-FFF2-40B4-BE49-F238E27FC236}">
                <a16:creationId xmlns:a16="http://schemas.microsoft.com/office/drawing/2014/main" id="{E8FA971B-3F58-8E49-8AB3-1F3EAF029329}"/>
              </a:ext>
            </a:extLst>
          </p:cNvPr>
          <p:cNvPicPr>
            <a:picLocks noChangeAspect="1"/>
          </p:cNvPicPr>
          <p:nvPr/>
        </p:nvPicPr>
        <p:blipFill>
          <a:blip r:embed="rId5"/>
          <a:stretch>
            <a:fillRect/>
          </a:stretch>
        </p:blipFill>
        <p:spPr>
          <a:xfrm>
            <a:off x="6837505" y="2309144"/>
            <a:ext cx="4564479" cy="3081617"/>
          </a:xfrm>
          <a:prstGeom prst="rect">
            <a:avLst/>
          </a:prstGeom>
        </p:spPr>
      </p:pic>
      <p:sp>
        <p:nvSpPr>
          <p:cNvPr id="12" name="TextBox 11">
            <a:extLst>
              <a:ext uri="{FF2B5EF4-FFF2-40B4-BE49-F238E27FC236}">
                <a16:creationId xmlns:a16="http://schemas.microsoft.com/office/drawing/2014/main" id="{40C0D349-2A6C-EC44-A576-F482DB7AED5B}"/>
              </a:ext>
            </a:extLst>
          </p:cNvPr>
          <p:cNvSpPr txBox="1"/>
          <p:nvPr/>
        </p:nvSpPr>
        <p:spPr>
          <a:xfrm>
            <a:off x="2144149" y="5613929"/>
            <a:ext cx="185621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Sales Volume</a:t>
            </a:r>
          </a:p>
        </p:txBody>
      </p:sp>
      <p:sp>
        <p:nvSpPr>
          <p:cNvPr id="13" name="TextBox 12">
            <a:extLst>
              <a:ext uri="{FF2B5EF4-FFF2-40B4-BE49-F238E27FC236}">
                <a16:creationId xmlns:a16="http://schemas.microsoft.com/office/drawing/2014/main" id="{A223C241-C63F-DC48-8E74-A00EB15FCB0B}"/>
              </a:ext>
            </a:extLst>
          </p:cNvPr>
          <p:cNvSpPr txBox="1"/>
          <p:nvPr/>
        </p:nvSpPr>
        <p:spPr>
          <a:xfrm>
            <a:off x="8395828" y="5613928"/>
            <a:ext cx="144783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276939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376219" y="3059668"/>
            <a:ext cx="143956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Sales Volume</a:t>
            </a:r>
          </a:p>
        </p:txBody>
      </p:sp>
    </p:spTree>
    <p:extLst>
      <p:ext uri="{BB962C8B-B14F-4D97-AF65-F5344CB8AC3E}">
        <p14:creationId xmlns:p14="http://schemas.microsoft.com/office/powerpoint/2010/main" val="295788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TotalTime>
  <Words>663</Words>
  <Application>Microsoft Macintosh PowerPoint</Application>
  <PresentationFormat>Widescreen</PresentationFormat>
  <Paragraphs>133</Paragraphs>
  <Slides>28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34</cp:revision>
  <dcterms:created xsi:type="dcterms:W3CDTF">2023-03-30T16:21:35Z</dcterms:created>
  <dcterms:modified xsi:type="dcterms:W3CDTF">2023-03-31T23:12:32Z</dcterms:modified>
</cp:coreProperties>
</file>