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74" r:id="rId2"/>
    <p:sldId id="273" r:id="rId3"/>
    <p:sldId id="258" r:id="rId4"/>
    <p:sldId id="259" r:id="rId5"/>
    <p:sldId id="261" r:id="rId6"/>
    <p:sldId id="275" r:id="rId7"/>
    <p:sldId id="264" r:id="rId8"/>
    <p:sldId id="280" r:id="rId9"/>
    <p:sldId id="281" r:id="rId10"/>
    <p:sldId id="282" r:id="rId11"/>
    <p:sldId id="265" r:id="rId12"/>
    <p:sldId id="267" r:id="rId13"/>
    <p:sldId id="268" r:id="rId14"/>
    <p:sldId id="283" r:id="rId15"/>
    <p:sldId id="284" r:id="rId16"/>
    <p:sldId id="27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Modern No. 20" panose="02070704070505020303" pitchFamily="18" charset="0"/>
      <p:regular r:id="rId25"/>
    </p:embeddedFont>
    <p:embeddedFont>
      <p:font typeface="Old Standard TT" panose="020B0604020202020204" charset="0"/>
      <p:regular r:id="rId26"/>
      <p:bold r:id="rId27"/>
      <p: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3XBVuQWqXhM5jesdUleozF3oX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5AA9BF-8567-48FC-9F61-2771A3051E71}">
  <a:tblStyle styleId="{905AA9BF-8567-48FC-9F61-2771A3051E7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080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0" name="Google Shape;12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6" name="Google Shape;1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3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14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1014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27"/>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27"/>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76593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 name="Google Shape;22;p2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 name="Google Shape;2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252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4088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0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199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390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277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157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598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936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261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CC9B-8BE8-973E-173E-F46A126FB87F}"/>
              </a:ext>
            </a:extLst>
          </p:cNvPr>
          <p:cNvSpPr>
            <a:spLocks noGrp="1"/>
          </p:cNvSpPr>
          <p:nvPr>
            <p:ph type="title"/>
          </p:nvPr>
        </p:nvSpPr>
        <p:spPr/>
        <p:txBody>
          <a:bodyPr/>
          <a:lstStyle/>
          <a:p>
            <a:r>
              <a:rPr lang="en-IN" sz="3200" dirty="0"/>
              <a:t>MALAYALAM CHARACTER RECOGNITION</a:t>
            </a:r>
          </a:p>
        </p:txBody>
      </p:sp>
      <p:sp>
        <p:nvSpPr>
          <p:cNvPr id="3" name="Text Placeholder 2">
            <a:extLst>
              <a:ext uri="{FF2B5EF4-FFF2-40B4-BE49-F238E27FC236}">
                <a16:creationId xmlns:a16="http://schemas.microsoft.com/office/drawing/2014/main" id="{07B79CBE-CADC-3DEF-738C-65A3A9217CA8}"/>
              </a:ext>
            </a:extLst>
          </p:cNvPr>
          <p:cNvSpPr>
            <a:spLocks noGrp="1"/>
          </p:cNvSpPr>
          <p:nvPr>
            <p:ph type="body" idx="1"/>
          </p:nvPr>
        </p:nvSpPr>
        <p:spPr/>
        <p:txBody>
          <a:bodyPr/>
          <a:lstStyle/>
          <a:p>
            <a:pPr marL="0" lvl="0" indent="0" algn="ctr" rtl="0">
              <a:lnSpc>
                <a:spcPct val="100000"/>
              </a:lnSpc>
              <a:spcBef>
                <a:spcPts val="0"/>
              </a:spcBef>
              <a:spcAft>
                <a:spcPts val="0"/>
              </a:spcAft>
              <a:buSzPts val="2400"/>
              <a:buNone/>
            </a:pPr>
            <a:r>
              <a:rPr lang="en-US" sz="1800" dirty="0">
                <a:solidFill>
                  <a:schemeClr val="tx1"/>
                </a:solidFill>
              </a:rPr>
              <a:t>MAIN PROJECT</a:t>
            </a:r>
          </a:p>
          <a:p>
            <a:pPr marL="0" lvl="0" indent="0" algn="ctr" rtl="0">
              <a:lnSpc>
                <a:spcPct val="100000"/>
              </a:lnSpc>
              <a:spcBef>
                <a:spcPts val="0"/>
              </a:spcBef>
              <a:spcAft>
                <a:spcPts val="0"/>
              </a:spcAft>
              <a:buSzPts val="2400"/>
              <a:buNone/>
            </a:pPr>
            <a:r>
              <a:rPr lang="en-US" sz="1800" dirty="0">
                <a:solidFill>
                  <a:schemeClr val="tx1"/>
                </a:solidFill>
              </a:rPr>
              <a:t>Department Of MCA, MES College Of </a:t>
            </a:r>
            <a:r>
              <a:rPr lang="en-US" sz="1800" dirty="0" err="1">
                <a:solidFill>
                  <a:schemeClr val="tx1"/>
                </a:solidFill>
              </a:rPr>
              <a:t>Engineering,Kuttippuram</a:t>
            </a:r>
            <a:endParaRPr lang="en-US" sz="1800" dirty="0">
              <a:solidFill>
                <a:schemeClr val="tx1"/>
              </a:solidFill>
            </a:endParaRPr>
          </a:p>
          <a:p>
            <a:endParaRPr lang="en-IN" dirty="0"/>
          </a:p>
        </p:txBody>
      </p:sp>
      <p:sp>
        <p:nvSpPr>
          <p:cNvPr id="4" name="Slide Number Placeholder 3">
            <a:extLst>
              <a:ext uri="{FF2B5EF4-FFF2-40B4-BE49-F238E27FC236}">
                <a16:creationId xmlns:a16="http://schemas.microsoft.com/office/drawing/2014/main" id="{547A2906-097D-EDB9-34B8-57A134D304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1</a:t>
            </a:fld>
            <a:endParaRPr lang="en-US" sz="1600" dirty="0">
              <a:solidFill>
                <a:schemeClr val="bg1"/>
              </a:solidFill>
            </a:endParaRPr>
          </a:p>
        </p:txBody>
      </p:sp>
      <p:pic>
        <p:nvPicPr>
          <p:cNvPr id="5" name="Content Placeholder 6">
            <a:extLst>
              <a:ext uri="{FF2B5EF4-FFF2-40B4-BE49-F238E27FC236}">
                <a16:creationId xmlns:a16="http://schemas.microsoft.com/office/drawing/2014/main" id="{BD19CC8B-1805-9EF0-F94C-222C41FC0D17}"/>
              </a:ext>
            </a:extLst>
          </p:cNvPr>
          <p:cNvPicPr>
            <a:picLocks noChangeAspect="1"/>
          </p:cNvPicPr>
          <p:nvPr/>
        </p:nvPicPr>
        <p:blipFill>
          <a:blip r:embed="rId2"/>
          <a:stretch>
            <a:fillRect/>
          </a:stretch>
        </p:blipFill>
        <p:spPr>
          <a:xfrm>
            <a:off x="330321" y="4749435"/>
            <a:ext cx="492639" cy="405517"/>
          </a:xfrm>
          <a:prstGeom prst="rect">
            <a:avLst/>
          </a:prstGeom>
        </p:spPr>
      </p:pic>
      <p:sp>
        <p:nvSpPr>
          <p:cNvPr id="7" name="TextBox 6">
            <a:extLst>
              <a:ext uri="{FF2B5EF4-FFF2-40B4-BE49-F238E27FC236}">
                <a16:creationId xmlns:a16="http://schemas.microsoft.com/office/drawing/2014/main" id="{38331F3C-ECC5-48DC-E791-0C001955706E}"/>
              </a:ext>
            </a:extLst>
          </p:cNvPr>
          <p:cNvSpPr txBox="1"/>
          <p:nvPr/>
        </p:nvSpPr>
        <p:spPr>
          <a:xfrm>
            <a:off x="847769" y="4749435"/>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extLst>
      <p:ext uri="{BB962C8B-B14F-4D97-AF65-F5344CB8AC3E}">
        <p14:creationId xmlns:p14="http://schemas.microsoft.com/office/powerpoint/2010/main" val="294241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1EA1-5DBB-ED5F-84CE-6A20208ED19C}"/>
              </a:ext>
            </a:extLst>
          </p:cNvPr>
          <p:cNvSpPr>
            <a:spLocks noGrp="1"/>
          </p:cNvSpPr>
          <p:nvPr>
            <p:ph type="title"/>
          </p:nvPr>
        </p:nvSpPr>
        <p:spPr/>
        <p:txBody>
          <a:bodyPr/>
          <a:lstStyle/>
          <a:p>
            <a:r>
              <a:rPr lang="en-IN" dirty="0"/>
              <a:t> </a:t>
            </a:r>
          </a:p>
        </p:txBody>
      </p:sp>
      <p:sp>
        <p:nvSpPr>
          <p:cNvPr id="3" name="Footer Placeholder 2">
            <a:extLst>
              <a:ext uri="{FF2B5EF4-FFF2-40B4-BE49-F238E27FC236}">
                <a16:creationId xmlns:a16="http://schemas.microsoft.com/office/drawing/2014/main" id="{3F94203E-4135-B7F5-2280-7F2316F6855B}"/>
              </a:ext>
            </a:extLst>
          </p:cNvPr>
          <p:cNvSpPr>
            <a:spLocks noGrp="1"/>
          </p:cNvSpPr>
          <p:nvPr>
            <p:ph type="ftr" sz="quarter" idx="11"/>
          </p:nvPr>
        </p:nvSpPr>
        <p:spPr>
          <a:xfrm>
            <a:off x="822960" y="4819966"/>
            <a:ext cx="3820459" cy="273844"/>
          </a:xfrm>
        </p:spPr>
        <p:txBody>
          <a:bodyPr/>
          <a:lstStyle/>
          <a:p>
            <a:pPr algn="l"/>
            <a:r>
              <a:rPr lang="en-US" sz="1600" dirty="0"/>
              <a:t>Department of computer application</a:t>
            </a:r>
          </a:p>
        </p:txBody>
      </p:sp>
      <p:sp>
        <p:nvSpPr>
          <p:cNvPr id="4" name="Slide Number Placeholder 3">
            <a:extLst>
              <a:ext uri="{FF2B5EF4-FFF2-40B4-BE49-F238E27FC236}">
                <a16:creationId xmlns:a16="http://schemas.microsoft.com/office/drawing/2014/main" id="{82A368FA-4ABE-A2E2-63F4-5E2EC5B8C439}"/>
              </a:ext>
            </a:extLst>
          </p:cNvPr>
          <p:cNvSpPr>
            <a:spLocks noGrp="1"/>
          </p:cNvSpPr>
          <p:nvPr>
            <p:ph type="sldNum" sz="quarter" idx="12"/>
          </p:nvPr>
        </p:nvSpPr>
        <p:spPr>
          <a:xfrm>
            <a:off x="8159981" y="4819966"/>
            <a:ext cx="984019" cy="273844"/>
          </a:xfrm>
        </p:spPr>
        <p:txBody>
          <a:bodyPr/>
          <a:lstStyle/>
          <a:p>
            <a:pPr marL="0" lvl="0" indent="0" algn="r" rtl="0">
              <a:spcBef>
                <a:spcPts val="0"/>
              </a:spcBef>
              <a:spcAft>
                <a:spcPts val="0"/>
              </a:spcAft>
              <a:buNone/>
            </a:pPr>
            <a:fld id="{00000000-1234-1234-1234-123412341234}" type="slidenum">
              <a:rPr lang="en-US" sz="1600" smtClean="0"/>
              <a:t>10</a:t>
            </a:fld>
            <a:endParaRPr lang="en-US" sz="1600" dirty="0"/>
          </a:p>
        </p:txBody>
      </p:sp>
      <p:pic>
        <p:nvPicPr>
          <p:cNvPr id="13" name="Content Placeholder 12">
            <a:extLst>
              <a:ext uri="{FF2B5EF4-FFF2-40B4-BE49-F238E27FC236}">
                <a16:creationId xmlns:a16="http://schemas.microsoft.com/office/drawing/2014/main" id="{1B7F76CE-1520-1F30-5B61-0547B1F497C5}"/>
              </a:ext>
            </a:extLst>
          </p:cNvPr>
          <p:cNvPicPr>
            <a:picLocks noGrp="1" noChangeAspect="1"/>
          </p:cNvPicPr>
          <p:nvPr>
            <p:ph idx="1"/>
          </p:nvPr>
        </p:nvPicPr>
        <p:blipFill>
          <a:blip r:embed="rId2"/>
          <a:stretch>
            <a:fillRect/>
          </a:stretch>
        </p:blipFill>
        <p:spPr>
          <a:xfrm>
            <a:off x="1102596" y="1373552"/>
            <a:ext cx="7424006" cy="3099117"/>
          </a:xfrm>
        </p:spPr>
      </p:pic>
      <p:pic>
        <p:nvPicPr>
          <p:cNvPr id="14" name="Content Placeholder 6">
            <a:extLst>
              <a:ext uri="{FF2B5EF4-FFF2-40B4-BE49-F238E27FC236}">
                <a16:creationId xmlns:a16="http://schemas.microsoft.com/office/drawing/2014/main" id="{2BB13965-7677-E670-9F51-66830148C1B6}"/>
              </a:ext>
            </a:extLst>
          </p:cNvPr>
          <p:cNvPicPr>
            <a:picLocks noChangeAspect="1"/>
          </p:cNvPicPr>
          <p:nvPr/>
        </p:nvPicPr>
        <p:blipFill>
          <a:blip r:embed="rId3"/>
          <a:stretch>
            <a:fillRect/>
          </a:stretch>
        </p:blipFill>
        <p:spPr>
          <a:xfrm>
            <a:off x="330321" y="4749435"/>
            <a:ext cx="492639" cy="405517"/>
          </a:xfrm>
          <a:prstGeom prst="rect">
            <a:avLst/>
          </a:prstGeom>
        </p:spPr>
      </p:pic>
    </p:spTree>
    <p:extLst>
      <p:ext uri="{BB962C8B-B14F-4D97-AF65-F5344CB8AC3E}">
        <p14:creationId xmlns:p14="http://schemas.microsoft.com/office/powerpoint/2010/main" val="241872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623400" y="128808"/>
            <a:ext cx="8520600" cy="600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b="1" u="sng"/>
              <a:t>USER STORIES</a:t>
            </a:r>
            <a:endParaRPr/>
          </a:p>
        </p:txBody>
      </p:sp>
      <p:graphicFrame>
        <p:nvGraphicFramePr>
          <p:cNvPr id="112" name="Google Shape;112;p10"/>
          <p:cNvGraphicFramePr/>
          <p:nvPr>
            <p:extLst>
              <p:ext uri="{D42A27DB-BD31-4B8C-83A1-F6EECF244321}">
                <p14:modId xmlns:p14="http://schemas.microsoft.com/office/powerpoint/2010/main" val="1027108208"/>
              </p:ext>
            </p:extLst>
          </p:nvPr>
        </p:nvGraphicFramePr>
        <p:xfrm>
          <a:off x="173794" y="729408"/>
          <a:ext cx="8660525" cy="3428740"/>
        </p:xfrm>
        <a:graphic>
          <a:graphicData uri="http://schemas.openxmlformats.org/drawingml/2006/table">
            <a:tbl>
              <a:tblPr firstRow="1" bandRow="1">
                <a:noFill/>
                <a:tableStyleId>{905AA9BF-8567-48FC-9F61-2771A3051E71}</a:tableStyleId>
              </a:tblPr>
              <a:tblGrid>
                <a:gridCol w="2219225">
                  <a:extLst>
                    <a:ext uri="{9D8B030D-6E8A-4147-A177-3AD203B41FA5}">
                      <a16:colId xmlns:a16="http://schemas.microsoft.com/office/drawing/2014/main" val="20000"/>
                    </a:ext>
                  </a:extLst>
                </a:gridCol>
                <a:gridCol w="2147100">
                  <a:extLst>
                    <a:ext uri="{9D8B030D-6E8A-4147-A177-3AD203B41FA5}">
                      <a16:colId xmlns:a16="http://schemas.microsoft.com/office/drawing/2014/main" val="20001"/>
                    </a:ext>
                  </a:extLst>
                </a:gridCol>
                <a:gridCol w="2147100">
                  <a:extLst>
                    <a:ext uri="{9D8B030D-6E8A-4147-A177-3AD203B41FA5}">
                      <a16:colId xmlns:a16="http://schemas.microsoft.com/office/drawing/2014/main" val="20002"/>
                    </a:ext>
                  </a:extLst>
                </a:gridCol>
                <a:gridCol w="2147100">
                  <a:extLst>
                    <a:ext uri="{9D8B030D-6E8A-4147-A177-3AD203B41FA5}">
                      <a16:colId xmlns:a16="http://schemas.microsoft.com/office/drawing/2014/main" val="20003"/>
                    </a:ext>
                  </a:extLst>
                </a:gridCol>
              </a:tblGrid>
              <a:tr h="3017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UserStory_ID</a:t>
                      </a:r>
                      <a:endParaRPr lang="en-US"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As a &lt;type of user</a:t>
                      </a: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 want to</a:t>
                      </a: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So that I can</a:t>
                      </a:r>
                      <a:endParaRPr lang="en-US" sz="1400" u="none" strike="noStrike" cap="none" dirty="0"/>
                    </a:p>
                  </a:txBody>
                  <a:tcPr marL="91450" marR="91450" marT="45725" marB="45725"/>
                </a:tc>
                <a:extLst>
                  <a:ext uri="{0D108BD9-81ED-4DB2-BD59-A6C34878D82A}">
                    <a16:rowId xmlns:a16="http://schemas.microsoft.com/office/drawing/2014/main" val="10000"/>
                  </a:ext>
                </a:extLst>
              </a:tr>
              <a:tr h="5904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t>1</a:t>
                      </a:r>
                      <a:endParaRPr lang="en-US" sz="1200" b="1"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Data collection</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Collection </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Preparing dataset</a:t>
                      </a:r>
                    </a:p>
                  </a:txBody>
                  <a:tcPr marL="91450" marR="91450" marT="45725" marB="45725"/>
                </a:tc>
                <a:extLst>
                  <a:ext uri="{0D108BD9-81ED-4DB2-BD59-A6C34878D82A}">
                    <a16:rowId xmlns:a16="http://schemas.microsoft.com/office/drawing/2014/main" val="10001"/>
                  </a:ext>
                </a:extLst>
              </a:tr>
              <a:tr h="5904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2</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Pre processing</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t>Binarizing </a:t>
                      </a:r>
                      <a:endParaRPr lang="en-US" sz="1200" b="1"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Removing the noise ,normalizing , converting to gray scale</a:t>
                      </a:r>
                    </a:p>
                  </a:txBody>
                  <a:tcPr marL="91450" marR="91450" marT="45725" marB="45725"/>
                </a:tc>
                <a:extLst>
                  <a:ext uri="{0D108BD9-81ED-4DB2-BD59-A6C34878D82A}">
                    <a16:rowId xmlns:a16="http://schemas.microsoft.com/office/drawing/2014/main" val="10002"/>
                  </a:ext>
                </a:extLst>
              </a:tr>
              <a:tr h="5904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t>3</a:t>
                      </a:r>
                      <a:endParaRPr lang="en-US" sz="1200" b="1"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Segmentation </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Segmentation </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Word segmentation , character segmentation  </a:t>
                      </a:r>
                    </a:p>
                  </a:txBody>
                  <a:tcPr marL="91450" marR="91450" marT="45725" marB="45725"/>
                </a:tc>
                <a:extLst>
                  <a:ext uri="{0D108BD9-81ED-4DB2-BD59-A6C34878D82A}">
                    <a16:rowId xmlns:a16="http://schemas.microsoft.com/office/drawing/2014/main" val="10003"/>
                  </a:ext>
                </a:extLst>
              </a:tr>
              <a:tr h="59040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4</a:t>
                      </a:r>
                    </a:p>
                  </a:txBody>
                  <a:tcPr marL="91450" marR="182875" marT="0" marB="0"/>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Classification</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Classification</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kern="1200" dirty="0">
                          <a:solidFill>
                            <a:schemeClr val="dk1"/>
                          </a:solidFill>
                          <a:effectLst/>
                          <a:latin typeface="Arial"/>
                          <a:ea typeface="Arial"/>
                          <a:cs typeface="Arial"/>
                        </a:rPr>
                        <a:t>Classify the extracted features into different character classes.</a:t>
                      </a:r>
                      <a:endParaRPr lang="en-US" sz="1200" b="1" u="none" strike="noStrike" cap="none" dirty="0"/>
                    </a:p>
                  </a:txBody>
                  <a:tcPr marL="91450" marR="91450" marT="45725" marB="45725"/>
                </a:tc>
                <a:extLst>
                  <a:ext uri="{0D108BD9-81ED-4DB2-BD59-A6C34878D82A}">
                    <a16:rowId xmlns:a16="http://schemas.microsoft.com/office/drawing/2014/main" val="10005"/>
                  </a:ext>
                </a:extLst>
              </a:tr>
              <a:tr h="27155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t>5</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t>Post processing</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IN" sz="1200" b="1" u="none" strike="noStrike" cap="none" dirty="0"/>
                        <a:t>Post processing</a:t>
                      </a: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kern="1200" dirty="0">
                          <a:solidFill>
                            <a:schemeClr val="dk1"/>
                          </a:solidFill>
                          <a:effectLst/>
                          <a:latin typeface="Arial"/>
                          <a:ea typeface="Arial"/>
                          <a:cs typeface="Arial"/>
                        </a:rPr>
                        <a:t>Correct errors, recognize whole words, and verify the results</a:t>
                      </a:r>
                      <a:r>
                        <a:rPr lang="en-US" sz="1350" b="0" i="0" kern="1200" dirty="0">
                          <a:solidFill>
                            <a:schemeClr val="dk1"/>
                          </a:solidFill>
                          <a:effectLst/>
                          <a:latin typeface="Arial"/>
                          <a:ea typeface="Arial"/>
                          <a:cs typeface="Arial"/>
                        </a:rPr>
                        <a:t>.</a:t>
                      </a:r>
                      <a:endParaRPr lang="en-US" sz="1200" b="1" u="none" strike="noStrike" cap="none" dirty="0"/>
                    </a:p>
                  </a:txBody>
                  <a:tcPr marL="91450" marR="91450" marT="45725" marB="45725"/>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88FEF175-6761-8E1F-A798-7F0CCF6C5D30}"/>
              </a:ext>
            </a:extLst>
          </p:cNvPr>
          <p:cNvSpPr>
            <a:spLocks noGrp="1"/>
          </p:cNvSpPr>
          <p:nvPr>
            <p:ph type="sldNum" idx="12"/>
          </p:nvPr>
        </p:nvSpPr>
        <p:spPr>
          <a:xfrm>
            <a:off x="8594651" y="4749900"/>
            <a:ext cx="548700" cy="393600"/>
          </a:xfrm>
        </p:spPr>
        <p:txBody>
          <a:bodyPr/>
          <a:lstStyle/>
          <a:p>
            <a:pPr marL="0" lvl="0" indent="0" algn="r" rtl="0">
              <a:spcBef>
                <a:spcPts val="0"/>
              </a:spcBef>
              <a:spcAft>
                <a:spcPts val="0"/>
              </a:spcAft>
              <a:buNone/>
            </a:pPr>
            <a:fld id="{00000000-1234-1234-1234-123412341234}" type="slidenum">
              <a:rPr lang="en-US" sz="1600" smtClean="0">
                <a:solidFill>
                  <a:schemeClr val="bg1"/>
                </a:solidFill>
              </a:rPr>
              <a:t>11</a:t>
            </a:fld>
            <a:endParaRPr lang="en-US" sz="1600" dirty="0">
              <a:solidFill>
                <a:schemeClr val="bg1"/>
              </a:solidFill>
            </a:endParaRPr>
          </a:p>
        </p:txBody>
      </p:sp>
      <p:sp>
        <p:nvSpPr>
          <p:cNvPr id="4" name="TextBox 3">
            <a:extLst>
              <a:ext uri="{FF2B5EF4-FFF2-40B4-BE49-F238E27FC236}">
                <a16:creationId xmlns:a16="http://schemas.microsoft.com/office/drawing/2014/main" id="{F1F8266E-61AE-DF96-361D-762555348159}"/>
              </a:ext>
            </a:extLst>
          </p:cNvPr>
          <p:cNvSpPr txBox="1"/>
          <p:nvPr/>
        </p:nvSpPr>
        <p:spPr>
          <a:xfrm>
            <a:off x="762000" y="4758748"/>
            <a:ext cx="4572000" cy="369332"/>
          </a:xfrm>
          <a:prstGeom prst="rect">
            <a:avLst/>
          </a:prstGeom>
          <a:noFill/>
        </p:spPr>
        <p:txBody>
          <a:bodyPr wrap="square">
            <a:spAutoFit/>
          </a:bodyPr>
          <a:lstStyle/>
          <a:p>
            <a:r>
              <a:rPr lang="en-US" sz="1800" dirty="0">
                <a:solidFill>
                  <a:schemeClr val="bg1"/>
                </a:solidFill>
              </a:rPr>
              <a:t>DEPARTMENT OF COMPUTER APPLICATION</a:t>
            </a:r>
          </a:p>
        </p:txBody>
      </p:sp>
      <p:pic>
        <p:nvPicPr>
          <p:cNvPr id="3" name="Content Placeholder 6">
            <a:extLst>
              <a:ext uri="{FF2B5EF4-FFF2-40B4-BE49-F238E27FC236}">
                <a16:creationId xmlns:a16="http://schemas.microsoft.com/office/drawing/2014/main" id="{A800DDB7-8421-8071-3559-6F1457B54F3A}"/>
              </a:ext>
            </a:extLst>
          </p:cNvPr>
          <p:cNvPicPr>
            <a:picLocks noChangeAspect="1"/>
          </p:cNvPicPr>
          <p:nvPr/>
        </p:nvPicPr>
        <p:blipFill>
          <a:blip r:embed="rId3"/>
          <a:stretch>
            <a:fillRect/>
          </a:stretch>
        </p:blipFill>
        <p:spPr>
          <a:xfrm>
            <a:off x="330321" y="4749435"/>
            <a:ext cx="492639" cy="405517"/>
          </a:xfrm>
          <a:prstGeom prst="rect">
            <a:avLst/>
          </a:prstGeom>
        </p:spPr>
      </p:pic>
    </p:spTree>
    <p:extLst>
      <p:ext uri="{BB962C8B-B14F-4D97-AF65-F5344CB8AC3E}">
        <p14:creationId xmlns:p14="http://schemas.microsoft.com/office/powerpoint/2010/main" val="171458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259148" y="126123"/>
            <a:ext cx="8520600" cy="504497"/>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b="1" u="sng"/>
              <a:t>PRODUCT BACKLOG</a:t>
            </a:r>
            <a:endParaRPr/>
          </a:p>
        </p:txBody>
      </p:sp>
      <p:graphicFrame>
        <p:nvGraphicFramePr>
          <p:cNvPr id="123" name="Google Shape;123;p12"/>
          <p:cNvGraphicFramePr/>
          <p:nvPr>
            <p:extLst>
              <p:ext uri="{D42A27DB-BD31-4B8C-83A1-F6EECF244321}">
                <p14:modId xmlns:p14="http://schemas.microsoft.com/office/powerpoint/2010/main" val="3973894194"/>
              </p:ext>
            </p:extLst>
          </p:nvPr>
        </p:nvGraphicFramePr>
        <p:xfrm>
          <a:off x="592088" y="914401"/>
          <a:ext cx="8015875" cy="3720625"/>
        </p:xfrm>
        <a:graphic>
          <a:graphicData uri="http://schemas.openxmlformats.org/drawingml/2006/table">
            <a:tbl>
              <a:tblPr firstRow="1" bandRow="1">
                <a:noFill/>
                <a:tableStyleId>{905AA9BF-8567-48FC-9F61-2771A3051E71}</a:tableStyleId>
              </a:tblPr>
              <a:tblGrid>
                <a:gridCol w="1309100">
                  <a:extLst>
                    <a:ext uri="{9D8B030D-6E8A-4147-A177-3AD203B41FA5}">
                      <a16:colId xmlns:a16="http://schemas.microsoft.com/office/drawing/2014/main" val="20000"/>
                    </a:ext>
                  </a:extLst>
                </a:gridCol>
                <a:gridCol w="1362875">
                  <a:extLst>
                    <a:ext uri="{9D8B030D-6E8A-4147-A177-3AD203B41FA5}">
                      <a16:colId xmlns:a16="http://schemas.microsoft.com/office/drawing/2014/main" val="20001"/>
                    </a:ext>
                  </a:extLst>
                </a:gridCol>
                <a:gridCol w="1537600">
                  <a:extLst>
                    <a:ext uri="{9D8B030D-6E8A-4147-A177-3AD203B41FA5}">
                      <a16:colId xmlns:a16="http://schemas.microsoft.com/office/drawing/2014/main" val="20002"/>
                    </a:ext>
                  </a:extLst>
                </a:gridCol>
                <a:gridCol w="1134350">
                  <a:extLst>
                    <a:ext uri="{9D8B030D-6E8A-4147-A177-3AD203B41FA5}">
                      <a16:colId xmlns:a16="http://schemas.microsoft.com/office/drawing/2014/main" val="20003"/>
                    </a:ext>
                  </a:extLst>
                </a:gridCol>
                <a:gridCol w="1335975">
                  <a:extLst>
                    <a:ext uri="{9D8B030D-6E8A-4147-A177-3AD203B41FA5}">
                      <a16:colId xmlns:a16="http://schemas.microsoft.com/office/drawing/2014/main" val="20004"/>
                    </a:ext>
                  </a:extLst>
                </a:gridCol>
                <a:gridCol w="1335975">
                  <a:extLst>
                    <a:ext uri="{9D8B030D-6E8A-4147-A177-3AD203B41FA5}">
                      <a16:colId xmlns:a16="http://schemas.microsoft.com/office/drawing/2014/main" val="20005"/>
                    </a:ext>
                  </a:extLst>
                </a:gridCol>
              </a:tblGrid>
              <a:tr h="53845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ID</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PRIORITY</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SIZE</a:t>
                      </a: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en-US" sz="1400" u="none" strike="noStrike" cap="none"/>
                        <a:t>(HRS)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SPRINT</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STATUS</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NAME</a:t>
                      </a:r>
                      <a:endParaRPr sz="1400" u="none" strike="noStrike" cap="none"/>
                    </a:p>
                  </a:txBody>
                  <a:tcPr marL="91450" marR="91450" marT="45725" marB="45725" anchor="ctr"/>
                </a:tc>
                <a:extLst>
                  <a:ext uri="{0D108BD9-81ED-4DB2-BD59-A6C34878D82A}">
                    <a16:rowId xmlns:a16="http://schemas.microsoft.com/office/drawing/2014/main" val="10000"/>
                  </a:ext>
                </a:extLst>
              </a:tr>
              <a:tr h="546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1</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Medium</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7</a:t>
                      </a:r>
                      <a:endParaRPr sz="1200" b="1" u="none" strike="noStrike" cap="none"/>
                    </a:p>
                  </a:txBody>
                  <a:tcPr marL="91450" marR="91450" marT="45725" marB="45725" anchor="ctr"/>
                </a:tc>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1</a:t>
                      </a:r>
                      <a:endParaRPr sz="1200" b="1" u="none" strike="noStrike" cap="none"/>
                    </a:p>
                  </a:txBody>
                  <a:tcPr marL="91450" marR="91450" marT="45725" marB="45725" anchor="ctr">
                    <a:solidFill>
                      <a:srgbClr val="D8D8D8"/>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Completed</a:t>
                      </a:r>
                      <a:endParaRPr sz="1200" b="1"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b="1" u="none" strike="noStrike" cap="none" dirty="0"/>
                        <a:t>Data collection</a:t>
                      </a:r>
                      <a:endParaRPr sz="1200" b="1" u="none" strike="noStrike" cap="none" dirty="0"/>
                    </a:p>
                  </a:txBody>
                  <a:tcPr marL="91450" marR="91450" marT="45725" marB="45725" anchor="ctr"/>
                </a:tc>
                <a:extLst>
                  <a:ext uri="{0D108BD9-81ED-4DB2-BD59-A6C34878D82A}">
                    <a16:rowId xmlns:a16="http://schemas.microsoft.com/office/drawing/2014/main" val="10001"/>
                  </a:ext>
                </a:extLst>
              </a:tr>
              <a:tr h="546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2</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Medium</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5</a:t>
                      </a:r>
                      <a:endParaRPr sz="1200" b="1" u="none" strike="noStrike" cap="none"/>
                    </a:p>
                  </a:txBody>
                  <a:tcPr marL="91450" marR="91450" marT="45725" marB="45725" anchor="ct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Completed</a:t>
                      </a: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b="1" u="none" strike="noStrike" cap="none" dirty="0"/>
                        <a:t>Pre processing</a:t>
                      </a:r>
                      <a:endParaRPr sz="1200" b="1" u="none" strike="noStrike" cap="none" dirty="0"/>
                    </a:p>
                  </a:txBody>
                  <a:tcPr marL="91450" marR="91450" marT="45725" marB="45725" anchor="ctr"/>
                </a:tc>
                <a:extLst>
                  <a:ext uri="{0D108BD9-81ED-4DB2-BD59-A6C34878D82A}">
                    <a16:rowId xmlns:a16="http://schemas.microsoft.com/office/drawing/2014/main" val="10002"/>
                  </a:ext>
                </a:extLst>
              </a:tr>
              <a:tr h="546475">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3</a:t>
                      </a:r>
                      <a:endParaRPr sz="1200" b="1" u="none" strike="noStrike" cap="none"/>
                    </a:p>
                  </a:txBody>
                  <a:tcPr marL="91450" marR="91450" marT="45725" marB="45725" anchor="ctr"/>
                </a:tc>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High</a:t>
                      </a:r>
                      <a:endParaRPr sz="1200" b="1" u="none" strike="noStrike" cap="none"/>
                    </a:p>
                  </a:txBody>
                  <a:tcPr marL="91450" marR="91450" marT="45725" marB="45725" anchor="ctr"/>
                </a:tc>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8</a:t>
                      </a:r>
                      <a:endParaRPr sz="1200" b="1" u="none" strike="noStrike" cap="none"/>
                    </a:p>
                  </a:txBody>
                  <a:tcPr marL="91450" marR="91450" marT="45725" marB="45725" anchor="ctr"/>
                </a:tc>
                <a:tc rowSpan="3">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2</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Progress</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Segmentation</a:t>
                      </a:r>
                      <a:endParaRPr sz="1200" b="1" u="none" strike="noStrike" cap="none" dirty="0"/>
                    </a:p>
                  </a:txBody>
                  <a:tcPr marL="91450" marR="91450" marT="45725" marB="45725" anchor="ctr"/>
                </a:tc>
                <a:extLst>
                  <a:ext uri="{0D108BD9-81ED-4DB2-BD59-A6C34878D82A}">
                    <a16:rowId xmlns:a16="http://schemas.microsoft.com/office/drawing/2014/main" val="10003"/>
                  </a:ext>
                </a:extLst>
              </a:tr>
              <a:tr h="739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Planned</a:t>
                      </a:r>
                      <a:endParaRPr sz="1200" b="1" u="none" strike="noStrike" cap="none"/>
                    </a:p>
                  </a:txBody>
                  <a:tcPr marL="91450" marR="91450" marT="45725" marB="45725" anchor="ctr"/>
                </a:tc>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Feature extraction</a:t>
                      </a:r>
                      <a:endParaRPr sz="1200" b="1" u="none" strike="noStrike" cap="none" dirty="0"/>
                    </a:p>
                  </a:txBody>
                  <a:tcPr marL="91450" marR="91450" marT="45725" marB="45725" anchor="ctr"/>
                </a:tc>
                <a:extLst>
                  <a:ext uri="{0D108BD9-81ED-4DB2-BD59-A6C34878D82A}">
                    <a16:rowId xmlns:a16="http://schemas.microsoft.com/office/drawing/2014/main" val="10004"/>
                  </a:ext>
                </a:extLst>
              </a:tr>
              <a:tr h="4599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4</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High</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10</a:t>
                      </a:r>
                      <a:endParaRPr sz="1200" b="1" u="none" strike="noStrike" cap="none"/>
                    </a:p>
                  </a:txBody>
                  <a:tcPr marL="91450" marR="91450" marT="45725" marB="45725"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546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5</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Medium</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10</a:t>
                      </a:r>
                      <a:endParaRPr sz="1200" b="1" u="none" strike="noStrike" cap="none"/>
                    </a:p>
                  </a:txBody>
                  <a:tcPr marL="91450" marR="91450" marT="45725" marB="45725" anchor="ctr"/>
                </a:tc>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3</a:t>
                      </a:r>
                      <a:endParaRPr sz="1200" b="1" u="none" strike="noStrike" cap="none"/>
                    </a:p>
                  </a:txBody>
                  <a:tcPr marL="91450" marR="91450" marT="45725" marB="45725" anchor="ctr">
                    <a:solidFill>
                      <a:srgbClr val="D8D8D8"/>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Planned</a:t>
                      </a:r>
                      <a:endParaRPr sz="1200" b="1" u="none" strike="noStrike" cap="none"/>
                    </a:p>
                    <a:p>
                      <a:pPr marL="0" marR="0" lvl="0" indent="0" algn="ctr" rtl="0">
                        <a:lnSpc>
                          <a:spcPct val="100000"/>
                        </a:lnSpc>
                        <a:spcBef>
                          <a:spcPts val="0"/>
                        </a:spcBef>
                        <a:spcAft>
                          <a:spcPts val="0"/>
                        </a:spcAft>
                        <a:buClr>
                          <a:srgbClr val="000000"/>
                        </a:buClr>
                        <a:buSzPts val="1200"/>
                        <a:buFont typeface="Arial"/>
                        <a:buNone/>
                      </a:pP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t>Classification</a:t>
                      </a:r>
                      <a:endParaRPr sz="1200" b="1" u="none" strike="noStrike" cap="none" dirty="0"/>
                    </a:p>
                  </a:txBody>
                  <a:tcPr marL="91450" marR="91450" marT="45725" marB="45725" anchor="ctr"/>
                </a:tc>
                <a:extLst>
                  <a:ext uri="{0D108BD9-81ED-4DB2-BD59-A6C34878D82A}">
                    <a16:rowId xmlns:a16="http://schemas.microsoft.com/office/drawing/2014/main" val="10006"/>
                  </a:ext>
                </a:extLst>
              </a:tr>
              <a:tr h="4624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6</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High</a:t>
                      </a: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10</a:t>
                      </a:r>
                      <a:endParaRPr sz="1200" b="1" u="none" strike="noStrike" cap="none"/>
                    </a:p>
                  </a:txBody>
                  <a:tcPr marL="91450" marR="91450" marT="45725" marB="45725" anchor="ctr"/>
                </a:tc>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t>Planned</a:t>
                      </a:r>
                      <a:endParaRPr sz="1200" b="1" u="none" strike="noStrike" cap="none"/>
                    </a:p>
                    <a:p>
                      <a:pPr marL="0" marR="0" lvl="0" indent="0" algn="ctr" rtl="0">
                        <a:lnSpc>
                          <a:spcPct val="100000"/>
                        </a:lnSpc>
                        <a:spcBef>
                          <a:spcPts val="0"/>
                        </a:spcBef>
                        <a:spcAft>
                          <a:spcPts val="0"/>
                        </a:spcAft>
                        <a:buClr>
                          <a:srgbClr val="000000"/>
                        </a:buClr>
                        <a:buSzPts val="1200"/>
                        <a:buFont typeface="Arial"/>
                        <a:buNone/>
                      </a:pPr>
                      <a:endParaRPr sz="1200" b="1"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b="1" u="none" strike="noStrike" cap="none" dirty="0"/>
                        <a:t>Post processing</a:t>
                      </a:r>
                      <a:endParaRPr sz="1200" b="1" u="none" strike="noStrike" cap="none" dirty="0"/>
                    </a:p>
                  </a:txBody>
                  <a:tcPr marL="91450" marR="91450" marT="45725" marB="45725" anchor="ct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79E6040B-F7E1-FC64-D9FF-69E6FF95B513}"/>
              </a:ext>
            </a:extLst>
          </p:cNvPr>
          <p:cNvSpPr>
            <a:spLocks noGrp="1"/>
          </p:cNvSpPr>
          <p:nvPr>
            <p:ph type="sldNum" idx="12"/>
          </p:nvPr>
        </p:nvSpPr>
        <p:spPr>
          <a:xfrm>
            <a:off x="8590891" y="4749900"/>
            <a:ext cx="548700" cy="393600"/>
          </a:xfrm>
        </p:spPr>
        <p:txBody>
          <a:bodyPr/>
          <a:lstStyle/>
          <a:p>
            <a:pPr marL="0" lvl="0" indent="0" algn="r" rtl="0">
              <a:spcBef>
                <a:spcPts val="0"/>
              </a:spcBef>
              <a:spcAft>
                <a:spcPts val="0"/>
              </a:spcAft>
              <a:buNone/>
            </a:pPr>
            <a:fld id="{00000000-1234-1234-1234-123412341234}" type="slidenum">
              <a:rPr lang="en-US" sz="1600" smtClean="0">
                <a:solidFill>
                  <a:schemeClr val="bg1"/>
                </a:solidFill>
              </a:rPr>
              <a:t>12</a:t>
            </a:fld>
            <a:endParaRPr lang="en-US" sz="1600" dirty="0">
              <a:solidFill>
                <a:schemeClr val="bg1"/>
              </a:solidFill>
            </a:endParaRPr>
          </a:p>
        </p:txBody>
      </p:sp>
      <p:sp>
        <p:nvSpPr>
          <p:cNvPr id="3" name="Footer Placeholder 2">
            <a:extLst>
              <a:ext uri="{FF2B5EF4-FFF2-40B4-BE49-F238E27FC236}">
                <a16:creationId xmlns:a16="http://schemas.microsoft.com/office/drawing/2014/main" id="{9D026F4F-CF1A-2FB3-E01D-0771281D302D}"/>
              </a:ext>
            </a:extLst>
          </p:cNvPr>
          <p:cNvSpPr txBox="1">
            <a:spLocks/>
          </p:cNvSpPr>
          <p:nvPr/>
        </p:nvSpPr>
        <p:spPr>
          <a:xfrm>
            <a:off x="751541" y="4781885"/>
            <a:ext cx="3820459"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chemeClr val="bg1"/>
                </a:solidFill>
              </a:rPr>
              <a:t>DEPARTMENT OF COMPUTER APPLICATION</a:t>
            </a:r>
          </a:p>
        </p:txBody>
      </p:sp>
      <p:pic>
        <p:nvPicPr>
          <p:cNvPr id="4" name="Content Placeholder 6">
            <a:extLst>
              <a:ext uri="{FF2B5EF4-FFF2-40B4-BE49-F238E27FC236}">
                <a16:creationId xmlns:a16="http://schemas.microsoft.com/office/drawing/2014/main" id="{C6BD9E76-4809-F4B0-D336-0647D6249030}"/>
              </a:ext>
            </a:extLst>
          </p:cNvPr>
          <p:cNvPicPr>
            <a:picLocks noChangeAspect="1"/>
          </p:cNvPicPr>
          <p:nvPr/>
        </p:nvPicPr>
        <p:blipFill>
          <a:blip r:embed="rId3"/>
          <a:stretch>
            <a:fillRect/>
          </a:stretch>
        </p:blipFill>
        <p:spPr>
          <a:xfrm>
            <a:off x="330321" y="4749435"/>
            <a:ext cx="492639" cy="4055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311700" y="-31006"/>
            <a:ext cx="8520600" cy="56755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b="1" u="sng"/>
              <a:t>PROJECT PLAN</a:t>
            </a:r>
            <a:endParaRPr/>
          </a:p>
        </p:txBody>
      </p:sp>
      <p:graphicFrame>
        <p:nvGraphicFramePr>
          <p:cNvPr id="129" name="Google Shape;129;p13"/>
          <p:cNvGraphicFramePr/>
          <p:nvPr>
            <p:extLst>
              <p:ext uri="{D42A27DB-BD31-4B8C-83A1-F6EECF244321}">
                <p14:modId xmlns:p14="http://schemas.microsoft.com/office/powerpoint/2010/main" val="1967809561"/>
              </p:ext>
            </p:extLst>
          </p:nvPr>
        </p:nvGraphicFramePr>
        <p:xfrm>
          <a:off x="624840" y="723900"/>
          <a:ext cx="7816350" cy="3831450"/>
        </p:xfrm>
        <a:graphic>
          <a:graphicData uri="http://schemas.openxmlformats.org/drawingml/2006/table">
            <a:tbl>
              <a:tblPr firstRow="1" bandRow="1">
                <a:noFill/>
                <a:tableStyleId>{905AA9BF-8567-48FC-9F61-2771A3051E71}</a:tableStyleId>
              </a:tblPr>
              <a:tblGrid>
                <a:gridCol w="1302725">
                  <a:extLst>
                    <a:ext uri="{9D8B030D-6E8A-4147-A177-3AD203B41FA5}">
                      <a16:colId xmlns:a16="http://schemas.microsoft.com/office/drawing/2014/main" val="20000"/>
                    </a:ext>
                  </a:extLst>
                </a:gridCol>
                <a:gridCol w="1302725">
                  <a:extLst>
                    <a:ext uri="{9D8B030D-6E8A-4147-A177-3AD203B41FA5}">
                      <a16:colId xmlns:a16="http://schemas.microsoft.com/office/drawing/2014/main" val="20001"/>
                    </a:ext>
                  </a:extLst>
                </a:gridCol>
                <a:gridCol w="1302725">
                  <a:extLst>
                    <a:ext uri="{9D8B030D-6E8A-4147-A177-3AD203B41FA5}">
                      <a16:colId xmlns:a16="http://schemas.microsoft.com/office/drawing/2014/main" val="20002"/>
                    </a:ext>
                  </a:extLst>
                </a:gridCol>
                <a:gridCol w="1302725">
                  <a:extLst>
                    <a:ext uri="{9D8B030D-6E8A-4147-A177-3AD203B41FA5}">
                      <a16:colId xmlns:a16="http://schemas.microsoft.com/office/drawing/2014/main" val="20003"/>
                    </a:ext>
                  </a:extLst>
                </a:gridCol>
                <a:gridCol w="1309339">
                  <a:extLst>
                    <a:ext uri="{9D8B030D-6E8A-4147-A177-3AD203B41FA5}">
                      <a16:colId xmlns:a16="http://schemas.microsoft.com/office/drawing/2014/main" val="20004"/>
                    </a:ext>
                  </a:extLst>
                </a:gridCol>
                <a:gridCol w="1296111">
                  <a:extLst>
                    <a:ext uri="{9D8B030D-6E8A-4147-A177-3AD203B41FA5}">
                      <a16:colId xmlns:a16="http://schemas.microsoft.com/office/drawing/2014/main" val="20005"/>
                    </a:ext>
                  </a:extLst>
                </a:gridCol>
              </a:tblGrid>
              <a:tr h="5473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USERSTORY_ID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SPRINT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START DATE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END DATE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DAY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STATUS</a:t>
                      </a:r>
                      <a:endParaRPr sz="1400" u="none" strike="noStrike" cap="none"/>
                    </a:p>
                  </a:txBody>
                  <a:tcPr marL="91450" marR="91450" marT="45725" marB="45725"/>
                </a:tc>
                <a:extLst>
                  <a:ext uri="{0D108BD9-81ED-4DB2-BD59-A6C34878D82A}">
                    <a16:rowId xmlns:a16="http://schemas.microsoft.com/office/drawing/2014/main" val="10000"/>
                  </a:ext>
                </a:extLst>
              </a:tr>
              <a:tr h="547350">
                <a:tc>
                  <a:txBody>
                    <a:bodyPr/>
                    <a:lstStyle/>
                    <a:p>
                      <a:pPr marL="0" marR="0" lvl="0" indent="0" algn="l" rtl="0">
                        <a:lnSpc>
                          <a:spcPct val="100000"/>
                        </a:lnSpc>
                        <a:spcBef>
                          <a:spcPts val="0"/>
                        </a:spcBef>
                        <a:spcAft>
                          <a:spcPts val="0"/>
                        </a:spcAft>
                        <a:buClr>
                          <a:srgbClr val="000000"/>
                        </a:buClr>
                        <a:buSzPts val="1300"/>
                        <a:buFont typeface="Arial"/>
                        <a:buNone/>
                      </a:pPr>
                      <a:r>
                        <a:rPr lang="en-US" sz="1300" b="1" u="none" strike="noStrike" cap="none" dirty="0"/>
                        <a:t>1</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4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4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400"/>
                        <a:buFont typeface="Arial"/>
                        <a:buNone/>
                      </a:pPr>
                      <a:r>
                        <a:rPr lang="en-US" sz="1300" b="1" u="none" strike="noStrike" cap="none" dirty="0"/>
                        <a:t>Sprint 1</a:t>
                      </a:r>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t>07/02/2023</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t>28/02/2023</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IN" sz="1300" b="1" u="none" strike="noStrike" cap="none" dirty="0"/>
                        <a:t>21</a:t>
                      </a:r>
                      <a:endParaRPr sz="1300" b="1" u="none" strike="noStrike" cap="none" dirty="0"/>
                    </a:p>
                  </a:txBody>
                  <a:tcPr marL="91450" marR="91450" marT="45725" marB="45725"/>
                </a:tc>
                <a:tc rowSpan="2">
                  <a:txBody>
                    <a:bodyPr/>
                    <a:lstStyle/>
                    <a:p>
                      <a:pPr marL="0" marR="0" lvl="0" indent="0" algn="ctr" defTabSz="685800" rtl="0" eaLnBrk="1" fontAlgn="auto" latinLnBrk="0" hangingPunct="1">
                        <a:lnSpc>
                          <a:spcPct val="100000"/>
                        </a:lnSpc>
                        <a:spcBef>
                          <a:spcPts val="0"/>
                        </a:spcBef>
                        <a:spcAft>
                          <a:spcPts val="0"/>
                        </a:spcAft>
                        <a:buClr>
                          <a:srgbClr val="000000"/>
                        </a:buClr>
                        <a:buSzPts val="1300"/>
                        <a:buFont typeface="Arial"/>
                        <a:buNone/>
                        <a:tabLst/>
                        <a:defRPr/>
                      </a:pPr>
                      <a:r>
                        <a:rPr lang="en-US" sz="1300" b="1" u="none" strike="noStrike" cap="none" dirty="0"/>
                        <a:t> </a:t>
                      </a:r>
                    </a:p>
                    <a:p>
                      <a:pPr marL="0" marR="0" lvl="0" indent="0" algn="ctr" defTabSz="685800" rtl="0" eaLnBrk="1" fontAlgn="auto" latinLnBrk="0" hangingPunct="1">
                        <a:lnSpc>
                          <a:spcPct val="100000"/>
                        </a:lnSpc>
                        <a:spcBef>
                          <a:spcPts val="0"/>
                        </a:spcBef>
                        <a:spcAft>
                          <a:spcPts val="0"/>
                        </a:spcAft>
                        <a:buClr>
                          <a:srgbClr val="000000"/>
                        </a:buClr>
                        <a:buSzPts val="1300"/>
                        <a:buFont typeface="Arial"/>
                        <a:buNone/>
                        <a:tabLst/>
                        <a:defRPr/>
                      </a:pPr>
                      <a:endParaRPr lang="en-US" sz="1300" b="1" u="none" strike="noStrike" cap="none" dirty="0"/>
                    </a:p>
                    <a:p>
                      <a:pPr marL="0" marR="0" lvl="0" indent="0" algn="ctr" defTabSz="685800" rtl="0" eaLnBrk="1" fontAlgn="auto" latinLnBrk="0" hangingPunct="1">
                        <a:lnSpc>
                          <a:spcPct val="100000"/>
                        </a:lnSpc>
                        <a:spcBef>
                          <a:spcPts val="0"/>
                        </a:spcBef>
                        <a:spcAft>
                          <a:spcPts val="0"/>
                        </a:spcAft>
                        <a:buClr>
                          <a:srgbClr val="000000"/>
                        </a:buClr>
                        <a:buSzPts val="1300"/>
                        <a:buFont typeface="Arial"/>
                        <a:buNone/>
                        <a:tabLst/>
                        <a:defRPr/>
                      </a:pPr>
                      <a:r>
                        <a:rPr lang="en-US" sz="1300" b="1" u="none" strike="noStrike" cap="none" dirty="0"/>
                        <a:t>Completed</a:t>
                      </a:r>
                    </a:p>
                    <a:p>
                      <a:pPr marL="0" marR="0" lvl="0" indent="0" algn="ctr"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extLst>
                  <a:ext uri="{0D108BD9-81ED-4DB2-BD59-A6C34878D82A}">
                    <a16:rowId xmlns:a16="http://schemas.microsoft.com/office/drawing/2014/main" val="10001"/>
                  </a:ext>
                </a:extLst>
              </a:tr>
              <a:tr h="547350">
                <a:tc>
                  <a:txBody>
                    <a:bodyPr/>
                    <a:lstStyle/>
                    <a:p>
                      <a:pPr marL="0" marR="0" lvl="0" indent="0" algn="l" rtl="0">
                        <a:lnSpc>
                          <a:spcPct val="100000"/>
                        </a:lnSpc>
                        <a:spcBef>
                          <a:spcPts val="0"/>
                        </a:spcBef>
                        <a:spcAft>
                          <a:spcPts val="0"/>
                        </a:spcAft>
                        <a:buClr>
                          <a:srgbClr val="000000"/>
                        </a:buClr>
                        <a:buSzPts val="1300"/>
                        <a:buFont typeface="Arial"/>
                        <a:buNone/>
                      </a:pPr>
                      <a:r>
                        <a:rPr lang="en-US" sz="1300" b="1" u="none" strike="noStrike" cap="none"/>
                        <a:t>2</a:t>
                      </a:r>
                      <a:endParaRPr lang="en-US" sz="1300" b="1" u="none" strike="noStrike" cap="none" dirty="0"/>
                    </a:p>
                  </a:txBody>
                  <a:tcPr marL="91450" marR="91450" marT="45725" marB="45725"/>
                </a:tc>
                <a:tc vMerge="1">
                  <a:txBody>
                    <a:bodyPr/>
                    <a:lstStyle/>
                    <a:p>
                      <a:endParaRPr lang="en-US"/>
                    </a:p>
                  </a:txBody>
                  <a:tcPr/>
                </a:tc>
                <a:tc vMerge="1">
                  <a:txBody>
                    <a:bodyPr/>
                    <a:lstStyle/>
                    <a:p>
                      <a:pPr marL="0" marR="0" lvl="0" indent="0" algn="l" rtl="0">
                        <a:lnSpc>
                          <a:spcPct val="100000"/>
                        </a:lnSpc>
                        <a:spcBef>
                          <a:spcPts val="0"/>
                        </a:spcBef>
                        <a:spcAft>
                          <a:spcPts val="0"/>
                        </a:spcAft>
                        <a:buClr>
                          <a:srgbClr val="000000"/>
                        </a:buClr>
                        <a:buSzPts val="1300"/>
                        <a:buFont typeface="Arial"/>
                        <a:buNone/>
                      </a:pPr>
                      <a:endParaRPr lang="en-IN"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tc vMerge="1">
                  <a:txBody>
                    <a:bodyPr/>
                    <a:lstStyle/>
                    <a:p>
                      <a:pPr marL="0" marR="0" lvl="0" indent="0" algn="ctr" rtl="0">
                        <a:lnSpc>
                          <a:spcPct val="100000"/>
                        </a:lnSpc>
                        <a:spcBef>
                          <a:spcPts val="0"/>
                        </a:spcBef>
                        <a:spcAft>
                          <a:spcPts val="0"/>
                        </a:spcAft>
                        <a:buClr>
                          <a:srgbClr val="000000"/>
                        </a:buClr>
                        <a:buSzPts val="1200"/>
                        <a:buFont typeface="Arial"/>
                        <a:buNone/>
                      </a:pPr>
                      <a:endParaRPr lang="en-US" sz="1400" b="1" u="none" strike="noStrike" cap="none" dirty="0"/>
                    </a:p>
                  </a:txBody>
                  <a:tcPr marL="91450" marR="91450" marT="45725" marB="45725"/>
                </a:tc>
                <a:extLst>
                  <a:ext uri="{0D108BD9-81ED-4DB2-BD59-A6C34878D82A}">
                    <a16:rowId xmlns:a16="http://schemas.microsoft.com/office/drawing/2014/main" val="10002"/>
                  </a:ext>
                </a:extLst>
              </a:tr>
              <a:tr h="547350">
                <a:tc>
                  <a:txBody>
                    <a:bodyPr/>
                    <a:lstStyle/>
                    <a:p>
                      <a:pPr marL="0" marR="0" lvl="0" indent="0" algn="l" rtl="0">
                        <a:lnSpc>
                          <a:spcPct val="100000"/>
                        </a:lnSpc>
                        <a:spcBef>
                          <a:spcPts val="0"/>
                        </a:spcBef>
                        <a:spcAft>
                          <a:spcPts val="0"/>
                        </a:spcAft>
                        <a:buClr>
                          <a:srgbClr val="000000"/>
                        </a:buClr>
                        <a:buSzPts val="1300"/>
                        <a:buFont typeface="Arial"/>
                        <a:buNone/>
                      </a:pPr>
                      <a:r>
                        <a:rPr lang="en-US" sz="1300" b="1" u="none" strike="noStrike" cap="none"/>
                        <a:t>3</a:t>
                      </a:r>
                      <a:endParaRPr sz="1300" b="1" u="none" strike="noStrike" cap="none"/>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4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4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400"/>
                        <a:buFont typeface="Arial"/>
                        <a:buNone/>
                      </a:pPr>
                      <a:r>
                        <a:rPr lang="en-US" sz="1300" b="1" u="none" strike="noStrike" cap="none" dirty="0"/>
                        <a:t>Sprint 2</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t>01/03/2023</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t>15/03/2023</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IN"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IN"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IN" sz="1300" b="1" u="none" strike="noStrike" cap="none" dirty="0"/>
                        <a:t>15</a:t>
                      </a:r>
                      <a:endParaRPr sz="1300" b="1" u="none" strike="noStrike" cap="none" dirty="0"/>
                    </a:p>
                  </a:txBody>
                  <a:tcPr marL="91450" marR="91450" marT="45725" marB="45725"/>
                </a:tc>
                <a:tc rowSpan="2">
                  <a:txBody>
                    <a:bodyPr/>
                    <a:lstStyle/>
                    <a:p>
                      <a:pPr marL="0" marR="0" lvl="0" indent="0" algn="ctr" defTabSz="685800" rtl="0" eaLnBrk="1" fontAlgn="auto" latinLnBrk="0" hangingPunct="1">
                        <a:lnSpc>
                          <a:spcPct val="100000"/>
                        </a:lnSpc>
                        <a:spcBef>
                          <a:spcPts val="0"/>
                        </a:spcBef>
                        <a:spcAft>
                          <a:spcPts val="0"/>
                        </a:spcAft>
                        <a:buClr>
                          <a:srgbClr val="000000"/>
                        </a:buClr>
                        <a:buSzPts val="1300"/>
                        <a:buFont typeface="Arial"/>
                        <a:buNone/>
                        <a:tabLst/>
                        <a:defRPr/>
                      </a:pPr>
                      <a:endParaRPr lang="en-US" sz="1300" b="1" u="none" strike="noStrike" cap="none" dirty="0"/>
                    </a:p>
                    <a:p>
                      <a:pPr marL="0" marR="0" lvl="0" indent="0" algn="ctr" defTabSz="685800" rtl="0" eaLnBrk="1" fontAlgn="auto" latinLnBrk="0" hangingPunct="1">
                        <a:lnSpc>
                          <a:spcPct val="100000"/>
                        </a:lnSpc>
                        <a:spcBef>
                          <a:spcPts val="0"/>
                        </a:spcBef>
                        <a:spcAft>
                          <a:spcPts val="0"/>
                        </a:spcAft>
                        <a:buClr>
                          <a:srgbClr val="000000"/>
                        </a:buClr>
                        <a:buSzPts val="1300"/>
                        <a:buFont typeface="Arial"/>
                        <a:buNone/>
                        <a:tabLst/>
                        <a:defRPr/>
                      </a:pPr>
                      <a:endParaRPr lang="en-US" sz="1300" b="1" u="none" strike="noStrike" cap="none" dirty="0"/>
                    </a:p>
                    <a:p>
                      <a:pPr marL="0" marR="0" lvl="0" indent="0" algn="ctr" defTabSz="685800" rtl="0" eaLnBrk="1" fontAlgn="auto" latinLnBrk="0" hangingPunct="1">
                        <a:lnSpc>
                          <a:spcPct val="100000"/>
                        </a:lnSpc>
                        <a:spcBef>
                          <a:spcPts val="0"/>
                        </a:spcBef>
                        <a:spcAft>
                          <a:spcPts val="0"/>
                        </a:spcAft>
                        <a:buClr>
                          <a:srgbClr val="000000"/>
                        </a:buClr>
                        <a:buSzPts val="1300"/>
                        <a:buFont typeface="Arial"/>
                        <a:buNone/>
                        <a:tabLst/>
                        <a:defRPr/>
                      </a:pPr>
                      <a:r>
                        <a:rPr lang="en-US" sz="1300" b="1" u="none" strike="noStrike" cap="none" dirty="0"/>
                        <a:t> </a:t>
                      </a:r>
                      <a:r>
                        <a:rPr lang="en-US" sz="1200" b="1" u="none" strike="noStrike" cap="none" dirty="0"/>
                        <a:t>Completed</a:t>
                      </a:r>
                    </a:p>
                    <a:p>
                      <a:pPr marL="0" marR="0" lvl="0" indent="0" algn="ctr"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extLst>
                  <a:ext uri="{0D108BD9-81ED-4DB2-BD59-A6C34878D82A}">
                    <a16:rowId xmlns:a16="http://schemas.microsoft.com/office/drawing/2014/main" val="10003"/>
                  </a:ext>
                </a:extLst>
              </a:tr>
              <a:tr h="547350">
                <a:tc>
                  <a:txBody>
                    <a:bodyPr/>
                    <a:lstStyle/>
                    <a:p>
                      <a:pPr marL="0" marR="0" lvl="0" indent="0" algn="l" rtl="0">
                        <a:lnSpc>
                          <a:spcPct val="100000"/>
                        </a:lnSpc>
                        <a:spcBef>
                          <a:spcPts val="0"/>
                        </a:spcBef>
                        <a:spcAft>
                          <a:spcPts val="0"/>
                        </a:spcAft>
                        <a:buClr>
                          <a:srgbClr val="000000"/>
                        </a:buClr>
                        <a:buSzPts val="1300"/>
                        <a:buFont typeface="Arial"/>
                        <a:buNone/>
                      </a:pPr>
                      <a:r>
                        <a:rPr lang="en-US" sz="1300" b="1" u="none" strike="noStrike" cap="none"/>
                        <a:t>4</a:t>
                      </a:r>
                      <a:endParaRPr sz="1300" b="1" u="none" strike="noStrike" cap="none"/>
                    </a:p>
                  </a:txBody>
                  <a:tcPr marL="91450" marR="91450" marT="45725" marB="45725"/>
                </a:tc>
                <a:tc vMerge="1">
                  <a:txBody>
                    <a:bodyPr/>
                    <a:lstStyle/>
                    <a:p>
                      <a:endParaRPr lang="en-US"/>
                    </a:p>
                  </a:txBody>
                  <a:tcPr/>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extLst>
                  <a:ext uri="{0D108BD9-81ED-4DB2-BD59-A6C34878D82A}">
                    <a16:rowId xmlns:a16="http://schemas.microsoft.com/office/drawing/2014/main" val="10004"/>
                  </a:ext>
                </a:extLst>
              </a:tr>
              <a:tr h="547350">
                <a:tc>
                  <a:txBody>
                    <a:bodyPr/>
                    <a:lstStyle/>
                    <a:p>
                      <a:pPr marL="0" marR="0" lvl="0" indent="0" algn="l" rtl="0">
                        <a:lnSpc>
                          <a:spcPct val="100000"/>
                        </a:lnSpc>
                        <a:spcBef>
                          <a:spcPts val="0"/>
                        </a:spcBef>
                        <a:spcAft>
                          <a:spcPts val="0"/>
                        </a:spcAft>
                        <a:buClr>
                          <a:srgbClr val="000000"/>
                        </a:buClr>
                        <a:buSzPts val="1300"/>
                        <a:buFont typeface="Arial"/>
                        <a:buNone/>
                      </a:pPr>
                      <a:r>
                        <a:rPr lang="en-US" sz="1300" b="1" u="none" strike="noStrike" cap="none"/>
                        <a:t>5</a:t>
                      </a:r>
                      <a:endParaRPr sz="1300" b="1" u="none" strike="noStrike" cap="none"/>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4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4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400"/>
                        <a:buFont typeface="Arial"/>
                        <a:buNone/>
                      </a:pPr>
                      <a:r>
                        <a:rPr lang="en-US" sz="1300" b="1" u="none" strike="noStrike" cap="none" dirty="0"/>
                        <a:t>Sprint 3</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t>17/04/2023</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t>15/05/2023</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IN"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IN"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IN" sz="1300" b="1" u="none" strike="noStrike" cap="none" dirty="0"/>
                        <a:t>29</a:t>
                      </a:r>
                      <a:endParaRPr sz="1300" b="1" u="none" strike="noStrike" cap="none" dirty="0"/>
                    </a:p>
                  </a:txBody>
                  <a:tcPr marL="91450" marR="91450" marT="45725" marB="45725"/>
                </a:tc>
                <a:tc rowSpan="2">
                  <a:txBody>
                    <a:bodyPr/>
                    <a:lstStyle/>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endParaRPr lang="en-US" sz="1300" b="1" u="none" strike="noStrike" cap="none" dirty="0"/>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t>Planned</a:t>
                      </a:r>
                      <a:endParaRPr sz="1300" b="1" u="none" strike="noStrike" cap="none" dirty="0"/>
                    </a:p>
                  </a:txBody>
                  <a:tcPr marL="91450" marR="91450" marT="45725" marB="45725"/>
                </a:tc>
                <a:extLst>
                  <a:ext uri="{0D108BD9-81ED-4DB2-BD59-A6C34878D82A}">
                    <a16:rowId xmlns:a16="http://schemas.microsoft.com/office/drawing/2014/main" val="10005"/>
                  </a:ext>
                </a:extLst>
              </a:tr>
              <a:tr h="547350">
                <a:tc>
                  <a:txBody>
                    <a:bodyPr/>
                    <a:lstStyle/>
                    <a:p>
                      <a:pPr marL="0" marR="0" lvl="0" indent="0" algn="l" rtl="0">
                        <a:lnSpc>
                          <a:spcPct val="100000"/>
                        </a:lnSpc>
                        <a:spcBef>
                          <a:spcPts val="0"/>
                        </a:spcBef>
                        <a:spcAft>
                          <a:spcPts val="0"/>
                        </a:spcAft>
                        <a:buClr>
                          <a:srgbClr val="000000"/>
                        </a:buClr>
                        <a:buSzPts val="1300"/>
                        <a:buFont typeface="Arial"/>
                        <a:buNone/>
                      </a:pPr>
                      <a:r>
                        <a:rPr lang="en-US" sz="1300" b="1" u="none" strike="noStrike" cap="none" dirty="0"/>
                        <a:t>6</a:t>
                      </a:r>
                      <a:endParaRPr sz="1300" b="1" u="none" strike="noStrike" cap="none" dirty="0"/>
                    </a:p>
                  </a:txBody>
                  <a:tcPr marL="91450" marR="91450" marT="45725" marB="45725"/>
                </a:tc>
                <a:tc vMerge="1">
                  <a:txBody>
                    <a:bodyPr/>
                    <a:lstStyle/>
                    <a:p>
                      <a:endParaRPr lang="en-US"/>
                    </a:p>
                  </a:txBody>
                  <a:tcPr/>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r>
                        <a:rPr lang="en-US" sz="1300" b="1" u="none" strike="noStrike" cap="none" dirty="0"/>
                        <a:t>18</a:t>
                      </a:r>
                      <a:endParaRPr sz="1300" b="1" u="none" strike="noStrike" cap="none" dirty="0"/>
                    </a:p>
                  </a:txBody>
                  <a:tcPr marL="91450" marR="91450" marT="45725" marB="45725"/>
                </a:tc>
                <a:tc vMerge="1">
                  <a:txBody>
                    <a:bodyPr/>
                    <a:lstStyle/>
                    <a:p>
                      <a:pPr marL="0" marR="0" lvl="0" indent="0" algn="l" rtl="0">
                        <a:lnSpc>
                          <a:spcPct val="100000"/>
                        </a:lnSpc>
                        <a:spcBef>
                          <a:spcPts val="0"/>
                        </a:spcBef>
                        <a:spcAft>
                          <a:spcPts val="0"/>
                        </a:spcAft>
                        <a:buClr>
                          <a:srgbClr val="000000"/>
                        </a:buClr>
                        <a:buSzPts val="1300"/>
                        <a:buFont typeface="Arial"/>
                        <a:buNone/>
                      </a:pPr>
                      <a:endParaRPr sz="1300" b="1" u="none" strike="noStrike" cap="none" dirty="0"/>
                    </a:p>
                  </a:txBody>
                  <a:tcPr marL="91450" marR="91450" marT="45725" marB="45725"/>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FDC6B52B-4A29-4917-C087-1D45F3BE2FD3}"/>
              </a:ext>
            </a:extLst>
          </p:cNvPr>
          <p:cNvSpPr>
            <a:spLocks noGrp="1"/>
          </p:cNvSpPr>
          <p:nvPr>
            <p:ph type="sldNum" idx="12"/>
          </p:nvPr>
        </p:nvSpPr>
        <p:spPr>
          <a:xfrm>
            <a:off x="8595300" y="4759796"/>
            <a:ext cx="548700" cy="393600"/>
          </a:xfrm>
        </p:spPr>
        <p:txBody>
          <a:bodyPr/>
          <a:lstStyle/>
          <a:p>
            <a:pPr marL="0" lvl="0" indent="0" algn="r" rtl="0">
              <a:spcBef>
                <a:spcPts val="0"/>
              </a:spcBef>
              <a:spcAft>
                <a:spcPts val="0"/>
              </a:spcAft>
              <a:buNone/>
            </a:pPr>
            <a:fld id="{00000000-1234-1234-1234-123412341234}" type="slidenum">
              <a:rPr lang="en-US" sz="1600" smtClean="0">
                <a:solidFill>
                  <a:schemeClr val="bg1"/>
                </a:solidFill>
              </a:rPr>
              <a:t>13</a:t>
            </a:fld>
            <a:endParaRPr lang="en-US" sz="1600" dirty="0">
              <a:solidFill>
                <a:schemeClr val="bg1"/>
              </a:solidFill>
            </a:endParaRPr>
          </a:p>
        </p:txBody>
      </p:sp>
      <p:sp>
        <p:nvSpPr>
          <p:cNvPr id="3" name="Footer Placeholder 2">
            <a:extLst>
              <a:ext uri="{FF2B5EF4-FFF2-40B4-BE49-F238E27FC236}">
                <a16:creationId xmlns:a16="http://schemas.microsoft.com/office/drawing/2014/main" id="{5C328E3B-D910-52CA-63B4-F1CA8BA3E9C0}"/>
              </a:ext>
            </a:extLst>
          </p:cNvPr>
          <p:cNvSpPr txBox="1">
            <a:spLocks/>
          </p:cNvSpPr>
          <p:nvPr/>
        </p:nvSpPr>
        <p:spPr>
          <a:xfrm>
            <a:off x="751541" y="4759796"/>
            <a:ext cx="3820459"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solidFill>
                  <a:schemeClr val="bg1"/>
                </a:solidFill>
              </a:rPr>
              <a:t>DEPARTMENT OF COMPUTER APPLICATION</a:t>
            </a:r>
          </a:p>
        </p:txBody>
      </p:sp>
      <p:pic>
        <p:nvPicPr>
          <p:cNvPr id="4" name="Content Placeholder 6">
            <a:extLst>
              <a:ext uri="{FF2B5EF4-FFF2-40B4-BE49-F238E27FC236}">
                <a16:creationId xmlns:a16="http://schemas.microsoft.com/office/drawing/2014/main" id="{24BCCCA1-F9CB-FAD4-411B-37F2DFCB4A9E}"/>
              </a:ext>
            </a:extLst>
          </p:cNvPr>
          <p:cNvPicPr>
            <a:picLocks noChangeAspect="1"/>
          </p:cNvPicPr>
          <p:nvPr/>
        </p:nvPicPr>
        <p:blipFill>
          <a:blip r:embed="rId3"/>
          <a:stretch>
            <a:fillRect/>
          </a:stretch>
        </p:blipFill>
        <p:spPr>
          <a:xfrm>
            <a:off x="330321" y="4749435"/>
            <a:ext cx="492639" cy="4055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928D-C4CB-0EB5-776E-BFC3E6870767}"/>
              </a:ext>
            </a:extLst>
          </p:cNvPr>
          <p:cNvSpPr>
            <a:spLocks noGrp="1"/>
          </p:cNvSpPr>
          <p:nvPr>
            <p:ph type="title"/>
          </p:nvPr>
        </p:nvSpPr>
        <p:spPr>
          <a:xfrm>
            <a:off x="822960" y="185135"/>
            <a:ext cx="7543800" cy="452957"/>
          </a:xfrm>
        </p:spPr>
        <p:txBody>
          <a:bodyPr>
            <a:normAutofit fontScale="90000"/>
          </a:bodyPr>
          <a:lstStyle/>
          <a:p>
            <a:pPr algn="ctr"/>
            <a:r>
              <a:rPr lang="en-IN" b="1" dirty="0">
                <a:solidFill>
                  <a:schemeClr val="tx1"/>
                </a:solidFill>
              </a:rPr>
              <a:t>SPRINT 1</a:t>
            </a:r>
          </a:p>
        </p:txBody>
      </p:sp>
      <p:graphicFrame>
        <p:nvGraphicFramePr>
          <p:cNvPr id="7" name="Table 7">
            <a:extLst>
              <a:ext uri="{FF2B5EF4-FFF2-40B4-BE49-F238E27FC236}">
                <a16:creationId xmlns:a16="http://schemas.microsoft.com/office/drawing/2014/main" id="{4C1BAD80-F588-B9BC-8F96-F6B04948F2F3}"/>
              </a:ext>
            </a:extLst>
          </p:cNvPr>
          <p:cNvGraphicFramePr>
            <a:graphicFrameLocks noGrp="1"/>
          </p:cNvGraphicFramePr>
          <p:nvPr>
            <p:ph idx="1"/>
            <p:extLst>
              <p:ext uri="{D42A27DB-BD31-4B8C-83A1-F6EECF244321}">
                <p14:modId xmlns:p14="http://schemas.microsoft.com/office/powerpoint/2010/main" val="3260419931"/>
              </p:ext>
            </p:extLst>
          </p:nvPr>
        </p:nvGraphicFramePr>
        <p:xfrm>
          <a:off x="238121" y="852777"/>
          <a:ext cx="8713487" cy="3740056"/>
        </p:xfrm>
        <a:graphic>
          <a:graphicData uri="http://schemas.openxmlformats.org/drawingml/2006/table">
            <a:tbl>
              <a:tblPr firstRow="1" bandRow="1">
                <a:tableStyleId>{5C22544A-7EE6-4342-B048-85BDC9FD1C3A}</a:tableStyleId>
              </a:tblPr>
              <a:tblGrid>
                <a:gridCol w="1009432">
                  <a:extLst>
                    <a:ext uri="{9D8B030D-6E8A-4147-A177-3AD203B41FA5}">
                      <a16:colId xmlns:a16="http://schemas.microsoft.com/office/drawing/2014/main" val="2299529306"/>
                    </a:ext>
                  </a:extLst>
                </a:gridCol>
                <a:gridCol w="750513">
                  <a:extLst>
                    <a:ext uri="{9D8B030D-6E8A-4147-A177-3AD203B41FA5}">
                      <a16:colId xmlns:a16="http://schemas.microsoft.com/office/drawing/2014/main" val="1794275625"/>
                    </a:ext>
                  </a:extLst>
                </a:gridCol>
                <a:gridCol w="364742">
                  <a:extLst>
                    <a:ext uri="{9D8B030D-6E8A-4147-A177-3AD203B41FA5}">
                      <a16:colId xmlns:a16="http://schemas.microsoft.com/office/drawing/2014/main" val="2049023793"/>
                    </a:ext>
                  </a:extLst>
                </a:gridCol>
                <a:gridCol w="411800">
                  <a:extLst>
                    <a:ext uri="{9D8B030D-6E8A-4147-A177-3AD203B41FA5}">
                      <a16:colId xmlns:a16="http://schemas.microsoft.com/office/drawing/2014/main" val="85334907"/>
                    </a:ext>
                  </a:extLst>
                </a:gridCol>
                <a:gridCol w="411800">
                  <a:extLst>
                    <a:ext uri="{9D8B030D-6E8A-4147-A177-3AD203B41FA5}">
                      <a16:colId xmlns:a16="http://schemas.microsoft.com/office/drawing/2014/main" val="4223816531"/>
                    </a:ext>
                  </a:extLst>
                </a:gridCol>
                <a:gridCol w="411800">
                  <a:extLst>
                    <a:ext uri="{9D8B030D-6E8A-4147-A177-3AD203B41FA5}">
                      <a16:colId xmlns:a16="http://schemas.microsoft.com/office/drawing/2014/main" val="2718649402"/>
                    </a:ext>
                  </a:extLst>
                </a:gridCol>
                <a:gridCol w="411800">
                  <a:extLst>
                    <a:ext uri="{9D8B030D-6E8A-4147-A177-3AD203B41FA5}">
                      <a16:colId xmlns:a16="http://schemas.microsoft.com/office/drawing/2014/main" val="1030540144"/>
                    </a:ext>
                  </a:extLst>
                </a:gridCol>
                <a:gridCol w="411800">
                  <a:extLst>
                    <a:ext uri="{9D8B030D-6E8A-4147-A177-3AD203B41FA5}">
                      <a16:colId xmlns:a16="http://schemas.microsoft.com/office/drawing/2014/main" val="1282760959"/>
                    </a:ext>
                  </a:extLst>
                </a:gridCol>
                <a:gridCol w="411800">
                  <a:extLst>
                    <a:ext uri="{9D8B030D-6E8A-4147-A177-3AD203B41FA5}">
                      <a16:colId xmlns:a16="http://schemas.microsoft.com/office/drawing/2014/main" val="3070780456"/>
                    </a:ext>
                  </a:extLst>
                </a:gridCol>
                <a:gridCol w="411800">
                  <a:extLst>
                    <a:ext uri="{9D8B030D-6E8A-4147-A177-3AD203B41FA5}">
                      <a16:colId xmlns:a16="http://schemas.microsoft.com/office/drawing/2014/main" val="127005251"/>
                    </a:ext>
                  </a:extLst>
                </a:gridCol>
                <a:gridCol w="411800">
                  <a:extLst>
                    <a:ext uri="{9D8B030D-6E8A-4147-A177-3AD203B41FA5}">
                      <a16:colId xmlns:a16="http://schemas.microsoft.com/office/drawing/2014/main" val="4226973389"/>
                    </a:ext>
                  </a:extLst>
                </a:gridCol>
                <a:gridCol w="411800">
                  <a:extLst>
                    <a:ext uri="{9D8B030D-6E8A-4147-A177-3AD203B41FA5}">
                      <a16:colId xmlns:a16="http://schemas.microsoft.com/office/drawing/2014/main" val="1802521695"/>
                    </a:ext>
                  </a:extLst>
                </a:gridCol>
                <a:gridCol w="411800">
                  <a:extLst>
                    <a:ext uri="{9D8B030D-6E8A-4147-A177-3AD203B41FA5}">
                      <a16:colId xmlns:a16="http://schemas.microsoft.com/office/drawing/2014/main" val="3768105091"/>
                    </a:ext>
                  </a:extLst>
                </a:gridCol>
                <a:gridCol w="411800">
                  <a:extLst>
                    <a:ext uri="{9D8B030D-6E8A-4147-A177-3AD203B41FA5}">
                      <a16:colId xmlns:a16="http://schemas.microsoft.com/office/drawing/2014/main" val="3635024857"/>
                    </a:ext>
                  </a:extLst>
                </a:gridCol>
                <a:gridCol w="411800">
                  <a:extLst>
                    <a:ext uri="{9D8B030D-6E8A-4147-A177-3AD203B41FA5}">
                      <a16:colId xmlns:a16="http://schemas.microsoft.com/office/drawing/2014/main" val="2230288170"/>
                    </a:ext>
                  </a:extLst>
                </a:gridCol>
                <a:gridCol w="411800">
                  <a:extLst>
                    <a:ext uri="{9D8B030D-6E8A-4147-A177-3AD203B41FA5}">
                      <a16:colId xmlns:a16="http://schemas.microsoft.com/office/drawing/2014/main" val="773876749"/>
                    </a:ext>
                  </a:extLst>
                </a:gridCol>
                <a:gridCol w="411800">
                  <a:extLst>
                    <a:ext uri="{9D8B030D-6E8A-4147-A177-3AD203B41FA5}">
                      <a16:colId xmlns:a16="http://schemas.microsoft.com/office/drawing/2014/main" val="1872505629"/>
                    </a:ext>
                  </a:extLst>
                </a:gridCol>
                <a:gridCol w="411800">
                  <a:extLst>
                    <a:ext uri="{9D8B030D-6E8A-4147-A177-3AD203B41FA5}">
                      <a16:colId xmlns:a16="http://schemas.microsoft.com/office/drawing/2014/main" val="3848815690"/>
                    </a:ext>
                  </a:extLst>
                </a:gridCol>
                <a:gridCol w="411800">
                  <a:extLst>
                    <a:ext uri="{9D8B030D-6E8A-4147-A177-3AD203B41FA5}">
                      <a16:colId xmlns:a16="http://schemas.microsoft.com/office/drawing/2014/main" val="2964591630"/>
                    </a:ext>
                  </a:extLst>
                </a:gridCol>
              </a:tblGrid>
              <a:tr h="1095394">
                <a:tc>
                  <a:txBody>
                    <a:bodyPr/>
                    <a:lstStyle/>
                    <a:p>
                      <a:r>
                        <a:rPr lang="en-IN" sz="1100" dirty="0"/>
                        <a:t>Backlog item</a:t>
                      </a:r>
                    </a:p>
                  </a:txBody>
                  <a:tcPr marL="68580" marR="68580" marT="34290" marB="34290"/>
                </a:tc>
                <a:tc>
                  <a:txBody>
                    <a:bodyPr/>
                    <a:lstStyle/>
                    <a:p>
                      <a:r>
                        <a:rPr lang="en-IN" sz="1100" dirty="0"/>
                        <a:t>Status and completion date</a:t>
                      </a:r>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ORIGINAL ESTIMATE</a:t>
                      </a:r>
                      <a:endParaRPr sz="11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 07/02/23</a:t>
                      </a:r>
                      <a:endParaRPr sz="10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2  08/02/23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3 09/02/23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4  10/02/23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5  13/02/23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6 14/02/23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7  15/02/23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8 16/02/23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9  17/02/23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10 20/02/23</a:t>
                      </a:r>
                      <a:endParaRPr sz="1100"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u="none" strike="noStrike" cap="none" dirty="0"/>
                        <a:t>DAY 11 21/02/23</a:t>
                      </a:r>
                      <a:endParaRPr lang="en-US" sz="1100" dirty="0"/>
                    </a:p>
                    <a:p>
                      <a:endParaRPr lang="en-IN" sz="1000" dirty="0"/>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12 22/02/23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13 23/02/23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14 24/02/23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15  27/02/23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16 28/02/23</a:t>
                      </a:r>
                      <a:endParaRPr sz="1100" dirty="0"/>
                    </a:p>
                  </a:txBody>
                  <a:tcPr marL="68588" marR="68588" marT="34294" marB="34294"/>
                </a:tc>
                <a:extLst>
                  <a:ext uri="{0D108BD9-81ED-4DB2-BD59-A6C34878D82A}">
                    <a16:rowId xmlns:a16="http://schemas.microsoft.com/office/drawing/2014/main" val="947988926"/>
                  </a:ext>
                </a:extLst>
              </a:tr>
              <a:tr h="546106">
                <a:tc>
                  <a:txBody>
                    <a:bodyPr/>
                    <a:lstStyle/>
                    <a:p>
                      <a:pPr marL="0" marR="0" lvl="0" indent="0" algn="l" rtl="0">
                        <a:lnSpc>
                          <a:spcPct val="100000"/>
                        </a:lnSpc>
                        <a:spcBef>
                          <a:spcPts val="0"/>
                        </a:spcBef>
                        <a:spcAft>
                          <a:spcPts val="0"/>
                        </a:spcAft>
                        <a:buClr>
                          <a:srgbClr val="000000"/>
                        </a:buClr>
                        <a:buSzPts val="900"/>
                        <a:buFont typeface="Arial"/>
                        <a:buNone/>
                      </a:pPr>
                      <a:r>
                        <a:rPr lang="en-US" sz="1200" b="1" u="none" strike="noStrike" cap="none" dirty="0"/>
                        <a:t>USER STORY #1</a:t>
                      </a:r>
                      <a:endParaRPr sz="12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u="none" strike="noStrike" cap="none" dirty="0"/>
                        <a:t>HRS</a:t>
                      </a:r>
                    </a:p>
                    <a:p>
                      <a:endParaRPr lang="en-IN" sz="1000" dirty="0"/>
                    </a:p>
                  </a:txBody>
                  <a:tcPr marL="68580" marR="68580" marT="34290" marB="34290"/>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extLst>
                  <a:ext uri="{0D108BD9-81ED-4DB2-BD59-A6C34878D82A}">
                    <a16:rowId xmlns:a16="http://schemas.microsoft.com/office/drawing/2014/main" val="3073155482"/>
                  </a:ext>
                </a:extLst>
              </a:tr>
              <a:tr h="413813">
                <a:tc>
                  <a:txBody>
                    <a:bodyPr/>
                    <a:lstStyle/>
                    <a:p>
                      <a:r>
                        <a:rPr lang="en-IN" sz="1200" b="1" dirty="0"/>
                        <a:t>Data collection </a:t>
                      </a:r>
                    </a:p>
                  </a:txBody>
                  <a:tcPr marL="68580" marR="68580" marT="34290" marB="34290"/>
                </a:tc>
                <a:tc>
                  <a:txBody>
                    <a:bodyPr/>
                    <a:lstStyle/>
                    <a:p>
                      <a:r>
                        <a:rPr lang="en-IN" sz="1200" b="1" dirty="0"/>
                        <a:t>10/02/23</a:t>
                      </a:r>
                    </a:p>
                  </a:txBody>
                  <a:tcPr marL="68580" marR="68580" marT="34290" marB="34290"/>
                </a:tc>
                <a:tc>
                  <a:txBody>
                    <a:bodyPr/>
                    <a:lstStyle/>
                    <a:p>
                      <a:r>
                        <a:rPr lang="en-IN" sz="1400" b="1" dirty="0"/>
                        <a:t>2</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2190782148"/>
                  </a:ext>
                </a:extLst>
              </a:tr>
              <a:tr h="413813">
                <a:tc>
                  <a:txBody>
                    <a:bodyPr/>
                    <a:lstStyle/>
                    <a:p>
                      <a:r>
                        <a:rPr lang="en-IN" sz="1200" b="1" dirty="0"/>
                        <a:t>Pre processing</a:t>
                      </a:r>
                    </a:p>
                  </a:txBody>
                  <a:tcPr marL="68580" marR="68580" marT="34290" marB="34290"/>
                </a:tc>
                <a:tc>
                  <a:txBody>
                    <a:bodyPr/>
                    <a:lstStyle/>
                    <a:p>
                      <a:r>
                        <a:rPr lang="en-IN" sz="1200" b="1" dirty="0"/>
                        <a:t>17/02/23</a:t>
                      </a:r>
                    </a:p>
                  </a:txBody>
                  <a:tcPr marL="68580" marR="68580" marT="34290" marB="34290"/>
                </a:tc>
                <a:tc>
                  <a:txBody>
                    <a:bodyPr/>
                    <a:lstStyle/>
                    <a:p>
                      <a:r>
                        <a:rPr lang="en-IN" sz="1400" b="1" dirty="0"/>
                        <a:t>6</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276570328"/>
                  </a:ext>
                </a:extLst>
              </a:tr>
              <a:tr h="413813">
                <a:tc>
                  <a:txBody>
                    <a:bodyPr/>
                    <a:lstStyle/>
                    <a:p>
                      <a:r>
                        <a:rPr lang="en-IN" sz="1200" b="1" dirty="0"/>
                        <a:t>Segmentation</a:t>
                      </a:r>
                    </a:p>
                  </a:txBody>
                  <a:tcPr marL="68580" marR="68580" marT="34290" marB="34290"/>
                </a:tc>
                <a:tc>
                  <a:txBody>
                    <a:bodyPr/>
                    <a:lstStyle/>
                    <a:p>
                      <a:r>
                        <a:rPr lang="en-IN" sz="1200" b="1" dirty="0"/>
                        <a:t>22/02/23</a:t>
                      </a:r>
                    </a:p>
                  </a:txBody>
                  <a:tcPr marL="68580" marR="68580" marT="34290" marB="34290"/>
                </a:tc>
                <a:tc>
                  <a:txBody>
                    <a:bodyPr/>
                    <a:lstStyle/>
                    <a:p>
                      <a:r>
                        <a:rPr lang="en-IN" sz="1400" b="1"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3872576746"/>
                  </a:ext>
                </a:extLst>
              </a:tr>
              <a:tr h="413813">
                <a:tc>
                  <a:txBody>
                    <a:bodyPr/>
                    <a:lstStyle/>
                    <a:p>
                      <a:r>
                        <a:rPr lang="en-IN" sz="1200" b="1" dirty="0"/>
                        <a:t>Classification&amp; recognition </a:t>
                      </a:r>
                    </a:p>
                  </a:txBody>
                  <a:tcPr marL="68580" marR="68580" marT="34290" marB="3429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b="1" dirty="0"/>
                        <a:t>28/02/23</a:t>
                      </a:r>
                    </a:p>
                  </a:txBody>
                  <a:tcPr marL="68580" marR="68580" marT="34290" marB="34290"/>
                </a:tc>
                <a:tc>
                  <a:txBody>
                    <a:bodyPr/>
                    <a:lstStyle/>
                    <a:p>
                      <a:r>
                        <a:rPr lang="en-IN" sz="1400" b="1"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469753123"/>
                  </a:ext>
                </a:extLst>
              </a:tr>
              <a:tr h="361196">
                <a:tc>
                  <a:txBody>
                    <a:bodyPr/>
                    <a:lstStyle/>
                    <a:p>
                      <a:r>
                        <a:rPr lang="en-IN" sz="1200" b="1" dirty="0"/>
                        <a:t>Total</a:t>
                      </a:r>
                    </a:p>
                  </a:txBody>
                  <a:tcPr marL="68580" marR="68580" marT="34290" marB="34290"/>
                </a:tc>
                <a:tc>
                  <a:txBody>
                    <a:bodyPr/>
                    <a:lstStyle/>
                    <a:p>
                      <a:endParaRPr lang="en-IN" sz="1200" dirty="0"/>
                    </a:p>
                  </a:txBody>
                  <a:tcPr marL="68580" marR="68580" marT="34290" marB="34290"/>
                </a:tc>
                <a:tc>
                  <a:txBody>
                    <a:bodyPr/>
                    <a:lstStyle/>
                    <a:p>
                      <a:r>
                        <a:rPr lang="en-IN" sz="1400" b="1" dirty="0"/>
                        <a:t>12</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3465807495"/>
                  </a:ext>
                </a:extLst>
              </a:tr>
            </a:tbl>
          </a:graphicData>
        </a:graphic>
      </p:graphicFrame>
      <p:sp>
        <p:nvSpPr>
          <p:cNvPr id="4" name="Footer Placeholder 3">
            <a:extLst>
              <a:ext uri="{FF2B5EF4-FFF2-40B4-BE49-F238E27FC236}">
                <a16:creationId xmlns:a16="http://schemas.microsoft.com/office/drawing/2014/main" id="{C200CC0C-8635-2E39-B5D3-24175B8F7F26}"/>
              </a:ext>
            </a:extLst>
          </p:cNvPr>
          <p:cNvSpPr>
            <a:spLocks noGrp="1"/>
          </p:cNvSpPr>
          <p:nvPr>
            <p:ph type="ftr" sz="quarter" idx="11"/>
          </p:nvPr>
        </p:nvSpPr>
        <p:spPr>
          <a:xfrm>
            <a:off x="822722" y="4791626"/>
            <a:ext cx="3749278" cy="273844"/>
          </a:xfrm>
        </p:spPr>
        <p:txBody>
          <a:bodyPr/>
          <a:lstStyle/>
          <a:p>
            <a:pPr algn="l"/>
            <a:r>
              <a:rPr lang="en-US" sz="1600" dirty="0"/>
              <a:t>Department of computer application</a:t>
            </a:r>
          </a:p>
        </p:txBody>
      </p:sp>
      <p:sp>
        <p:nvSpPr>
          <p:cNvPr id="5" name="Slide Number Placeholder 4">
            <a:extLst>
              <a:ext uri="{FF2B5EF4-FFF2-40B4-BE49-F238E27FC236}">
                <a16:creationId xmlns:a16="http://schemas.microsoft.com/office/drawing/2014/main" id="{7B51D132-72AD-C699-8964-1D68788312FB}"/>
              </a:ext>
            </a:extLst>
          </p:cNvPr>
          <p:cNvSpPr>
            <a:spLocks noGrp="1"/>
          </p:cNvSpPr>
          <p:nvPr>
            <p:ph type="sldNum" sz="quarter" idx="12"/>
          </p:nvPr>
        </p:nvSpPr>
        <p:spPr>
          <a:xfrm>
            <a:off x="8159981" y="4829661"/>
            <a:ext cx="984019" cy="273844"/>
          </a:xfrm>
        </p:spPr>
        <p:txBody>
          <a:bodyPr/>
          <a:lstStyle/>
          <a:p>
            <a:fld id="{6113E31D-E2AB-40D1-8B51-AFA5AFEF393A}" type="slidenum">
              <a:rPr lang="en-US" sz="1600"/>
              <a:pPr/>
              <a:t>14</a:t>
            </a:fld>
            <a:endParaRPr lang="en-US" sz="1600" dirty="0"/>
          </a:p>
        </p:txBody>
      </p:sp>
      <p:pic>
        <p:nvPicPr>
          <p:cNvPr id="8" name="Content Placeholder 6">
            <a:extLst>
              <a:ext uri="{FF2B5EF4-FFF2-40B4-BE49-F238E27FC236}">
                <a16:creationId xmlns:a16="http://schemas.microsoft.com/office/drawing/2014/main" id="{C5F6C217-4556-1245-1A23-7BE057E7538D}"/>
              </a:ext>
            </a:extLst>
          </p:cNvPr>
          <p:cNvPicPr>
            <a:picLocks noChangeAspect="1"/>
          </p:cNvPicPr>
          <p:nvPr/>
        </p:nvPicPr>
        <p:blipFill>
          <a:blip r:embed="rId2"/>
          <a:stretch>
            <a:fillRect/>
          </a:stretch>
        </p:blipFill>
        <p:spPr>
          <a:xfrm>
            <a:off x="330321" y="4749435"/>
            <a:ext cx="492639" cy="405517"/>
          </a:xfrm>
          <a:prstGeom prst="rect">
            <a:avLst/>
          </a:prstGeom>
        </p:spPr>
      </p:pic>
    </p:spTree>
    <p:extLst>
      <p:ext uri="{BB962C8B-B14F-4D97-AF65-F5344CB8AC3E}">
        <p14:creationId xmlns:p14="http://schemas.microsoft.com/office/powerpoint/2010/main" val="375358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928D-C4CB-0EB5-776E-BFC3E6870767}"/>
              </a:ext>
            </a:extLst>
          </p:cNvPr>
          <p:cNvSpPr>
            <a:spLocks noGrp="1"/>
          </p:cNvSpPr>
          <p:nvPr>
            <p:ph type="title"/>
          </p:nvPr>
        </p:nvSpPr>
        <p:spPr>
          <a:xfrm>
            <a:off x="822960" y="185135"/>
            <a:ext cx="7543800" cy="452957"/>
          </a:xfrm>
        </p:spPr>
        <p:txBody>
          <a:bodyPr>
            <a:normAutofit fontScale="90000"/>
          </a:bodyPr>
          <a:lstStyle/>
          <a:p>
            <a:pPr algn="ctr"/>
            <a:r>
              <a:rPr lang="en-IN" b="1" dirty="0">
                <a:solidFill>
                  <a:schemeClr val="tx1"/>
                </a:solidFill>
              </a:rPr>
              <a:t>SPRINT 2</a:t>
            </a:r>
          </a:p>
        </p:txBody>
      </p:sp>
      <p:graphicFrame>
        <p:nvGraphicFramePr>
          <p:cNvPr id="7" name="Table 7">
            <a:extLst>
              <a:ext uri="{FF2B5EF4-FFF2-40B4-BE49-F238E27FC236}">
                <a16:creationId xmlns:a16="http://schemas.microsoft.com/office/drawing/2014/main" id="{4C1BAD80-F588-B9BC-8F96-F6B04948F2F3}"/>
              </a:ext>
            </a:extLst>
          </p:cNvPr>
          <p:cNvGraphicFramePr>
            <a:graphicFrameLocks noGrp="1"/>
          </p:cNvGraphicFramePr>
          <p:nvPr>
            <p:ph idx="1"/>
            <p:extLst>
              <p:ext uri="{D42A27DB-BD31-4B8C-83A1-F6EECF244321}">
                <p14:modId xmlns:p14="http://schemas.microsoft.com/office/powerpoint/2010/main" val="3229927158"/>
              </p:ext>
            </p:extLst>
          </p:nvPr>
        </p:nvGraphicFramePr>
        <p:xfrm>
          <a:off x="238121" y="852777"/>
          <a:ext cx="8713487" cy="3740056"/>
        </p:xfrm>
        <a:graphic>
          <a:graphicData uri="http://schemas.openxmlformats.org/drawingml/2006/table">
            <a:tbl>
              <a:tblPr firstRow="1" bandRow="1">
                <a:tableStyleId>{5C22544A-7EE6-4342-B048-85BDC9FD1C3A}</a:tableStyleId>
              </a:tblPr>
              <a:tblGrid>
                <a:gridCol w="1016521">
                  <a:extLst>
                    <a:ext uri="{9D8B030D-6E8A-4147-A177-3AD203B41FA5}">
                      <a16:colId xmlns:a16="http://schemas.microsoft.com/office/drawing/2014/main" val="2299529306"/>
                    </a:ext>
                  </a:extLst>
                </a:gridCol>
                <a:gridCol w="743424">
                  <a:extLst>
                    <a:ext uri="{9D8B030D-6E8A-4147-A177-3AD203B41FA5}">
                      <a16:colId xmlns:a16="http://schemas.microsoft.com/office/drawing/2014/main" val="1794275625"/>
                    </a:ext>
                  </a:extLst>
                </a:gridCol>
                <a:gridCol w="364742">
                  <a:extLst>
                    <a:ext uri="{9D8B030D-6E8A-4147-A177-3AD203B41FA5}">
                      <a16:colId xmlns:a16="http://schemas.microsoft.com/office/drawing/2014/main" val="2049023793"/>
                    </a:ext>
                  </a:extLst>
                </a:gridCol>
                <a:gridCol w="411800">
                  <a:extLst>
                    <a:ext uri="{9D8B030D-6E8A-4147-A177-3AD203B41FA5}">
                      <a16:colId xmlns:a16="http://schemas.microsoft.com/office/drawing/2014/main" val="85334907"/>
                    </a:ext>
                  </a:extLst>
                </a:gridCol>
                <a:gridCol w="411800">
                  <a:extLst>
                    <a:ext uri="{9D8B030D-6E8A-4147-A177-3AD203B41FA5}">
                      <a16:colId xmlns:a16="http://schemas.microsoft.com/office/drawing/2014/main" val="4223816531"/>
                    </a:ext>
                  </a:extLst>
                </a:gridCol>
                <a:gridCol w="411800">
                  <a:extLst>
                    <a:ext uri="{9D8B030D-6E8A-4147-A177-3AD203B41FA5}">
                      <a16:colId xmlns:a16="http://schemas.microsoft.com/office/drawing/2014/main" val="2718649402"/>
                    </a:ext>
                  </a:extLst>
                </a:gridCol>
                <a:gridCol w="411800">
                  <a:extLst>
                    <a:ext uri="{9D8B030D-6E8A-4147-A177-3AD203B41FA5}">
                      <a16:colId xmlns:a16="http://schemas.microsoft.com/office/drawing/2014/main" val="1030540144"/>
                    </a:ext>
                  </a:extLst>
                </a:gridCol>
                <a:gridCol w="411800">
                  <a:extLst>
                    <a:ext uri="{9D8B030D-6E8A-4147-A177-3AD203B41FA5}">
                      <a16:colId xmlns:a16="http://schemas.microsoft.com/office/drawing/2014/main" val="1282760959"/>
                    </a:ext>
                  </a:extLst>
                </a:gridCol>
                <a:gridCol w="411800">
                  <a:extLst>
                    <a:ext uri="{9D8B030D-6E8A-4147-A177-3AD203B41FA5}">
                      <a16:colId xmlns:a16="http://schemas.microsoft.com/office/drawing/2014/main" val="3070780456"/>
                    </a:ext>
                  </a:extLst>
                </a:gridCol>
                <a:gridCol w="411800">
                  <a:extLst>
                    <a:ext uri="{9D8B030D-6E8A-4147-A177-3AD203B41FA5}">
                      <a16:colId xmlns:a16="http://schemas.microsoft.com/office/drawing/2014/main" val="127005251"/>
                    </a:ext>
                  </a:extLst>
                </a:gridCol>
                <a:gridCol w="411800">
                  <a:extLst>
                    <a:ext uri="{9D8B030D-6E8A-4147-A177-3AD203B41FA5}">
                      <a16:colId xmlns:a16="http://schemas.microsoft.com/office/drawing/2014/main" val="4226973389"/>
                    </a:ext>
                  </a:extLst>
                </a:gridCol>
                <a:gridCol w="411800">
                  <a:extLst>
                    <a:ext uri="{9D8B030D-6E8A-4147-A177-3AD203B41FA5}">
                      <a16:colId xmlns:a16="http://schemas.microsoft.com/office/drawing/2014/main" val="1802521695"/>
                    </a:ext>
                  </a:extLst>
                </a:gridCol>
                <a:gridCol w="411800">
                  <a:extLst>
                    <a:ext uri="{9D8B030D-6E8A-4147-A177-3AD203B41FA5}">
                      <a16:colId xmlns:a16="http://schemas.microsoft.com/office/drawing/2014/main" val="3768105091"/>
                    </a:ext>
                  </a:extLst>
                </a:gridCol>
                <a:gridCol w="411800">
                  <a:extLst>
                    <a:ext uri="{9D8B030D-6E8A-4147-A177-3AD203B41FA5}">
                      <a16:colId xmlns:a16="http://schemas.microsoft.com/office/drawing/2014/main" val="3635024857"/>
                    </a:ext>
                  </a:extLst>
                </a:gridCol>
                <a:gridCol w="411800">
                  <a:extLst>
                    <a:ext uri="{9D8B030D-6E8A-4147-A177-3AD203B41FA5}">
                      <a16:colId xmlns:a16="http://schemas.microsoft.com/office/drawing/2014/main" val="2230288170"/>
                    </a:ext>
                  </a:extLst>
                </a:gridCol>
                <a:gridCol w="411800">
                  <a:extLst>
                    <a:ext uri="{9D8B030D-6E8A-4147-A177-3AD203B41FA5}">
                      <a16:colId xmlns:a16="http://schemas.microsoft.com/office/drawing/2014/main" val="773876749"/>
                    </a:ext>
                  </a:extLst>
                </a:gridCol>
                <a:gridCol w="411800">
                  <a:extLst>
                    <a:ext uri="{9D8B030D-6E8A-4147-A177-3AD203B41FA5}">
                      <a16:colId xmlns:a16="http://schemas.microsoft.com/office/drawing/2014/main" val="1872505629"/>
                    </a:ext>
                  </a:extLst>
                </a:gridCol>
                <a:gridCol w="411800">
                  <a:extLst>
                    <a:ext uri="{9D8B030D-6E8A-4147-A177-3AD203B41FA5}">
                      <a16:colId xmlns:a16="http://schemas.microsoft.com/office/drawing/2014/main" val="3848815690"/>
                    </a:ext>
                  </a:extLst>
                </a:gridCol>
                <a:gridCol w="411800">
                  <a:extLst>
                    <a:ext uri="{9D8B030D-6E8A-4147-A177-3AD203B41FA5}">
                      <a16:colId xmlns:a16="http://schemas.microsoft.com/office/drawing/2014/main" val="2964591630"/>
                    </a:ext>
                  </a:extLst>
                </a:gridCol>
              </a:tblGrid>
              <a:tr h="1095394">
                <a:tc>
                  <a:txBody>
                    <a:bodyPr/>
                    <a:lstStyle/>
                    <a:p>
                      <a:r>
                        <a:rPr lang="en-IN" sz="1100" dirty="0"/>
                        <a:t>Backlog item</a:t>
                      </a:r>
                    </a:p>
                  </a:txBody>
                  <a:tcPr marL="68580" marR="68580" marT="34290" marB="34290"/>
                </a:tc>
                <a:tc>
                  <a:txBody>
                    <a:bodyPr/>
                    <a:lstStyle/>
                    <a:p>
                      <a:r>
                        <a:rPr lang="en-IN" sz="1100" dirty="0"/>
                        <a:t>Status and completion date</a:t>
                      </a:r>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ORIGINAL ESTIMATE</a:t>
                      </a:r>
                      <a:endParaRPr sz="11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 07/02/23</a:t>
                      </a:r>
                      <a:endParaRPr sz="10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2  08/02/23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3 09/02/23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4  10/02/23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5  13/02/23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6 14/02/23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7  15/02/23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8 16/02/23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9  17/02/23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10 20/02/23</a:t>
                      </a:r>
                      <a:endParaRPr sz="1100"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u="none" strike="noStrike" cap="none" dirty="0"/>
                        <a:t>DAY 11 21/02/23</a:t>
                      </a:r>
                      <a:endParaRPr lang="en-US" sz="1100" dirty="0"/>
                    </a:p>
                    <a:p>
                      <a:endParaRPr lang="en-IN" sz="1000" dirty="0"/>
                    </a:p>
                  </a:txBody>
                  <a:tcPr marL="68580" marR="68580" marT="34290" marB="34290"/>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12 22/02/23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13 23/02/23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14 24/02/23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15  27/02/23</a:t>
                      </a:r>
                      <a:endParaRPr sz="1100"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dirty="0"/>
                        <a:t>DAY 16 28/02/23</a:t>
                      </a:r>
                      <a:endParaRPr sz="1100" dirty="0"/>
                    </a:p>
                  </a:txBody>
                  <a:tcPr marL="68588" marR="68588" marT="34294" marB="34294"/>
                </a:tc>
                <a:extLst>
                  <a:ext uri="{0D108BD9-81ED-4DB2-BD59-A6C34878D82A}">
                    <a16:rowId xmlns:a16="http://schemas.microsoft.com/office/drawing/2014/main" val="947988926"/>
                  </a:ext>
                </a:extLst>
              </a:tr>
              <a:tr h="546106">
                <a:tc>
                  <a:txBody>
                    <a:bodyPr/>
                    <a:lstStyle/>
                    <a:p>
                      <a:pPr marL="0" marR="0" lvl="0" indent="0" algn="l" rtl="0">
                        <a:lnSpc>
                          <a:spcPct val="100000"/>
                        </a:lnSpc>
                        <a:spcBef>
                          <a:spcPts val="0"/>
                        </a:spcBef>
                        <a:spcAft>
                          <a:spcPts val="0"/>
                        </a:spcAft>
                        <a:buClr>
                          <a:srgbClr val="000000"/>
                        </a:buClr>
                        <a:buSzPts val="900"/>
                        <a:buFont typeface="Arial"/>
                        <a:buNone/>
                      </a:pPr>
                      <a:r>
                        <a:rPr lang="en-US" sz="1200" b="1" u="none" strike="noStrike" cap="none" dirty="0"/>
                        <a:t>USER STORY #1</a:t>
                      </a:r>
                      <a:endParaRPr sz="12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400"/>
                        <a:buFont typeface="Arial"/>
                        <a:buNone/>
                      </a:pPr>
                      <a:endParaRPr sz="1200"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u="none" strike="noStrike" cap="none" dirty="0"/>
                        <a:t>HRS</a:t>
                      </a:r>
                    </a:p>
                    <a:p>
                      <a:endParaRPr lang="en-IN" sz="1000" dirty="0"/>
                    </a:p>
                  </a:txBody>
                  <a:tcPr marL="68580" marR="68580" marT="34290" marB="34290"/>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tc>
                  <a:txBody>
                    <a:bodyPr/>
                    <a:lstStyle/>
                    <a:p>
                      <a:pPr marL="0" marR="0" lvl="0" indent="0" algn="l" rtl="0">
                        <a:lnSpc>
                          <a:spcPct val="100000"/>
                        </a:lnSpc>
                        <a:spcBef>
                          <a:spcPts val="0"/>
                        </a:spcBef>
                        <a:spcAft>
                          <a:spcPts val="0"/>
                        </a:spcAft>
                        <a:buClr>
                          <a:srgbClr val="000000"/>
                        </a:buClr>
                        <a:buSzPts val="1200"/>
                        <a:buFont typeface="Arial"/>
                        <a:buNone/>
                      </a:pPr>
                      <a:r>
                        <a:rPr lang="en-US" sz="1100" b="1" u="none" strike="noStrike" cap="none" dirty="0"/>
                        <a:t>HRS</a:t>
                      </a:r>
                      <a:endParaRPr sz="1100" b="1" u="none" strike="noStrike" cap="none" dirty="0"/>
                    </a:p>
                  </a:txBody>
                  <a:tcPr marL="68588" marR="68588" marT="34294" marB="34294"/>
                </a:tc>
                <a:extLst>
                  <a:ext uri="{0D108BD9-81ED-4DB2-BD59-A6C34878D82A}">
                    <a16:rowId xmlns:a16="http://schemas.microsoft.com/office/drawing/2014/main" val="3073155482"/>
                  </a:ext>
                </a:extLst>
              </a:tr>
              <a:tr h="413813">
                <a:tc>
                  <a:txBody>
                    <a:bodyPr/>
                    <a:lstStyle/>
                    <a:p>
                      <a:r>
                        <a:rPr lang="en-IN" sz="1200" b="1" dirty="0"/>
                        <a:t>Data collection </a:t>
                      </a:r>
                    </a:p>
                  </a:txBody>
                  <a:tcPr marL="68580" marR="68580" marT="34290" marB="34290"/>
                </a:tc>
                <a:tc>
                  <a:txBody>
                    <a:bodyPr/>
                    <a:lstStyle/>
                    <a:p>
                      <a:r>
                        <a:rPr lang="en-IN" sz="1200" b="1" dirty="0"/>
                        <a:t>01/03/23</a:t>
                      </a:r>
                    </a:p>
                  </a:txBody>
                  <a:tcPr marL="68580" marR="68580" marT="34290" marB="34290"/>
                </a:tc>
                <a:tc>
                  <a:txBody>
                    <a:bodyPr/>
                    <a:lstStyle/>
                    <a:p>
                      <a:r>
                        <a:rPr lang="en-IN" sz="1400" b="1" dirty="0"/>
                        <a:t>2</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2190782148"/>
                  </a:ext>
                </a:extLst>
              </a:tr>
              <a:tr h="413813">
                <a:tc>
                  <a:txBody>
                    <a:bodyPr/>
                    <a:lstStyle/>
                    <a:p>
                      <a:r>
                        <a:rPr lang="en-IN" sz="1200" b="1" dirty="0"/>
                        <a:t>Pre processing</a:t>
                      </a:r>
                    </a:p>
                  </a:txBody>
                  <a:tcPr marL="68580" marR="68580" marT="34290" marB="34290"/>
                </a:tc>
                <a:tc>
                  <a:txBody>
                    <a:bodyPr/>
                    <a:lstStyle/>
                    <a:p>
                      <a:r>
                        <a:rPr lang="en-IN" sz="1200" b="1" dirty="0"/>
                        <a:t>10/03/23</a:t>
                      </a:r>
                    </a:p>
                  </a:txBody>
                  <a:tcPr marL="68580" marR="68580" marT="34290" marB="34290"/>
                </a:tc>
                <a:tc>
                  <a:txBody>
                    <a:bodyPr/>
                    <a:lstStyle/>
                    <a:p>
                      <a:r>
                        <a:rPr lang="en-IN" sz="1400" b="1" dirty="0"/>
                        <a:t>6</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276570328"/>
                  </a:ext>
                </a:extLst>
              </a:tr>
              <a:tr h="413813">
                <a:tc>
                  <a:txBody>
                    <a:bodyPr/>
                    <a:lstStyle/>
                    <a:p>
                      <a:r>
                        <a:rPr lang="en-IN" sz="1200" b="1" dirty="0"/>
                        <a:t>Segmentation </a:t>
                      </a:r>
                    </a:p>
                  </a:txBody>
                  <a:tcPr marL="68580" marR="68580" marT="34290" marB="34290"/>
                </a:tc>
                <a:tc>
                  <a:txBody>
                    <a:bodyPr/>
                    <a:lstStyle/>
                    <a:p>
                      <a:r>
                        <a:rPr lang="en-IN" sz="1200" b="1" dirty="0"/>
                        <a:t>13/03/23</a:t>
                      </a:r>
                    </a:p>
                  </a:txBody>
                  <a:tcPr marL="68580" marR="68580" marT="34290" marB="34290"/>
                </a:tc>
                <a:tc>
                  <a:txBody>
                    <a:bodyPr/>
                    <a:lstStyle/>
                    <a:p>
                      <a:r>
                        <a:rPr lang="en-IN" sz="1400" b="1"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3872576746"/>
                  </a:ext>
                </a:extLst>
              </a:tr>
              <a:tr h="413813">
                <a:tc>
                  <a:txBody>
                    <a:bodyPr/>
                    <a:lstStyle/>
                    <a:p>
                      <a:r>
                        <a:rPr lang="en-IN" sz="1200" b="1" dirty="0"/>
                        <a:t>Classification &amp; recognition</a:t>
                      </a:r>
                    </a:p>
                  </a:txBody>
                  <a:tcPr marL="68580" marR="68580" marT="34290" marB="3429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200" b="1" dirty="0"/>
                        <a:t>15/03/23</a:t>
                      </a:r>
                    </a:p>
                  </a:txBody>
                  <a:tcPr marL="68580" marR="68580" marT="34290" marB="34290"/>
                </a:tc>
                <a:tc>
                  <a:txBody>
                    <a:bodyPr/>
                    <a:lstStyle/>
                    <a:p>
                      <a:r>
                        <a:rPr lang="en-IN" sz="1400" b="1"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140983377"/>
                  </a:ext>
                </a:extLst>
              </a:tr>
              <a:tr h="361196">
                <a:tc>
                  <a:txBody>
                    <a:bodyPr/>
                    <a:lstStyle/>
                    <a:p>
                      <a:r>
                        <a:rPr lang="en-IN" sz="1200" b="1" dirty="0"/>
                        <a:t>Total</a:t>
                      </a:r>
                    </a:p>
                  </a:txBody>
                  <a:tcPr marL="68580" marR="68580" marT="34290" marB="34290"/>
                </a:tc>
                <a:tc>
                  <a:txBody>
                    <a:bodyPr/>
                    <a:lstStyle/>
                    <a:p>
                      <a:endParaRPr lang="en-IN" sz="1200" dirty="0"/>
                    </a:p>
                  </a:txBody>
                  <a:tcPr marL="68580" marR="68580" marT="34290" marB="34290"/>
                </a:tc>
                <a:tc>
                  <a:txBody>
                    <a:bodyPr/>
                    <a:lstStyle/>
                    <a:p>
                      <a:r>
                        <a:rPr lang="en-IN" sz="1400" b="1" dirty="0"/>
                        <a:t>12</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1</a:t>
                      </a:r>
                    </a:p>
                  </a:txBody>
                  <a:tcPr marL="68580" marR="68580" marT="34290" marB="34290"/>
                </a:tc>
                <a:tc>
                  <a:txBody>
                    <a:bodyPr/>
                    <a:lstStyle/>
                    <a:p>
                      <a:r>
                        <a:rPr lang="en-IN" sz="1400" dirty="0"/>
                        <a:t>2</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1</a:t>
                      </a:r>
                    </a:p>
                  </a:txBody>
                  <a:tcPr marL="68580" marR="68580" marT="34290" marB="34290"/>
                </a:tc>
                <a:tc>
                  <a:txBody>
                    <a:bodyPr/>
                    <a:lstStyle/>
                    <a:p>
                      <a:r>
                        <a:rPr lang="en-IN" sz="1400" dirty="0"/>
                        <a:t>0</a:t>
                      </a:r>
                    </a:p>
                  </a:txBody>
                  <a:tcPr marL="68580" marR="68580" marT="34290" marB="34290"/>
                </a:tc>
                <a:tc>
                  <a:txBody>
                    <a:bodyPr/>
                    <a:lstStyle/>
                    <a:p>
                      <a:r>
                        <a:rPr lang="en-IN" sz="1400" dirty="0"/>
                        <a:t>0</a:t>
                      </a:r>
                    </a:p>
                  </a:txBody>
                  <a:tcPr marL="68580" marR="68580" marT="34290" marB="34290"/>
                </a:tc>
                <a:extLst>
                  <a:ext uri="{0D108BD9-81ED-4DB2-BD59-A6C34878D82A}">
                    <a16:rowId xmlns:a16="http://schemas.microsoft.com/office/drawing/2014/main" val="3465807495"/>
                  </a:ext>
                </a:extLst>
              </a:tr>
            </a:tbl>
          </a:graphicData>
        </a:graphic>
      </p:graphicFrame>
      <p:sp>
        <p:nvSpPr>
          <p:cNvPr id="4" name="Footer Placeholder 3">
            <a:extLst>
              <a:ext uri="{FF2B5EF4-FFF2-40B4-BE49-F238E27FC236}">
                <a16:creationId xmlns:a16="http://schemas.microsoft.com/office/drawing/2014/main" id="{C200CC0C-8635-2E39-B5D3-24175B8F7F26}"/>
              </a:ext>
            </a:extLst>
          </p:cNvPr>
          <p:cNvSpPr>
            <a:spLocks noGrp="1"/>
          </p:cNvSpPr>
          <p:nvPr>
            <p:ph type="ftr" sz="quarter" idx="11"/>
          </p:nvPr>
        </p:nvSpPr>
        <p:spPr>
          <a:xfrm>
            <a:off x="822960" y="4815271"/>
            <a:ext cx="3805985" cy="273844"/>
          </a:xfrm>
        </p:spPr>
        <p:txBody>
          <a:bodyPr/>
          <a:lstStyle/>
          <a:p>
            <a:pPr algn="l"/>
            <a:r>
              <a:rPr lang="en-US" sz="1600" dirty="0"/>
              <a:t>Department of computer application</a:t>
            </a:r>
          </a:p>
        </p:txBody>
      </p:sp>
      <p:sp>
        <p:nvSpPr>
          <p:cNvPr id="5" name="Slide Number Placeholder 4">
            <a:extLst>
              <a:ext uri="{FF2B5EF4-FFF2-40B4-BE49-F238E27FC236}">
                <a16:creationId xmlns:a16="http://schemas.microsoft.com/office/drawing/2014/main" id="{7B51D132-72AD-C699-8964-1D68788312FB}"/>
              </a:ext>
            </a:extLst>
          </p:cNvPr>
          <p:cNvSpPr>
            <a:spLocks noGrp="1"/>
          </p:cNvSpPr>
          <p:nvPr>
            <p:ph type="sldNum" sz="quarter" idx="12"/>
          </p:nvPr>
        </p:nvSpPr>
        <p:spPr>
          <a:xfrm>
            <a:off x="8138007" y="4833213"/>
            <a:ext cx="984019" cy="273844"/>
          </a:xfrm>
        </p:spPr>
        <p:txBody>
          <a:bodyPr/>
          <a:lstStyle/>
          <a:p>
            <a:fld id="{6113E31D-E2AB-40D1-8B51-AFA5AFEF393A}" type="slidenum">
              <a:rPr lang="en-US" sz="1600"/>
              <a:pPr/>
              <a:t>15</a:t>
            </a:fld>
            <a:endParaRPr lang="en-US" sz="1600" dirty="0"/>
          </a:p>
        </p:txBody>
      </p:sp>
      <p:pic>
        <p:nvPicPr>
          <p:cNvPr id="8" name="Content Placeholder 6">
            <a:extLst>
              <a:ext uri="{FF2B5EF4-FFF2-40B4-BE49-F238E27FC236}">
                <a16:creationId xmlns:a16="http://schemas.microsoft.com/office/drawing/2014/main" id="{C5F6C217-4556-1245-1A23-7BE057E7538D}"/>
              </a:ext>
            </a:extLst>
          </p:cNvPr>
          <p:cNvPicPr>
            <a:picLocks noChangeAspect="1"/>
          </p:cNvPicPr>
          <p:nvPr/>
        </p:nvPicPr>
        <p:blipFill>
          <a:blip r:embed="rId2"/>
          <a:stretch>
            <a:fillRect/>
          </a:stretch>
        </p:blipFill>
        <p:spPr>
          <a:xfrm>
            <a:off x="330321" y="4749435"/>
            <a:ext cx="492639" cy="405517"/>
          </a:xfrm>
          <a:prstGeom prst="rect">
            <a:avLst/>
          </a:prstGeom>
        </p:spPr>
      </p:pic>
    </p:spTree>
    <p:extLst>
      <p:ext uri="{BB962C8B-B14F-4D97-AF65-F5344CB8AC3E}">
        <p14:creationId xmlns:p14="http://schemas.microsoft.com/office/powerpoint/2010/main" val="219642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26046-EE0E-F446-1C01-BF86E8F18ED0}"/>
              </a:ext>
            </a:extLst>
          </p:cNvPr>
          <p:cNvSpPr>
            <a:spLocks noGrp="1"/>
          </p:cNvSpPr>
          <p:nvPr>
            <p:ph type="sldNum" idx="12"/>
          </p:nvPr>
        </p:nvSpPr>
        <p:spPr>
          <a:xfrm>
            <a:off x="8595300" y="4656129"/>
            <a:ext cx="548700" cy="393600"/>
          </a:xfrm>
        </p:spPr>
        <p:txBody>
          <a:bodyPr/>
          <a:lstStyle/>
          <a:p>
            <a:pPr marL="0" lvl="0" indent="0" algn="r" rtl="0">
              <a:spcBef>
                <a:spcPts val="0"/>
              </a:spcBef>
              <a:spcAft>
                <a:spcPts val="0"/>
              </a:spcAft>
              <a:buNone/>
            </a:pPr>
            <a:fld id="{00000000-1234-1234-1234-123412341234}" type="slidenum">
              <a:rPr lang="en-US" sz="1400" smtClean="0">
                <a:solidFill>
                  <a:schemeClr val="bg1"/>
                </a:solidFill>
              </a:rPr>
              <a:t>16</a:t>
            </a:fld>
            <a:endParaRPr lang="en-US" sz="1400" dirty="0">
              <a:solidFill>
                <a:schemeClr val="bg1"/>
              </a:solidFill>
            </a:endParaRPr>
          </a:p>
        </p:txBody>
      </p:sp>
      <p:pic>
        <p:nvPicPr>
          <p:cNvPr id="3" name="Content Placeholder 6">
            <a:extLst>
              <a:ext uri="{FF2B5EF4-FFF2-40B4-BE49-F238E27FC236}">
                <a16:creationId xmlns:a16="http://schemas.microsoft.com/office/drawing/2014/main" id="{F9D1F992-3069-137D-C3EF-8F3EA618C5DE}"/>
              </a:ext>
            </a:extLst>
          </p:cNvPr>
          <p:cNvPicPr>
            <a:picLocks noChangeAspect="1"/>
          </p:cNvPicPr>
          <p:nvPr/>
        </p:nvPicPr>
        <p:blipFill>
          <a:blip r:embed="rId3"/>
          <a:stretch>
            <a:fillRect/>
          </a:stretch>
        </p:blipFill>
        <p:spPr>
          <a:xfrm>
            <a:off x="330321" y="4749435"/>
            <a:ext cx="492639" cy="405517"/>
          </a:xfrm>
          <a:prstGeom prst="rect">
            <a:avLst/>
          </a:prstGeom>
        </p:spPr>
      </p:pic>
      <p:sp>
        <p:nvSpPr>
          <p:cNvPr id="5" name="TextBox 4">
            <a:extLst>
              <a:ext uri="{FF2B5EF4-FFF2-40B4-BE49-F238E27FC236}">
                <a16:creationId xmlns:a16="http://schemas.microsoft.com/office/drawing/2014/main" id="{EEA52791-5F64-D772-CBA6-DA56A629F2AC}"/>
              </a:ext>
            </a:extLst>
          </p:cNvPr>
          <p:cNvSpPr txBox="1"/>
          <p:nvPr/>
        </p:nvSpPr>
        <p:spPr>
          <a:xfrm>
            <a:off x="2286000" y="2391957"/>
            <a:ext cx="4572000" cy="646331"/>
          </a:xfrm>
          <a:prstGeom prst="rect">
            <a:avLst/>
          </a:prstGeom>
          <a:noFill/>
        </p:spPr>
        <p:txBody>
          <a:bodyPr wrap="square">
            <a:spAutoFit/>
          </a:bodyPr>
          <a:lstStyle/>
          <a:p>
            <a:pPr marL="114300" indent="0" algn="ctr">
              <a:buNone/>
            </a:pPr>
            <a:r>
              <a:rPr lang="en-IN" sz="3600" b="1" dirty="0">
                <a:latin typeface="Modern No. 20" panose="02070704070505020303" pitchFamily="18" charset="0"/>
              </a:rPr>
              <a:t>Thank  You…</a:t>
            </a:r>
          </a:p>
        </p:txBody>
      </p:sp>
      <p:sp>
        <p:nvSpPr>
          <p:cNvPr id="7" name="TextBox 6">
            <a:extLst>
              <a:ext uri="{FF2B5EF4-FFF2-40B4-BE49-F238E27FC236}">
                <a16:creationId xmlns:a16="http://schemas.microsoft.com/office/drawing/2014/main" id="{739A50A4-540C-7B97-F115-EA84F22E6480}"/>
              </a:ext>
            </a:extLst>
          </p:cNvPr>
          <p:cNvSpPr txBox="1"/>
          <p:nvPr/>
        </p:nvSpPr>
        <p:spPr>
          <a:xfrm>
            <a:off x="882503" y="4749435"/>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A95C-E1A9-0248-9BF8-9BBBD8A887E9}"/>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5B4BD6DE-0C4D-85A3-712F-EBDDA28DC10D}"/>
              </a:ext>
            </a:extLst>
          </p:cNvPr>
          <p:cNvSpPr>
            <a:spLocks noGrp="1"/>
          </p:cNvSpPr>
          <p:nvPr>
            <p:ph type="body" idx="1"/>
          </p:nvPr>
        </p:nvSpPr>
        <p:spPr/>
        <p:txBody>
          <a:bodyPr/>
          <a:lstStyle/>
          <a:p>
            <a:pPr marL="0" lvl="0" indent="0" algn="ctr" rtl="0">
              <a:lnSpc>
                <a:spcPct val="150000"/>
              </a:lnSpc>
              <a:spcBef>
                <a:spcPts val="0"/>
              </a:spcBef>
              <a:spcAft>
                <a:spcPts val="0"/>
              </a:spcAft>
              <a:buSzPts val="6000"/>
              <a:buNone/>
            </a:pPr>
            <a:r>
              <a:rPr lang="en-US" sz="1800" b="1" u="sng" dirty="0">
                <a:solidFill>
                  <a:schemeClr val="tx1"/>
                </a:solidFill>
              </a:rPr>
              <a:t>PREPARED BY</a:t>
            </a:r>
          </a:p>
          <a:p>
            <a:pPr marL="0" lvl="0" indent="0" algn="ctr" rtl="0">
              <a:lnSpc>
                <a:spcPct val="150000"/>
              </a:lnSpc>
              <a:spcBef>
                <a:spcPts val="0"/>
              </a:spcBef>
              <a:spcAft>
                <a:spcPts val="0"/>
              </a:spcAft>
              <a:buSzPts val="6000"/>
              <a:buNone/>
            </a:pPr>
            <a:r>
              <a:rPr lang="en-US" sz="1800" dirty="0">
                <a:solidFill>
                  <a:schemeClr val="tx1"/>
                </a:solidFill>
              </a:rPr>
              <a:t>NIHAD ABDULLA V A(MES21MCA-2036)</a:t>
            </a:r>
          </a:p>
          <a:p>
            <a:pPr marL="0" lvl="0" indent="0" algn="ctr" rtl="0">
              <a:lnSpc>
                <a:spcPct val="150000"/>
              </a:lnSpc>
              <a:spcBef>
                <a:spcPts val="0"/>
              </a:spcBef>
              <a:spcAft>
                <a:spcPts val="0"/>
              </a:spcAft>
              <a:buSzPts val="6000"/>
              <a:buNone/>
            </a:pPr>
            <a:r>
              <a:rPr lang="en-US" sz="1800" b="1" u="sng" dirty="0">
                <a:solidFill>
                  <a:schemeClr val="tx1"/>
                </a:solidFill>
              </a:rPr>
              <a:t>GUIDED BY</a:t>
            </a:r>
          </a:p>
          <a:p>
            <a:pPr marL="0" lvl="0" indent="0" algn="ctr" rtl="0">
              <a:lnSpc>
                <a:spcPct val="150000"/>
              </a:lnSpc>
              <a:spcBef>
                <a:spcPts val="0"/>
              </a:spcBef>
              <a:spcAft>
                <a:spcPts val="0"/>
              </a:spcAft>
              <a:buSzPts val="6000"/>
              <a:buNone/>
            </a:pPr>
            <a:r>
              <a:rPr lang="en-US" sz="1800" dirty="0">
                <a:solidFill>
                  <a:schemeClr val="tx1"/>
                </a:solidFill>
              </a:rPr>
              <a:t>MUHAMMAD JABIR C</a:t>
            </a:r>
          </a:p>
          <a:p>
            <a:pPr marL="0" lvl="0" indent="0" algn="ctr" rtl="0">
              <a:lnSpc>
                <a:spcPct val="150000"/>
              </a:lnSpc>
              <a:spcBef>
                <a:spcPts val="0"/>
              </a:spcBef>
              <a:spcAft>
                <a:spcPts val="0"/>
              </a:spcAft>
              <a:buSzPts val="6000"/>
              <a:buNone/>
            </a:pPr>
            <a:r>
              <a:rPr lang="en-US" sz="1800" dirty="0">
                <a:solidFill>
                  <a:schemeClr val="tx1"/>
                </a:solidFill>
              </a:rPr>
              <a:t>ASSISTANT PROFESSOR</a:t>
            </a:r>
          </a:p>
          <a:p>
            <a:pPr marL="0" lvl="0" indent="0" algn="ctr" rtl="0">
              <a:lnSpc>
                <a:spcPct val="150000"/>
              </a:lnSpc>
              <a:spcBef>
                <a:spcPts val="0"/>
              </a:spcBef>
              <a:spcAft>
                <a:spcPts val="0"/>
              </a:spcAft>
              <a:buSzPts val="6000"/>
              <a:buNone/>
            </a:pPr>
            <a:r>
              <a:rPr lang="en-US" sz="1800" dirty="0">
                <a:solidFill>
                  <a:schemeClr val="tx1"/>
                </a:solidFill>
              </a:rPr>
              <a:t>MASTER OF COMPUTER APPLICATIONS</a:t>
            </a:r>
          </a:p>
          <a:p>
            <a:pPr marL="0" lvl="0" indent="0" algn="ctr" rtl="0">
              <a:lnSpc>
                <a:spcPct val="150000"/>
              </a:lnSpc>
              <a:spcBef>
                <a:spcPts val="0"/>
              </a:spcBef>
              <a:spcAft>
                <a:spcPts val="0"/>
              </a:spcAft>
              <a:buSzPts val="6000"/>
              <a:buNone/>
            </a:pPr>
            <a:r>
              <a:rPr lang="en-US" sz="1800" dirty="0">
                <a:solidFill>
                  <a:schemeClr val="tx1"/>
                </a:solidFill>
              </a:rPr>
              <a:t>MES COLLEGE OF ENGINEERING, KUTTIPPURAM</a:t>
            </a:r>
            <a:endParaRPr lang="en-IN" dirty="0">
              <a:solidFill>
                <a:schemeClr val="tx1"/>
              </a:solidFill>
            </a:endParaRPr>
          </a:p>
          <a:p>
            <a:endParaRPr lang="en-IN" dirty="0"/>
          </a:p>
        </p:txBody>
      </p:sp>
      <p:sp>
        <p:nvSpPr>
          <p:cNvPr id="4" name="Slide Number Placeholder 3">
            <a:extLst>
              <a:ext uri="{FF2B5EF4-FFF2-40B4-BE49-F238E27FC236}">
                <a16:creationId xmlns:a16="http://schemas.microsoft.com/office/drawing/2014/main" id="{34C33D63-0532-AB38-0DBF-4B9918309D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2</a:t>
            </a:fld>
            <a:endParaRPr lang="en-US" sz="1600" dirty="0">
              <a:solidFill>
                <a:schemeClr val="bg1"/>
              </a:solidFill>
            </a:endParaRPr>
          </a:p>
        </p:txBody>
      </p:sp>
      <p:pic>
        <p:nvPicPr>
          <p:cNvPr id="5" name="Content Placeholder 6">
            <a:extLst>
              <a:ext uri="{FF2B5EF4-FFF2-40B4-BE49-F238E27FC236}">
                <a16:creationId xmlns:a16="http://schemas.microsoft.com/office/drawing/2014/main" id="{7BBF5ABD-EFB1-A067-D191-F5C1D331E751}"/>
              </a:ext>
            </a:extLst>
          </p:cNvPr>
          <p:cNvPicPr>
            <a:picLocks noChangeAspect="1"/>
          </p:cNvPicPr>
          <p:nvPr/>
        </p:nvPicPr>
        <p:blipFill>
          <a:blip r:embed="rId2"/>
          <a:stretch>
            <a:fillRect/>
          </a:stretch>
        </p:blipFill>
        <p:spPr>
          <a:xfrm>
            <a:off x="330321" y="4749435"/>
            <a:ext cx="492639" cy="405517"/>
          </a:xfrm>
          <a:prstGeom prst="rect">
            <a:avLst/>
          </a:prstGeom>
        </p:spPr>
      </p:pic>
      <p:sp>
        <p:nvSpPr>
          <p:cNvPr id="7" name="TextBox 6">
            <a:extLst>
              <a:ext uri="{FF2B5EF4-FFF2-40B4-BE49-F238E27FC236}">
                <a16:creationId xmlns:a16="http://schemas.microsoft.com/office/drawing/2014/main" id="{7BD5FA1B-AF0A-E733-3ACD-2BE4D40E70DB}"/>
              </a:ext>
            </a:extLst>
          </p:cNvPr>
          <p:cNvSpPr txBox="1"/>
          <p:nvPr/>
        </p:nvSpPr>
        <p:spPr>
          <a:xfrm>
            <a:off x="740735" y="4749435"/>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extLst>
      <p:ext uri="{BB962C8B-B14F-4D97-AF65-F5344CB8AC3E}">
        <p14:creationId xmlns:p14="http://schemas.microsoft.com/office/powerpoint/2010/main" val="63060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CONTENTS</a:t>
            </a:r>
            <a:endParaRPr/>
          </a:p>
          <a:p>
            <a:pPr marL="0" lvl="0" indent="0" algn="ctr" rtl="0">
              <a:lnSpc>
                <a:spcPct val="100000"/>
              </a:lnSpc>
              <a:spcBef>
                <a:spcPts val="0"/>
              </a:spcBef>
              <a:spcAft>
                <a:spcPts val="0"/>
              </a:spcAft>
              <a:buSzPts val="3000"/>
              <a:buNone/>
            </a:pPr>
            <a:endParaRPr/>
          </a:p>
        </p:txBody>
      </p:sp>
      <p:sp>
        <p:nvSpPr>
          <p:cNvPr id="72" name="Google Shape;72;p3"/>
          <p:cNvSpPr txBox="1">
            <a:spLocks noGrp="1"/>
          </p:cNvSpPr>
          <p:nvPr>
            <p:ph type="body" idx="1"/>
          </p:nvPr>
        </p:nvSpPr>
        <p:spPr>
          <a:xfrm>
            <a:off x="126450" y="986350"/>
            <a:ext cx="85206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endParaRPr lang="en-US" dirty="0">
              <a:solidFill>
                <a:schemeClr val="tx1"/>
              </a:solidFill>
            </a:endParaRPr>
          </a:p>
          <a:p>
            <a:pPr marL="457200" lvl="0" indent="-342900" algn="l" rtl="0">
              <a:lnSpc>
                <a:spcPct val="115000"/>
              </a:lnSpc>
              <a:spcBef>
                <a:spcPts val="0"/>
              </a:spcBef>
              <a:spcAft>
                <a:spcPts val="0"/>
              </a:spcAft>
              <a:buSzPts val="1800"/>
              <a:buAutoNum type="arabicPeriod"/>
            </a:pPr>
            <a:endParaRPr lang="en-US" dirty="0">
              <a:solidFill>
                <a:schemeClr val="tx1"/>
              </a:solidFill>
            </a:endParaRPr>
          </a:p>
          <a:p>
            <a:pPr marL="457200" lvl="0" indent="-342900" algn="l" rtl="0">
              <a:lnSpc>
                <a:spcPct val="115000"/>
              </a:lnSpc>
              <a:spcBef>
                <a:spcPts val="0"/>
              </a:spcBef>
              <a:spcAft>
                <a:spcPts val="0"/>
              </a:spcAft>
              <a:buSzPts val="1800"/>
              <a:buAutoNum type="arabicPeriod"/>
            </a:pPr>
            <a:r>
              <a:rPr lang="en-US" dirty="0">
                <a:solidFill>
                  <a:schemeClr val="tx1"/>
                </a:solidFill>
              </a:rPr>
              <a:t>Introduction</a:t>
            </a:r>
            <a:endParaRPr dirty="0">
              <a:solidFill>
                <a:schemeClr val="tx1"/>
              </a:solidFill>
            </a:endParaRPr>
          </a:p>
          <a:p>
            <a:pPr marL="457200" lvl="0" indent="-342900" algn="l" rtl="0">
              <a:lnSpc>
                <a:spcPct val="115000"/>
              </a:lnSpc>
              <a:spcBef>
                <a:spcPts val="0"/>
              </a:spcBef>
              <a:spcAft>
                <a:spcPts val="0"/>
              </a:spcAft>
              <a:buSzPts val="1800"/>
              <a:buAutoNum type="arabicPeriod"/>
            </a:pPr>
            <a:r>
              <a:rPr lang="en-US" dirty="0">
                <a:solidFill>
                  <a:schemeClr val="tx1"/>
                </a:solidFill>
              </a:rPr>
              <a:t>Existing System</a:t>
            </a:r>
          </a:p>
          <a:p>
            <a:pPr marL="457200" lvl="0" indent="-342900" algn="l" rtl="0">
              <a:lnSpc>
                <a:spcPct val="115000"/>
              </a:lnSpc>
              <a:spcBef>
                <a:spcPts val="0"/>
              </a:spcBef>
              <a:spcAft>
                <a:spcPts val="0"/>
              </a:spcAft>
              <a:buSzPts val="1800"/>
              <a:buAutoNum type="arabicPeriod"/>
            </a:pPr>
            <a:r>
              <a:rPr lang="en-IN" dirty="0">
                <a:solidFill>
                  <a:schemeClr val="tx1"/>
                </a:solidFill>
              </a:rPr>
              <a:t>Proposed System</a:t>
            </a:r>
            <a:endParaRPr dirty="0">
              <a:solidFill>
                <a:schemeClr val="tx1"/>
              </a:solidFill>
            </a:endParaRPr>
          </a:p>
          <a:p>
            <a:pPr marL="457200" lvl="0" indent="-342900" algn="l" rtl="0">
              <a:lnSpc>
                <a:spcPct val="115000"/>
              </a:lnSpc>
              <a:spcBef>
                <a:spcPts val="0"/>
              </a:spcBef>
              <a:spcAft>
                <a:spcPts val="0"/>
              </a:spcAft>
              <a:buSzPts val="1800"/>
              <a:buAutoNum type="arabicPeriod"/>
            </a:pPr>
            <a:r>
              <a:rPr lang="en-US" dirty="0">
                <a:solidFill>
                  <a:schemeClr val="tx1"/>
                </a:solidFill>
              </a:rPr>
              <a:t>Developing Environment</a:t>
            </a:r>
          </a:p>
          <a:p>
            <a:pPr marL="457200" lvl="0" indent="-342900" algn="l" rtl="0">
              <a:lnSpc>
                <a:spcPct val="115000"/>
              </a:lnSpc>
              <a:spcBef>
                <a:spcPts val="0"/>
              </a:spcBef>
              <a:spcAft>
                <a:spcPts val="0"/>
              </a:spcAft>
              <a:buSzPts val="1800"/>
              <a:buAutoNum type="arabicPeriod"/>
            </a:pPr>
            <a:r>
              <a:rPr lang="en-US" dirty="0">
                <a:solidFill>
                  <a:schemeClr val="tx1"/>
                </a:solidFill>
              </a:rPr>
              <a:t>DFD</a:t>
            </a:r>
            <a:endParaRPr dirty="0">
              <a:solidFill>
                <a:schemeClr val="tx1"/>
              </a:solidFill>
            </a:endParaRPr>
          </a:p>
          <a:p>
            <a:pPr marL="457200" lvl="0" indent="-342900" algn="l" rtl="0">
              <a:lnSpc>
                <a:spcPct val="115000"/>
              </a:lnSpc>
              <a:spcBef>
                <a:spcPts val="0"/>
              </a:spcBef>
              <a:spcAft>
                <a:spcPts val="0"/>
              </a:spcAft>
              <a:buSzPts val="1800"/>
              <a:buAutoNum type="arabicPeriod"/>
            </a:pPr>
            <a:r>
              <a:rPr lang="en-US" dirty="0">
                <a:solidFill>
                  <a:schemeClr val="tx1"/>
                </a:solidFill>
              </a:rPr>
              <a:t>User Stories</a:t>
            </a:r>
            <a:endParaRPr dirty="0">
              <a:solidFill>
                <a:schemeClr val="tx1"/>
              </a:solidFill>
            </a:endParaRPr>
          </a:p>
          <a:p>
            <a:pPr marL="457200" lvl="0" indent="-342900" algn="l" rtl="0">
              <a:lnSpc>
                <a:spcPct val="115000"/>
              </a:lnSpc>
              <a:spcBef>
                <a:spcPts val="0"/>
              </a:spcBef>
              <a:spcAft>
                <a:spcPts val="0"/>
              </a:spcAft>
              <a:buSzPts val="1800"/>
              <a:buAutoNum type="arabicPeriod"/>
            </a:pPr>
            <a:r>
              <a:rPr lang="en-US" dirty="0">
                <a:solidFill>
                  <a:schemeClr val="tx1"/>
                </a:solidFill>
              </a:rPr>
              <a:t>Product Backlog</a:t>
            </a:r>
            <a:endParaRPr dirty="0">
              <a:solidFill>
                <a:schemeClr val="tx1"/>
              </a:solidFill>
            </a:endParaRPr>
          </a:p>
          <a:p>
            <a:pPr marL="457200" lvl="0" indent="-342900" algn="l" rtl="0">
              <a:lnSpc>
                <a:spcPct val="115000"/>
              </a:lnSpc>
              <a:spcBef>
                <a:spcPts val="0"/>
              </a:spcBef>
              <a:spcAft>
                <a:spcPts val="0"/>
              </a:spcAft>
              <a:buSzPts val="1800"/>
              <a:buAutoNum type="arabicPeriod"/>
            </a:pPr>
            <a:r>
              <a:rPr lang="en-US" dirty="0">
                <a:solidFill>
                  <a:schemeClr val="tx1"/>
                </a:solidFill>
              </a:rPr>
              <a:t>Project Plan</a:t>
            </a:r>
            <a:endParaRPr dirty="0">
              <a:solidFill>
                <a:schemeClr val="tx1"/>
              </a:solidFill>
            </a:endParaRPr>
          </a:p>
          <a:p>
            <a:pPr marL="457200" lvl="0" indent="-342900" algn="l" rtl="0">
              <a:lnSpc>
                <a:spcPct val="115000"/>
              </a:lnSpc>
              <a:spcBef>
                <a:spcPts val="0"/>
              </a:spcBef>
              <a:spcAft>
                <a:spcPts val="0"/>
              </a:spcAft>
              <a:buSzPts val="1800"/>
              <a:buAutoNum type="arabicPeriod"/>
            </a:pPr>
            <a:r>
              <a:rPr lang="en-US" dirty="0">
                <a:solidFill>
                  <a:schemeClr val="tx1"/>
                </a:solidFill>
              </a:rPr>
              <a:t>Sprint Plans</a:t>
            </a:r>
            <a:endParaRPr dirty="0">
              <a:solidFill>
                <a:schemeClr val="tx1"/>
              </a:solidFill>
            </a:endParaRPr>
          </a:p>
          <a:p>
            <a:pPr marL="457200" lvl="0" indent="0" algn="l" rtl="0">
              <a:lnSpc>
                <a:spcPct val="115000"/>
              </a:lnSpc>
              <a:spcBef>
                <a:spcPts val="1600"/>
              </a:spcBef>
              <a:spcAft>
                <a:spcPts val="1600"/>
              </a:spcAft>
              <a:buSzPts val="1800"/>
              <a:buNone/>
            </a:pPr>
            <a:endParaRPr dirty="0"/>
          </a:p>
        </p:txBody>
      </p:sp>
      <p:sp>
        <p:nvSpPr>
          <p:cNvPr id="2" name="Slide Number Placeholder 1">
            <a:extLst>
              <a:ext uri="{FF2B5EF4-FFF2-40B4-BE49-F238E27FC236}">
                <a16:creationId xmlns:a16="http://schemas.microsoft.com/office/drawing/2014/main" id="{59109BAF-0926-3354-1F51-E14B048C59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3</a:t>
            </a:fld>
            <a:endParaRPr lang="en-US" sz="1600" dirty="0">
              <a:solidFill>
                <a:schemeClr val="bg1"/>
              </a:solidFill>
            </a:endParaRPr>
          </a:p>
        </p:txBody>
      </p:sp>
      <p:pic>
        <p:nvPicPr>
          <p:cNvPr id="3" name="Content Placeholder 6">
            <a:extLst>
              <a:ext uri="{FF2B5EF4-FFF2-40B4-BE49-F238E27FC236}">
                <a16:creationId xmlns:a16="http://schemas.microsoft.com/office/drawing/2014/main" id="{3D47DED9-006A-515C-BB3D-619B8A503F90}"/>
              </a:ext>
            </a:extLst>
          </p:cNvPr>
          <p:cNvPicPr>
            <a:picLocks noChangeAspect="1"/>
          </p:cNvPicPr>
          <p:nvPr/>
        </p:nvPicPr>
        <p:blipFill>
          <a:blip r:embed="rId3"/>
          <a:stretch>
            <a:fillRect/>
          </a:stretch>
        </p:blipFill>
        <p:spPr>
          <a:xfrm>
            <a:off x="330321" y="4749435"/>
            <a:ext cx="492639" cy="405517"/>
          </a:xfrm>
          <a:prstGeom prst="rect">
            <a:avLst/>
          </a:prstGeom>
        </p:spPr>
      </p:pic>
      <p:sp>
        <p:nvSpPr>
          <p:cNvPr id="5" name="TextBox 4">
            <a:extLst>
              <a:ext uri="{FF2B5EF4-FFF2-40B4-BE49-F238E27FC236}">
                <a16:creationId xmlns:a16="http://schemas.microsoft.com/office/drawing/2014/main" id="{0D45588D-0EE8-2CB4-9950-08E295607CD0}"/>
              </a:ext>
            </a:extLst>
          </p:cNvPr>
          <p:cNvSpPr txBox="1"/>
          <p:nvPr/>
        </p:nvSpPr>
        <p:spPr>
          <a:xfrm>
            <a:off x="822960" y="4752243"/>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130775"/>
            <a:ext cx="8520600" cy="588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b="1" u="sng" dirty="0"/>
              <a:t>INTRODUCTION</a:t>
            </a:r>
            <a:endParaRPr b="1" u="sng" dirty="0"/>
          </a:p>
          <a:p>
            <a:pPr marL="0" lvl="0" indent="0" algn="l" rtl="0">
              <a:lnSpc>
                <a:spcPct val="100000"/>
              </a:lnSpc>
              <a:spcBef>
                <a:spcPts val="0"/>
              </a:spcBef>
              <a:spcAft>
                <a:spcPts val="0"/>
              </a:spcAft>
              <a:buNone/>
            </a:pPr>
            <a:endParaRPr sz="1300" b="1" u="sng" dirty="0"/>
          </a:p>
          <a:p>
            <a:pPr marL="0" lvl="0" indent="0" algn="l" rtl="0">
              <a:lnSpc>
                <a:spcPct val="100000"/>
              </a:lnSpc>
              <a:spcBef>
                <a:spcPts val="0"/>
              </a:spcBef>
              <a:spcAft>
                <a:spcPts val="0"/>
              </a:spcAft>
              <a:buSzPts val="3000"/>
              <a:buNone/>
            </a:pPr>
            <a:endParaRPr dirty="0"/>
          </a:p>
        </p:txBody>
      </p:sp>
      <p:sp>
        <p:nvSpPr>
          <p:cNvPr id="78" name="Google Shape;78;p4"/>
          <p:cNvSpPr txBox="1">
            <a:spLocks noGrp="1"/>
          </p:cNvSpPr>
          <p:nvPr>
            <p:ph type="body" idx="1"/>
          </p:nvPr>
        </p:nvSpPr>
        <p:spPr>
          <a:xfrm>
            <a:off x="311700" y="719376"/>
            <a:ext cx="8520600" cy="4011600"/>
          </a:xfrm>
          <a:prstGeom prst="rect">
            <a:avLst/>
          </a:prstGeom>
          <a:noFill/>
          <a:ln>
            <a:noFill/>
          </a:ln>
        </p:spPr>
        <p:txBody>
          <a:bodyPr spcFirstLastPara="1" wrap="square" lIns="91425" tIns="91425" rIns="91425" bIns="91425" anchor="t" anchorCtr="0">
            <a:noAutofit/>
          </a:bodyPr>
          <a:lstStyle/>
          <a:p>
            <a:pPr marL="114300" indent="0">
              <a:buNone/>
            </a:pPr>
            <a:endParaRPr lang="en-US" dirty="0"/>
          </a:p>
          <a:p>
            <a:pPr marL="114300" indent="0">
              <a:buNone/>
            </a:pPr>
            <a:endParaRPr lang="en-US" dirty="0"/>
          </a:p>
          <a:p>
            <a:pPr marL="114300" lvl="0" indent="0" algn="l" rtl="0">
              <a:lnSpc>
                <a:spcPct val="115000"/>
              </a:lnSpc>
              <a:spcBef>
                <a:spcPts val="0"/>
              </a:spcBef>
              <a:spcAft>
                <a:spcPts val="0"/>
              </a:spcAft>
              <a:buSzPts val="1800"/>
              <a:buNone/>
            </a:pPr>
            <a:r>
              <a:rPr lang="en-US" sz="1800" dirty="0">
                <a:solidFill>
                  <a:schemeClr val="tx1"/>
                </a:solidFill>
              </a:rPr>
              <a:t>Malayalam character recognition is a field of study and development aimed at creating systems capable of accurately identifying and processing the characters used in the Malayalam language. This involves creating algorithms and models that can identify the unique shapes and patterns of individual characters and distinguish them from one another. Such systems have a wide range of applications, including optical character recognition (OCR) for digital documents, font recognition for typography, and for digital ink. The goal of Malayalam character recognition is to produce accurate and efficient recognition systems that can be integrated into a variety of applications and devices</a:t>
            </a:r>
            <a:endParaRPr sz="1800" dirty="0">
              <a:solidFill>
                <a:schemeClr val="tx1"/>
              </a:solidFill>
            </a:endParaRPr>
          </a:p>
        </p:txBody>
      </p:sp>
      <p:sp>
        <p:nvSpPr>
          <p:cNvPr id="2" name="Slide Number Placeholder 1">
            <a:extLst>
              <a:ext uri="{FF2B5EF4-FFF2-40B4-BE49-F238E27FC236}">
                <a16:creationId xmlns:a16="http://schemas.microsoft.com/office/drawing/2014/main" id="{DF27EB4E-60BE-CEF0-7121-88C4327902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4</a:t>
            </a:fld>
            <a:endParaRPr lang="en-US" sz="1600" dirty="0">
              <a:solidFill>
                <a:schemeClr val="bg1"/>
              </a:solidFill>
            </a:endParaRPr>
          </a:p>
        </p:txBody>
      </p:sp>
      <p:pic>
        <p:nvPicPr>
          <p:cNvPr id="3" name="Content Placeholder 6">
            <a:extLst>
              <a:ext uri="{FF2B5EF4-FFF2-40B4-BE49-F238E27FC236}">
                <a16:creationId xmlns:a16="http://schemas.microsoft.com/office/drawing/2014/main" id="{747A514C-439D-462C-7472-0BF6B556A428}"/>
              </a:ext>
            </a:extLst>
          </p:cNvPr>
          <p:cNvPicPr>
            <a:picLocks noChangeAspect="1"/>
          </p:cNvPicPr>
          <p:nvPr/>
        </p:nvPicPr>
        <p:blipFill>
          <a:blip r:embed="rId3"/>
          <a:stretch>
            <a:fillRect/>
          </a:stretch>
        </p:blipFill>
        <p:spPr>
          <a:xfrm>
            <a:off x="330321" y="4749435"/>
            <a:ext cx="492639" cy="405517"/>
          </a:xfrm>
          <a:prstGeom prst="rect">
            <a:avLst/>
          </a:prstGeom>
        </p:spPr>
      </p:pic>
      <p:sp>
        <p:nvSpPr>
          <p:cNvPr id="5" name="TextBox 4">
            <a:extLst>
              <a:ext uri="{FF2B5EF4-FFF2-40B4-BE49-F238E27FC236}">
                <a16:creationId xmlns:a16="http://schemas.microsoft.com/office/drawing/2014/main" id="{BFC71FE8-D3F3-AC2C-DAE6-51C44D53DBCA}"/>
              </a:ext>
            </a:extLst>
          </p:cNvPr>
          <p:cNvSpPr txBox="1"/>
          <p:nvPr/>
        </p:nvSpPr>
        <p:spPr>
          <a:xfrm>
            <a:off x="822960" y="4782219"/>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b="1" u="sng" dirty="0"/>
              <a:t>EXISTING SYSTEM</a:t>
            </a:r>
            <a:endParaRPr dirty="0"/>
          </a:p>
        </p:txBody>
      </p:sp>
      <p:sp>
        <p:nvSpPr>
          <p:cNvPr id="89" name="Google Shape;89;p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571500">
              <a:lnSpc>
                <a:spcPct val="114999"/>
              </a:lnSpc>
              <a:buFont typeface="Arial" panose="020B0604020202020204" pitchFamily="34" charset="0"/>
              <a:buChar char="•"/>
            </a:pPr>
            <a:r>
              <a:rPr lang="en-US" sz="1800" b="0" i="0" dirty="0">
                <a:solidFill>
                  <a:schemeClr val="tx1"/>
                </a:solidFill>
                <a:effectLst/>
                <a:latin typeface="+mj-lt"/>
              </a:rPr>
              <a:t>    </a:t>
            </a:r>
            <a:r>
              <a:rPr lang="en-US" sz="1800" b="0" i="0" dirty="0" err="1">
                <a:solidFill>
                  <a:schemeClr val="tx1"/>
                </a:solidFill>
                <a:effectLst/>
                <a:latin typeface="+mj-lt"/>
              </a:rPr>
              <a:t>Jathakam</a:t>
            </a:r>
            <a:r>
              <a:rPr lang="en-US" sz="1800" b="0" i="0" dirty="0">
                <a:solidFill>
                  <a:schemeClr val="tx1"/>
                </a:solidFill>
                <a:effectLst/>
                <a:latin typeface="+mj-lt"/>
              </a:rPr>
              <a:t> is a commercial software for Malayalam character recognition that is commonly used for digitizing handwritten Malayalam documents. The software uses a combination of image processing, machine learning, and language modeling techniques to recognize characters with high accuracy.</a:t>
            </a:r>
          </a:p>
          <a:p>
            <a:pPr marL="571500">
              <a:lnSpc>
                <a:spcPct val="114999"/>
              </a:lnSpc>
              <a:buFont typeface="Arial" panose="020B0604020202020204" pitchFamily="34" charset="0"/>
              <a:buChar char="•"/>
            </a:pPr>
            <a:r>
              <a:rPr lang="en-US" sz="1800" b="0" i="0" dirty="0">
                <a:solidFill>
                  <a:schemeClr val="tx1"/>
                </a:solidFill>
                <a:effectLst/>
                <a:latin typeface="+mj-lt"/>
              </a:rPr>
              <a:t>Malayalam OCR is an open-source project that provides a set of tools for recognizing printed Malayalam text from scanned images. The system uses a combination of segmentation, feature extraction, and machine learning techniques to recognize characters and words with high accuracy.</a:t>
            </a:r>
          </a:p>
          <a:p>
            <a:pPr indent="-228600">
              <a:lnSpc>
                <a:spcPct val="114999"/>
              </a:lnSpc>
              <a:buNone/>
            </a:pPr>
            <a:endParaRPr dirty="0"/>
          </a:p>
          <a:p>
            <a:pPr marL="114300" lvl="0" indent="0" algn="l" rtl="0">
              <a:lnSpc>
                <a:spcPct val="114999"/>
              </a:lnSpc>
              <a:spcBef>
                <a:spcPts val="0"/>
              </a:spcBef>
              <a:spcAft>
                <a:spcPts val="0"/>
              </a:spcAft>
              <a:buSzPts val="1800"/>
              <a:buNone/>
            </a:pPr>
            <a:endParaRPr dirty="0"/>
          </a:p>
        </p:txBody>
      </p:sp>
      <p:sp>
        <p:nvSpPr>
          <p:cNvPr id="2" name="Slide Number Placeholder 1">
            <a:extLst>
              <a:ext uri="{FF2B5EF4-FFF2-40B4-BE49-F238E27FC236}">
                <a16:creationId xmlns:a16="http://schemas.microsoft.com/office/drawing/2014/main" id="{E50687DD-A91C-C455-32DA-F1A420C616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5</a:t>
            </a:fld>
            <a:endParaRPr lang="en-US" sz="1600" dirty="0">
              <a:solidFill>
                <a:schemeClr val="bg1"/>
              </a:solidFill>
            </a:endParaRPr>
          </a:p>
        </p:txBody>
      </p:sp>
      <p:pic>
        <p:nvPicPr>
          <p:cNvPr id="3" name="Content Placeholder 6">
            <a:extLst>
              <a:ext uri="{FF2B5EF4-FFF2-40B4-BE49-F238E27FC236}">
                <a16:creationId xmlns:a16="http://schemas.microsoft.com/office/drawing/2014/main" id="{8C8E7967-B3B9-4F59-EA6B-9D93C8BD48B6}"/>
              </a:ext>
            </a:extLst>
          </p:cNvPr>
          <p:cNvPicPr>
            <a:picLocks noChangeAspect="1"/>
          </p:cNvPicPr>
          <p:nvPr/>
        </p:nvPicPr>
        <p:blipFill>
          <a:blip r:embed="rId3"/>
          <a:stretch>
            <a:fillRect/>
          </a:stretch>
        </p:blipFill>
        <p:spPr>
          <a:xfrm>
            <a:off x="330321" y="4749435"/>
            <a:ext cx="492639" cy="405517"/>
          </a:xfrm>
          <a:prstGeom prst="rect">
            <a:avLst/>
          </a:prstGeom>
        </p:spPr>
      </p:pic>
      <p:sp>
        <p:nvSpPr>
          <p:cNvPr id="5" name="TextBox 4">
            <a:extLst>
              <a:ext uri="{FF2B5EF4-FFF2-40B4-BE49-F238E27FC236}">
                <a16:creationId xmlns:a16="http://schemas.microsoft.com/office/drawing/2014/main" id="{E91378C1-C006-57FE-FA50-1453CA69EC99}"/>
              </a:ext>
            </a:extLst>
          </p:cNvPr>
          <p:cNvSpPr txBox="1"/>
          <p:nvPr/>
        </p:nvSpPr>
        <p:spPr>
          <a:xfrm>
            <a:off x="896679" y="4767527"/>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8293-8988-AB1B-4A65-02DEB81429CF}"/>
              </a:ext>
            </a:extLst>
          </p:cNvPr>
          <p:cNvSpPr>
            <a:spLocks noGrp="1"/>
          </p:cNvSpPr>
          <p:nvPr>
            <p:ph type="title"/>
          </p:nvPr>
        </p:nvSpPr>
        <p:spPr/>
        <p:txBody>
          <a:bodyPr/>
          <a:lstStyle/>
          <a:p>
            <a:pPr algn="ctr"/>
            <a:r>
              <a:rPr lang="en-IN" u="sng" dirty="0"/>
              <a:t>PROPOSED SYSTEM</a:t>
            </a:r>
          </a:p>
        </p:txBody>
      </p:sp>
      <p:sp>
        <p:nvSpPr>
          <p:cNvPr id="3" name="Text Placeholder 2">
            <a:extLst>
              <a:ext uri="{FF2B5EF4-FFF2-40B4-BE49-F238E27FC236}">
                <a16:creationId xmlns:a16="http://schemas.microsoft.com/office/drawing/2014/main" id="{198B370A-2940-6A8E-9869-16E92F95F8BF}"/>
              </a:ext>
            </a:extLst>
          </p:cNvPr>
          <p:cNvSpPr>
            <a:spLocks noGrp="1"/>
          </p:cNvSpPr>
          <p:nvPr>
            <p:ph type="body" idx="1"/>
          </p:nvPr>
        </p:nvSpPr>
        <p:spPr/>
        <p:txBody>
          <a:bodyPr/>
          <a:lstStyle/>
          <a:p>
            <a:r>
              <a:rPr lang="en-US" sz="1800" dirty="0">
                <a:solidFill>
                  <a:schemeClr val="tx1"/>
                </a:solidFill>
              </a:rPr>
              <a:t>Malayalam Character Recognition is a machine learning project that aims to accurately recognize individual characters in the Malayalam alphabet. The project uses computer vision techniques and deep learning algorithms to process digital images of handwritten or printed characters, and then outputs the corresponding Malayalam character. The recognition process involves pre-processing the input image, extracting features, training a model, and testing the model for accuracy. The goal of the project is to build a model that is able to recognize a wide range of Malayalam characters with high accuracy, making it useful for various applications such as handwriting recognition, optical character recognition, and document </a:t>
            </a:r>
            <a:r>
              <a:rPr lang="en-US" sz="2000" dirty="0">
                <a:solidFill>
                  <a:schemeClr val="tx1"/>
                </a:solidFill>
              </a:rPr>
              <a:t>analysis.</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chemeClr val="tx1"/>
              </a:solidFill>
              <a:effectLst/>
              <a:latin typeface="Times New Roman" panose="02020603050405020304" pitchFamily="18" charset="0"/>
              <a:ea typeface="SimSun" panose="02010600030101010101" pitchFamily="2" charset="-122"/>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6B5452B1-C3C1-7E55-A5EA-9AEB6F2A04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6</a:t>
            </a:fld>
            <a:endParaRPr lang="en-US" sz="1600" dirty="0">
              <a:solidFill>
                <a:schemeClr val="bg1"/>
              </a:solidFill>
            </a:endParaRPr>
          </a:p>
        </p:txBody>
      </p:sp>
      <p:pic>
        <p:nvPicPr>
          <p:cNvPr id="5" name="Content Placeholder 6">
            <a:extLst>
              <a:ext uri="{FF2B5EF4-FFF2-40B4-BE49-F238E27FC236}">
                <a16:creationId xmlns:a16="http://schemas.microsoft.com/office/drawing/2014/main" id="{0884DDE5-8E1F-9B85-DF10-692A091B8818}"/>
              </a:ext>
            </a:extLst>
          </p:cNvPr>
          <p:cNvPicPr>
            <a:picLocks noChangeAspect="1"/>
          </p:cNvPicPr>
          <p:nvPr/>
        </p:nvPicPr>
        <p:blipFill>
          <a:blip r:embed="rId2"/>
          <a:stretch>
            <a:fillRect/>
          </a:stretch>
        </p:blipFill>
        <p:spPr>
          <a:xfrm>
            <a:off x="330321" y="4749435"/>
            <a:ext cx="492639" cy="405517"/>
          </a:xfrm>
          <a:prstGeom prst="rect">
            <a:avLst/>
          </a:prstGeom>
        </p:spPr>
      </p:pic>
      <p:sp>
        <p:nvSpPr>
          <p:cNvPr id="7" name="TextBox 6">
            <a:extLst>
              <a:ext uri="{FF2B5EF4-FFF2-40B4-BE49-F238E27FC236}">
                <a16:creationId xmlns:a16="http://schemas.microsoft.com/office/drawing/2014/main" id="{58D724A3-D0B6-9995-372D-92C21CE4A0C2}"/>
              </a:ext>
            </a:extLst>
          </p:cNvPr>
          <p:cNvSpPr txBox="1"/>
          <p:nvPr/>
        </p:nvSpPr>
        <p:spPr>
          <a:xfrm>
            <a:off x="822960" y="4749435"/>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extLst>
      <p:ext uri="{BB962C8B-B14F-4D97-AF65-F5344CB8AC3E}">
        <p14:creationId xmlns:p14="http://schemas.microsoft.com/office/powerpoint/2010/main" val="385108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b="1" u="sng"/>
              <a:t>DEVELOPMENT ENVIRONMENT</a:t>
            </a:r>
            <a:endParaRPr b="1" u="sng"/>
          </a:p>
        </p:txBody>
      </p:sp>
      <p:sp>
        <p:nvSpPr>
          <p:cNvPr id="106" name="Google Shape;106;p9"/>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endParaRPr lang="en-US" b="1" dirty="0"/>
          </a:p>
          <a:p>
            <a:pPr marL="0" lvl="0" indent="0" algn="ctr" rtl="0">
              <a:lnSpc>
                <a:spcPct val="115000"/>
              </a:lnSpc>
              <a:spcBef>
                <a:spcPts val="0"/>
              </a:spcBef>
              <a:spcAft>
                <a:spcPts val="0"/>
              </a:spcAft>
              <a:buSzPts val="1800"/>
              <a:buNone/>
            </a:pPr>
            <a:r>
              <a:rPr lang="en-US" b="1" dirty="0"/>
              <a:t>SOFTWARE REQUIREMENTS</a:t>
            </a:r>
            <a:endParaRPr b="1" u="sng" dirty="0"/>
          </a:p>
          <a:p>
            <a:pPr algn="l">
              <a:buFont typeface="Arial" panose="020B0604020202020204" pitchFamily="34" charset="0"/>
              <a:buChar char="•"/>
            </a:pPr>
            <a:r>
              <a:rPr lang="en-US" b="0" i="0" dirty="0">
                <a:solidFill>
                  <a:schemeClr val="tx1"/>
                </a:solidFill>
                <a:effectLst/>
                <a:latin typeface="+mj-lt"/>
              </a:rPr>
              <a:t>Image processing software such as OpenCV or scikit-image for preprocessing images.</a:t>
            </a:r>
          </a:p>
          <a:p>
            <a:pPr algn="l">
              <a:buFont typeface="Arial" panose="020B0604020202020204" pitchFamily="34" charset="0"/>
              <a:buChar char="•"/>
            </a:pPr>
            <a:r>
              <a:rPr lang="en-US" b="0" i="0" dirty="0">
                <a:solidFill>
                  <a:schemeClr val="tx1"/>
                </a:solidFill>
                <a:effectLst/>
                <a:latin typeface="+mj-lt"/>
              </a:rPr>
              <a:t>Machine learning libraries such as TensorFlow, </a:t>
            </a:r>
            <a:r>
              <a:rPr lang="en-US" b="0" i="0" dirty="0" err="1">
                <a:solidFill>
                  <a:schemeClr val="tx1"/>
                </a:solidFill>
                <a:effectLst/>
                <a:latin typeface="+mj-lt"/>
              </a:rPr>
              <a:t>PyTorch</a:t>
            </a:r>
            <a:r>
              <a:rPr lang="en-US" b="0" i="0" dirty="0">
                <a:solidFill>
                  <a:schemeClr val="tx1"/>
                </a:solidFill>
                <a:effectLst/>
                <a:latin typeface="+mj-lt"/>
              </a:rPr>
              <a:t>, or scikit-learn for building and training the recognition model.</a:t>
            </a:r>
          </a:p>
          <a:p>
            <a:pPr algn="l">
              <a:buFont typeface="Arial" panose="020B0604020202020204" pitchFamily="34" charset="0"/>
              <a:buChar char="•"/>
            </a:pPr>
            <a:r>
              <a:rPr lang="en-US" b="0" i="0" dirty="0">
                <a:solidFill>
                  <a:schemeClr val="tx1"/>
                </a:solidFill>
                <a:effectLst/>
                <a:latin typeface="+mj-lt"/>
              </a:rPr>
              <a:t>Text processing software for post-processing the recognition results.</a:t>
            </a:r>
          </a:p>
        </p:txBody>
      </p:sp>
      <p:sp>
        <p:nvSpPr>
          <p:cNvPr id="2" name="Slide Number Placeholder 1">
            <a:extLst>
              <a:ext uri="{FF2B5EF4-FFF2-40B4-BE49-F238E27FC236}">
                <a16:creationId xmlns:a16="http://schemas.microsoft.com/office/drawing/2014/main" id="{2DCDC3AB-BD83-E3AC-CC5C-D49484E1A4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7</a:t>
            </a:fld>
            <a:endParaRPr lang="en-US" sz="1600" dirty="0">
              <a:solidFill>
                <a:schemeClr val="bg1"/>
              </a:solidFill>
            </a:endParaRPr>
          </a:p>
        </p:txBody>
      </p:sp>
      <p:pic>
        <p:nvPicPr>
          <p:cNvPr id="3" name="Content Placeholder 6">
            <a:extLst>
              <a:ext uri="{FF2B5EF4-FFF2-40B4-BE49-F238E27FC236}">
                <a16:creationId xmlns:a16="http://schemas.microsoft.com/office/drawing/2014/main" id="{CFE9B371-E5B3-B1FC-E592-B62CE6B79CE6}"/>
              </a:ext>
            </a:extLst>
          </p:cNvPr>
          <p:cNvPicPr>
            <a:picLocks noChangeAspect="1"/>
          </p:cNvPicPr>
          <p:nvPr/>
        </p:nvPicPr>
        <p:blipFill>
          <a:blip r:embed="rId3"/>
          <a:stretch>
            <a:fillRect/>
          </a:stretch>
        </p:blipFill>
        <p:spPr>
          <a:xfrm>
            <a:off x="330321" y="4749435"/>
            <a:ext cx="492639" cy="405517"/>
          </a:xfrm>
          <a:prstGeom prst="rect">
            <a:avLst/>
          </a:prstGeom>
        </p:spPr>
      </p:pic>
      <p:sp>
        <p:nvSpPr>
          <p:cNvPr id="5" name="TextBox 4">
            <a:extLst>
              <a:ext uri="{FF2B5EF4-FFF2-40B4-BE49-F238E27FC236}">
                <a16:creationId xmlns:a16="http://schemas.microsoft.com/office/drawing/2014/main" id="{4AF406C2-78BF-76A2-4A41-D798E265D031}"/>
              </a:ext>
            </a:extLst>
          </p:cNvPr>
          <p:cNvSpPr txBox="1"/>
          <p:nvPr/>
        </p:nvSpPr>
        <p:spPr>
          <a:xfrm>
            <a:off x="822960" y="4774168"/>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544C-265C-3682-DB15-EB0F9546DDB0}"/>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4B009A6B-2641-0EBA-CA4F-8C1F3A340B69}"/>
              </a:ext>
            </a:extLst>
          </p:cNvPr>
          <p:cNvSpPr>
            <a:spLocks noGrp="1"/>
          </p:cNvSpPr>
          <p:nvPr>
            <p:ph type="body" idx="1"/>
          </p:nvPr>
        </p:nvSpPr>
        <p:spPr/>
        <p:txBody>
          <a:bodyPr/>
          <a:lstStyle/>
          <a:p>
            <a:pPr marL="114300" indent="0" algn="ctr">
              <a:buNone/>
            </a:pPr>
            <a:endParaRPr lang="en-IN" sz="1800" b="1" u="sng" dirty="0">
              <a:effectLst/>
              <a:latin typeface="Old Standard TT" panose="020B0604020202020204" charset="0"/>
              <a:ea typeface="Times New Roman" panose="02020603050405020304" pitchFamily="18" charset="0"/>
              <a:cs typeface="Calibri" panose="020F0502020204030204" pitchFamily="34" charset="0"/>
            </a:endParaRPr>
          </a:p>
          <a:p>
            <a:pPr marL="114300" indent="0" algn="ctr">
              <a:buNone/>
            </a:pPr>
            <a:r>
              <a:rPr lang="en-IN" sz="1800" b="1" dirty="0">
                <a:effectLst/>
                <a:latin typeface="Old Standard TT" panose="020B0604020202020204" charset="0"/>
                <a:ea typeface="Times New Roman" panose="02020603050405020304" pitchFamily="18" charset="0"/>
                <a:cs typeface="Calibri" panose="020F0502020204030204" pitchFamily="34" charset="0"/>
              </a:rPr>
              <a:t>HARDWARE SPECIFICATION</a:t>
            </a:r>
            <a:endParaRPr lang="en-IN" sz="1800" dirty="0">
              <a:effectLst/>
              <a:latin typeface="Old Standard TT" panose="020B0604020202020204" charset="0"/>
              <a:ea typeface="SimSun" panose="02010600030101010101" pitchFamily="2" charset="-122"/>
              <a:cs typeface="Calibri" panose="020F0502020204030204" pitchFamily="34" charset="0"/>
            </a:endParaRPr>
          </a:p>
          <a:p>
            <a:pPr algn="l">
              <a:buFont typeface="Arial" panose="020B0604020202020204" pitchFamily="34" charset="0"/>
              <a:buChar char="•"/>
            </a:pPr>
            <a:r>
              <a:rPr lang="en-US" sz="1600" b="0" i="0" dirty="0">
                <a:solidFill>
                  <a:schemeClr val="tx1"/>
                </a:solidFill>
                <a:effectLst/>
                <a:latin typeface="+mj-lt"/>
              </a:rPr>
              <a:t>A computer with sufficient processing power to handle the image processing and machine learning tasks.</a:t>
            </a:r>
          </a:p>
          <a:p>
            <a:pPr algn="l">
              <a:buFont typeface="Arial" panose="020B0604020202020204" pitchFamily="34" charset="0"/>
              <a:buChar char="•"/>
            </a:pPr>
            <a:r>
              <a:rPr lang="en-US" sz="1600" b="0" i="0" dirty="0">
                <a:solidFill>
                  <a:schemeClr val="tx1"/>
                </a:solidFill>
                <a:effectLst/>
                <a:latin typeface="+mj-lt"/>
              </a:rPr>
              <a:t>A scanner or digital camera for capturing input images.</a:t>
            </a:r>
          </a:p>
          <a:p>
            <a:pPr algn="l">
              <a:buFont typeface="Arial" panose="020B0604020202020204" pitchFamily="34" charset="0"/>
              <a:buChar char="•"/>
            </a:pPr>
            <a:r>
              <a:rPr lang="en-US" sz="1600" b="0" i="0" dirty="0">
                <a:solidFill>
                  <a:schemeClr val="tx1"/>
                </a:solidFill>
                <a:effectLst/>
                <a:latin typeface="+mj-lt"/>
              </a:rPr>
              <a:t>Optional: specialized hardware such as graphics processing units (GPUs) or tensor processing units (TPUs) to speed up machine learning computations.</a:t>
            </a:r>
          </a:p>
          <a:p>
            <a:pPr marL="114300" indent="0">
              <a:buNone/>
            </a:pPr>
            <a:endParaRPr lang="en-IN" dirty="0"/>
          </a:p>
        </p:txBody>
      </p:sp>
      <p:sp>
        <p:nvSpPr>
          <p:cNvPr id="4" name="Slide Number Placeholder 3">
            <a:extLst>
              <a:ext uri="{FF2B5EF4-FFF2-40B4-BE49-F238E27FC236}">
                <a16:creationId xmlns:a16="http://schemas.microsoft.com/office/drawing/2014/main" id="{2D23B7B2-9FD6-0CB3-9744-E8CDE2C0C1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solidFill>
                  <a:schemeClr val="bg1"/>
                </a:solidFill>
              </a:rPr>
              <a:t>8</a:t>
            </a:fld>
            <a:endParaRPr lang="en-US" sz="1600" dirty="0">
              <a:solidFill>
                <a:schemeClr val="bg1"/>
              </a:solidFill>
            </a:endParaRPr>
          </a:p>
        </p:txBody>
      </p:sp>
      <p:sp>
        <p:nvSpPr>
          <p:cNvPr id="6" name="TextBox 5">
            <a:extLst>
              <a:ext uri="{FF2B5EF4-FFF2-40B4-BE49-F238E27FC236}">
                <a16:creationId xmlns:a16="http://schemas.microsoft.com/office/drawing/2014/main" id="{7808AAC0-8F6E-0AE5-5C9B-8D83B0ABDD45}"/>
              </a:ext>
            </a:extLst>
          </p:cNvPr>
          <p:cNvSpPr txBox="1"/>
          <p:nvPr/>
        </p:nvSpPr>
        <p:spPr>
          <a:xfrm>
            <a:off x="747823" y="4774168"/>
            <a:ext cx="4572000" cy="369332"/>
          </a:xfrm>
          <a:prstGeom prst="rect">
            <a:avLst/>
          </a:prstGeom>
          <a:noFill/>
        </p:spPr>
        <p:txBody>
          <a:bodyPr wrap="square">
            <a:spAutoFit/>
          </a:bodyPr>
          <a:lstStyle/>
          <a:p>
            <a:pPr algn="l"/>
            <a:r>
              <a:rPr lang="en-US" sz="1800" dirty="0">
                <a:solidFill>
                  <a:schemeClr val="bg1"/>
                </a:solidFill>
              </a:rPr>
              <a:t>DEPARTMENT OF COMPUTER APPLICATION</a:t>
            </a:r>
          </a:p>
        </p:txBody>
      </p:sp>
      <p:pic>
        <p:nvPicPr>
          <p:cNvPr id="7" name="Content Placeholder 6">
            <a:extLst>
              <a:ext uri="{FF2B5EF4-FFF2-40B4-BE49-F238E27FC236}">
                <a16:creationId xmlns:a16="http://schemas.microsoft.com/office/drawing/2014/main" id="{7BE088D6-007C-5F51-832C-D7EFFDFA1917}"/>
              </a:ext>
            </a:extLst>
          </p:cNvPr>
          <p:cNvPicPr>
            <a:picLocks noChangeAspect="1"/>
          </p:cNvPicPr>
          <p:nvPr/>
        </p:nvPicPr>
        <p:blipFill>
          <a:blip r:embed="rId2"/>
          <a:stretch>
            <a:fillRect/>
          </a:stretch>
        </p:blipFill>
        <p:spPr>
          <a:xfrm>
            <a:off x="330321" y="4749435"/>
            <a:ext cx="492639" cy="405517"/>
          </a:xfrm>
          <a:prstGeom prst="rect">
            <a:avLst/>
          </a:prstGeom>
        </p:spPr>
      </p:pic>
    </p:spTree>
    <p:extLst>
      <p:ext uri="{BB962C8B-B14F-4D97-AF65-F5344CB8AC3E}">
        <p14:creationId xmlns:p14="http://schemas.microsoft.com/office/powerpoint/2010/main" val="132430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AB76-BA68-9CB0-01A8-9B3935290891}"/>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EE29C426-D323-684C-683A-571F083DD30E}"/>
              </a:ext>
            </a:extLst>
          </p:cNvPr>
          <p:cNvPicPr>
            <a:picLocks noGrp="1" noChangeAspect="1"/>
          </p:cNvPicPr>
          <p:nvPr>
            <p:ph idx="1"/>
          </p:nvPr>
        </p:nvPicPr>
        <p:blipFill>
          <a:blip r:embed="rId2"/>
          <a:stretch>
            <a:fillRect/>
          </a:stretch>
        </p:blipFill>
        <p:spPr>
          <a:xfrm>
            <a:off x="1441450" y="2455069"/>
            <a:ext cx="6305550" cy="876300"/>
          </a:xfrm>
        </p:spPr>
      </p:pic>
      <p:sp>
        <p:nvSpPr>
          <p:cNvPr id="4" name="Slide Number Placeholder 3">
            <a:extLst>
              <a:ext uri="{FF2B5EF4-FFF2-40B4-BE49-F238E27FC236}">
                <a16:creationId xmlns:a16="http://schemas.microsoft.com/office/drawing/2014/main" id="{E9F32B77-BC40-523D-D260-1E777E9A6C38}"/>
              </a:ext>
            </a:extLst>
          </p:cNvPr>
          <p:cNvSpPr>
            <a:spLocks noGrp="1"/>
          </p:cNvSpPr>
          <p:nvPr>
            <p:ph type="sldNum" sz="quarter" idx="12"/>
          </p:nvPr>
        </p:nvSpPr>
        <p:spPr>
          <a:xfrm>
            <a:off x="8159981" y="4822365"/>
            <a:ext cx="984019" cy="273844"/>
          </a:xfrm>
        </p:spPr>
        <p:txBody>
          <a:bodyPr/>
          <a:lstStyle/>
          <a:p>
            <a:pPr marL="0" lvl="0" indent="0" algn="r" rtl="0">
              <a:spcBef>
                <a:spcPts val="0"/>
              </a:spcBef>
              <a:spcAft>
                <a:spcPts val="0"/>
              </a:spcAft>
              <a:buNone/>
            </a:pPr>
            <a:fld id="{00000000-1234-1234-1234-123412341234}" type="slidenum">
              <a:rPr lang="en-US" sz="1600" smtClean="0"/>
              <a:t>9</a:t>
            </a:fld>
            <a:endParaRPr lang="en-US" sz="1600" dirty="0"/>
          </a:p>
        </p:txBody>
      </p:sp>
      <p:sp>
        <p:nvSpPr>
          <p:cNvPr id="6" name="Footer Placeholder 2">
            <a:extLst>
              <a:ext uri="{FF2B5EF4-FFF2-40B4-BE49-F238E27FC236}">
                <a16:creationId xmlns:a16="http://schemas.microsoft.com/office/drawing/2014/main" id="{E6EA1DA6-D302-5B71-F44E-C3A05E40871C}"/>
              </a:ext>
            </a:extLst>
          </p:cNvPr>
          <p:cNvSpPr>
            <a:spLocks noGrp="1"/>
          </p:cNvSpPr>
          <p:nvPr>
            <p:ph type="ftr" sz="quarter" idx="11"/>
          </p:nvPr>
        </p:nvSpPr>
        <p:spPr>
          <a:xfrm>
            <a:off x="822960" y="4833560"/>
            <a:ext cx="3755877" cy="273050"/>
          </a:xfrm>
        </p:spPr>
        <p:txBody>
          <a:bodyPr/>
          <a:lstStyle/>
          <a:p>
            <a:pPr algn="l"/>
            <a:r>
              <a:rPr lang="en-US" sz="1600" dirty="0"/>
              <a:t>Department of computer application</a:t>
            </a:r>
          </a:p>
        </p:txBody>
      </p:sp>
      <p:pic>
        <p:nvPicPr>
          <p:cNvPr id="3" name="Content Placeholder 6">
            <a:extLst>
              <a:ext uri="{FF2B5EF4-FFF2-40B4-BE49-F238E27FC236}">
                <a16:creationId xmlns:a16="http://schemas.microsoft.com/office/drawing/2014/main" id="{B2503156-8C78-7408-2041-CFF7742DAF39}"/>
              </a:ext>
            </a:extLst>
          </p:cNvPr>
          <p:cNvPicPr>
            <a:picLocks noChangeAspect="1"/>
          </p:cNvPicPr>
          <p:nvPr/>
        </p:nvPicPr>
        <p:blipFill>
          <a:blip r:embed="rId3"/>
          <a:stretch>
            <a:fillRect/>
          </a:stretch>
        </p:blipFill>
        <p:spPr>
          <a:xfrm>
            <a:off x="330321" y="4749435"/>
            <a:ext cx="492639" cy="405517"/>
          </a:xfrm>
          <a:prstGeom prst="rect">
            <a:avLst/>
          </a:prstGeom>
        </p:spPr>
      </p:pic>
    </p:spTree>
    <p:extLst>
      <p:ext uri="{BB962C8B-B14F-4D97-AF65-F5344CB8AC3E}">
        <p14:creationId xmlns:p14="http://schemas.microsoft.com/office/powerpoint/2010/main" val="3894673232"/>
      </p:ext>
    </p:extLst>
  </p:cSld>
  <p:clrMapOvr>
    <a:masterClrMapping/>
  </p:clrMapOvr>
</p:sld>
</file>

<file path=ppt/theme/theme1.xml><?xml version="1.0" encoding="utf-8"?>
<a:theme xmlns:a="http://schemas.openxmlformats.org/drawingml/2006/main" name="Retrospect">
  <a:themeElements>
    <a:clrScheme name="Custom 3">
      <a:dk1>
        <a:sysClr val="windowText" lastClr="000000"/>
      </a:dk1>
      <a:lt1>
        <a:sysClr val="window" lastClr="FFFFFF"/>
      </a:lt1>
      <a:dk2>
        <a:srgbClr val="000000"/>
      </a:dk2>
      <a:lt2>
        <a:srgbClr val="F8F8F8"/>
      </a:lt2>
      <a:accent1>
        <a:srgbClr val="000000"/>
      </a:accent1>
      <a:accent2>
        <a:srgbClr val="000000"/>
      </a:accent2>
      <a:accent3>
        <a:srgbClr val="000000"/>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1372</TotalTime>
  <Words>1074</Words>
  <Application>Microsoft Office PowerPoint</Application>
  <PresentationFormat>On-screen Show (16:9)</PresentationFormat>
  <Paragraphs>467</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 Light</vt:lpstr>
      <vt:lpstr>Old Standard TT</vt:lpstr>
      <vt:lpstr>Times New Roman</vt:lpstr>
      <vt:lpstr>Modern No. 20</vt:lpstr>
      <vt:lpstr>Arial</vt:lpstr>
      <vt:lpstr>Calibri</vt:lpstr>
      <vt:lpstr>Retrospect</vt:lpstr>
      <vt:lpstr>MALAYALAM CHARACTER RECOGNITION</vt:lpstr>
      <vt:lpstr> </vt:lpstr>
      <vt:lpstr>CONTENTS </vt:lpstr>
      <vt:lpstr>INTRODUCTION  </vt:lpstr>
      <vt:lpstr>EXISTING SYSTEM</vt:lpstr>
      <vt:lpstr>PROPOSED SYSTEM</vt:lpstr>
      <vt:lpstr>DEVELOPMENT ENVIRONMENT</vt:lpstr>
      <vt:lpstr> </vt:lpstr>
      <vt:lpstr> </vt:lpstr>
      <vt:lpstr> </vt:lpstr>
      <vt:lpstr>USER STORIES</vt:lpstr>
      <vt:lpstr>PRODUCT BACKLOG</vt:lpstr>
      <vt:lpstr>PROJECT PLAN</vt:lpstr>
      <vt:lpstr>SPRINT 1</vt:lpstr>
      <vt:lpstr>SPRINT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nihad</dc:creator>
  <cp:lastModifiedBy>nihad abdulla</cp:lastModifiedBy>
  <cp:revision>25</cp:revision>
  <dcterms:modified xsi:type="dcterms:W3CDTF">2023-04-04T10:00:22Z</dcterms:modified>
</cp:coreProperties>
</file>