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30275213" cy="42803763"/>
  <p:notesSz cx="6858000" cy="9144000"/>
  <p:defaultTextStyle>
    <a:defPPr>
      <a:defRPr lang="en-US"/>
    </a:defPPr>
    <a:lvl1pPr marL="0" algn="l" defTabSz="4298918" rtl="0" eaLnBrk="1" latinLnBrk="0" hangingPunct="1">
      <a:defRPr sz="8449" kern="1200">
        <a:solidFill>
          <a:schemeClr val="tx1"/>
        </a:solidFill>
        <a:latin typeface="+mn-lt"/>
        <a:ea typeface="+mn-ea"/>
        <a:cs typeface="+mn-cs"/>
      </a:defRPr>
    </a:lvl1pPr>
    <a:lvl2pPr marL="2149460" algn="l" defTabSz="4298918" rtl="0" eaLnBrk="1" latinLnBrk="0" hangingPunct="1">
      <a:defRPr sz="8449" kern="1200">
        <a:solidFill>
          <a:schemeClr val="tx1"/>
        </a:solidFill>
        <a:latin typeface="+mn-lt"/>
        <a:ea typeface="+mn-ea"/>
        <a:cs typeface="+mn-cs"/>
      </a:defRPr>
    </a:lvl2pPr>
    <a:lvl3pPr marL="4298918" algn="l" defTabSz="4298918" rtl="0" eaLnBrk="1" latinLnBrk="0" hangingPunct="1">
      <a:defRPr sz="8449" kern="1200">
        <a:solidFill>
          <a:schemeClr val="tx1"/>
        </a:solidFill>
        <a:latin typeface="+mn-lt"/>
        <a:ea typeface="+mn-ea"/>
        <a:cs typeface="+mn-cs"/>
      </a:defRPr>
    </a:lvl3pPr>
    <a:lvl4pPr marL="6448378" algn="l" defTabSz="4298918" rtl="0" eaLnBrk="1" latinLnBrk="0" hangingPunct="1">
      <a:defRPr sz="8449" kern="1200">
        <a:solidFill>
          <a:schemeClr val="tx1"/>
        </a:solidFill>
        <a:latin typeface="+mn-lt"/>
        <a:ea typeface="+mn-ea"/>
        <a:cs typeface="+mn-cs"/>
      </a:defRPr>
    </a:lvl4pPr>
    <a:lvl5pPr marL="8597836" algn="l" defTabSz="4298918" rtl="0" eaLnBrk="1" latinLnBrk="0" hangingPunct="1">
      <a:defRPr sz="8449" kern="1200">
        <a:solidFill>
          <a:schemeClr val="tx1"/>
        </a:solidFill>
        <a:latin typeface="+mn-lt"/>
        <a:ea typeface="+mn-ea"/>
        <a:cs typeface="+mn-cs"/>
      </a:defRPr>
    </a:lvl5pPr>
    <a:lvl6pPr marL="10747296" algn="l" defTabSz="4298918" rtl="0" eaLnBrk="1" latinLnBrk="0" hangingPunct="1">
      <a:defRPr sz="8449" kern="1200">
        <a:solidFill>
          <a:schemeClr val="tx1"/>
        </a:solidFill>
        <a:latin typeface="+mn-lt"/>
        <a:ea typeface="+mn-ea"/>
        <a:cs typeface="+mn-cs"/>
      </a:defRPr>
    </a:lvl6pPr>
    <a:lvl7pPr marL="12896756" algn="l" defTabSz="4298918" rtl="0" eaLnBrk="1" latinLnBrk="0" hangingPunct="1">
      <a:defRPr sz="8449" kern="1200">
        <a:solidFill>
          <a:schemeClr val="tx1"/>
        </a:solidFill>
        <a:latin typeface="+mn-lt"/>
        <a:ea typeface="+mn-ea"/>
        <a:cs typeface="+mn-cs"/>
      </a:defRPr>
    </a:lvl7pPr>
    <a:lvl8pPr marL="15046214" algn="l" defTabSz="4298918" rtl="0" eaLnBrk="1" latinLnBrk="0" hangingPunct="1">
      <a:defRPr sz="8449" kern="1200">
        <a:solidFill>
          <a:schemeClr val="tx1"/>
        </a:solidFill>
        <a:latin typeface="+mn-lt"/>
        <a:ea typeface="+mn-ea"/>
        <a:cs typeface="+mn-cs"/>
      </a:defRPr>
    </a:lvl8pPr>
    <a:lvl9pPr marL="17195675" algn="l" defTabSz="4298918" rtl="0" eaLnBrk="1" latinLnBrk="0" hangingPunct="1">
      <a:defRPr sz="844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DD2DE"/>
    <a:srgbClr val="F3F5FA"/>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707" autoAdjust="0"/>
  </p:normalViewPr>
  <p:slideViewPr>
    <p:cSldViewPr snapToGrid="0" snapToObjects="1" showGuides="1">
      <p:cViewPr>
        <p:scale>
          <a:sx n="50" d="100"/>
          <a:sy n="50" d="100"/>
        </p:scale>
        <p:origin x="-88" y="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5:52.82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1894 496,'-279'4,"1"20,109 5,-58 7,172-32,54-3,0-1,0 0,0 0,0 0,0 0,-1 0,1 0,0 0,0-1,0 1,0 0,0-1,0 1,0-1,0 1,-2-2,3 1,1 0,-1 1,0-1,1 0,-1 1,1-1,-1 0,1 1,-1-1,1 0,0 1,-1-1,1 1,0-1,-1 1,1-1,0 1,0 0,0-1,-1 1,1 0,0 0,1-1,53-21,114-29,-120 38,115-26,2 7,1 7,336-4,-470 29,-33 0,-54-3,-836-120,782 106,62 10,22 4,1 0,0-2,0 0,-33-14,44 10,12 9,0 0,0 0,0-1,0 1,0 0,0 0,-1 0,1-1,0 1,0 0,0 0,0-1,0 1,1 0,-1 0,0-1,0 1,0 0,0 0,0 0,0-1,0 1,0 0,0 0,1-1,-1 1,0 0,0 0,0 0,0 0,1-1,-1 1,0 0,0 0,1 0,3-2,0 0,0 0,0 0,1 0,-1 1,1 0,-1 0,8 0,49-3,-35 3,536-4,-533 6,21 1,-43 0,-15 2,-25 1,0-1,-47 1,38-4,-1119 15,1004-16,99 1,37 0,0 0,1-2,-1 0,-35-8,56 9,0 0,1 0,-1 0,0 0,0 0,1 0,-1-1,0 1,0 0,0 0,1 0,-1 0,0-1,0 1,0 0,0 0,1-1,-1 1,0 0,0 0,0-1,0 1,0 0,0 0,0-1,0 1,0 0,0 0,0-1,0 1,0 0,0 0,0-1,0 1,0 0,0-1,0 1,0 0,0 0,0 0,-1-1,1 1,0 0,0 0,0-1,0 1,-1 0,1 0,0 0,0 0,0-1,-1 1,1 0,0 0,0 0,-1 0,1 0,0 0,0-1,-1 1,23-10,0 1,43-12,-40 14,180-48,-48 13,-102 26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6:07.46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0,'3'3,"4"1,0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6:07.81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5:53.40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1979 56,'-63'7,"17"-1,-659 42,-2-37,678-11,-40 1,-188-2,233 0,-35-5,41 0,18 6,0 0,0-1,0 1,0 0,0 0,-1 0,1 0,0-1,0 1,0 0,0 0,0 0,0 0,0-1,-1 1,1 0,0 0,0 0,0-1,0 1,0 0,0 0,0 0,0-1,0 1,0 0,0 0,0 0,0-1,1 1,-1 0,0 0,0 0,0-1,0 1,0 0,0 0,0 0,0 0,1-1,-1 1,0 0,0 0,0 0,1 0,5-4,0 1,1 0,-1 0,1 1,0 0,0 0,7-1,133-21,84 2,73 5,1785-4,-2044 21,-42 1,-5-1,-22 0,-796 2,493-3,125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5:54.05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4217 101,'534'37,"-344"-18,40 0,98 9,-229-14,-72-6,-27-8,1 0,-1 0,1 0,-1 1,1-1,-1 0,0 0,1 0,-1 1,1-1,-1 0,0 1,1-1,-1 0,0 1,0-1,1 0,-1 1,0-1,0 0,1 1,-1-1,0 1,0-1,0 1,0 0,0-1,-1 1,1-1,0 1,-1-1,1 1,-1-1,1 1,-1-1,1 1,-1-1,1 0,-1 1,1-1,-1 0,0 0,1 1,-1-1,0 0,-29 8,-95 4,-97-3,-117-4,-129-7,-125-5,-1557-27,759 10,1280 24,56 1,-79-9,130 7,7 0,21-1,98-3,84-3,70-5,1411-128,-1462 111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5:54.40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5:54.74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5:55.0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5:55.92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5:56.29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1T00:35:56.63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1/21/2024</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4298918" rtl="0" eaLnBrk="1" latinLnBrk="0" hangingPunct="1">
      <a:defRPr sz="5709" kern="1200">
        <a:solidFill>
          <a:schemeClr val="tx1"/>
        </a:solidFill>
        <a:latin typeface="+mn-lt"/>
        <a:ea typeface="+mn-ea"/>
        <a:cs typeface="+mn-cs"/>
      </a:defRPr>
    </a:lvl1pPr>
    <a:lvl2pPr marL="2149460" algn="l" defTabSz="4298918" rtl="0" eaLnBrk="1" latinLnBrk="0" hangingPunct="1">
      <a:defRPr sz="5709" kern="1200">
        <a:solidFill>
          <a:schemeClr val="tx1"/>
        </a:solidFill>
        <a:latin typeface="+mn-lt"/>
        <a:ea typeface="+mn-ea"/>
        <a:cs typeface="+mn-cs"/>
      </a:defRPr>
    </a:lvl2pPr>
    <a:lvl3pPr marL="4298918" algn="l" defTabSz="4298918" rtl="0" eaLnBrk="1" latinLnBrk="0" hangingPunct="1">
      <a:defRPr sz="5709" kern="1200">
        <a:solidFill>
          <a:schemeClr val="tx1"/>
        </a:solidFill>
        <a:latin typeface="+mn-lt"/>
        <a:ea typeface="+mn-ea"/>
        <a:cs typeface="+mn-cs"/>
      </a:defRPr>
    </a:lvl3pPr>
    <a:lvl4pPr marL="6448378" algn="l" defTabSz="4298918" rtl="0" eaLnBrk="1" latinLnBrk="0" hangingPunct="1">
      <a:defRPr sz="5709" kern="1200">
        <a:solidFill>
          <a:schemeClr val="tx1"/>
        </a:solidFill>
        <a:latin typeface="+mn-lt"/>
        <a:ea typeface="+mn-ea"/>
        <a:cs typeface="+mn-cs"/>
      </a:defRPr>
    </a:lvl4pPr>
    <a:lvl5pPr marL="8597836" algn="l" defTabSz="4298918" rtl="0" eaLnBrk="1" latinLnBrk="0" hangingPunct="1">
      <a:defRPr sz="5709" kern="1200">
        <a:solidFill>
          <a:schemeClr val="tx1"/>
        </a:solidFill>
        <a:latin typeface="+mn-lt"/>
        <a:ea typeface="+mn-ea"/>
        <a:cs typeface="+mn-cs"/>
      </a:defRPr>
    </a:lvl5pPr>
    <a:lvl6pPr marL="10747296" algn="l" defTabSz="4298918" rtl="0" eaLnBrk="1" latinLnBrk="0" hangingPunct="1">
      <a:defRPr sz="5709" kern="1200">
        <a:solidFill>
          <a:schemeClr val="tx1"/>
        </a:solidFill>
        <a:latin typeface="+mn-lt"/>
        <a:ea typeface="+mn-ea"/>
        <a:cs typeface="+mn-cs"/>
      </a:defRPr>
    </a:lvl6pPr>
    <a:lvl7pPr marL="12896756" algn="l" defTabSz="4298918" rtl="0" eaLnBrk="1" latinLnBrk="0" hangingPunct="1">
      <a:defRPr sz="5709" kern="1200">
        <a:solidFill>
          <a:schemeClr val="tx1"/>
        </a:solidFill>
        <a:latin typeface="+mn-lt"/>
        <a:ea typeface="+mn-ea"/>
        <a:cs typeface="+mn-cs"/>
      </a:defRPr>
    </a:lvl7pPr>
    <a:lvl8pPr marL="15046214" algn="l" defTabSz="4298918" rtl="0" eaLnBrk="1" latinLnBrk="0" hangingPunct="1">
      <a:defRPr sz="5709" kern="1200">
        <a:solidFill>
          <a:schemeClr val="tx1"/>
        </a:solidFill>
        <a:latin typeface="+mn-lt"/>
        <a:ea typeface="+mn-ea"/>
        <a:cs typeface="+mn-cs"/>
      </a:defRPr>
    </a:lvl8pPr>
    <a:lvl9pPr marL="17195675" algn="l" defTabSz="4298918" rtl="0" eaLnBrk="1" latinLnBrk="0" hangingPunct="1">
      <a:defRPr sz="57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2" y="7640322"/>
            <a:ext cx="1390442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6951978"/>
            <a:ext cx="13893453"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585460"/>
            <a:ext cx="13884679"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5752776" y="7007148"/>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752776" y="7792353"/>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754150" y="18567653"/>
            <a:ext cx="138225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5754325" y="19329613"/>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741700" y="33432579"/>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741926" y="34204185"/>
            <a:ext cx="1383473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2" y="19330021"/>
            <a:ext cx="13893452"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636210" y="5053660"/>
            <a:ext cx="22536521" cy="921608"/>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636210" y="3844459"/>
            <a:ext cx="22536521" cy="892800"/>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636210" y="1599655"/>
            <a:ext cx="22536521" cy="1947554"/>
          </a:xfrm>
          <a:prstGeom prst="rect">
            <a:avLst/>
          </a:prstGeom>
        </p:spPr>
        <p:txBody>
          <a:bodyPr lIns="95646" tIns="47823" rIns="95646" bIns="47823" anchor="t" anchorCtr="0">
            <a:normAutofit/>
          </a:bodyPr>
          <a:lstStyle>
            <a:lvl1pPr marL="0" indent="0" algn="l">
              <a:buFontTx/>
              <a:buNone/>
              <a:defRPr sz="9599"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0D6D35B-BF84-2543-92DA-0331C28060CB}"/>
              </a:ext>
            </a:extLst>
          </p:cNvPr>
          <p:cNvSpPr>
            <a:spLocks noGrp="1"/>
          </p:cNvSpPr>
          <p:nvPr>
            <p:ph type="body" sz="quarter" idx="10" hasCustomPrompt="1"/>
          </p:nvPr>
        </p:nvSpPr>
        <p:spPr>
          <a:xfrm>
            <a:off x="623692" y="7640322"/>
            <a:ext cx="1390442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0E67470E-2069-0247-A2C5-549920E25D22}"/>
              </a:ext>
            </a:extLst>
          </p:cNvPr>
          <p:cNvSpPr>
            <a:spLocks noGrp="1"/>
          </p:cNvSpPr>
          <p:nvPr>
            <p:ph type="body" sz="quarter" idx="11" hasCustomPrompt="1"/>
          </p:nvPr>
        </p:nvSpPr>
        <p:spPr>
          <a:xfrm>
            <a:off x="636214" y="6951978"/>
            <a:ext cx="13893453"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INTRODUCTION or ABSTRACT</a:t>
            </a:r>
          </a:p>
        </p:txBody>
      </p:sp>
      <p:sp>
        <p:nvSpPr>
          <p:cNvPr id="18" name="Text Placeholder 5">
            <a:extLst>
              <a:ext uri="{FF2B5EF4-FFF2-40B4-BE49-F238E27FC236}">
                <a16:creationId xmlns:a16="http://schemas.microsoft.com/office/drawing/2014/main" id="{EBF0BE94-5404-4541-8F90-23226B2C1A48}"/>
              </a:ext>
            </a:extLst>
          </p:cNvPr>
          <p:cNvSpPr>
            <a:spLocks noGrp="1"/>
          </p:cNvSpPr>
          <p:nvPr>
            <p:ph type="body" sz="quarter" idx="20" hasCustomPrompt="1"/>
          </p:nvPr>
        </p:nvSpPr>
        <p:spPr>
          <a:xfrm>
            <a:off x="636211" y="18585460"/>
            <a:ext cx="13884679"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OBJECTIVES</a:t>
            </a:r>
          </a:p>
        </p:txBody>
      </p:sp>
      <p:sp>
        <p:nvSpPr>
          <p:cNvPr id="19" name="Text Placeholder 5">
            <a:extLst>
              <a:ext uri="{FF2B5EF4-FFF2-40B4-BE49-F238E27FC236}">
                <a16:creationId xmlns:a16="http://schemas.microsoft.com/office/drawing/2014/main" id="{84F03BD7-4104-5C47-8D6D-A9132AF0BD0F}"/>
              </a:ext>
            </a:extLst>
          </p:cNvPr>
          <p:cNvSpPr>
            <a:spLocks noGrp="1"/>
          </p:cNvSpPr>
          <p:nvPr>
            <p:ph type="body" sz="quarter" idx="25" hasCustomPrompt="1"/>
          </p:nvPr>
        </p:nvSpPr>
        <p:spPr>
          <a:xfrm>
            <a:off x="15752776" y="7007148"/>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CONCLUSIONS</a:t>
            </a:r>
          </a:p>
        </p:txBody>
      </p:sp>
      <p:sp>
        <p:nvSpPr>
          <p:cNvPr id="21" name="Text Placeholder 3">
            <a:extLst>
              <a:ext uri="{FF2B5EF4-FFF2-40B4-BE49-F238E27FC236}">
                <a16:creationId xmlns:a16="http://schemas.microsoft.com/office/drawing/2014/main" id="{36B70753-7013-2A4C-BD90-5D59ACFC945E}"/>
              </a:ext>
            </a:extLst>
          </p:cNvPr>
          <p:cNvSpPr>
            <a:spLocks noGrp="1"/>
          </p:cNvSpPr>
          <p:nvPr>
            <p:ph type="body" sz="quarter" idx="26" hasCustomPrompt="1"/>
          </p:nvPr>
        </p:nvSpPr>
        <p:spPr>
          <a:xfrm>
            <a:off x="15752776" y="7792353"/>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22" name="Text Placeholder 5">
            <a:extLst>
              <a:ext uri="{FF2B5EF4-FFF2-40B4-BE49-F238E27FC236}">
                <a16:creationId xmlns:a16="http://schemas.microsoft.com/office/drawing/2014/main" id="{8AED06A5-20A9-0948-A134-5B15274F1A62}"/>
              </a:ext>
            </a:extLst>
          </p:cNvPr>
          <p:cNvSpPr>
            <a:spLocks noGrp="1"/>
          </p:cNvSpPr>
          <p:nvPr>
            <p:ph type="body" sz="quarter" idx="27" hasCustomPrompt="1"/>
          </p:nvPr>
        </p:nvSpPr>
        <p:spPr>
          <a:xfrm>
            <a:off x="15754150" y="18567653"/>
            <a:ext cx="138225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REFERENCES</a:t>
            </a:r>
          </a:p>
        </p:txBody>
      </p:sp>
      <p:sp>
        <p:nvSpPr>
          <p:cNvPr id="23" name="Text Placeholder 3">
            <a:extLst>
              <a:ext uri="{FF2B5EF4-FFF2-40B4-BE49-F238E27FC236}">
                <a16:creationId xmlns:a16="http://schemas.microsoft.com/office/drawing/2014/main" id="{ADFB2D5A-4385-504F-B4BD-D86C35819083}"/>
              </a:ext>
            </a:extLst>
          </p:cNvPr>
          <p:cNvSpPr>
            <a:spLocks noGrp="1"/>
          </p:cNvSpPr>
          <p:nvPr>
            <p:ph type="body" sz="quarter" idx="28" hasCustomPrompt="1"/>
          </p:nvPr>
        </p:nvSpPr>
        <p:spPr>
          <a:xfrm>
            <a:off x="15754325" y="19329613"/>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24" name="Text Placeholder 5">
            <a:extLst>
              <a:ext uri="{FF2B5EF4-FFF2-40B4-BE49-F238E27FC236}">
                <a16:creationId xmlns:a16="http://schemas.microsoft.com/office/drawing/2014/main" id="{404410FD-E3D6-A741-9BF5-3A48528295ED}"/>
              </a:ext>
            </a:extLst>
          </p:cNvPr>
          <p:cNvSpPr>
            <a:spLocks noGrp="1"/>
          </p:cNvSpPr>
          <p:nvPr>
            <p:ph type="body" sz="quarter" idx="29" hasCustomPrompt="1"/>
          </p:nvPr>
        </p:nvSpPr>
        <p:spPr>
          <a:xfrm>
            <a:off x="15741700" y="33432579"/>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ACKNOWLEDGEMENTS or  CONTACT</a:t>
            </a:r>
          </a:p>
        </p:txBody>
      </p:sp>
      <p:sp>
        <p:nvSpPr>
          <p:cNvPr id="31" name="Text Placeholder 3">
            <a:extLst>
              <a:ext uri="{FF2B5EF4-FFF2-40B4-BE49-F238E27FC236}">
                <a16:creationId xmlns:a16="http://schemas.microsoft.com/office/drawing/2014/main" id="{74643D01-9E90-AC49-B935-2B13A7A66D36}"/>
              </a:ext>
            </a:extLst>
          </p:cNvPr>
          <p:cNvSpPr>
            <a:spLocks noGrp="1"/>
          </p:cNvSpPr>
          <p:nvPr>
            <p:ph type="body" sz="quarter" idx="30" hasCustomPrompt="1"/>
          </p:nvPr>
        </p:nvSpPr>
        <p:spPr>
          <a:xfrm>
            <a:off x="15741926" y="34204185"/>
            <a:ext cx="1383473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32" name="Text Placeholder 3">
            <a:extLst>
              <a:ext uri="{FF2B5EF4-FFF2-40B4-BE49-F238E27FC236}">
                <a16:creationId xmlns:a16="http://schemas.microsoft.com/office/drawing/2014/main" id="{72FD442B-6CC3-7C4D-A0F4-DC7320293C69}"/>
              </a:ext>
            </a:extLst>
          </p:cNvPr>
          <p:cNvSpPr>
            <a:spLocks noGrp="1"/>
          </p:cNvSpPr>
          <p:nvPr>
            <p:ph type="body" sz="quarter" idx="96" hasCustomPrompt="1"/>
          </p:nvPr>
        </p:nvSpPr>
        <p:spPr>
          <a:xfrm>
            <a:off x="623692" y="19330021"/>
            <a:ext cx="13893452"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709" indent="-490273">
              <a:defRPr sz="2200">
                <a:latin typeface="Trebuchet MS" pitchFamily="34" charset="0"/>
              </a:defRPr>
            </a:lvl2pPr>
            <a:lvl3pPr marL="1764981" indent="-490273">
              <a:defRPr sz="2200">
                <a:latin typeface="Trebuchet MS" pitchFamily="34" charset="0"/>
              </a:defRPr>
            </a:lvl3pPr>
            <a:lvl4pPr marL="2304281" indent="-539299">
              <a:defRPr sz="2200">
                <a:latin typeface="Trebuchet MS" pitchFamily="34" charset="0"/>
              </a:defRPr>
            </a:lvl4pPr>
            <a:lvl5pPr marL="2696499" indent="-392218">
              <a:defRPr sz="2200">
                <a:latin typeface="Trebuchet MS" pitchFamily="34" charset="0"/>
              </a:defRPr>
            </a:lvl5pPr>
          </a:lstStyle>
          <a:p>
            <a:pPr lvl="0"/>
            <a:r>
              <a:rPr lang="en-US" dirty="0"/>
              <a:t>Type in or paste your text here</a:t>
            </a:r>
          </a:p>
        </p:txBody>
      </p:sp>
      <p:sp>
        <p:nvSpPr>
          <p:cNvPr id="33" name="Text Placeholder 76">
            <a:extLst>
              <a:ext uri="{FF2B5EF4-FFF2-40B4-BE49-F238E27FC236}">
                <a16:creationId xmlns:a16="http://schemas.microsoft.com/office/drawing/2014/main" id="{9747FE7D-AC81-AD47-963F-F2E14AA9747F}"/>
              </a:ext>
            </a:extLst>
          </p:cNvPr>
          <p:cNvSpPr>
            <a:spLocks noGrp="1"/>
          </p:cNvSpPr>
          <p:nvPr>
            <p:ph type="body" sz="quarter" idx="150" hasCustomPrompt="1"/>
          </p:nvPr>
        </p:nvSpPr>
        <p:spPr>
          <a:xfrm>
            <a:off x="636210" y="5053660"/>
            <a:ext cx="22536521" cy="921608"/>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34" name="Text Placeholder 76">
            <a:extLst>
              <a:ext uri="{FF2B5EF4-FFF2-40B4-BE49-F238E27FC236}">
                <a16:creationId xmlns:a16="http://schemas.microsoft.com/office/drawing/2014/main" id="{B7EC434E-731B-884C-BB6B-DEFFF8EC666E}"/>
              </a:ext>
            </a:extLst>
          </p:cNvPr>
          <p:cNvSpPr>
            <a:spLocks noGrp="1"/>
          </p:cNvSpPr>
          <p:nvPr>
            <p:ph type="body" sz="quarter" idx="151" hasCustomPrompt="1"/>
          </p:nvPr>
        </p:nvSpPr>
        <p:spPr>
          <a:xfrm>
            <a:off x="636210" y="3844459"/>
            <a:ext cx="22536521" cy="892800"/>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35" name="Text Placeholder 76">
            <a:extLst>
              <a:ext uri="{FF2B5EF4-FFF2-40B4-BE49-F238E27FC236}">
                <a16:creationId xmlns:a16="http://schemas.microsoft.com/office/drawing/2014/main" id="{A82BFA58-0299-AF45-9301-1CF697C54D5F}"/>
              </a:ext>
            </a:extLst>
          </p:cNvPr>
          <p:cNvSpPr>
            <a:spLocks noGrp="1"/>
          </p:cNvSpPr>
          <p:nvPr>
            <p:ph type="body" sz="quarter" idx="153" hasCustomPrompt="1"/>
          </p:nvPr>
        </p:nvSpPr>
        <p:spPr>
          <a:xfrm>
            <a:off x="636210" y="1599655"/>
            <a:ext cx="22536521" cy="1947554"/>
          </a:xfrm>
          <a:prstGeom prst="rect">
            <a:avLst/>
          </a:prstGeom>
        </p:spPr>
        <p:txBody>
          <a:bodyPr lIns="95646" tIns="47823" rIns="95646" bIns="47823" anchor="t" anchorCtr="0">
            <a:normAutofit/>
          </a:bodyPr>
          <a:lstStyle>
            <a:lvl1pPr marL="0" indent="0" algn="l">
              <a:buFontTx/>
              <a:buNone/>
              <a:defRPr sz="9599"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cxnSp>
        <p:nvCxnSpPr>
          <p:cNvPr id="36" name="Straight Connector 35">
            <a:extLst>
              <a:ext uri="{FF2B5EF4-FFF2-40B4-BE49-F238E27FC236}">
                <a16:creationId xmlns:a16="http://schemas.microsoft.com/office/drawing/2014/main" id="{1215C6C6-5B51-A947-B2BE-0DCC315002FE}"/>
              </a:ext>
            </a:extLst>
          </p:cNvPr>
          <p:cNvCxnSpPr>
            <a:cxnSpLocks/>
          </p:cNvCxnSpPr>
          <p:nvPr userDrawn="1"/>
        </p:nvCxnSpPr>
        <p:spPr>
          <a:xfrm>
            <a:off x="15137607" y="6883734"/>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8999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297638" y="41996961"/>
            <a:ext cx="3243644"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5" name="Table 4">
            <a:extLst>
              <a:ext uri="{FF2B5EF4-FFF2-40B4-BE49-F238E27FC236}">
                <a16:creationId xmlns:a16="http://schemas.microsoft.com/office/drawing/2014/main" id="{1047B911-F730-C048-8FBA-5DAF13A7A361}"/>
              </a:ext>
            </a:extLst>
          </p:cNvPr>
          <p:cNvGraphicFramePr>
            <a:graphicFrameLocks noGrp="1"/>
          </p:cNvGraphicFramePr>
          <p:nvPr userDrawn="1">
            <p:extLst>
              <p:ext uri="{D42A27DB-BD31-4B8C-83A1-F6EECF244321}">
                <p14:modId xmlns:p14="http://schemas.microsoft.com/office/powerpoint/2010/main" val="4047002406"/>
              </p:ext>
            </p:extLst>
          </p:nvPr>
        </p:nvGraphicFramePr>
        <p:xfrm>
          <a:off x="-13167359" y="34253"/>
          <a:ext cx="12558753" cy="42958253"/>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5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1">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1">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3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1">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3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3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3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1">
                    <a:solidFill>
                      <a:srgbClr val="010101"/>
                    </a:solidFill>
                  </a:tcPr>
                </a:tc>
                <a:extLst>
                  <a:ext uri="{0D108BD9-81ED-4DB2-BD59-A6C34878D82A}">
                    <a16:rowId xmlns:a16="http://schemas.microsoft.com/office/drawing/2014/main" val="10001"/>
                  </a:ext>
                </a:extLst>
              </a:tr>
              <a:tr h="282092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3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3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1">
                    <a:solidFill>
                      <a:srgbClr val="010101"/>
                    </a:solidFill>
                  </a:tcPr>
                </a:tc>
                <a:extLst>
                  <a:ext uri="{0D108BD9-81ED-4DB2-BD59-A6C34878D82A}">
                    <a16:rowId xmlns:a16="http://schemas.microsoft.com/office/drawing/2014/main" val="10003"/>
                  </a:ext>
                </a:extLst>
              </a:tr>
              <a:tr h="4538017">
                <a:tc gridSpan="2">
                  <a:txBody>
                    <a:bodyPr/>
                    <a:lstStyle/>
                    <a:p>
                      <a:r>
                        <a:rPr lang="en-US" sz="33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3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1">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1">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3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1">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1">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 name="Table 5">
            <a:extLst>
              <a:ext uri="{FF2B5EF4-FFF2-40B4-BE49-F238E27FC236}">
                <a16:creationId xmlns:a16="http://schemas.microsoft.com/office/drawing/2014/main" id="{FBFF652E-D5FB-6146-A89E-719EC88A984F}"/>
              </a:ext>
            </a:extLst>
          </p:cNvPr>
          <p:cNvGraphicFramePr>
            <a:graphicFrameLocks noGrp="1"/>
          </p:cNvGraphicFramePr>
          <p:nvPr userDrawn="1">
            <p:extLst>
              <p:ext uri="{D42A27DB-BD31-4B8C-83A1-F6EECF244321}">
                <p14:modId xmlns:p14="http://schemas.microsoft.com/office/powerpoint/2010/main" val="3508329640"/>
              </p:ext>
            </p:extLst>
          </p:nvPr>
        </p:nvGraphicFramePr>
        <p:xfrm>
          <a:off x="30776244" y="2"/>
          <a:ext cx="12607943" cy="42781747"/>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5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1">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3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1">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3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5900" u="sng" dirty="0">
                        <a:solidFill>
                          <a:srgbClr val="FFC000"/>
                        </a:solidFill>
                      </a:endParaRPr>
                    </a:p>
                  </a:txBody>
                  <a:tcPr marL="182880" marT="137161">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1">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3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1">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1">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300" b="1" dirty="0">
                          <a:solidFill>
                            <a:srgbClr val="FFC000"/>
                          </a:solidFill>
                          <a:latin typeface="Arial" panose="020B0604020202020204" pitchFamily="34" charset="0"/>
                          <a:cs typeface="Arial" panose="020B0604020202020204" pitchFamily="34" charset="0"/>
                        </a:rPr>
                        <a:t>How to</a:t>
                      </a:r>
                      <a:r>
                        <a:rPr lang="en-US" sz="3300" b="1" baseline="0" dirty="0">
                          <a:solidFill>
                            <a:srgbClr val="FFC000"/>
                          </a:solidFill>
                          <a:latin typeface="Arial" panose="020B0604020202020204" pitchFamily="34" charset="0"/>
                          <a:cs typeface="Arial" panose="020B0604020202020204" pitchFamily="34" charset="0"/>
                        </a:rPr>
                        <a:t> preview your poster prior to printing</a:t>
                      </a:r>
                      <a:endParaRPr lang="en-US" sz="33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1">
                    <a:solidFill>
                      <a:srgbClr val="010101"/>
                    </a:solidFill>
                  </a:tcPr>
                </a:tc>
                <a:tc gridSpan="2">
                  <a:txBody>
                    <a:bodyPr/>
                    <a:lstStyle/>
                    <a:p>
                      <a:pPr rtl="0"/>
                      <a:r>
                        <a:rPr lang="en-US" sz="139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1">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3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1">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1">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1">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500" dirty="0"/>
                    </a:p>
                  </a:txBody>
                  <a:tcPr marL="182880" marT="137161">
                    <a:solidFill>
                      <a:srgbClr val="010101"/>
                    </a:solidFill>
                  </a:tcPr>
                </a:tc>
                <a:extLst>
                  <a:ext uri="{0D108BD9-81ED-4DB2-BD59-A6C34878D82A}">
                    <a16:rowId xmlns:a16="http://schemas.microsoft.com/office/drawing/2014/main" val="10009"/>
                  </a:ext>
                </a:extLst>
              </a:tr>
            </a:tbl>
          </a:graphicData>
        </a:graphic>
      </p:graphicFrame>
      <p:cxnSp>
        <p:nvCxnSpPr>
          <p:cNvPr id="7" name="Straight Connector 6">
            <a:extLst>
              <a:ext uri="{FF2B5EF4-FFF2-40B4-BE49-F238E27FC236}">
                <a16:creationId xmlns:a16="http://schemas.microsoft.com/office/drawing/2014/main" id="{1CB9AE10-324C-114F-9770-91B8D91A8F85}"/>
              </a:ext>
            </a:extLst>
          </p:cNvPr>
          <p:cNvCxnSpPr>
            <a:cxnSpLocks/>
          </p:cNvCxnSpPr>
          <p:nvPr userDrawn="1"/>
        </p:nvCxnSpPr>
        <p:spPr>
          <a:xfrm>
            <a:off x="15137607" y="6883734"/>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06FCDF62-B765-C048-B286-09A39C7ACBCA}"/>
              </a:ext>
            </a:extLst>
          </p:cNvPr>
          <p:cNvCxnSpPr/>
          <p:nvPr userDrawn="1"/>
        </p:nvCxnSpPr>
        <p:spPr>
          <a:xfrm>
            <a:off x="1" y="41670514"/>
            <a:ext cx="30275213" cy="0"/>
          </a:xfrm>
          <a:prstGeom prst="line">
            <a:avLst/>
          </a:prstGeom>
          <a:ln w="12700">
            <a:solidFill>
              <a:srgbClr val="CDD2DE"/>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293"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1985" indent="-1411985" algn="l" defTabSz="3765293"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01" indent="-1176654" algn="l" defTabSz="3765293"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618" indent="-941324" algn="l" defTabSz="3765293"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264"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1910"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55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203"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19850"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49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293" rtl="0" eaLnBrk="1" latinLnBrk="0" hangingPunct="1">
        <a:defRPr sz="7400" kern="1200">
          <a:solidFill>
            <a:schemeClr val="tx1"/>
          </a:solidFill>
          <a:latin typeface="+mn-lt"/>
          <a:ea typeface="+mn-ea"/>
          <a:cs typeface="+mn-cs"/>
        </a:defRPr>
      </a:lvl1pPr>
      <a:lvl2pPr marL="1882648" algn="l" defTabSz="3765293" rtl="0" eaLnBrk="1" latinLnBrk="0" hangingPunct="1">
        <a:defRPr sz="7400" kern="1200">
          <a:solidFill>
            <a:schemeClr val="tx1"/>
          </a:solidFill>
          <a:latin typeface="+mn-lt"/>
          <a:ea typeface="+mn-ea"/>
          <a:cs typeface="+mn-cs"/>
        </a:defRPr>
      </a:lvl2pPr>
      <a:lvl3pPr marL="3765293" algn="l" defTabSz="3765293" rtl="0" eaLnBrk="1" latinLnBrk="0" hangingPunct="1">
        <a:defRPr sz="7400" kern="1200">
          <a:solidFill>
            <a:schemeClr val="tx1"/>
          </a:solidFill>
          <a:latin typeface="+mn-lt"/>
          <a:ea typeface="+mn-ea"/>
          <a:cs typeface="+mn-cs"/>
        </a:defRPr>
      </a:lvl3pPr>
      <a:lvl4pPr marL="5647940" algn="l" defTabSz="3765293" rtl="0" eaLnBrk="1" latinLnBrk="0" hangingPunct="1">
        <a:defRPr sz="7400" kern="1200">
          <a:solidFill>
            <a:schemeClr val="tx1"/>
          </a:solidFill>
          <a:latin typeface="+mn-lt"/>
          <a:ea typeface="+mn-ea"/>
          <a:cs typeface="+mn-cs"/>
        </a:defRPr>
      </a:lvl4pPr>
      <a:lvl5pPr marL="7530586" algn="l" defTabSz="3765293" rtl="0" eaLnBrk="1" latinLnBrk="0" hangingPunct="1">
        <a:defRPr sz="7400" kern="1200">
          <a:solidFill>
            <a:schemeClr val="tx1"/>
          </a:solidFill>
          <a:latin typeface="+mn-lt"/>
          <a:ea typeface="+mn-ea"/>
          <a:cs typeface="+mn-cs"/>
        </a:defRPr>
      </a:lvl5pPr>
      <a:lvl6pPr marL="9413234" algn="l" defTabSz="3765293" rtl="0" eaLnBrk="1" latinLnBrk="0" hangingPunct="1">
        <a:defRPr sz="7400" kern="1200">
          <a:solidFill>
            <a:schemeClr val="tx1"/>
          </a:solidFill>
          <a:latin typeface="+mn-lt"/>
          <a:ea typeface="+mn-ea"/>
          <a:cs typeface="+mn-cs"/>
        </a:defRPr>
      </a:lvl6pPr>
      <a:lvl7pPr marL="11295882" algn="l" defTabSz="3765293" rtl="0" eaLnBrk="1" latinLnBrk="0" hangingPunct="1">
        <a:defRPr sz="7400" kern="1200">
          <a:solidFill>
            <a:schemeClr val="tx1"/>
          </a:solidFill>
          <a:latin typeface="+mn-lt"/>
          <a:ea typeface="+mn-ea"/>
          <a:cs typeface="+mn-cs"/>
        </a:defRPr>
      </a:lvl7pPr>
      <a:lvl8pPr marL="13178527" algn="l" defTabSz="3765293" rtl="0" eaLnBrk="1" latinLnBrk="0" hangingPunct="1">
        <a:defRPr sz="7400" kern="1200">
          <a:solidFill>
            <a:schemeClr val="tx1"/>
          </a:solidFill>
          <a:latin typeface="+mn-lt"/>
          <a:ea typeface="+mn-ea"/>
          <a:cs typeface="+mn-cs"/>
        </a:defRPr>
      </a:lvl8pPr>
      <a:lvl9pPr marL="15061175" algn="l" defTabSz="3765293"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297638" y="41996961"/>
            <a:ext cx="3243644"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cxnSp>
        <p:nvCxnSpPr>
          <p:cNvPr id="3" name="Straight Connector 2">
            <a:extLst>
              <a:ext uri="{FF2B5EF4-FFF2-40B4-BE49-F238E27FC236}">
                <a16:creationId xmlns:a16="http://schemas.microsoft.com/office/drawing/2014/main" id="{AF9E307D-FBD6-0049-B966-5B114BA70428}"/>
              </a:ext>
            </a:extLst>
          </p:cNvPr>
          <p:cNvCxnSpPr>
            <a:cxnSpLocks/>
          </p:cNvCxnSpPr>
          <p:nvPr userDrawn="1"/>
        </p:nvCxnSpPr>
        <p:spPr>
          <a:xfrm>
            <a:off x="15137607" y="6883734"/>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4" name="Straight Connector 3">
            <a:extLst>
              <a:ext uri="{FF2B5EF4-FFF2-40B4-BE49-F238E27FC236}">
                <a16:creationId xmlns:a16="http://schemas.microsoft.com/office/drawing/2014/main" id="{A3040114-F7CC-D141-8F28-8476671F1D46}"/>
              </a:ext>
            </a:extLst>
          </p:cNvPr>
          <p:cNvCxnSpPr/>
          <p:nvPr userDrawn="1"/>
        </p:nvCxnSpPr>
        <p:spPr>
          <a:xfrm>
            <a:off x="1" y="41670514"/>
            <a:ext cx="30275213" cy="0"/>
          </a:xfrm>
          <a:prstGeom prst="line">
            <a:avLst/>
          </a:prstGeom>
          <a:ln w="12700">
            <a:solidFill>
              <a:srgbClr val="CDD2D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33792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765293"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1985" indent="-1411985" algn="l" defTabSz="3765293"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01" indent="-1176654" algn="l" defTabSz="3765293"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618" indent="-941324" algn="l" defTabSz="3765293"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264"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1910"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55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203"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19850"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49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293" rtl="0" eaLnBrk="1" latinLnBrk="0" hangingPunct="1">
        <a:defRPr sz="7400" kern="1200">
          <a:solidFill>
            <a:schemeClr val="tx1"/>
          </a:solidFill>
          <a:latin typeface="+mn-lt"/>
          <a:ea typeface="+mn-ea"/>
          <a:cs typeface="+mn-cs"/>
        </a:defRPr>
      </a:lvl1pPr>
      <a:lvl2pPr marL="1882648" algn="l" defTabSz="3765293" rtl="0" eaLnBrk="1" latinLnBrk="0" hangingPunct="1">
        <a:defRPr sz="7400" kern="1200">
          <a:solidFill>
            <a:schemeClr val="tx1"/>
          </a:solidFill>
          <a:latin typeface="+mn-lt"/>
          <a:ea typeface="+mn-ea"/>
          <a:cs typeface="+mn-cs"/>
        </a:defRPr>
      </a:lvl2pPr>
      <a:lvl3pPr marL="3765293" algn="l" defTabSz="3765293" rtl="0" eaLnBrk="1" latinLnBrk="0" hangingPunct="1">
        <a:defRPr sz="7400" kern="1200">
          <a:solidFill>
            <a:schemeClr val="tx1"/>
          </a:solidFill>
          <a:latin typeface="+mn-lt"/>
          <a:ea typeface="+mn-ea"/>
          <a:cs typeface="+mn-cs"/>
        </a:defRPr>
      </a:lvl3pPr>
      <a:lvl4pPr marL="5647940" algn="l" defTabSz="3765293" rtl="0" eaLnBrk="1" latinLnBrk="0" hangingPunct="1">
        <a:defRPr sz="7400" kern="1200">
          <a:solidFill>
            <a:schemeClr val="tx1"/>
          </a:solidFill>
          <a:latin typeface="+mn-lt"/>
          <a:ea typeface="+mn-ea"/>
          <a:cs typeface="+mn-cs"/>
        </a:defRPr>
      </a:lvl4pPr>
      <a:lvl5pPr marL="7530586" algn="l" defTabSz="3765293" rtl="0" eaLnBrk="1" latinLnBrk="0" hangingPunct="1">
        <a:defRPr sz="7400" kern="1200">
          <a:solidFill>
            <a:schemeClr val="tx1"/>
          </a:solidFill>
          <a:latin typeface="+mn-lt"/>
          <a:ea typeface="+mn-ea"/>
          <a:cs typeface="+mn-cs"/>
        </a:defRPr>
      </a:lvl5pPr>
      <a:lvl6pPr marL="9413234" algn="l" defTabSz="3765293" rtl="0" eaLnBrk="1" latinLnBrk="0" hangingPunct="1">
        <a:defRPr sz="7400" kern="1200">
          <a:solidFill>
            <a:schemeClr val="tx1"/>
          </a:solidFill>
          <a:latin typeface="+mn-lt"/>
          <a:ea typeface="+mn-ea"/>
          <a:cs typeface="+mn-cs"/>
        </a:defRPr>
      </a:lvl6pPr>
      <a:lvl7pPr marL="11295882" algn="l" defTabSz="3765293" rtl="0" eaLnBrk="1" latinLnBrk="0" hangingPunct="1">
        <a:defRPr sz="7400" kern="1200">
          <a:solidFill>
            <a:schemeClr val="tx1"/>
          </a:solidFill>
          <a:latin typeface="+mn-lt"/>
          <a:ea typeface="+mn-ea"/>
          <a:cs typeface="+mn-cs"/>
        </a:defRPr>
      </a:lvl7pPr>
      <a:lvl8pPr marL="13178527" algn="l" defTabSz="3765293" rtl="0" eaLnBrk="1" latinLnBrk="0" hangingPunct="1">
        <a:defRPr sz="7400" kern="1200">
          <a:solidFill>
            <a:schemeClr val="tx1"/>
          </a:solidFill>
          <a:latin typeface="+mn-lt"/>
          <a:ea typeface="+mn-ea"/>
          <a:cs typeface="+mn-cs"/>
        </a:defRPr>
      </a:lvl8pPr>
      <a:lvl9pPr marL="15061175" algn="l" defTabSz="3765293"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4.xml"/><Relationship Id="rId18" Type="http://schemas.openxmlformats.org/officeDocument/2006/relationships/customXml" Target="../ink/ink8.xml"/><Relationship Id="rId3" Type="http://schemas.openxmlformats.org/officeDocument/2006/relationships/image" Target="../media/image8.png"/><Relationship Id="rId21" Type="http://schemas.openxmlformats.org/officeDocument/2006/relationships/image" Target="../media/image16.png"/><Relationship Id="rId7" Type="http://schemas.openxmlformats.org/officeDocument/2006/relationships/customXml" Target="../ink/ink1.xml"/><Relationship Id="rId12" Type="http://schemas.openxmlformats.org/officeDocument/2006/relationships/image" Target="../media/image14.png"/><Relationship Id="rId17" Type="http://schemas.openxmlformats.org/officeDocument/2006/relationships/customXml" Target="../ink/ink7.xml"/><Relationship Id="rId2" Type="http://schemas.openxmlformats.org/officeDocument/2006/relationships/image" Target="../media/image7.png"/><Relationship Id="rId16" Type="http://schemas.openxmlformats.org/officeDocument/2006/relationships/customXml" Target="../ink/ink6.xml"/><Relationship Id="rId20"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customXml" Target="../ink/ink3.xml"/><Relationship Id="rId5" Type="http://schemas.openxmlformats.org/officeDocument/2006/relationships/image" Target="../media/image10.png"/><Relationship Id="rId15" Type="http://schemas.openxmlformats.org/officeDocument/2006/relationships/customXml" Target="../ink/ink5.xml"/><Relationship Id="rId10" Type="http://schemas.openxmlformats.org/officeDocument/2006/relationships/image" Target="../media/image13.png"/><Relationship Id="rId19" Type="http://schemas.openxmlformats.org/officeDocument/2006/relationships/customXml" Target="../ink/ink9.xml"/><Relationship Id="rId4" Type="http://schemas.openxmlformats.org/officeDocument/2006/relationships/image" Target="../media/image9.png"/><Relationship Id="rId9" Type="http://schemas.openxmlformats.org/officeDocument/2006/relationships/customXml" Target="../ink/ink2.xml"/><Relationship Id="rId14" Type="http://schemas.openxmlformats.org/officeDocument/2006/relationships/image" Target="../media/image15.png"/><Relationship Id="rId22" Type="http://schemas.openxmlformats.org/officeDocument/2006/relationships/customXml" Target="../ink/ink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72539-E469-C94C-8292-C89DE20631C1}"/>
              </a:ext>
            </a:extLst>
          </p:cNvPr>
          <p:cNvSpPr>
            <a:spLocks noGrp="1"/>
          </p:cNvSpPr>
          <p:nvPr>
            <p:ph type="body" sz="quarter" idx="10"/>
          </p:nvPr>
        </p:nvSpPr>
        <p:spPr>
          <a:xfrm>
            <a:off x="563137" y="5720952"/>
            <a:ext cx="14032108" cy="5812924"/>
          </a:xfrm>
        </p:spPr>
        <p:txBody>
          <a:bodyPr/>
          <a:lstStyle/>
          <a:p>
            <a:pPr algn="just"/>
            <a:r>
              <a:rPr lang="en-US" dirty="0">
                <a:solidFill>
                  <a:srgbClr val="374151"/>
                </a:solidFill>
                <a:latin typeface="Söhne"/>
              </a:rPr>
              <a:t>This poster conducts a comprehensive analysis of CO2 emissions and forest area data for various countries. It incorporates data cleaning techniques, </a:t>
            </a:r>
            <a:r>
              <a:rPr lang="en-US" dirty="0" err="1">
                <a:solidFill>
                  <a:srgbClr val="374151"/>
                </a:solidFill>
                <a:latin typeface="Söhne"/>
              </a:rPr>
              <a:t>KMeans</a:t>
            </a:r>
            <a:r>
              <a:rPr lang="en-US" dirty="0">
                <a:solidFill>
                  <a:srgbClr val="374151"/>
                </a:solidFill>
                <a:latin typeface="Söhne"/>
              </a:rPr>
              <a:t> clustering, and curve fitting to gain insights into the relationship between forest area and CO2 emissions. It reads and cleans CO2 emissions and forest area datasets, merges them, and performs </a:t>
            </a:r>
            <a:r>
              <a:rPr lang="en-US" dirty="0" err="1">
                <a:solidFill>
                  <a:srgbClr val="374151"/>
                </a:solidFill>
                <a:latin typeface="Söhne"/>
              </a:rPr>
              <a:t>KMeans</a:t>
            </a:r>
            <a:r>
              <a:rPr lang="en-US" dirty="0">
                <a:solidFill>
                  <a:srgbClr val="374151"/>
                </a:solidFill>
                <a:latin typeface="Söhne"/>
              </a:rPr>
              <a:t> clustering, with silhouette scores calculated for evaluation. Visualizations of clustered countries based on forest area and CO2 emissions are generated. Additionally, the script conducts curve fitting and prediction for specific countries, showcasing both historical and predicted trends for CO2 emissions and forest area. Overall, the script provides a structured approach to analyze environmental data and visualize patterns through clustering and curve fitting techniques.</a:t>
            </a:r>
            <a:endParaRPr lang="en-US"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5E96A1DB-69D6-BB44-B779-644162A9B390}"/>
              </a:ext>
            </a:extLst>
          </p:cNvPr>
          <p:cNvSpPr>
            <a:spLocks noGrp="1"/>
          </p:cNvSpPr>
          <p:nvPr>
            <p:ph type="body" sz="quarter" idx="11"/>
          </p:nvPr>
        </p:nvSpPr>
        <p:spPr>
          <a:xfrm>
            <a:off x="706180" y="4867879"/>
            <a:ext cx="13893453" cy="712422"/>
          </a:xfrm>
        </p:spPr>
        <p:txBody>
          <a:bodyPr/>
          <a:lstStyle/>
          <a:p>
            <a:r>
              <a:rPr lang="en-US" sz="3600" dirty="0">
                <a:solidFill>
                  <a:srgbClr val="FFFFFF"/>
                </a:solidFill>
                <a:latin typeface="Times New Roman" panose="02020603050405020304" pitchFamily="18" charset="0"/>
                <a:cs typeface="Times New Roman" panose="02020603050405020304" pitchFamily="18" charset="0"/>
              </a:rPr>
              <a:t>A</a:t>
            </a:r>
            <a:r>
              <a:rPr lang="en-IN" sz="3600" dirty="0" err="1">
                <a:solidFill>
                  <a:srgbClr val="FFFFFF"/>
                </a:solidFill>
                <a:latin typeface="Times New Roman" panose="02020603050405020304" pitchFamily="18" charset="0"/>
                <a:cs typeface="Times New Roman" panose="02020603050405020304" pitchFamily="18" charset="0"/>
              </a:rPr>
              <a:t>bstract</a:t>
            </a:r>
            <a:endParaRPr lang="en-US" sz="3600" dirty="0">
              <a:solidFill>
                <a:srgbClr val="FFFFFF"/>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930A21B-47AC-2448-A229-FC17581B156C}"/>
              </a:ext>
            </a:extLst>
          </p:cNvPr>
          <p:cNvSpPr>
            <a:spLocks noGrp="1"/>
          </p:cNvSpPr>
          <p:nvPr>
            <p:ph type="body" sz="quarter" idx="20"/>
          </p:nvPr>
        </p:nvSpPr>
        <p:spPr>
          <a:xfrm>
            <a:off x="630044" y="12083546"/>
            <a:ext cx="13744770" cy="712422"/>
          </a:xfrm>
        </p:spPr>
        <p:txBody>
          <a:bodyPr/>
          <a:lstStyle/>
          <a:p>
            <a:r>
              <a:rPr lang="en-US" sz="3600" dirty="0">
                <a:latin typeface="Times New Roman" panose="02020603050405020304" pitchFamily="18" charset="0"/>
                <a:cs typeface="Times New Roman" panose="02020603050405020304" pitchFamily="18" charset="0"/>
              </a:rPr>
              <a:t>Clustering of Countries by CO2 Emissions and Forest Area</a:t>
            </a:r>
            <a:endParaRPr lang="en-US" sz="3600" dirty="0"/>
          </a:p>
        </p:txBody>
      </p:sp>
      <p:sp>
        <p:nvSpPr>
          <p:cNvPr id="5" name="Text Placeholder 4">
            <a:extLst>
              <a:ext uri="{FF2B5EF4-FFF2-40B4-BE49-F238E27FC236}">
                <a16:creationId xmlns:a16="http://schemas.microsoft.com/office/drawing/2014/main" id="{423B731D-2357-2142-8F2F-75E168C60B70}"/>
              </a:ext>
            </a:extLst>
          </p:cNvPr>
          <p:cNvSpPr>
            <a:spLocks noGrp="1"/>
          </p:cNvSpPr>
          <p:nvPr>
            <p:ph type="body" sz="quarter" idx="25"/>
          </p:nvPr>
        </p:nvSpPr>
        <p:spPr>
          <a:xfrm>
            <a:off x="636852" y="25701975"/>
            <a:ext cx="13893451" cy="1065313"/>
          </a:xfrm>
        </p:spPr>
        <p:txBody>
          <a:bodyPr/>
          <a:lstStyle/>
          <a:p>
            <a:pPr algn="l"/>
            <a:endParaRPr lang="en-IN" b="1" i="0" dirty="0">
              <a:effectLst/>
              <a:latin typeface="Times New Roman" panose="02020603050405020304" pitchFamily="18" charset="0"/>
              <a:cs typeface="Times New Roman" panose="02020603050405020304" pitchFamily="18" charset="0"/>
            </a:endParaRPr>
          </a:p>
          <a:p>
            <a:pPr algn="ctr"/>
            <a:r>
              <a:rPr lang="en-IN" b="1" i="0" dirty="0">
                <a:effectLst/>
                <a:latin typeface="Times New Roman" panose="02020603050405020304" pitchFamily="18" charset="0"/>
                <a:cs typeface="Times New Roman" panose="02020603050405020304" pitchFamily="18" charset="0"/>
              </a:rPr>
              <a:t>CO2 Emissions Trends in Bolivia and Central African Republic (1990-2030) </a:t>
            </a:r>
          </a:p>
          <a:p>
            <a:endParaRPr lang="en-US" dirty="0"/>
          </a:p>
        </p:txBody>
      </p:sp>
      <p:sp>
        <p:nvSpPr>
          <p:cNvPr id="6" name="Text Placeholder 5">
            <a:extLst>
              <a:ext uri="{FF2B5EF4-FFF2-40B4-BE49-F238E27FC236}">
                <a16:creationId xmlns:a16="http://schemas.microsoft.com/office/drawing/2014/main" id="{40F32A34-9641-B441-B865-A33A288E64BA}"/>
              </a:ext>
            </a:extLst>
          </p:cNvPr>
          <p:cNvSpPr>
            <a:spLocks noGrp="1"/>
          </p:cNvSpPr>
          <p:nvPr>
            <p:ph type="body" sz="quarter" idx="26"/>
          </p:nvPr>
        </p:nvSpPr>
        <p:spPr>
          <a:xfrm>
            <a:off x="15900400" y="4867879"/>
            <a:ext cx="14032108" cy="10638860"/>
          </a:xfrm>
        </p:spPr>
        <p:txBody>
          <a:bodyPr/>
          <a:lstStyle/>
          <a:p>
            <a:pPr marL="457200" indent="-457200">
              <a:buFont typeface="Arial" panose="020B0604020202020204" pitchFamily="34" charset="0"/>
              <a:buChar char="•"/>
            </a:pPr>
            <a:r>
              <a:rPr lang="en-US" b="0" i="0" dirty="0">
                <a:solidFill>
                  <a:srgbClr val="374151"/>
                </a:solidFill>
                <a:effectLst/>
                <a:latin typeface="Söhne"/>
              </a:rPr>
              <a:t>The provided graphs illustrate the CO2 emissions trends for the Central African Republic and Bolivia spanning the years 1990 to 2030. These graphs present a comprehensive view, including both actual data and predicted values.</a:t>
            </a:r>
          </a:p>
          <a:p>
            <a:pPr marL="457200" indent="-457200">
              <a:buFont typeface="Arial" panose="020B0604020202020204" pitchFamily="34" charset="0"/>
              <a:buChar char="•"/>
            </a:pPr>
            <a:r>
              <a:rPr lang="en-US" b="0" i="0" dirty="0">
                <a:solidFill>
                  <a:srgbClr val="374151"/>
                </a:solidFill>
                <a:effectLst/>
                <a:latin typeface="Söhne"/>
              </a:rPr>
              <a:t>Bolivia exhibits a gradual rise in actual emissions to approximately 20,000 kt by 2020, with predictions diverging thereafter, foreseeing just under 45,000 kt by 2030.</a:t>
            </a:r>
            <a:r>
              <a:rPr lang="en-US" dirty="0">
                <a:solidFill>
                  <a:srgbClr val="374151"/>
                </a:solidFill>
                <a:latin typeface="Söhne"/>
              </a:rPr>
              <a:t> </a:t>
            </a:r>
            <a:r>
              <a:rPr lang="en-US" b="0" i="0" dirty="0">
                <a:solidFill>
                  <a:srgbClr val="374151"/>
                </a:solidFill>
                <a:effectLst/>
                <a:latin typeface="Söhne"/>
              </a:rPr>
              <a:t>In the Central African Republic, actual emissions remain consistently low, contrasting with a sharp predicted increase post-2020 to around 10,000 kt by 2030.</a:t>
            </a:r>
            <a:endParaRPr lang="en-US" dirty="0">
              <a:solidFill>
                <a:srgbClr val="374151"/>
              </a:solidFill>
              <a:latin typeface="Söhne"/>
            </a:endParaRPr>
          </a:p>
          <a:p>
            <a:pPr marL="457200" indent="-457200">
              <a:buFont typeface="Arial" panose="020B0604020202020204" pitchFamily="34" charset="0"/>
              <a:buChar char="•"/>
            </a:pPr>
            <a:r>
              <a:rPr lang="en-US" b="0" i="0" dirty="0">
                <a:solidFill>
                  <a:srgbClr val="374151"/>
                </a:solidFill>
                <a:effectLst/>
                <a:latin typeface="Söhne"/>
              </a:rPr>
              <a:t>Both graphs suggest a notable surge in CO2 emissions by 2030 if predictive models prove accurate, particularly concerning for the Central African Republic. These models are crucial tools for policymakers and environmentalists addressing climate change impacts.</a:t>
            </a:r>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pPr marL="457200" indent="-457200">
              <a:buFont typeface="Arial" panose="020B0604020202020204" pitchFamily="34" charset="0"/>
              <a:buChar char="•"/>
            </a:pPr>
            <a:endParaRPr lang="en-US" dirty="0">
              <a:solidFill>
                <a:srgbClr val="374151"/>
              </a:solidFill>
              <a:latin typeface="Söhne"/>
            </a:endParaRPr>
          </a:p>
          <a:p>
            <a:pPr marL="457200" indent="-457200">
              <a:buFont typeface="Arial" panose="020B0604020202020204" pitchFamily="34" charset="0"/>
              <a:buChar char="•"/>
            </a:pPr>
            <a:endParaRPr lang="en-US" b="0" i="0" dirty="0">
              <a:solidFill>
                <a:srgbClr val="374151"/>
              </a:solidFill>
              <a:effectLst/>
              <a:latin typeface="Söhne"/>
            </a:endParaRPr>
          </a:p>
          <a:p>
            <a:endParaRPr lang="en-US" b="0" i="0" dirty="0">
              <a:solidFill>
                <a:srgbClr val="374151"/>
              </a:solidFill>
              <a:effectLst/>
              <a:latin typeface="Söhne"/>
            </a:endParaRPr>
          </a:p>
          <a:p>
            <a:endParaRPr lang="en-US" dirty="0">
              <a:solidFill>
                <a:srgbClr val="374151"/>
              </a:solidFill>
              <a:latin typeface="Times New Roman" panose="02020603050405020304" pitchFamily="18" charset="0"/>
            </a:endParaRPr>
          </a:p>
        </p:txBody>
      </p:sp>
      <p:sp>
        <p:nvSpPr>
          <p:cNvPr id="7" name="Text Placeholder 6">
            <a:extLst>
              <a:ext uri="{FF2B5EF4-FFF2-40B4-BE49-F238E27FC236}">
                <a16:creationId xmlns:a16="http://schemas.microsoft.com/office/drawing/2014/main" id="{FD0892CE-AED0-8B46-B78C-F757D5B1F38B}"/>
              </a:ext>
            </a:extLst>
          </p:cNvPr>
          <p:cNvSpPr>
            <a:spLocks noGrp="1"/>
          </p:cNvSpPr>
          <p:nvPr>
            <p:ph type="body" sz="quarter" idx="27"/>
          </p:nvPr>
        </p:nvSpPr>
        <p:spPr>
          <a:xfrm>
            <a:off x="15993520" y="12074629"/>
            <a:ext cx="13651648" cy="1137294"/>
          </a:xfrm>
        </p:spPr>
        <p:txBody>
          <a:bodyPr/>
          <a:lstStyle/>
          <a:p>
            <a:pPr marL="0" marR="0" lvl="0" indent="0" algn="ctr" defTabSz="3765293" rtl="0" eaLnBrk="1" fontAlgn="auto" latinLnBrk="0" hangingPunct="1">
              <a:lnSpc>
                <a:spcPct val="100000"/>
              </a:lnSpc>
              <a:spcBef>
                <a:spcPct val="20000"/>
              </a:spcBef>
              <a:spcAft>
                <a:spcPts val="0"/>
              </a:spcAft>
              <a:buClrTx/>
              <a:buSzTx/>
              <a:buFont typeface="Arial" pitchFamily="34" charset="0"/>
              <a:buNone/>
              <a:tabLst/>
              <a:defRPr/>
            </a:pPr>
            <a:endParaRPr kumimoji="0" lang="en-IN" sz="35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765293" rtl="0" eaLnBrk="1" fontAlgn="auto" latinLnBrk="0" hangingPunct="1">
              <a:lnSpc>
                <a:spcPct val="100000"/>
              </a:lnSpc>
              <a:spcBef>
                <a:spcPct val="20000"/>
              </a:spcBef>
              <a:spcAft>
                <a:spcPts val="0"/>
              </a:spcAft>
              <a:buClrTx/>
              <a:buSzTx/>
              <a:buFont typeface="Arial" pitchFamily="34" charset="0"/>
              <a:buNone/>
              <a:tabLst/>
              <a:defRPr/>
            </a:pPr>
            <a:r>
              <a:rPr lang="en-IN" dirty="0">
                <a:solidFill>
                  <a:prstClr val="white"/>
                </a:solidFill>
                <a:latin typeface="Times New Roman" panose="02020603050405020304" pitchFamily="18" charset="0"/>
                <a:cs typeface="Times New Roman" panose="02020603050405020304" pitchFamily="18" charset="0"/>
              </a:rPr>
              <a:t>Forest Area</a:t>
            </a:r>
            <a:r>
              <a:rPr kumimoji="0" lang="en-IN" sz="35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Trends in Bolivia and Central African Republic (1990-2030) </a:t>
            </a:r>
          </a:p>
          <a:p>
            <a:endParaRPr lang="en-US" dirty="0"/>
          </a:p>
        </p:txBody>
      </p:sp>
      <p:sp>
        <p:nvSpPr>
          <p:cNvPr id="8" name="Text Placeholder 7">
            <a:extLst>
              <a:ext uri="{FF2B5EF4-FFF2-40B4-BE49-F238E27FC236}">
                <a16:creationId xmlns:a16="http://schemas.microsoft.com/office/drawing/2014/main" id="{A18F49B3-DF24-F345-8341-B3B0487BC063}"/>
              </a:ext>
            </a:extLst>
          </p:cNvPr>
          <p:cNvSpPr>
            <a:spLocks noGrp="1"/>
          </p:cNvSpPr>
          <p:nvPr>
            <p:ph type="body" sz="quarter" idx="28"/>
          </p:nvPr>
        </p:nvSpPr>
        <p:spPr>
          <a:xfrm>
            <a:off x="16090629" y="26563285"/>
            <a:ext cx="13651648" cy="6699320"/>
          </a:xfrm>
        </p:spPr>
        <p:txBody>
          <a:bodyPr/>
          <a:lstStyle/>
          <a:p>
            <a:pPr marL="457200" indent="-457200">
              <a:buFont typeface="Arial" panose="020B0604020202020204" pitchFamily="34" charset="0"/>
              <a:buChar char="•"/>
            </a:pPr>
            <a:r>
              <a:rPr lang="en-US" dirty="0">
                <a:solidFill>
                  <a:srgbClr val="374151"/>
                </a:solidFill>
                <a:latin typeface="Söhne"/>
              </a:rPr>
              <a:t>T</a:t>
            </a:r>
            <a:r>
              <a:rPr lang="en-US" b="0" i="0" dirty="0">
                <a:solidFill>
                  <a:srgbClr val="374151"/>
                </a:solidFill>
                <a:effectLst/>
                <a:latin typeface="Söhne"/>
              </a:rPr>
              <a:t>wo graphs depicting the forest area percentage trends for the Central African Republic and Bolivia from 1990 to 2030. Both graphs feature actual recorded data (blue line) and extrapolated predictions (orange line) showing a consistent downward trend in forest area percentage. The layouts are similar, with x-axis representing years and y-axis representing the percentage of land area covered by forests. </a:t>
            </a:r>
          </a:p>
          <a:p>
            <a:pPr marL="457200" indent="-457200">
              <a:buFont typeface="Arial" panose="020B0604020202020204" pitchFamily="34" charset="0"/>
              <a:buChar char="•"/>
            </a:pPr>
            <a:endParaRPr lang="en-US" dirty="0">
              <a:solidFill>
                <a:srgbClr val="374151"/>
              </a:solidFill>
              <a:latin typeface="Söhne"/>
            </a:endParaRPr>
          </a:p>
          <a:p>
            <a:pPr marL="457200" indent="-457200">
              <a:buFont typeface="Arial" panose="020B0604020202020204" pitchFamily="34" charset="0"/>
              <a:buChar char="•"/>
            </a:pPr>
            <a:r>
              <a:rPr lang="en-US" b="0" i="0" dirty="0">
                <a:solidFill>
                  <a:srgbClr val="374151"/>
                </a:solidFill>
                <a:effectLst/>
                <a:latin typeface="Söhne"/>
              </a:rPr>
              <a:t>The data points on both graphs are closely aligned with the extended curve fit lines, suggesting a consistent trend over the years. The predictions suggest a continuing decline in forest area for both countries.</a:t>
            </a:r>
          </a:p>
          <a:p>
            <a:endParaRPr lang="en-US" dirty="0">
              <a:solidFill>
                <a:srgbClr val="374151"/>
              </a:solidFill>
              <a:latin typeface="Söhne"/>
            </a:endParaRPr>
          </a:p>
          <a:p>
            <a:endParaRPr lang="en-US" dirty="0"/>
          </a:p>
        </p:txBody>
      </p:sp>
      <p:sp>
        <p:nvSpPr>
          <p:cNvPr id="11" name="Text Placeholder 10">
            <a:extLst>
              <a:ext uri="{FF2B5EF4-FFF2-40B4-BE49-F238E27FC236}">
                <a16:creationId xmlns:a16="http://schemas.microsoft.com/office/drawing/2014/main" id="{93067D59-1CEE-B44C-ADB1-8240DC212008}"/>
              </a:ext>
            </a:extLst>
          </p:cNvPr>
          <p:cNvSpPr>
            <a:spLocks noGrp="1"/>
          </p:cNvSpPr>
          <p:nvPr>
            <p:ph type="body" sz="quarter" idx="96"/>
          </p:nvPr>
        </p:nvSpPr>
        <p:spPr>
          <a:xfrm>
            <a:off x="555703" y="12978796"/>
            <a:ext cx="13893452" cy="6600832"/>
          </a:xfrm>
        </p:spPr>
        <p:txBody>
          <a:bodyPr/>
          <a:lstStyle/>
          <a:p>
            <a:r>
              <a:rPr lang="en-US" dirty="0">
                <a:latin typeface="Söhne"/>
              </a:rPr>
              <a:t>The Scatter plot is being used for clustering analysis, comparing countries based on two variables: "Forest area (% of land area)" on the x-axis and "CO2 emissions (kt)" on the y-axis. Each dot represents a country, and the dots are colored and grouped into five different clusters (0 to 4), presumably based on similarities in their forest area and CO2 emissions data. The clustering might have been performed using an algorithm like k-means, indicated by the presence of "Cluster Centers" marked with stars, which represent the central point or the "mean" of each cluster. Additionally, the Silhouette Score is also calculated  for 5 clusters: 0.5603660915040879.</a:t>
            </a:r>
          </a:p>
          <a:p>
            <a:endParaRPr lang="en-US" sz="2400" dirty="0">
              <a:latin typeface="Times New Roman" panose="02020603050405020304" pitchFamily="18" charset="0"/>
            </a:endParaRPr>
          </a:p>
          <a:p>
            <a:endParaRPr lang="en-US" sz="2400" dirty="0">
              <a:latin typeface="Times New Roman" panose="02020603050405020304" pitchFamily="18" charset="0"/>
            </a:endParaRPr>
          </a:p>
          <a:p>
            <a:endParaRPr lang="en-US" sz="2400" dirty="0">
              <a:latin typeface="Times New Roman" panose="02020603050405020304" pitchFamily="18" charset="0"/>
            </a:endParaRPr>
          </a:p>
          <a:p>
            <a:endParaRPr lang="en-US" sz="2400" dirty="0">
              <a:latin typeface="Times New Roman" panose="02020603050405020304" pitchFamily="18" charset="0"/>
            </a:endParaRPr>
          </a:p>
        </p:txBody>
      </p:sp>
      <p:sp>
        <p:nvSpPr>
          <p:cNvPr id="13" name="Text Placeholder 12">
            <a:extLst>
              <a:ext uri="{FF2B5EF4-FFF2-40B4-BE49-F238E27FC236}">
                <a16:creationId xmlns:a16="http://schemas.microsoft.com/office/drawing/2014/main" id="{B7DF585E-BFF2-E54F-A04D-7A360B5247D5}"/>
              </a:ext>
            </a:extLst>
          </p:cNvPr>
          <p:cNvSpPr>
            <a:spLocks noGrp="1"/>
          </p:cNvSpPr>
          <p:nvPr>
            <p:ph type="body" sz="quarter" idx="151"/>
          </p:nvPr>
        </p:nvSpPr>
        <p:spPr>
          <a:xfrm>
            <a:off x="636853" y="3657848"/>
            <a:ext cx="14032109" cy="892800"/>
          </a:xfrm>
        </p:spPr>
        <p:txBody>
          <a:bodyPr>
            <a:normAutofit fontScale="77500" lnSpcReduction="20000"/>
          </a:bodyPr>
          <a:lstStyle/>
          <a:p>
            <a:r>
              <a:rPr lang="en-US" sz="4400" b="0" i="0" dirty="0">
                <a:solidFill>
                  <a:srgbClr val="374151"/>
                </a:solidFill>
                <a:latin typeface="Uni Sans Heavy CAPS" panose="00000500000000000000" pitchFamily="50" charset="0"/>
              </a:rPr>
              <a:t>An Insightful Analysis of Deforestation and Carbon Emissions</a:t>
            </a:r>
            <a:endParaRPr lang="en-US" sz="4400" dirty="0">
              <a:latin typeface="Uni Sans Heavy CAPS" panose="00000500000000000000" pitchFamily="50" charset="0"/>
            </a:endParaRPr>
          </a:p>
        </p:txBody>
      </p:sp>
      <p:sp>
        <p:nvSpPr>
          <p:cNvPr id="14" name="Text Placeholder 13">
            <a:extLst>
              <a:ext uri="{FF2B5EF4-FFF2-40B4-BE49-F238E27FC236}">
                <a16:creationId xmlns:a16="http://schemas.microsoft.com/office/drawing/2014/main" id="{D41F830E-651D-F643-942B-ADB6069521A2}"/>
              </a:ext>
            </a:extLst>
          </p:cNvPr>
          <p:cNvSpPr>
            <a:spLocks noGrp="1"/>
          </p:cNvSpPr>
          <p:nvPr>
            <p:ph type="body" sz="quarter" idx="153"/>
          </p:nvPr>
        </p:nvSpPr>
        <p:spPr>
          <a:xfrm>
            <a:off x="84103" y="684997"/>
            <a:ext cx="15137606" cy="2655619"/>
          </a:xfrm>
        </p:spPr>
        <p:txBody>
          <a:bodyPr>
            <a:noAutofit/>
          </a:bodyPr>
          <a:lstStyle/>
          <a:p>
            <a:pPr algn="ctr"/>
            <a:r>
              <a:rPr lang="en-US" sz="5400" i="0" dirty="0">
                <a:solidFill>
                  <a:srgbClr val="374151"/>
                </a:solidFill>
                <a:latin typeface="Uni Sans Heavy CAPS" panose="00000500000000000000" pitchFamily="50" charset="0"/>
              </a:rPr>
              <a:t>Environmental Trends and Projections: </a:t>
            </a:r>
          </a:p>
          <a:p>
            <a:pPr algn="ctr"/>
            <a:r>
              <a:rPr lang="en-US" sz="5400" dirty="0">
                <a:solidFill>
                  <a:srgbClr val="374151"/>
                </a:solidFill>
                <a:latin typeface="Uni Sans Heavy CAPS" panose="00000500000000000000" pitchFamily="50" charset="0"/>
              </a:rPr>
              <a:t>BOLIVIA And </a:t>
            </a:r>
            <a:r>
              <a:rPr lang="en-US" sz="5400" i="0" dirty="0">
                <a:solidFill>
                  <a:srgbClr val="374151"/>
                </a:solidFill>
                <a:latin typeface="Uni Sans Heavy CAPS" panose="00000500000000000000" pitchFamily="50" charset="0"/>
              </a:rPr>
              <a:t>Central African Republic (1990-2030</a:t>
            </a:r>
            <a:r>
              <a:rPr lang="en-US" sz="4400" i="0" dirty="0">
                <a:solidFill>
                  <a:srgbClr val="374151"/>
                </a:solidFill>
                <a:latin typeface="Uni Sans Heavy CAPS" panose="00000500000000000000" pitchFamily="50" charset="0"/>
              </a:rPr>
              <a:t>)</a:t>
            </a:r>
            <a:endParaRPr lang="en-US" sz="4400" dirty="0">
              <a:latin typeface="Uni Sans Heavy CAPS" panose="00000500000000000000" pitchFamily="50" charset="0"/>
            </a:endParaRPr>
          </a:p>
        </p:txBody>
      </p:sp>
      <p:pic>
        <p:nvPicPr>
          <p:cNvPr id="20" name="Picture 19" descr="A graph of a forest area&#10;&#10;Description automatically generated">
            <a:extLst>
              <a:ext uri="{FF2B5EF4-FFF2-40B4-BE49-F238E27FC236}">
                <a16:creationId xmlns:a16="http://schemas.microsoft.com/office/drawing/2014/main" id="{6AB55E39-FF94-E3A2-7848-D062F5A72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700" y="18079524"/>
            <a:ext cx="10293368" cy="6557112"/>
          </a:xfrm>
          <a:prstGeom prst="rect">
            <a:avLst/>
          </a:prstGeom>
        </p:spPr>
      </p:pic>
      <p:pic>
        <p:nvPicPr>
          <p:cNvPr id="24" name="Picture 23" descr="A graph with a line graph">
            <a:extLst>
              <a:ext uri="{FF2B5EF4-FFF2-40B4-BE49-F238E27FC236}">
                <a16:creationId xmlns:a16="http://schemas.microsoft.com/office/drawing/2014/main" id="{3C296E41-D702-85F7-9035-4C231D39A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433" y="27700259"/>
            <a:ext cx="9924486" cy="6145242"/>
          </a:xfrm>
          <a:prstGeom prst="rect">
            <a:avLst/>
          </a:prstGeom>
        </p:spPr>
      </p:pic>
      <p:pic>
        <p:nvPicPr>
          <p:cNvPr id="26" name="Picture 25" descr="A graph with numbers and lines">
            <a:extLst>
              <a:ext uri="{FF2B5EF4-FFF2-40B4-BE49-F238E27FC236}">
                <a16:creationId xmlns:a16="http://schemas.microsoft.com/office/drawing/2014/main" id="{B6BF6494-0B56-0837-AA44-238133686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2433" y="34830759"/>
            <a:ext cx="9924486" cy="6145242"/>
          </a:xfrm>
          <a:prstGeom prst="rect">
            <a:avLst/>
          </a:prstGeom>
        </p:spPr>
      </p:pic>
      <p:pic>
        <p:nvPicPr>
          <p:cNvPr id="28" name="Picture 27" descr="A graph of a graph with numbers and a line">
            <a:extLst>
              <a:ext uri="{FF2B5EF4-FFF2-40B4-BE49-F238E27FC236}">
                <a16:creationId xmlns:a16="http://schemas.microsoft.com/office/drawing/2014/main" id="{D08C14E7-29C2-08E2-59DB-658B73B9CF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27579" y="13833470"/>
            <a:ext cx="9176992" cy="6353662"/>
          </a:xfrm>
          <a:prstGeom prst="rect">
            <a:avLst/>
          </a:prstGeom>
        </p:spPr>
      </p:pic>
      <p:pic>
        <p:nvPicPr>
          <p:cNvPr id="30" name="Picture 29" descr="A graph of a growing trend">
            <a:extLst>
              <a:ext uri="{FF2B5EF4-FFF2-40B4-BE49-F238E27FC236}">
                <a16:creationId xmlns:a16="http://schemas.microsoft.com/office/drawing/2014/main" id="{CB66BC4F-DC66-05F4-75ED-D5F0DF4A54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31971" y="20476088"/>
            <a:ext cx="9588500" cy="6066109"/>
          </a:xfrm>
          <a:prstGeom prst="rect">
            <a:avLst/>
          </a:prstGeom>
        </p:spPr>
      </p:pic>
      <p:sp>
        <p:nvSpPr>
          <p:cNvPr id="31" name="Text Placeholder 6">
            <a:extLst>
              <a:ext uri="{FF2B5EF4-FFF2-40B4-BE49-F238E27FC236}">
                <a16:creationId xmlns:a16="http://schemas.microsoft.com/office/drawing/2014/main" id="{48028EC2-044D-6874-4874-F3A785A0C049}"/>
              </a:ext>
            </a:extLst>
          </p:cNvPr>
          <p:cNvSpPr txBox="1">
            <a:spLocks/>
          </p:cNvSpPr>
          <p:nvPr/>
        </p:nvSpPr>
        <p:spPr>
          <a:xfrm>
            <a:off x="15993520" y="32462296"/>
            <a:ext cx="13651648" cy="697033"/>
          </a:xfrm>
          <a:prstGeom prst="rect">
            <a:avLst/>
          </a:prstGeom>
          <a:solidFill>
            <a:schemeClr val="accent6"/>
          </a:solidFill>
        </p:spPr>
        <p:txBody>
          <a:bodyPr wrap="square" lIns="78446" tIns="78446" rIns="78446" bIns="78446" anchor="ctr" anchorCtr="0">
            <a:spAutoFit/>
          </a:bodyPr>
          <a:lstStyle>
            <a:lvl1pPr marL="0" indent="0" algn="l" defTabSz="3765293"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9301" indent="-1176654" algn="l" defTabSz="3765293"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618" indent="-941324" algn="l" defTabSz="3765293"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264"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1910"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55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203"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19850"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49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defRPr/>
            </a:pPr>
            <a:r>
              <a:rPr lang="en-US" dirty="0">
                <a:solidFill>
                  <a:prstClr val="white"/>
                </a:solidFill>
                <a:latin typeface="Times New Roman" panose="02020603050405020304" pitchFamily="18" charset="0"/>
                <a:cs typeface="Times New Roman" panose="02020603050405020304" pitchFamily="18" charset="0"/>
              </a:rPr>
              <a:t>Conclusion</a:t>
            </a:r>
            <a:endParaRPr lang="en-IN" dirty="0">
              <a:solidFill>
                <a:prstClr val="white"/>
              </a:solidFill>
              <a:latin typeface="Times New Roman" panose="02020603050405020304" pitchFamily="18" charset="0"/>
              <a:cs typeface="Times New Roman" panose="02020603050405020304" pitchFamily="18" charset="0"/>
            </a:endParaRPr>
          </a:p>
        </p:txBody>
      </p:sp>
      <p:sp>
        <p:nvSpPr>
          <p:cNvPr id="32" name="Text Placeholder 7">
            <a:extLst>
              <a:ext uri="{FF2B5EF4-FFF2-40B4-BE49-F238E27FC236}">
                <a16:creationId xmlns:a16="http://schemas.microsoft.com/office/drawing/2014/main" id="{BFCEFFE2-99ED-08AE-4B4C-DF082F8581CF}"/>
              </a:ext>
            </a:extLst>
          </p:cNvPr>
          <p:cNvSpPr txBox="1">
            <a:spLocks/>
          </p:cNvSpPr>
          <p:nvPr/>
        </p:nvSpPr>
        <p:spPr>
          <a:xfrm>
            <a:off x="15792447" y="33448285"/>
            <a:ext cx="13651648" cy="8669090"/>
          </a:xfrm>
          <a:prstGeom prst="rect">
            <a:avLst/>
          </a:prstGeom>
        </p:spPr>
        <p:txBody>
          <a:bodyPr wrap="square" lIns="196113" tIns="196113" rIns="196113" bIns="196113">
            <a:spAutoFit/>
          </a:bodyPr>
          <a:lstStyle>
            <a:lvl1pPr marL="0" indent="0" algn="l" defTabSz="3765293" rtl="0" eaLnBrk="1" latinLnBrk="0" hangingPunct="1">
              <a:spcBef>
                <a:spcPct val="20000"/>
              </a:spcBef>
              <a:buFont typeface="Arial" pitchFamily="34" charset="0"/>
              <a:buNone/>
              <a:defRPr sz="3200" kern="1200">
                <a:solidFill>
                  <a:schemeClr val="tx2"/>
                </a:solidFill>
                <a:latin typeface="Helvetica" pitchFamily="2" charset="0"/>
                <a:ea typeface="+mn-ea"/>
                <a:cs typeface="Times New Roman" panose="02020603050405020304" pitchFamily="18" charset="0"/>
              </a:defRPr>
            </a:lvl1pPr>
            <a:lvl2pPr marL="1274709" indent="-490273" algn="l" defTabSz="3765293"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4981" indent="-490273" algn="l" defTabSz="3765293"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281" indent="-539299" algn="l" defTabSz="3765293"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499" indent="-392218" algn="l" defTabSz="3765293"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55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203"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19850"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49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b="0" i="0" dirty="0">
                <a:solidFill>
                  <a:srgbClr val="374151"/>
                </a:solidFill>
                <a:effectLst/>
                <a:latin typeface="Söhne"/>
              </a:rPr>
              <a:t>In summary, the provided analysis offers a comprehensive examination of CO2 emissions and forest area data for various countries, employing data cleaning, </a:t>
            </a:r>
            <a:r>
              <a:rPr lang="en-US" b="0" i="0" dirty="0" err="1">
                <a:solidFill>
                  <a:srgbClr val="374151"/>
                </a:solidFill>
                <a:effectLst/>
                <a:latin typeface="Söhne"/>
              </a:rPr>
              <a:t>KMeans</a:t>
            </a:r>
            <a:r>
              <a:rPr lang="en-US" b="0" i="0" dirty="0">
                <a:solidFill>
                  <a:srgbClr val="374151"/>
                </a:solidFill>
                <a:effectLst/>
                <a:latin typeface="Söhne"/>
              </a:rPr>
              <a:t> clustering, and curve fitting techniques. The clustering analysis, depicted through scatter plots, highlights similarities in forest area and CO2 emissions among countries, aiding in the identification of distinct clusters. </a:t>
            </a:r>
          </a:p>
          <a:p>
            <a:r>
              <a:rPr lang="en-US" b="0" i="0" dirty="0">
                <a:solidFill>
                  <a:srgbClr val="374151"/>
                </a:solidFill>
                <a:effectLst/>
                <a:latin typeface="Söhne"/>
              </a:rPr>
              <a:t>The subsequent focus on CO2 emissions trends for the Central African Republic and Bolivia reveals a concerning surge in predicted emissions by 2030, particularly for the former.</a:t>
            </a:r>
          </a:p>
          <a:p>
            <a:r>
              <a:rPr lang="en-US" b="0" i="0" dirty="0">
                <a:solidFill>
                  <a:srgbClr val="374151"/>
                </a:solidFill>
                <a:effectLst/>
                <a:latin typeface="Söhne"/>
              </a:rPr>
              <a:t>The parallel examination of forest area percentage trends for both countries further underscores a consistent downward trajectory, emphasizing the environmental challenges they face. </a:t>
            </a:r>
          </a:p>
          <a:p>
            <a:r>
              <a:rPr lang="en-US" b="0" i="0" dirty="0">
                <a:solidFill>
                  <a:srgbClr val="374151"/>
                </a:solidFill>
                <a:effectLst/>
                <a:latin typeface="Söhne"/>
              </a:rPr>
              <a:t>Overall, these analytical tools and visualizations serve as valuable resources for policymakers and environmentalists, offering insights into the complex relationship between forest cover and carbon emissions, crucial for addressing the impacts of climate change.</a:t>
            </a:r>
            <a:endParaRPr lang="en-US" dirty="0">
              <a:solidFill>
                <a:srgbClr val="374151"/>
              </a:solidFill>
              <a:latin typeface="Söhne"/>
            </a:endParaRPr>
          </a:p>
          <a:p>
            <a:endParaRPr lang="en-US" dirty="0"/>
          </a:p>
        </p:txBody>
      </p:sp>
      <p:sp>
        <p:nvSpPr>
          <p:cNvPr id="33" name="Text Placeholder 6">
            <a:extLst>
              <a:ext uri="{FF2B5EF4-FFF2-40B4-BE49-F238E27FC236}">
                <a16:creationId xmlns:a16="http://schemas.microsoft.com/office/drawing/2014/main" id="{150AD700-8FA6-C6D2-7304-A477036D5A0B}"/>
              </a:ext>
            </a:extLst>
          </p:cNvPr>
          <p:cNvSpPr txBox="1">
            <a:spLocks/>
          </p:cNvSpPr>
          <p:nvPr/>
        </p:nvSpPr>
        <p:spPr>
          <a:xfrm>
            <a:off x="17983470" y="498409"/>
            <a:ext cx="9671748" cy="3928687"/>
          </a:xfrm>
          <a:prstGeom prst="rect">
            <a:avLst/>
          </a:prstGeom>
          <a:solidFill>
            <a:schemeClr val="accent6"/>
          </a:solidFill>
        </p:spPr>
        <p:txBody>
          <a:bodyPr wrap="square" lIns="78446" tIns="78446" rIns="78446" bIns="78446" anchor="ctr" anchorCtr="0">
            <a:spAutoFit/>
          </a:bodyPr>
          <a:lstStyle>
            <a:lvl1pPr marL="0" indent="0" algn="l" defTabSz="3765293" rtl="0" eaLnBrk="1" latinLnBrk="0" hangingPunct="1">
              <a:spcBef>
                <a:spcPct val="20000"/>
              </a:spcBef>
              <a:buFont typeface="Arial" pitchFamily="34" charset="0"/>
              <a:buNone/>
              <a:defRPr sz="3500" b="1" u="none" kern="1200" baseline="0">
                <a:solidFill>
                  <a:schemeClr val="bg1"/>
                </a:solidFill>
                <a:latin typeface="Helvetica" pitchFamily="2" charset="0"/>
                <a:ea typeface="+mn-ea"/>
                <a:cs typeface="+mn-cs"/>
              </a:defRPr>
            </a:lvl1pPr>
            <a:lvl2pPr marL="3059301" indent="-1176654" algn="l" defTabSz="3765293"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618" indent="-941324" algn="l" defTabSz="3765293"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264"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1910"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55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203"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19850"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497" indent="-941324" algn="l" defTabSz="3765293"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defRPr/>
            </a:pPr>
            <a:endParaRPr lang="en-IN" dirty="0">
              <a:solidFill>
                <a:prstClr val="white"/>
              </a:solidFill>
              <a:latin typeface="Times New Roman" panose="02020603050405020304" pitchFamily="18" charset="0"/>
              <a:cs typeface="Times New Roman" panose="02020603050405020304" pitchFamily="18" charset="0"/>
            </a:endParaRPr>
          </a:p>
          <a:p>
            <a:r>
              <a:rPr lang="en-US" dirty="0"/>
              <a:t>Name: Mohammed Nihad Kaipalli</a:t>
            </a:r>
          </a:p>
          <a:p>
            <a:r>
              <a:rPr lang="en-US" dirty="0"/>
              <a:t>Student ID</a:t>
            </a:r>
            <a:r>
              <a:rPr lang="en-US"/>
              <a:t>: 22081746</a:t>
            </a:r>
          </a:p>
          <a:p>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86DBBAE1-3280-D6C7-AD91-04D67DB96E1B}"/>
                  </a:ext>
                </a:extLst>
              </p14:cNvPr>
              <p14:cNvContentPartPr/>
              <p14:nvPr/>
            </p14:nvContentPartPr>
            <p14:xfrm>
              <a:off x="2328160" y="42144160"/>
              <a:ext cx="787680" cy="214200"/>
            </p14:xfrm>
          </p:contentPart>
        </mc:Choice>
        <mc:Fallback xmlns="">
          <p:pic>
            <p:nvPicPr>
              <p:cNvPr id="34" name="Ink 33">
                <a:extLst>
                  <a:ext uri="{FF2B5EF4-FFF2-40B4-BE49-F238E27FC236}">
                    <a16:creationId xmlns:a16="http://schemas.microsoft.com/office/drawing/2014/main" id="{86DBBAE1-3280-D6C7-AD91-04D67DB96E1B}"/>
                  </a:ext>
                </a:extLst>
              </p:cNvPr>
              <p:cNvPicPr/>
              <p:nvPr/>
            </p:nvPicPr>
            <p:blipFill>
              <a:blip r:embed="rId8"/>
              <a:stretch>
                <a:fillRect/>
              </a:stretch>
            </p:blipFill>
            <p:spPr>
              <a:xfrm>
                <a:off x="2274520" y="42036160"/>
                <a:ext cx="89532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9E1FBD29-C50B-D4FF-F46C-836217FD7227}"/>
                  </a:ext>
                </a:extLst>
              </p14:cNvPr>
              <p14:cNvContentPartPr/>
              <p14:nvPr/>
            </p14:nvContentPartPr>
            <p14:xfrm>
              <a:off x="1941880" y="42112120"/>
              <a:ext cx="1037880" cy="46440"/>
            </p14:xfrm>
          </p:contentPart>
        </mc:Choice>
        <mc:Fallback xmlns="">
          <p:pic>
            <p:nvPicPr>
              <p:cNvPr id="35" name="Ink 34">
                <a:extLst>
                  <a:ext uri="{FF2B5EF4-FFF2-40B4-BE49-F238E27FC236}">
                    <a16:creationId xmlns:a16="http://schemas.microsoft.com/office/drawing/2014/main" id="{9E1FBD29-C50B-D4FF-F46C-836217FD7227}"/>
                  </a:ext>
                </a:extLst>
              </p:cNvPr>
              <p:cNvPicPr/>
              <p:nvPr/>
            </p:nvPicPr>
            <p:blipFill>
              <a:blip r:embed="rId10"/>
              <a:stretch>
                <a:fillRect/>
              </a:stretch>
            </p:blipFill>
            <p:spPr>
              <a:xfrm>
                <a:off x="1887880" y="42004480"/>
                <a:ext cx="11455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 35">
                <a:extLst>
                  <a:ext uri="{FF2B5EF4-FFF2-40B4-BE49-F238E27FC236}">
                    <a16:creationId xmlns:a16="http://schemas.microsoft.com/office/drawing/2014/main" id="{F2B0B0F1-A217-DDE6-9CBF-094664BAACAD}"/>
                  </a:ext>
                </a:extLst>
              </p14:cNvPr>
              <p14:cNvContentPartPr/>
              <p14:nvPr/>
            </p14:nvContentPartPr>
            <p14:xfrm>
              <a:off x="748840" y="42064240"/>
              <a:ext cx="2027880" cy="99360"/>
            </p14:xfrm>
          </p:contentPart>
        </mc:Choice>
        <mc:Fallback xmlns="">
          <p:pic>
            <p:nvPicPr>
              <p:cNvPr id="36" name="Ink 35">
                <a:extLst>
                  <a:ext uri="{FF2B5EF4-FFF2-40B4-BE49-F238E27FC236}">
                    <a16:creationId xmlns:a16="http://schemas.microsoft.com/office/drawing/2014/main" id="{F2B0B0F1-A217-DDE6-9CBF-094664BAACAD}"/>
                  </a:ext>
                </a:extLst>
              </p:cNvPr>
              <p:cNvPicPr/>
              <p:nvPr/>
            </p:nvPicPr>
            <p:blipFill>
              <a:blip r:embed="rId12"/>
              <a:stretch>
                <a:fillRect/>
              </a:stretch>
            </p:blipFill>
            <p:spPr>
              <a:xfrm>
                <a:off x="694840" y="41956240"/>
                <a:ext cx="21355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7331E041-78ED-5AC2-99E8-30DE81AA8384}"/>
                  </a:ext>
                </a:extLst>
              </p14:cNvPr>
              <p14:cNvContentPartPr/>
              <p14:nvPr/>
            </p14:nvContentPartPr>
            <p14:xfrm>
              <a:off x="1765120" y="42024280"/>
              <a:ext cx="360" cy="360"/>
            </p14:xfrm>
          </p:contentPart>
        </mc:Choice>
        <mc:Fallback xmlns="">
          <p:pic>
            <p:nvPicPr>
              <p:cNvPr id="37" name="Ink 36">
                <a:extLst>
                  <a:ext uri="{FF2B5EF4-FFF2-40B4-BE49-F238E27FC236}">
                    <a16:creationId xmlns:a16="http://schemas.microsoft.com/office/drawing/2014/main" id="{7331E041-78ED-5AC2-99E8-30DE81AA8384}"/>
                  </a:ext>
                </a:extLst>
              </p:cNvPr>
              <p:cNvPicPr/>
              <p:nvPr/>
            </p:nvPicPr>
            <p:blipFill>
              <a:blip r:embed="rId14"/>
              <a:stretch>
                <a:fillRect/>
              </a:stretch>
            </p:blipFill>
            <p:spPr>
              <a:xfrm>
                <a:off x="1711480" y="419162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207D4B31-1E64-6934-A189-B49DF09798DE}"/>
                  </a:ext>
                </a:extLst>
              </p14:cNvPr>
              <p14:cNvContentPartPr/>
              <p14:nvPr/>
            </p14:nvContentPartPr>
            <p14:xfrm>
              <a:off x="1765120" y="42024280"/>
              <a:ext cx="360" cy="360"/>
            </p14:xfrm>
          </p:contentPart>
        </mc:Choice>
        <mc:Fallback xmlns="">
          <p:pic>
            <p:nvPicPr>
              <p:cNvPr id="38" name="Ink 37">
                <a:extLst>
                  <a:ext uri="{FF2B5EF4-FFF2-40B4-BE49-F238E27FC236}">
                    <a16:creationId xmlns:a16="http://schemas.microsoft.com/office/drawing/2014/main" id="{207D4B31-1E64-6934-A189-B49DF09798DE}"/>
                  </a:ext>
                </a:extLst>
              </p:cNvPr>
              <p:cNvPicPr/>
              <p:nvPr/>
            </p:nvPicPr>
            <p:blipFill>
              <a:blip r:embed="rId14"/>
              <a:stretch>
                <a:fillRect/>
              </a:stretch>
            </p:blipFill>
            <p:spPr>
              <a:xfrm>
                <a:off x="1711480" y="419162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a16="http://schemas.microsoft.com/office/drawing/2014/main" id="{25E7BD12-D46E-6B38-0710-D114B3DCA416}"/>
                  </a:ext>
                </a:extLst>
              </p14:cNvPr>
              <p14:cNvContentPartPr/>
              <p14:nvPr/>
            </p14:nvContentPartPr>
            <p14:xfrm>
              <a:off x="1765120" y="42024280"/>
              <a:ext cx="360" cy="360"/>
            </p14:xfrm>
          </p:contentPart>
        </mc:Choice>
        <mc:Fallback xmlns="">
          <p:pic>
            <p:nvPicPr>
              <p:cNvPr id="39" name="Ink 38">
                <a:extLst>
                  <a:ext uri="{FF2B5EF4-FFF2-40B4-BE49-F238E27FC236}">
                    <a16:creationId xmlns:a16="http://schemas.microsoft.com/office/drawing/2014/main" id="{25E7BD12-D46E-6B38-0710-D114B3DCA416}"/>
                  </a:ext>
                </a:extLst>
              </p:cNvPr>
              <p:cNvPicPr/>
              <p:nvPr/>
            </p:nvPicPr>
            <p:blipFill>
              <a:blip r:embed="rId14"/>
              <a:stretch>
                <a:fillRect/>
              </a:stretch>
            </p:blipFill>
            <p:spPr>
              <a:xfrm>
                <a:off x="1711480" y="419162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Ink 39">
                <a:extLst>
                  <a:ext uri="{FF2B5EF4-FFF2-40B4-BE49-F238E27FC236}">
                    <a16:creationId xmlns:a16="http://schemas.microsoft.com/office/drawing/2014/main" id="{88F2814F-1067-D1BA-4E6A-6FFAACCB0EF8}"/>
                  </a:ext>
                </a:extLst>
              </p14:cNvPr>
              <p14:cNvContentPartPr/>
              <p14:nvPr/>
            </p14:nvContentPartPr>
            <p14:xfrm>
              <a:off x="2234920" y="42240280"/>
              <a:ext cx="360" cy="360"/>
            </p14:xfrm>
          </p:contentPart>
        </mc:Choice>
        <mc:Fallback xmlns="">
          <p:pic>
            <p:nvPicPr>
              <p:cNvPr id="40" name="Ink 39">
                <a:extLst>
                  <a:ext uri="{FF2B5EF4-FFF2-40B4-BE49-F238E27FC236}">
                    <a16:creationId xmlns:a16="http://schemas.microsoft.com/office/drawing/2014/main" id="{88F2814F-1067-D1BA-4E6A-6FFAACCB0EF8}"/>
                  </a:ext>
                </a:extLst>
              </p:cNvPr>
              <p:cNvPicPr/>
              <p:nvPr/>
            </p:nvPicPr>
            <p:blipFill>
              <a:blip r:embed="rId14"/>
              <a:stretch>
                <a:fillRect/>
              </a:stretch>
            </p:blipFill>
            <p:spPr>
              <a:xfrm>
                <a:off x="2181280" y="421322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id="{42E292F1-5EA2-445F-A055-9214F62569AD}"/>
                  </a:ext>
                </a:extLst>
              </p14:cNvPr>
              <p14:cNvContentPartPr/>
              <p14:nvPr/>
            </p14:nvContentPartPr>
            <p14:xfrm>
              <a:off x="2234920" y="42240280"/>
              <a:ext cx="360" cy="360"/>
            </p14:xfrm>
          </p:contentPart>
        </mc:Choice>
        <mc:Fallback xmlns="">
          <p:pic>
            <p:nvPicPr>
              <p:cNvPr id="41" name="Ink 40">
                <a:extLst>
                  <a:ext uri="{FF2B5EF4-FFF2-40B4-BE49-F238E27FC236}">
                    <a16:creationId xmlns:a16="http://schemas.microsoft.com/office/drawing/2014/main" id="{42E292F1-5EA2-445F-A055-9214F62569AD}"/>
                  </a:ext>
                </a:extLst>
              </p:cNvPr>
              <p:cNvPicPr/>
              <p:nvPr/>
            </p:nvPicPr>
            <p:blipFill>
              <a:blip r:embed="rId14"/>
              <a:stretch>
                <a:fillRect/>
              </a:stretch>
            </p:blipFill>
            <p:spPr>
              <a:xfrm>
                <a:off x="2181280" y="421322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2" name="Ink 41">
                <a:extLst>
                  <a:ext uri="{FF2B5EF4-FFF2-40B4-BE49-F238E27FC236}">
                    <a16:creationId xmlns:a16="http://schemas.microsoft.com/office/drawing/2014/main" id="{7F268210-5911-D0B1-D67C-84AA3D859555}"/>
                  </a:ext>
                </a:extLst>
              </p14:cNvPr>
              <p14:cNvContentPartPr/>
              <p14:nvPr/>
            </p14:nvContentPartPr>
            <p14:xfrm>
              <a:off x="2234920" y="42240280"/>
              <a:ext cx="360" cy="360"/>
            </p14:xfrm>
          </p:contentPart>
        </mc:Choice>
        <mc:Fallback xmlns="">
          <p:pic>
            <p:nvPicPr>
              <p:cNvPr id="42" name="Ink 41">
                <a:extLst>
                  <a:ext uri="{FF2B5EF4-FFF2-40B4-BE49-F238E27FC236}">
                    <a16:creationId xmlns:a16="http://schemas.microsoft.com/office/drawing/2014/main" id="{7F268210-5911-D0B1-D67C-84AA3D859555}"/>
                  </a:ext>
                </a:extLst>
              </p:cNvPr>
              <p:cNvPicPr/>
              <p:nvPr/>
            </p:nvPicPr>
            <p:blipFill>
              <a:blip r:embed="rId14"/>
              <a:stretch>
                <a:fillRect/>
              </a:stretch>
            </p:blipFill>
            <p:spPr>
              <a:xfrm>
                <a:off x="2181280" y="421322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3" name="Ink 42">
                <a:extLst>
                  <a:ext uri="{FF2B5EF4-FFF2-40B4-BE49-F238E27FC236}">
                    <a16:creationId xmlns:a16="http://schemas.microsoft.com/office/drawing/2014/main" id="{E2CAEA25-9FDD-B139-6884-D6198285B63A}"/>
                  </a:ext>
                </a:extLst>
              </p14:cNvPr>
              <p14:cNvContentPartPr/>
              <p14:nvPr/>
            </p14:nvContentPartPr>
            <p14:xfrm>
              <a:off x="1974640" y="42043360"/>
              <a:ext cx="6840" cy="3960"/>
            </p14:xfrm>
          </p:contentPart>
        </mc:Choice>
        <mc:Fallback xmlns="">
          <p:pic>
            <p:nvPicPr>
              <p:cNvPr id="43" name="Ink 42">
                <a:extLst>
                  <a:ext uri="{FF2B5EF4-FFF2-40B4-BE49-F238E27FC236}">
                    <a16:creationId xmlns:a16="http://schemas.microsoft.com/office/drawing/2014/main" id="{E2CAEA25-9FDD-B139-6884-D6198285B63A}"/>
                  </a:ext>
                </a:extLst>
              </p:cNvPr>
              <p:cNvPicPr/>
              <p:nvPr/>
            </p:nvPicPr>
            <p:blipFill>
              <a:blip r:embed="rId21"/>
              <a:stretch>
                <a:fillRect/>
              </a:stretch>
            </p:blipFill>
            <p:spPr>
              <a:xfrm>
                <a:off x="1921000" y="41935360"/>
                <a:ext cx="1144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4" name="Ink 43">
                <a:extLst>
                  <a:ext uri="{FF2B5EF4-FFF2-40B4-BE49-F238E27FC236}">
                    <a16:creationId xmlns:a16="http://schemas.microsoft.com/office/drawing/2014/main" id="{C1D00FC2-8E73-2C40-9F58-C12E39E4BCB9}"/>
                  </a:ext>
                </a:extLst>
              </p14:cNvPr>
              <p14:cNvContentPartPr/>
              <p14:nvPr/>
            </p14:nvContentPartPr>
            <p14:xfrm>
              <a:off x="1987240" y="42049480"/>
              <a:ext cx="360" cy="360"/>
            </p14:xfrm>
          </p:contentPart>
        </mc:Choice>
        <mc:Fallback xmlns="">
          <p:pic>
            <p:nvPicPr>
              <p:cNvPr id="44" name="Ink 43">
                <a:extLst>
                  <a:ext uri="{FF2B5EF4-FFF2-40B4-BE49-F238E27FC236}">
                    <a16:creationId xmlns:a16="http://schemas.microsoft.com/office/drawing/2014/main" id="{C1D00FC2-8E73-2C40-9F58-C12E39E4BCB9}"/>
                  </a:ext>
                </a:extLst>
              </p:cNvPr>
              <p:cNvPicPr/>
              <p:nvPr/>
            </p:nvPicPr>
            <p:blipFill>
              <a:blip r:embed="rId14"/>
              <a:stretch>
                <a:fillRect/>
              </a:stretch>
            </p:blipFill>
            <p:spPr>
              <a:xfrm>
                <a:off x="1933600" y="41941480"/>
                <a:ext cx="108000" cy="216000"/>
              </a:xfrm>
              <a:prstGeom prst="rect">
                <a:avLst/>
              </a:prstGeom>
            </p:spPr>
          </p:pic>
        </mc:Fallback>
      </mc:AlternateContent>
      <p:sp>
        <p:nvSpPr>
          <p:cNvPr id="47" name="Rectangle 46">
            <a:extLst>
              <a:ext uri="{FF2B5EF4-FFF2-40B4-BE49-F238E27FC236}">
                <a16:creationId xmlns:a16="http://schemas.microsoft.com/office/drawing/2014/main" id="{59A5751E-3DBF-64C2-F508-8B941C95D35C}"/>
              </a:ext>
            </a:extLst>
          </p:cNvPr>
          <p:cNvSpPr/>
          <p:nvPr/>
        </p:nvSpPr>
        <p:spPr>
          <a:xfrm>
            <a:off x="1411705" y="41885937"/>
            <a:ext cx="2027880" cy="472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8761780"/>
      </p:ext>
    </p:extLst>
  </p:cSld>
  <p:clrMapOvr>
    <a:masterClrMapping/>
  </p:clrMapOvr>
</p:sld>
</file>

<file path=ppt/theme/theme1.xml><?xml version="1.0" encoding="utf-8"?>
<a:theme xmlns:a="http://schemas.openxmlformats.org/drawingml/2006/main" name="30x4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1619</TotalTime>
  <Words>711</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vt:i4>
      </vt:variant>
    </vt:vector>
  </HeadingPairs>
  <TitlesOfParts>
    <vt:vector size="12" baseType="lpstr">
      <vt:lpstr>Arial</vt:lpstr>
      <vt:lpstr>Arial Black</vt:lpstr>
      <vt:lpstr>Calibri</vt:lpstr>
      <vt:lpstr>Helvetica</vt:lpstr>
      <vt:lpstr>Helvetica Light</vt:lpstr>
      <vt:lpstr>Söhne</vt:lpstr>
      <vt:lpstr>Times New Roman</vt:lpstr>
      <vt:lpstr>Trebuchet MS</vt:lpstr>
      <vt:lpstr>Uni Sans Heavy CAPS</vt:lpstr>
      <vt:lpstr>30x40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Mohammed Nihad Kaipalli [Student-PECS]</cp:lastModifiedBy>
  <cp:revision>42</cp:revision>
  <dcterms:created xsi:type="dcterms:W3CDTF">2012-02-10T00:10:15Z</dcterms:created>
  <dcterms:modified xsi:type="dcterms:W3CDTF">2024-01-21T13:17:33Z</dcterms:modified>
  <cp:category>Research poster templates</cp:category>
</cp:coreProperties>
</file>