
<file path=[Content_Types].xml><?xml version="1.0" encoding="utf-8"?>
<Types xmlns="http://schemas.openxmlformats.org/package/2006/content-types"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21"/>
  </p:notesMasterIdLst>
  <p:handoutMasterIdLst>
    <p:handoutMasterId r:id="rId22"/>
  </p:handoutMasterIdLst>
  <p:sldIdLst>
    <p:sldId id="350" r:id="rId8"/>
    <p:sldId id="351" r:id="rId9"/>
    <p:sldId id="352" r:id="rId10"/>
    <p:sldId id="360" r:id="rId11"/>
    <p:sldId id="362" r:id="rId12"/>
    <p:sldId id="363" r:id="rId13"/>
    <p:sldId id="353" r:id="rId14"/>
    <p:sldId id="354" r:id="rId15"/>
    <p:sldId id="364" r:id="rId16"/>
    <p:sldId id="365" r:id="rId17"/>
    <p:sldId id="355" r:id="rId18"/>
    <p:sldId id="357" r:id="rId19"/>
    <p:sldId id="359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38"/>
  </p:normalViewPr>
  <p:slideViewPr>
    <p:cSldViewPr snapToGrid="0" showGuides="1">
      <p:cViewPr>
        <p:scale>
          <a:sx n="100" d="100"/>
          <a:sy n="100" d="100"/>
        </p:scale>
        <p:origin x="-1027" y="-259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9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6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2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05" y="4652689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3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69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82" y="4757071"/>
            <a:ext cx="1326052" cy="343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Macro-Enabled_Worksheet1.xlsm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Analyze </a:t>
            </a:r>
            <a:r>
              <a:rPr lang="en-US" dirty="0"/>
              <a:t>This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 smtClean="0"/>
              <a:t>Final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25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</a:t>
            </a:r>
            <a:r>
              <a:rPr lang="en-US" dirty="0" smtClean="0"/>
              <a:t>logic/model/strategy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7376" y="753527"/>
            <a:ext cx="776487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variable used in the final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logic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mvar42: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Financial stress index of borrower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mvar43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credit lines in which the borrower has never missed any payment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mvar45,mvar46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loans on which borrower has missed 2 payments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mvar47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Type of product the applicant applied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total_75%_credit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mvar19 +mvar20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max_credit_avail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mvar7 + mvar8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severity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mvar3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+ mvar4+mvar5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total_num_avail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mvar17 + mvar18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Note : A lot of other variables were also created but had not contributed significantly in CV score.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9716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4438" y="699150"/>
            <a:ext cx="880518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itchFamily="34" charset="0"/>
                <a:cs typeface="Calibri" pitchFamily="34" charset="0"/>
              </a:rPr>
              <a:t>We spent our initial time performing exploratory data analysis (EDA) of the given dataset and based on the observations we did our final modelling.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itchFamily="34" charset="0"/>
                <a:cs typeface="Calibri" pitchFamily="34" charset="0"/>
              </a:rPr>
              <a:t>We did univariate and bivariate analysis of each variable and pre-processed the data carefully which include missing value imputation, outlier treatment, normalizing the data and feature engineering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To remove skewness in the data we picked top 20 most skewed data and applied box cox.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itchFamily="34" charset="0"/>
                <a:cs typeface="Calibri" pitchFamily="34" charset="0"/>
              </a:rPr>
              <a:t>We created our own evaluation metric which incorporated the condition given in problem statement which was responsible for the LB score.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Hyper 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parameter tuning was also done using metric defined above and specifically focused on parameters which deal with imbalance issue.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itchFamily="34" charset="0"/>
                <a:cs typeface="Calibri" pitchFamily="34" charset="0"/>
              </a:rPr>
              <a:t>We tried different algorithms like logistic regression, SVM, random forest,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adaboost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Catboost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IN" sz="1400" dirty="0" err="1">
                <a:latin typeface="Calibri" pitchFamily="34" charset="0"/>
                <a:cs typeface="Calibri" pitchFamily="34" charset="0"/>
              </a:rPr>
              <a:t>xgboost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 on the processed data. After experimenting with various algorithms,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we finally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ensembled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the result of 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5 different 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models of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classifier 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with the same parameters and different seeds 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to get the final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prediction and then using stacked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ensembling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with logistic regression.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512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298" y="1456302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219658"/>
              </p:ext>
            </p:extLst>
          </p:nvPr>
        </p:nvGraphicFramePr>
        <p:xfrm>
          <a:off x="6684963" y="0"/>
          <a:ext cx="523557" cy="5038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acro-Enabled Worksheet" r:id="rId4" imgW="1226997" imgH="11894741" progId="Excel.SheetMacroEnabled.12">
                  <p:embed/>
                </p:oleObj>
              </mc:Choice>
              <mc:Fallback>
                <p:oleObj name="Macro-Enabled Worksheet" r:id="rId4" imgW="1226997" imgH="1189474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4963" y="0"/>
                        <a:ext cx="523557" cy="5038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51851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0832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349696"/>
              </p:ext>
            </p:extLst>
          </p:nvPr>
        </p:nvGraphicFramePr>
        <p:xfrm>
          <a:off x="584424" y="2530475"/>
          <a:ext cx="822960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Abhishek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IIT Roorkee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17112005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9716315378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ab971631@gmail.com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Nihal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IIT Roorkee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17312018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7354212003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singhnihal1111@gmail.com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70" y="134685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 Jaegers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970" y="1474044"/>
            <a:ext cx="83769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pre-processed the dataset which includes missing values imputation, normalization, treated outliers, and feature engineering using EDA.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We had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ensembled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result of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classifier,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XGBoost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classifier and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Catboost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in stacking(logistic)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 get the final prediction (there was a substantial increase in the CV score, there was some improvement in the LB score as well, though not in the same magnitude)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298" y="752490"/>
            <a:ext cx="88051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Pre-processing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created a prediction model to estimate values that imputed the Missing values in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mvar15 (Reason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mvar15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correlated with several other variables such as: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mvar14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etc.).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Skewed variables were normalized using box-cox transformations.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Boosting model tend to perform poorly when values of single type occur multiple times in a single column so to compensate that, noise was added to continuous features.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967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406" y="653898"/>
            <a:ext cx="880518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Cross Validation: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We used stratified 5-fold cross validation technique.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Evaluation metric used were: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ROC AUC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Precision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score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created our own evaluation metric in which we gave more weightage to False positive as it is more unfavorable in our case:</a:t>
            </a:r>
          </a:p>
          <a:p>
            <a:pPr lvl="3"/>
            <a:r>
              <a:rPr lang="en-US" sz="2000" dirty="0">
                <a:latin typeface="Calibri" pitchFamily="34" charset="0"/>
                <a:cs typeface="Calibri" pitchFamily="34" charset="0"/>
              </a:rPr>
              <a:t>3*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FalsePositive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+ 1*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FalseNegative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173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406" y="653898"/>
            <a:ext cx="880518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Hyper parameter tuning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At First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we used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RandomSearchCV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Since this gives us a good range to feed for our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GridSearchCV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And then we applied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GridSearchCV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for better parameters.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077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98" y="752490"/>
            <a:ext cx="88051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strategy employed to decide the final list for submission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used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3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ways for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optimizing the score.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itchFamily="34" charset="0"/>
                <a:cs typeface="Calibri" pitchFamily="34" charset="0"/>
              </a:rPr>
              <a:t>Out of all,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3rd </a:t>
            </a:r>
            <a:r>
              <a:rPr lang="en-IN" dirty="0">
                <a:latin typeface="Calibri" pitchFamily="34" charset="0"/>
                <a:cs typeface="Calibri" pitchFamily="34" charset="0"/>
              </a:rPr>
              <a:t>model was giving the highest score in LB followed by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1st.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itchFamily="34" charset="0"/>
                <a:cs typeface="Calibri" pitchFamily="34" charset="0"/>
              </a:rPr>
              <a:t>The Final output was the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stacking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result of all above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three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models(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XGBoost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Catboost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with prediction using logistic regression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itchFamily="34" charset="0"/>
                <a:cs typeface="Calibri" pitchFamily="34" charset="0"/>
              </a:rPr>
              <a:t>There was a huge improvement in the public leader board score due to this ensemble technique.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57254"/>
              </p:ext>
            </p:extLst>
          </p:nvPr>
        </p:nvGraphicFramePr>
        <p:xfrm>
          <a:off x="640080" y="1576070"/>
          <a:ext cx="73685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50"/>
                <a:gridCol w="661969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accent6"/>
                          </a:solidFill>
                        </a:rPr>
                        <a:t>Method</a:t>
                      </a:r>
                      <a:r>
                        <a:rPr lang="en-IN" sz="1600" baseline="0" dirty="0" smtClean="0">
                          <a:solidFill>
                            <a:schemeClr val="accent6"/>
                          </a:solidFill>
                        </a:rPr>
                        <a:t> Used</a:t>
                      </a:r>
                      <a:endParaRPr lang="en-IN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 smtClean="0"/>
                        <a:t>LightGBM</a:t>
                      </a:r>
                      <a:r>
                        <a:rPr lang="en-IN" sz="1400" baseline="0" dirty="0" smtClean="0"/>
                        <a:t> + </a:t>
                      </a:r>
                      <a:r>
                        <a:rPr lang="en-IN" sz="1400" baseline="0" dirty="0" err="1" smtClean="0"/>
                        <a:t>XGBoost</a:t>
                      </a:r>
                      <a:r>
                        <a:rPr lang="en-IN" sz="1400" baseline="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err="1" smtClean="0"/>
                        <a:t>LightGBM</a:t>
                      </a:r>
                      <a:r>
                        <a:rPr lang="en-IN" sz="1400" baseline="0" dirty="0" smtClean="0"/>
                        <a:t> + </a:t>
                      </a:r>
                      <a:r>
                        <a:rPr lang="en-IN" sz="1400" baseline="0" dirty="0" err="1" smtClean="0"/>
                        <a:t>Catboost</a:t>
                      </a:r>
                      <a:r>
                        <a:rPr lang="en-IN" sz="1400" baseline="0" dirty="0" smtClean="0"/>
                        <a:t> </a:t>
                      </a:r>
                      <a:endParaRPr lang="en-I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Combine</a:t>
                      </a:r>
                      <a:r>
                        <a:rPr lang="en-IN" sz="1400" baseline="0" dirty="0" smtClean="0"/>
                        <a:t>d All three above 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106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</a:t>
            </a:r>
            <a:r>
              <a:rPr lang="en-US" dirty="0" smtClean="0"/>
              <a:t>logic/model/strategy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3576" y="937641"/>
            <a:ext cx="776487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variable used in the final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logic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var1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Credit worthiness score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var2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Score based on number and riskiness of credit enquiries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var3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Severity of default by the borrower on any loan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var4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Severity of default on auto loan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var5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Severity of default on education loan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var6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Minimum of credit available on all revolving credit cards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mvar7,mvar8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maximum of credit on active credit and revolving credit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mvar10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Total amount of credit avail on accepted credit 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mvar11 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Amount of dues collected post default where due amount was more than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mvar12 :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Sum of amount due on all credit cards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mvar13 :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Annual amount paid towards all credit cards during previous years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mvar14 :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Annual income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mvar15 :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Estimated market value of a property owned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mvar16 :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 Number of active revolving credit cards on which full credit limit is utilized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445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</a:t>
            </a:r>
            <a:r>
              <a:rPr lang="en-US" dirty="0" smtClean="0"/>
              <a:t>logic/model/strategy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8262" y="741698"/>
            <a:ext cx="776487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variable used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 the final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logic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mvar17,mvar18,mvar19,mvar20 ,: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active credit cards and credit lines with full and 75% utilization respectively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mvar21,mvar22,mvar23 ,mvar24: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Average utilization of lines of all active credit cards and credit lines activated in last 2 and 1 year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mvar25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Average tenure of active revolving credit cards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mvar26,mvar27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Tenure of oldest credit card and revolving credit cards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mvar28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days since last missed payment on any credit 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mvar29 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Tenure of oldest credit line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mvar30,mvar31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Maximum tenure on auto and education loan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mvar33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Duration of stay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mvar34,35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credit cards with and credit lines over last 6 months on which the borrower has missed 1 payment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mvar36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active credit lines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mvar37,mvar38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credit lines and credit cards with activated in last 2 years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mvar39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credit lines on which borrower has current delinquency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mvar40,mvar41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Utilization of line on active education and auto loans</a:t>
            </a:r>
          </a:p>
        </p:txBody>
      </p:sp>
    </p:spTree>
    <p:extLst>
      <p:ext uri="{BB962C8B-B14F-4D97-AF65-F5344CB8AC3E}">
        <p14:creationId xmlns:p14="http://schemas.microsoft.com/office/powerpoint/2010/main" val="217833610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2040</TotalTime>
  <Words>1038</Words>
  <Application>Microsoft Office PowerPoint</Application>
  <PresentationFormat>On-screen Show (16:9)</PresentationFormat>
  <Paragraphs>145</Paragraphs>
  <Slides>13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Microsoft Excel Macro-Enabled Worksheet</vt:lpstr>
      <vt:lpstr>American Express Campus  Analyze This 2018</vt:lpstr>
      <vt:lpstr>Team Details</vt:lpstr>
      <vt:lpstr>Estimation Technique Used</vt:lpstr>
      <vt:lpstr>Estimation Technique Used</vt:lpstr>
      <vt:lpstr>Estimation Technique Used</vt:lpstr>
      <vt:lpstr>Estimation Technique Used</vt:lpstr>
      <vt:lpstr>Strategy to decide final list</vt:lpstr>
      <vt:lpstr>Details of each Variable used in the logic/model/strategy</vt:lpstr>
      <vt:lpstr>Details of each Variable used in the logic/model/strategy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Nihal</cp:lastModifiedBy>
  <cp:revision>74</cp:revision>
  <cp:lastPrinted>2017-11-21T21:34:38Z</cp:lastPrinted>
  <dcterms:created xsi:type="dcterms:W3CDTF">2017-11-20T16:47:07Z</dcterms:created>
  <dcterms:modified xsi:type="dcterms:W3CDTF">2018-10-03T18:13:16Z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