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66" r:id="rId7"/>
    <p:sldId id="268" r:id="rId8"/>
    <p:sldId id="270" r:id="rId9"/>
    <p:sldId id="262" r:id="rId10"/>
    <p:sldId id="263" r:id="rId11"/>
    <p:sldId id="264" r:id="rId12"/>
    <p:sldId id="271" r:id="rId13"/>
    <p:sldId id="273" r:id="rId14"/>
    <p:sldId id="274" r:id="rId15"/>
    <p:sldId id="275" r:id="rId16"/>
    <p:sldId id="26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Modelling Earthquake Damage On Buildings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By</a:t>
            </a:r>
          </a:p>
          <a:p>
            <a:r>
              <a:rPr lang="en-IN" sz="2000" dirty="0" smtClean="0"/>
              <a:t>Nihal Singh</a:t>
            </a:r>
          </a:p>
          <a:p>
            <a:r>
              <a:rPr lang="en-IN" sz="2000" dirty="0" smtClean="0"/>
              <a:t>05</a:t>
            </a:r>
            <a:r>
              <a:rPr lang="en-IN" sz="2000" dirty="0" smtClean="0"/>
              <a:t>-02-2022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87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Model Selection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Very important step for any Machine Learning Project</a:t>
            </a:r>
          </a:p>
          <a:p>
            <a:r>
              <a:rPr lang="en-IN" sz="2400" dirty="0" smtClean="0"/>
              <a:t>Interpretability </a:t>
            </a:r>
          </a:p>
          <a:p>
            <a:r>
              <a:rPr lang="en-IN" sz="2400" dirty="0" smtClean="0"/>
              <a:t>Size of Data (SVM and Deep Learning) </a:t>
            </a:r>
          </a:p>
          <a:p>
            <a:r>
              <a:rPr lang="en-IN" sz="2400" dirty="0" smtClean="0"/>
              <a:t>Format of Data (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and Classifier)</a:t>
            </a:r>
          </a:p>
          <a:p>
            <a:r>
              <a:rPr lang="en-IN" sz="2400" dirty="0" smtClean="0"/>
              <a:t>Training time </a:t>
            </a:r>
          </a:p>
          <a:p>
            <a:r>
              <a:rPr lang="en-IN" sz="2400" dirty="0" smtClean="0"/>
              <a:t>Accuracy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3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Model Used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Random Forest</a:t>
            </a:r>
          </a:p>
          <a:p>
            <a:r>
              <a:rPr lang="en-IN" sz="2800" dirty="0" smtClean="0"/>
              <a:t>Bagging Classifier</a:t>
            </a:r>
          </a:p>
          <a:p>
            <a:r>
              <a:rPr lang="en-IN" sz="2800" dirty="0" smtClean="0"/>
              <a:t>Gradient Boosting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17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Random Forest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Accuracy without optimization: 67.51%</a:t>
            </a:r>
          </a:p>
          <a:p>
            <a:r>
              <a:rPr lang="en-IN" sz="3200" dirty="0" smtClean="0"/>
              <a:t>Accuracy after optimization of hyper-parameters= 68.79%</a:t>
            </a:r>
          </a:p>
          <a:p>
            <a:r>
              <a:rPr lang="en-IN" sz="3200" dirty="0" smtClean="0"/>
              <a:t>Accuracy increase after hyper-parameter tuning = 1.28%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38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Bagging Classifier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Accuracy without optimization: </a:t>
            </a:r>
            <a:r>
              <a:rPr lang="en-IN" sz="2800" dirty="0" smtClean="0"/>
              <a:t>66.38%</a:t>
            </a:r>
            <a:endParaRPr lang="en-IN" sz="2800" dirty="0"/>
          </a:p>
          <a:p>
            <a:r>
              <a:rPr lang="en-IN" sz="2800" dirty="0"/>
              <a:t>Accuracy after optimization of hyper-parameters= </a:t>
            </a:r>
            <a:r>
              <a:rPr lang="en-IN" sz="2800" dirty="0" smtClean="0"/>
              <a:t>67.68%</a:t>
            </a:r>
            <a:endParaRPr lang="en-IN" sz="2800" dirty="0"/>
          </a:p>
          <a:p>
            <a:r>
              <a:rPr lang="en-IN" sz="2800" dirty="0"/>
              <a:t>Accuracy increase after hyper-parameter tuning = </a:t>
            </a:r>
            <a:r>
              <a:rPr lang="en-IN" sz="2800" dirty="0" smtClean="0"/>
              <a:t>1.3%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Gradient Boosting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Accuracy without optimization: </a:t>
            </a:r>
            <a:r>
              <a:rPr lang="en-IN" sz="2800" dirty="0" smtClean="0"/>
              <a:t>66.85%</a:t>
            </a:r>
            <a:endParaRPr lang="en-IN" sz="2800" dirty="0"/>
          </a:p>
          <a:p>
            <a:r>
              <a:rPr lang="en-IN" sz="2800" dirty="0"/>
              <a:t>Accuracy after optimization of </a:t>
            </a:r>
            <a:r>
              <a:rPr lang="en-IN" sz="2800" dirty="0" smtClean="0"/>
              <a:t>hyper-parameters=68.08 %</a:t>
            </a:r>
            <a:endParaRPr lang="en-IN" sz="2800" dirty="0"/>
          </a:p>
          <a:p>
            <a:r>
              <a:rPr lang="en-IN" sz="2800" dirty="0"/>
              <a:t>Accuracy increase after hyper-parameter tuning = </a:t>
            </a:r>
            <a:r>
              <a:rPr lang="en-IN" sz="2800" dirty="0" smtClean="0"/>
              <a:t>1.23%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4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Ensemble </a:t>
            </a:r>
            <a:br>
              <a:rPr lang="en-IN" dirty="0" smtClean="0"/>
            </a:br>
            <a:r>
              <a:rPr lang="en-IN" dirty="0" smtClean="0"/>
              <a:t>(Random Forest, Bagging, Gradient Boosting)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725271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Used Random Forest, Gradient Boosting and Bagging Classifier</a:t>
            </a:r>
          </a:p>
          <a:p>
            <a:r>
              <a:rPr lang="en-IN" sz="2800" dirty="0" smtClean="0"/>
              <a:t>Accuracy obtained = 69.19%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57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Result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711823"/>
            <a:ext cx="8915400" cy="377762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The best accuracy was obtained using ensemble method which is 69.19%.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55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Conclusion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9135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Damage Grade to the building can only be predicted with the accuracy of 69.19%. This satisfactory model.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595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b="1" dirty="0" smtClean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129256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Content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Aim</a:t>
            </a:r>
          </a:p>
          <a:p>
            <a:r>
              <a:rPr lang="en-IN" sz="2400" dirty="0" smtClean="0"/>
              <a:t>Introduction</a:t>
            </a:r>
          </a:p>
          <a:p>
            <a:r>
              <a:rPr lang="en-IN" sz="2400" dirty="0" smtClean="0"/>
              <a:t>Data</a:t>
            </a:r>
          </a:p>
          <a:p>
            <a:r>
              <a:rPr lang="en-IN" sz="2400" dirty="0" smtClean="0"/>
              <a:t>Data Exploration</a:t>
            </a:r>
          </a:p>
          <a:p>
            <a:r>
              <a:rPr lang="en-IN" sz="2400" dirty="0" smtClean="0"/>
              <a:t>Feature Engineering</a:t>
            </a:r>
          </a:p>
          <a:p>
            <a:r>
              <a:rPr lang="en-IN" sz="2400" dirty="0" smtClean="0"/>
              <a:t>Feature Selection</a:t>
            </a:r>
          </a:p>
          <a:p>
            <a:r>
              <a:rPr lang="en-IN" sz="2400" dirty="0" smtClean="0"/>
              <a:t>Model Selection</a:t>
            </a:r>
          </a:p>
          <a:p>
            <a:r>
              <a:rPr lang="en-IN" sz="2400" dirty="0" smtClean="0"/>
              <a:t>Result</a:t>
            </a:r>
          </a:p>
          <a:p>
            <a:r>
              <a:rPr lang="en-IN" sz="2400" dirty="0" smtClean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3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Aim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Goal is build a machine learning model which can accurately predict the structural damage to the building during the 2015 </a:t>
            </a:r>
            <a:r>
              <a:rPr lang="en-IN" sz="2800" dirty="0" err="1" smtClean="0"/>
              <a:t>Gorkha</a:t>
            </a:r>
            <a:r>
              <a:rPr lang="en-IN" sz="2800" dirty="0" smtClean="0"/>
              <a:t> earthquake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22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800" dirty="0" smtClean="0"/>
              <a:t>Nearly 750,000 death since 1998-2017 in earthquake (WHO)</a:t>
            </a:r>
          </a:p>
          <a:p>
            <a:r>
              <a:rPr lang="en-IN" sz="2800" dirty="0" smtClean="0"/>
              <a:t>One of the major of death in earthquake is </a:t>
            </a:r>
            <a:r>
              <a:rPr lang="en-IN" sz="2800" dirty="0" smtClean="0"/>
              <a:t>structural collapse</a:t>
            </a:r>
            <a:endParaRPr lang="en-IN" sz="2800" dirty="0" smtClean="0"/>
          </a:p>
          <a:p>
            <a:r>
              <a:rPr lang="en-IN" sz="2800" dirty="0"/>
              <a:t>Earthquake unpredictable at </a:t>
            </a:r>
            <a:r>
              <a:rPr lang="en-IN" sz="2800" dirty="0" smtClean="0"/>
              <a:t>present</a:t>
            </a:r>
          </a:p>
          <a:p>
            <a:r>
              <a:rPr lang="en-IN" sz="2800" dirty="0" smtClean="0"/>
              <a:t>So, better be prepared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477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Data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April 2015 Nepal earthquake (also known as the </a:t>
            </a:r>
            <a:r>
              <a:rPr lang="en-IN" sz="2000" dirty="0" err="1"/>
              <a:t>Gorkha</a:t>
            </a:r>
            <a:r>
              <a:rPr lang="en-IN" sz="2000" dirty="0"/>
              <a:t> earthquake)</a:t>
            </a:r>
          </a:p>
          <a:p>
            <a:r>
              <a:rPr lang="en-IN" sz="2000" dirty="0" smtClean="0"/>
              <a:t>Data </a:t>
            </a:r>
            <a:r>
              <a:rPr lang="en-IN" sz="2000" dirty="0"/>
              <a:t>collected by Kathmandu Living Labs and Central Bureau of Statistics</a:t>
            </a:r>
          </a:p>
          <a:p>
            <a:r>
              <a:rPr lang="en-IN" sz="2400" b="1" dirty="0"/>
              <a:t>Data currently in competition organized by </a:t>
            </a:r>
            <a:r>
              <a:rPr lang="en-IN" sz="2400" b="1" dirty="0" err="1" smtClean="0"/>
              <a:t>DrivenData</a:t>
            </a:r>
            <a:endParaRPr lang="en-IN" sz="2400" b="1" dirty="0"/>
          </a:p>
          <a:p>
            <a:r>
              <a:rPr lang="en-IN" sz="2000" dirty="0"/>
              <a:t>Data has about 39 features and the target is to predict the damage grade of the building.</a:t>
            </a:r>
          </a:p>
          <a:p>
            <a:r>
              <a:rPr lang="en-IN" sz="2000" dirty="0"/>
              <a:t>Data has about 21213 records (Subset of the original data)</a:t>
            </a:r>
          </a:p>
          <a:p>
            <a:r>
              <a:rPr lang="en-IN" sz="2000" dirty="0"/>
              <a:t>Most of the features are categorical</a:t>
            </a:r>
          </a:p>
          <a:p>
            <a:r>
              <a:rPr lang="en-IN" sz="2000" dirty="0"/>
              <a:t>Features like location, height, area,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377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Data Exploration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633"/>
            <a:ext cx="8915400" cy="3777622"/>
          </a:xfrm>
        </p:spPr>
        <p:txBody>
          <a:bodyPr>
            <a:noAutofit/>
          </a:bodyPr>
          <a:lstStyle/>
          <a:p>
            <a:r>
              <a:rPr lang="en-IN" sz="2400" dirty="0" smtClean="0"/>
              <a:t>Important to understand the data before performing analysis</a:t>
            </a:r>
          </a:p>
          <a:p>
            <a:r>
              <a:rPr lang="en-IN" sz="2400" dirty="0"/>
              <a:t>M</a:t>
            </a:r>
            <a:r>
              <a:rPr lang="en-IN" sz="2400" dirty="0" smtClean="0"/>
              <a:t>ajority of the building is between 0-50 years.</a:t>
            </a:r>
          </a:p>
          <a:p>
            <a:r>
              <a:rPr lang="en-IN" sz="2400" dirty="0" smtClean="0"/>
              <a:t>Most of the floor less than 5 floors pre-earthquake</a:t>
            </a:r>
          </a:p>
          <a:p>
            <a:r>
              <a:rPr lang="en-IN" sz="2400" dirty="0" smtClean="0"/>
              <a:t>Similar observation drawn using other features.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01" y="4183956"/>
            <a:ext cx="4198513" cy="23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 smtClean="0"/>
              <a:t>Correlation</a:t>
            </a:r>
          </a:p>
          <a:p>
            <a:r>
              <a:rPr lang="en-IN" sz="2000" dirty="0" smtClean="0"/>
              <a:t>Used </a:t>
            </a:r>
            <a:r>
              <a:rPr lang="en-IN" sz="2000" dirty="0"/>
              <a:t>Kendall Tau correlation to observe correlation</a:t>
            </a:r>
          </a:p>
          <a:p>
            <a:r>
              <a:rPr lang="en-IN" sz="2000" dirty="0"/>
              <a:t>Can observe Monotonic relation using Kendall Tau</a:t>
            </a:r>
          </a:p>
          <a:p>
            <a:r>
              <a:rPr lang="en-IN" sz="2000" dirty="0"/>
              <a:t>Does not effected by outliers present in data</a:t>
            </a:r>
          </a:p>
          <a:p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 smtClean="0"/>
              <a:t>Scaling</a:t>
            </a:r>
            <a:endParaRPr lang="en-IN" sz="2400" b="1" dirty="0" smtClean="0"/>
          </a:p>
          <a:p>
            <a:r>
              <a:rPr lang="en-IN" sz="2400" dirty="0" smtClean="0"/>
              <a:t>Robust </a:t>
            </a:r>
            <a:r>
              <a:rPr lang="en-IN" sz="2400" dirty="0" err="1" smtClean="0"/>
              <a:t>Scaler</a:t>
            </a:r>
            <a:r>
              <a:rPr lang="en-IN" sz="2400" dirty="0" smtClean="0"/>
              <a:t> is used</a:t>
            </a:r>
          </a:p>
          <a:p>
            <a:r>
              <a:rPr lang="en-IN" sz="2400" dirty="0" smtClean="0"/>
              <a:t>Outlier presents in the data</a:t>
            </a:r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32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/>
              <a:t>Feature Engineering</a:t>
            </a:r>
            <a:br>
              <a:rPr lang="en-IN" sz="4800" dirty="0" smtClean="0"/>
            </a:br>
            <a:r>
              <a:rPr lang="en-IN" sz="3200" dirty="0" smtClean="0"/>
              <a:t>Data Leakage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83224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 smtClean="0"/>
              <a:t>Handling Data Leakage</a:t>
            </a:r>
          </a:p>
          <a:p>
            <a:r>
              <a:rPr lang="en-IN" sz="2400" dirty="0" smtClean="0"/>
              <a:t>To prevent Data Leakage, </a:t>
            </a:r>
            <a:r>
              <a:rPr lang="en-IN" sz="2400" dirty="0" err="1" smtClean="0"/>
              <a:t>scaler</a:t>
            </a:r>
            <a:r>
              <a:rPr lang="en-IN" sz="2400" dirty="0" smtClean="0"/>
              <a:t> object is applied after on test features and training features separately.</a:t>
            </a:r>
          </a:p>
          <a:p>
            <a:r>
              <a:rPr lang="en-IN" sz="2400" dirty="0" smtClean="0"/>
              <a:t>If </a:t>
            </a:r>
            <a:r>
              <a:rPr lang="en-IN" sz="2400" dirty="0" err="1" smtClean="0"/>
              <a:t>Scaler</a:t>
            </a:r>
            <a:r>
              <a:rPr lang="en-IN" sz="2400" dirty="0" smtClean="0"/>
              <a:t> object applied to whole data before splitting there will be data leakage.</a:t>
            </a:r>
          </a:p>
          <a:p>
            <a:r>
              <a:rPr lang="en-IN" sz="2400" dirty="0" smtClean="0"/>
              <a:t>So, </a:t>
            </a:r>
            <a:r>
              <a:rPr lang="en-IN" sz="2400" dirty="0" err="1" smtClean="0"/>
              <a:t>scaler</a:t>
            </a:r>
            <a:r>
              <a:rPr lang="en-IN" sz="2400" dirty="0" smtClean="0"/>
              <a:t> object applied separately on train and test features</a:t>
            </a:r>
          </a:p>
          <a:p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60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Feature Selection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All the irrelevant features </a:t>
            </a:r>
            <a:r>
              <a:rPr lang="en-IN" sz="2800" dirty="0" smtClean="0"/>
              <a:t>observed during EDA is dropped like building </a:t>
            </a:r>
            <a:r>
              <a:rPr lang="en-IN" sz="2800" dirty="0" err="1" smtClean="0"/>
              <a:t>id,etc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r>
              <a:rPr lang="en-IN" sz="2800" dirty="0" smtClean="0"/>
              <a:t>Some Features dropped</a:t>
            </a:r>
          </a:p>
          <a:p>
            <a:r>
              <a:rPr lang="en-IN" sz="2800" dirty="0" smtClean="0"/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662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2319</TotalTime>
  <Words>450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Wisp</vt:lpstr>
      <vt:lpstr>Modelling Earthquake Damage On Buildings</vt:lpstr>
      <vt:lpstr>Content</vt:lpstr>
      <vt:lpstr>Aim</vt:lpstr>
      <vt:lpstr>Introduction</vt:lpstr>
      <vt:lpstr>Data</vt:lpstr>
      <vt:lpstr>Data Exploration</vt:lpstr>
      <vt:lpstr>Feature Engineering</vt:lpstr>
      <vt:lpstr>Feature Engineering Data Leakage</vt:lpstr>
      <vt:lpstr>Feature Selection</vt:lpstr>
      <vt:lpstr>Model Selection</vt:lpstr>
      <vt:lpstr>Model Used</vt:lpstr>
      <vt:lpstr>Random Forest</vt:lpstr>
      <vt:lpstr>Bagging Classifier</vt:lpstr>
      <vt:lpstr>Gradient Boosting</vt:lpstr>
      <vt:lpstr>Ensemble  (Random Forest, Bagging, Gradient Boosting)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Earthquake Damage</dc:title>
  <dc:creator>nihal singh</dc:creator>
  <cp:lastModifiedBy>nihal singh</cp:lastModifiedBy>
  <cp:revision>53</cp:revision>
  <dcterms:created xsi:type="dcterms:W3CDTF">2021-12-04T19:28:48Z</dcterms:created>
  <dcterms:modified xsi:type="dcterms:W3CDTF">2022-05-03T05:27:30Z</dcterms:modified>
</cp:coreProperties>
</file>