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64" r:id="rId3"/>
    <p:sldId id="265" r:id="rId4"/>
    <p:sldId id="266" r:id="rId5"/>
    <p:sldId id="267" r:id="rId6"/>
    <p:sldId id="269" r:id="rId7"/>
    <p:sldId id="270"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A0A0A-C824-27DE-6896-04AF941110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5C4EA40-4060-B67E-0486-62FD3EB5C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7240DC1-0058-5171-91C3-8119A0953E86}"/>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5" name="Footer Placeholder 4">
            <a:extLst>
              <a:ext uri="{FF2B5EF4-FFF2-40B4-BE49-F238E27FC236}">
                <a16:creationId xmlns:a16="http://schemas.microsoft.com/office/drawing/2014/main" id="{12B3F514-DBE4-CCDF-10E1-0E340BE590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DA527-54C6-2FA8-73B7-24A5F3677C40}"/>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515835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A2F47-330F-8AC6-868B-E99D92E18D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031AF5-C661-99B2-EA08-18F21F372E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D8A854-94FB-2DAE-B42C-D1CD3209A04F}"/>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5" name="Footer Placeholder 4">
            <a:extLst>
              <a:ext uri="{FF2B5EF4-FFF2-40B4-BE49-F238E27FC236}">
                <a16:creationId xmlns:a16="http://schemas.microsoft.com/office/drawing/2014/main" id="{FF6964C7-92EC-CEEC-3009-AD491DF288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1CBC5A-9161-D477-5847-28DF6041331D}"/>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5303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2A16E5-1AB0-8B81-4B82-2E10BB7DEA7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F99D3F-89D5-B20F-2C0C-20D0EF4BD0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4A352-1A59-C781-747F-D295CE799CE0}"/>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5" name="Footer Placeholder 4">
            <a:extLst>
              <a:ext uri="{FF2B5EF4-FFF2-40B4-BE49-F238E27FC236}">
                <a16:creationId xmlns:a16="http://schemas.microsoft.com/office/drawing/2014/main" id="{0AF239A0-A7D8-39B7-EE6C-FC6B1EEEA2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C1AAC5-B9FA-A120-4EBB-19F1B4386D08}"/>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332728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80D2-ADC3-34F8-08E0-85B2B5E762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C277B-C8EE-B963-AD73-39229AA4D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08EC9-3543-30C4-BF04-8119FCE1ED81}"/>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5" name="Footer Placeholder 4">
            <a:extLst>
              <a:ext uri="{FF2B5EF4-FFF2-40B4-BE49-F238E27FC236}">
                <a16:creationId xmlns:a16="http://schemas.microsoft.com/office/drawing/2014/main" id="{4BDBE20B-D26C-6D73-84EA-190DF03A35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23055-935F-ED81-BE77-8FDD97BBE704}"/>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111502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DD37-74E2-A2EE-0C22-A294DD503F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E6B03F-4245-6AA1-B70B-191B8E688C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C09C8E-B5FC-4E68-1E2B-354DFBD500C2}"/>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5" name="Footer Placeholder 4">
            <a:extLst>
              <a:ext uri="{FF2B5EF4-FFF2-40B4-BE49-F238E27FC236}">
                <a16:creationId xmlns:a16="http://schemas.microsoft.com/office/drawing/2014/main" id="{1D6479EB-3CDA-DE9B-97D8-BA15DE019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FE9D2-9BBD-F3C3-55BF-12A8C67EE6D1}"/>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90191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2A81A-F7B5-CB29-9B92-E03ECBA11C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003B0F-BCB0-77DD-C4BF-61FBE971F1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B755434-1AFA-2C3E-2C15-32F2765F8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F741A3-4999-A5E3-06F9-A68EBF0672A4}"/>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6" name="Footer Placeholder 5">
            <a:extLst>
              <a:ext uri="{FF2B5EF4-FFF2-40B4-BE49-F238E27FC236}">
                <a16:creationId xmlns:a16="http://schemas.microsoft.com/office/drawing/2014/main" id="{7C305319-F3DE-6A04-2BDA-3EB63B3968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C8D651-CFFF-CFB9-9CFB-A720534167AF}"/>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209974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D95F-F691-4704-1AA2-C34E1705C1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6B6521-5B64-9441-AE0C-1C20912AAD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BF1252-DFA1-45A3-D66E-F1090E4A10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85C47B1-C6EC-7314-7094-0B2E83D743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14F5F-6536-9AED-4362-E1FC1D374D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BBE736-1495-17E2-3130-6AC00CA5B90F}"/>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8" name="Footer Placeholder 7">
            <a:extLst>
              <a:ext uri="{FF2B5EF4-FFF2-40B4-BE49-F238E27FC236}">
                <a16:creationId xmlns:a16="http://schemas.microsoft.com/office/drawing/2014/main" id="{EB8A5EDD-5ED3-CBF1-E3D2-22EB4EC4036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7BBE68-88C4-935D-A717-A61207BFD443}"/>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598817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4566-257C-58AE-6807-202DC8DF91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C32FA5-A01A-8E62-9DAB-3A24C66B8275}"/>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4" name="Footer Placeholder 3">
            <a:extLst>
              <a:ext uri="{FF2B5EF4-FFF2-40B4-BE49-F238E27FC236}">
                <a16:creationId xmlns:a16="http://schemas.microsoft.com/office/drawing/2014/main" id="{B37DE502-14EA-D0AB-2C99-2F8E336880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C7CB0C-8000-4A65-2B9A-ACE6FB12D5FA}"/>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294187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A77050-A73F-F9A2-800C-1EF27F5BFF03}"/>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3" name="Footer Placeholder 2">
            <a:extLst>
              <a:ext uri="{FF2B5EF4-FFF2-40B4-BE49-F238E27FC236}">
                <a16:creationId xmlns:a16="http://schemas.microsoft.com/office/drawing/2014/main" id="{3F097781-F53D-D023-1F8B-0C84A26909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CBAB59-5556-94DF-0185-786D28965FD1}"/>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122649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EF11-D78C-7D1E-3FA7-10F1206361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0628DA-7653-7666-FEB9-897B013760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40EDE5-AB5F-D02C-E3B5-523106DC65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497779-1E37-C30B-3729-D3359F56E091}"/>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6" name="Footer Placeholder 5">
            <a:extLst>
              <a:ext uri="{FF2B5EF4-FFF2-40B4-BE49-F238E27FC236}">
                <a16:creationId xmlns:a16="http://schemas.microsoft.com/office/drawing/2014/main" id="{4F92E168-2858-CC9F-9288-7DF94D861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6D0866-4857-FE0B-6013-6591BC8E328D}"/>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4087628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AECCF-A79A-9483-048A-B282EB6AB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051F94-FE16-EC12-9D6A-C8DA538B33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5A3D22-64D5-5754-3793-620B38AD7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CBDA9-FE65-4508-0362-BCFDAF7CAE6D}"/>
              </a:ext>
            </a:extLst>
          </p:cNvPr>
          <p:cNvSpPr>
            <a:spLocks noGrp="1"/>
          </p:cNvSpPr>
          <p:nvPr>
            <p:ph type="dt" sz="half" idx="10"/>
          </p:nvPr>
        </p:nvSpPr>
        <p:spPr/>
        <p:txBody>
          <a:bodyPr/>
          <a:lstStyle/>
          <a:p>
            <a:fld id="{F6AC3F50-F2C9-49C0-B06E-2C04D5B5B32D}" type="datetimeFigureOut">
              <a:rPr lang="en-IN" smtClean="0"/>
              <a:t>27-01-2024</a:t>
            </a:fld>
            <a:endParaRPr lang="en-IN"/>
          </a:p>
        </p:txBody>
      </p:sp>
      <p:sp>
        <p:nvSpPr>
          <p:cNvPr id="6" name="Footer Placeholder 5">
            <a:extLst>
              <a:ext uri="{FF2B5EF4-FFF2-40B4-BE49-F238E27FC236}">
                <a16:creationId xmlns:a16="http://schemas.microsoft.com/office/drawing/2014/main" id="{6CF2EFF0-2132-858B-7264-5634660FB2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23B566-8EF4-5889-8863-D0D899B2EB4D}"/>
              </a:ext>
            </a:extLst>
          </p:cNvPr>
          <p:cNvSpPr>
            <a:spLocks noGrp="1"/>
          </p:cNvSpPr>
          <p:nvPr>
            <p:ph type="sldNum" sz="quarter" idx="12"/>
          </p:nvPr>
        </p:nvSpPr>
        <p:spPr/>
        <p:txBody>
          <a:bodyPr/>
          <a:lstStyle/>
          <a:p>
            <a:fld id="{F6832624-7E00-4A92-A0D6-8303AF9C4E6E}" type="slidenum">
              <a:rPr lang="en-IN" smtClean="0"/>
              <a:t>‹#›</a:t>
            </a:fld>
            <a:endParaRPr lang="en-IN"/>
          </a:p>
        </p:txBody>
      </p:sp>
    </p:spTree>
    <p:extLst>
      <p:ext uri="{BB962C8B-B14F-4D97-AF65-F5344CB8AC3E}">
        <p14:creationId xmlns:p14="http://schemas.microsoft.com/office/powerpoint/2010/main" val="1537827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50324E-AB47-B8EB-3B0E-14266235B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F66495-18D5-4A92-234B-5682935161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1EC66E-3E12-028F-4726-D215DA829D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AC3F50-F2C9-49C0-B06E-2C04D5B5B32D}" type="datetimeFigureOut">
              <a:rPr lang="en-IN" smtClean="0"/>
              <a:t>27-01-2024</a:t>
            </a:fld>
            <a:endParaRPr lang="en-IN"/>
          </a:p>
        </p:txBody>
      </p:sp>
      <p:sp>
        <p:nvSpPr>
          <p:cNvPr id="5" name="Footer Placeholder 4">
            <a:extLst>
              <a:ext uri="{FF2B5EF4-FFF2-40B4-BE49-F238E27FC236}">
                <a16:creationId xmlns:a16="http://schemas.microsoft.com/office/drawing/2014/main" id="{7899DD2B-AC74-09FE-7E79-B281F137BA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9F91B3-896C-AB35-6FDE-316393C00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32624-7E00-4A92-A0D6-8303AF9C4E6E}" type="slidenum">
              <a:rPr lang="en-IN" smtClean="0"/>
              <a:t>‹#›</a:t>
            </a:fld>
            <a:endParaRPr lang="en-IN"/>
          </a:p>
        </p:txBody>
      </p:sp>
    </p:spTree>
    <p:extLst>
      <p:ext uri="{BB962C8B-B14F-4D97-AF65-F5344CB8AC3E}">
        <p14:creationId xmlns:p14="http://schemas.microsoft.com/office/powerpoint/2010/main" val="21997677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Identify Interface &amp; Cable Issues</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lstStyle/>
          <a:p>
            <a:r>
              <a:rPr lang="en-US" dirty="0"/>
              <a:t>In the context of networking, collisions refer to a situation where two or more devices on a shared network segment transmit data at the same time, causing the data to collide and become corrupted</a:t>
            </a:r>
          </a:p>
          <a:p>
            <a:r>
              <a:rPr lang="en-US" dirty="0"/>
              <a:t>Use this command to view collisions:</a:t>
            </a:r>
          </a:p>
          <a:p>
            <a:r>
              <a:rPr lang="en-US" dirty="0"/>
              <a:t>show interfaces</a:t>
            </a:r>
          </a:p>
        </p:txBody>
      </p:sp>
    </p:spTree>
    <p:extLst>
      <p:ext uri="{BB962C8B-B14F-4D97-AF65-F5344CB8AC3E}">
        <p14:creationId xmlns:p14="http://schemas.microsoft.com/office/powerpoint/2010/main" val="432870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fontScale="77500" lnSpcReduction="20000"/>
          </a:bodyPr>
          <a:lstStyle/>
          <a:p>
            <a:r>
              <a:rPr lang="en-US" dirty="0"/>
              <a:t>Virtualization is the process of operating a virtual computer. Software used in virtualization enables you to run virtual systems, hardware, and applications on a single machine. Most frequently, it is utilized to run various operating systems, including Windows and Linux, on a single device. To make the most of the hardware, virtualization allows you to divide up huge systems into numerous smaller ones. Think of servers, for instance. The usage of virtualization enables you to divide a single server for several purposes rather than using many servers to perform distinct activities. As a result, one of the servers can be divided to manage both mail and apps rather than having servers for networking, email, and apps that aren’t being used to their full potential. The effectiveness of the server is maximized by doing this. By utilizing the hardware of the server, such as the processor, RAM, and storage memory, virtualization can turn a single physical server into a number of virtual PCs (virtual machines) that serve as digital computers. Each virtual machine operates independently, just like an actual computer would. Therefore, virtualization is the ideal way to utilize a single machine.</a:t>
            </a:r>
          </a:p>
        </p:txBody>
      </p:sp>
    </p:spTree>
    <p:extLst>
      <p:ext uri="{BB962C8B-B14F-4D97-AF65-F5344CB8AC3E}">
        <p14:creationId xmlns:p14="http://schemas.microsoft.com/office/powerpoint/2010/main" val="110986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654423" y="2572869"/>
            <a:ext cx="11053483" cy="4204449"/>
          </a:xfrm>
        </p:spPr>
        <p:txBody>
          <a:bodyPr>
            <a:normAutofit/>
          </a:bodyPr>
          <a:lstStyle/>
          <a:p>
            <a:r>
              <a:rPr lang="en-US" b="1" dirty="0"/>
              <a:t>WAN - </a:t>
            </a:r>
            <a:r>
              <a:rPr lang="en-US" dirty="0"/>
              <a:t>A wide area network is a telecommunications network that extends over a large geographic area. Wide area networks are often established with leased telecommunication circuits.</a:t>
            </a:r>
          </a:p>
          <a:p>
            <a:r>
              <a:rPr lang="en-US" b="1" dirty="0"/>
              <a:t>Rapid PVST (Per-VLAN Spanning Tree)- </a:t>
            </a:r>
            <a:r>
              <a:rPr lang="en-US" dirty="0"/>
              <a:t>In simple terms, Rapid PVST+ is like having a boss (root bridge) in charge, making sure everyone communicates properly. Each device has a special way (root port) to talk to the boss. There's a main boss and a backup, and different doors have different rules to avoid confusion. Some doors are always open (forwarding), while others stay closed most of the time (blocking). </a:t>
            </a:r>
            <a:r>
              <a:rPr lang="en-US" dirty="0" err="1"/>
              <a:t>PortFast</a:t>
            </a:r>
            <a:r>
              <a:rPr lang="en-US" dirty="0"/>
              <a:t> is like a shortcut for certain doors, so they open faster.</a:t>
            </a:r>
            <a:endParaRPr lang="en-US" b="1" dirty="0"/>
          </a:p>
          <a:p>
            <a:endParaRPr lang="en-US" b="1" dirty="0"/>
          </a:p>
          <a:p>
            <a:endParaRPr lang="en-US" b="1" dirty="0"/>
          </a:p>
          <a:p>
            <a:endParaRPr lang="en-US" b="1" dirty="0"/>
          </a:p>
        </p:txBody>
      </p:sp>
    </p:spTree>
    <p:extLst>
      <p:ext uri="{BB962C8B-B14F-4D97-AF65-F5344CB8AC3E}">
        <p14:creationId xmlns:p14="http://schemas.microsoft.com/office/powerpoint/2010/main" val="1031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Cisco Wireless Architecture &amp; AP Modes</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797859" y="2348752"/>
            <a:ext cx="10434917" cy="4069977"/>
          </a:xfrm>
        </p:spPr>
        <p:txBody>
          <a:bodyPr>
            <a:normAutofit/>
          </a:bodyPr>
          <a:lstStyle/>
          <a:p>
            <a:r>
              <a:rPr lang="en-US" dirty="0"/>
              <a:t>Cisco Wireless Architectures describe how the overall wireless network is organized and managed. Autonomous mode is like independent classrooms, controller-based is like a school with a principal, and cloud-based is like a virtual principal in the cloud. Access Point modes describe how individual access points operate within these architectures. Local mode is like a solo musician, </a:t>
            </a:r>
            <a:r>
              <a:rPr lang="en-US" dirty="0" err="1"/>
              <a:t>FlexConnect</a:t>
            </a:r>
            <a:r>
              <a:rPr lang="en-US" dirty="0"/>
              <a:t> is like a musician in a band following a conductor, and Mesh mode is like a relay race where access points work together to extend coverage.</a:t>
            </a:r>
          </a:p>
        </p:txBody>
      </p:sp>
    </p:spTree>
    <p:extLst>
      <p:ext uri="{BB962C8B-B14F-4D97-AF65-F5344CB8AC3E}">
        <p14:creationId xmlns:p14="http://schemas.microsoft.com/office/powerpoint/2010/main" val="2332665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normAutofit fontScale="90000"/>
          </a:bodyPr>
          <a:lstStyle/>
          <a:p>
            <a:pPr algn="ctr"/>
            <a:r>
              <a:rPr lang="en-US" b="1" dirty="0"/>
              <a:t>Physical infrastructure connections of WLAN components (AP,WLC, access/trunk ports, and LAG)</a:t>
            </a: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474258"/>
            <a:ext cx="10434917" cy="4069977"/>
          </a:xfrm>
        </p:spPr>
        <p:txBody>
          <a:bodyPr>
            <a:normAutofit/>
          </a:bodyPr>
          <a:lstStyle/>
          <a:p>
            <a:r>
              <a:rPr lang="en-US" dirty="0"/>
              <a:t>The Access Point connects wirelessly to devices and physically through a network port. The Wireless LAN Controller acts like a manager, connecting to the wired network. Access Ports are for individual connections, Trunk Ports can handle multiple channels, and Link Aggregation Groups boost speed and reliability by bundling multiple connections. Think of it like plugging in your Wi-Fi router (AP) to the internet, having a manager (WLC) overseeing everything, using different ports for devices, and linking multiple connections for faster and more reliable data flow.</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284591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normAutofit fontScale="90000"/>
          </a:bodyPr>
          <a:lstStyle/>
          <a:p>
            <a:br>
              <a:rPr lang="en-IN" sz="1800" b="0" i="0" u="none" strike="noStrike" baseline="0" dirty="0">
                <a:solidFill>
                  <a:srgbClr val="000000"/>
                </a:solidFill>
                <a:latin typeface="Verdana" panose="020B0604030504040204" pitchFamily="34" charset="0"/>
              </a:rPr>
            </a:br>
            <a:br>
              <a:rPr lang="en-IN" sz="1800" b="0" i="0" u="none" strike="noStrike" baseline="0" dirty="0">
                <a:latin typeface="Verdana" panose="020B0604030504040204" pitchFamily="34" charset="0"/>
              </a:rPr>
            </a:br>
            <a:r>
              <a:rPr lang="en-US" sz="1800" b="1" i="0" u="none" strike="noStrike" baseline="0" dirty="0">
                <a:latin typeface="Verdana" panose="020B0604030504040204" pitchFamily="34" charset="0"/>
              </a:rPr>
              <a:t>AP and WLC management access connections (Telnet, SSH, HTTP,HTTPS, console, and TACACS+/RADIUS) </a:t>
            </a:r>
            <a:br>
              <a:rPr lang="en-US" sz="1800" b="0" i="0" u="none" strike="noStrike" baseline="0" dirty="0">
                <a:latin typeface="Verdana" panose="020B0604030504040204" pitchFamily="34" charset="0"/>
              </a:rPr>
            </a:b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78541" y="2366682"/>
            <a:ext cx="10434917" cy="4069977"/>
          </a:xfrm>
        </p:spPr>
        <p:txBody>
          <a:bodyPr>
            <a:normAutofit/>
          </a:bodyPr>
          <a:lstStyle/>
          <a:p>
            <a:r>
              <a:rPr lang="en-US" dirty="0"/>
              <a:t>Managing an Access Point or Wireless LAN Controller is like connecting to a device directly (console), remotely controlling it (Telnet, SSH), or adjusting settings through a web browser (HTTP, HTTPS). Authentication methods like TACACS+ and RADIUS act as security guards, ensuring only authorized users can access and make changes.</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743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fontScale="77500" lnSpcReduction="20000"/>
          </a:bodyPr>
          <a:lstStyle/>
          <a:p>
            <a:pPr algn="l"/>
            <a:r>
              <a:rPr lang="en-IN" b="1" i="0" dirty="0">
                <a:effectLst/>
                <a:latin typeface="Söhne"/>
              </a:rPr>
              <a:t>Routing Protocol Code:</a:t>
            </a:r>
            <a:r>
              <a:rPr lang="en-US" b="1" i="0" dirty="0">
                <a:effectLst/>
                <a:latin typeface="Söhne"/>
              </a:rPr>
              <a:t> </a:t>
            </a:r>
            <a:r>
              <a:rPr lang="en-US" i="0" dirty="0">
                <a:effectLst/>
                <a:latin typeface="Söhne"/>
              </a:rPr>
              <a:t>: This code indicates the routing protocol used to learn about the specific route.</a:t>
            </a:r>
          </a:p>
          <a:p>
            <a:pPr marL="0" indent="0" algn="l">
              <a:buNone/>
            </a:pPr>
            <a:r>
              <a:rPr lang="en-US" i="0" dirty="0">
                <a:effectLst/>
                <a:latin typeface="Söhne"/>
              </a:rPr>
              <a:t>Example: "C" might stand for directly connected routes, "O" for OSPF, "B" for BGP, etc.</a:t>
            </a:r>
          </a:p>
          <a:p>
            <a:pPr algn="l"/>
            <a:r>
              <a:rPr lang="en-IN" b="1" dirty="0">
                <a:latin typeface="Söhne"/>
              </a:rPr>
              <a:t>Prefix : </a:t>
            </a:r>
            <a:r>
              <a:rPr lang="en-US" dirty="0">
                <a:latin typeface="Söhne"/>
              </a:rPr>
              <a:t>The destination network or address to which the route corresponds. Example: An IP address or network range, like 192.168.1.0/24.</a:t>
            </a:r>
          </a:p>
          <a:p>
            <a:pPr algn="l"/>
            <a:r>
              <a:rPr lang="en-US" b="1" dirty="0">
                <a:latin typeface="Söhne"/>
              </a:rPr>
              <a:t>Network Mask : </a:t>
            </a:r>
            <a:r>
              <a:rPr lang="en-US" dirty="0">
                <a:latin typeface="Söhne"/>
              </a:rPr>
              <a:t>The subnet mask associated with the destination network, indicating the size of the network. Example: In a route like 192.168.1.0/24, the network mask is 255.255.255.0.</a:t>
            </a:r>
          </a:p>
          <a:p>
            <a:pPr algn="l"/>
            <a:r>
              <a:rPr lang="en-US" b="1" dirty="0">
                <a:latin typeface="Söhne"/>
              </a:rPr>
              <a:t>Next Hop : </a:t>
            </a:r>
            <a:r>
              <a:rPr lang="en-US" dirty="0">
                <a:latin typeface="Söhne"/>
              </a:rPr>
              <a:t>The IP address of the next router or device to which the data is forwarded to reach the destination network. Example: 10.0.0.1 might be the next hop for a specific route.</a:t>
            </a:r>
          </a:p>
          <a:p>
            <a:pPr algn="l"/>
            <a:r>
              <a:rPr lang="en-US" b="1" dirty="0">
                <a:latin typeface="Söhne"/>
              </a:rPr>
              <a:t>Administrative Distance : </a:t>
            </a:r>
            <a:r>
              <a:rPr lang="en-US" dirty="0">
                <a:latin typeface="Söhne"/>
              </a:rPr>
              <a:t>A numerical value representing the trustworthiness of the routing information source. Example: Lower values indicate higher trust; for instance, a directly connected route might have an administrative distance of 0.</a:t>
            </a:r>
          </a:p>
          <a:p>
            <a:pPr algn="l"/>
            <a:endParaRPr lang="en-US" b="1" dirty="0">
              <a:latin typeface="Söhne"/>
            </a:endParaRPr>
          </a:p>
          <a:p>
            <a:pPr algn="l"/>
            <a:endParaRPr lang="en-IN" b="1" i="0" dirty="0">
              <a:effectLst/>
              <a:latin typeface="Söhne"/>
            </a:endParaRPr>
          </a:p>
        </p:txBody>
      </p:sp>
    </p:spTree>
    <p:extLst>
      <p:ext uri="{BB962C8B-B14F-4D97-AF65-F5344CB8AC3E}">
        <p14:creationId xmlns:p14="http://schemas.microsoft.com/office/powerpoint/2010/main" val="3452357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a:bodyPr>
          <a:lstStyle/>
          <a:p>
            <a:r>
              <a:rPr lang="en-US" b="1" dirty="0"/>
              <a:t>Metric : </a:t>
            </a:r>
            <a:r>
              <a:rPr lang="en-US" dirty="0"/>
              <a:t>A measure of the cost associated with a particular route, indicating the desirability of using that route. Example: In routing protocols like RIP or EIGRP, the metric might represent factors like hop count or bandwidth</a:t>
            </a:r>
            <a:r>
              <a:rPr lang="en-US" b="1" dirty="0"/>
              <a:t>.</a:t>
            </a:r>
          </a:p>
          <a:p>
            <a:r>
              <a:rPr lang="en-US" b="1" dirty="0"/>
              <a:t>Gateway of Last Resort : </a:t>
            </a:r>
            <a:r>
              <a:rPr lang="en-US" dirty="0"/>
              <a:t>The default route used when no other specific route in the table matches the destination. Example: 0.0.0.0/0, indicating that any traffic not matching a specific route should use the specified gateway.</a:t>
            </a:r>
          </a:p>
          <a:p>
            <a:endParaRPr lang="en-US" b="1" dirty="0"/>
          </a:p>
        </p:txBody>
      </p:sp>
    </p:spTree>
    <p:extLst>
      <p:ext uri="{BB962C8B-B14F-4D97-AF65-F5344CB8AC3E}">
        <p14:creationId xmlns:p14="http://schemas.microsoft.com/office/powerpoint/2010/main" val="379568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fontScale="77500" lnSpcReduction="20000"/>
          </a:bodyPr>
          <a:lstStyle/>
          <a:p>
            <a:r>
              <a:rPr lang="en-US" b="1" dirty="0"/>
              <a:t>Longest Match : </a:t>
            </a:r>
            <a:r>
              <a:rPr lang="en-US" dirty="0"/>
              <a:t>The router looks for the most specific match between the destination IP address of the packet and the prefixes in its routing table. Example: If there are two routes, one for 192.168.1.0/24 and another for 192.168.1.0/28, the router would choose the more specific match (192.168.1.0/28) as the longest match.</a:t>
            </a:r>
          </a:p>
          <a:p>
            <a:r>
              <a:rPr lang="en-US" b="1" dirty="0"/>
              <a:t>Administrative Distance : </a:t>
            </a:r>
            <a:r>
              <a:rPr lang="en-US" dirty="0"/>
              <a:t>The router assigns an administrative distance to each routing source, representing the trustworthiness of the information. Lower values indicate higher trust. Example: If there are two routes to the same destination learned from different sources, the router chooses the route with the lower administrative distance</a:t>
            </a:r>
          </a:p>
          <a:p>
            <a:r>
              <a:rPr lang="en-US" b="1" dirty="0"/>
              <a:t>Routing : </a:t>
            </a:r>
            <a:r>
              <a:rPr lang="en-US" dirty="0"/>
              <a:t>Purpose: The metric helps the router decide the best path to reach a destination. How it works: Different routing protocols use various factors to calculate a  metric for each route. The lower the metric, the better the route. Example: If there are two routes to the same destination—one with a metric of 5 and another with a metric of 10—the router would prefer the route with the lower metric (5), considering it a better option.</a:t>
            </a:r>
          </a:p>
          <a:p>
            <a:endParaRPr lang="en-US" b="1" dirty="0"/>
          </a:p>
        </p:txBody>
      </p:sp>
    </p:spTree>
    <p:extLst>
      <p:ext uri="{BB962C8B-B14F-4D97-AF65-F5344CB8AC3E}">
        <p14:creationId xmlns:p14="http://schemas.microsoft.com/office/powerpoint/2010/main" val="2719749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First Hop Redundancy protocol</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806824" y="2187387"/>
            <a:ext cx="10434917" cy="4069977"/>
          </a:xfrm>
        </p:spPr>
        <p:txBody>
          <a:bodyPr>
            <a:normAutofit/>
          </a:bodyPr>
          <a:lstStyle/>
          <a:p>
            <a:r>
              <a:rPr lang="en-US" dirty="0"/>
              <a:t>The purpose of a First Hop Redundancy Protocol (FHRP) is to provide backup and continuity for network traffic. It ensures that if the main router fails, another one takes over immediately, keeping the network running without disruptions. This helps prevent downtime and enhances the reliability of the network.</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664108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0CBE0-C0C8-BDCF-860D-4C803042C711}"/>
              </a:ext>
            </a:extLst>
          </p:cNvPr>
          <p:cNvSpPr>
            <a:spLocks noGrp="1"/>
          </p:cNvSpPr>
          <p:nvPr>
            <p:ph idx="1"/>
          </p:nvPr>
        </p:nvSpPr>
        <p:spPr>
          <a:xfrm>
            <a:off x="632011" y="265766"/>
            <a:ext cx="10914529" cy="6242610"/>
          </a:xfrm>
        </p:spPr>
        <p:txBody>
          <a:bodyPr/>
          <a:lstStyle/>
          <a:p>
            <a:r>
              <a:rPr lang="en-IN" b="1" dirty="0"/>
              <a:t>Per hop </a:t>
            </a:r>
            <a:r>
              <a:rPr lang="en-IN" b="1" dirty="0" err="1"/>
              <a:t>Behavior</a:t>
            </a:r>
            <a:r>
              <a:rPr lang="en-IN" b="1" dirty="0"/>
              <a:t> : </a:t>
            </a:r>
            <a:r>
              <a:rPr lang="en-US" dirty="0"/>
              <a:t>What it is: How each router or switch decides to handle a piece of data as it travels through the network.</a:t>
            </a:r>
          </a:p>
          <a:p>
            <a:r>
              <a:rPr lang="en-US" dirty="0"/>
              <a:t>Why it matters: Ensures that every device along the way treats the data consistently based on its priority, making sure important things stay important and less important things don't cause issues.</a:t>
            </a:r>
          </a:p>
          <a:p>
            <a:r>
              <a:rPr lang="en-IN" b="1" dirty="0"/>
              <a:t>Classification</a:t>
            </a:r>
            <a:r>
              <a:rPr lang="en-IN" dirty="0"/>
              <a:t>: </a:t>
            </a:r>
            <a:r>
              <a:rPr lang="en-US" dirty="0"/>
              <a:t>What it is: Sorting or organizing different types of internet traffic (like video, email, or web browsing).</a:t>
            </a:r>
          </a:p>
          <a:p>
            <a:r>
              <a:rPr lang="en-US" dirty="0"/>
              <a:t>Why it matters: Helps the network understand what kind of data it's dealing with.</a:t>
            </a:r>
          </a:p>
          <a:p>
            <a:r>
              <a:rPr lang="en-US" b="1" dirty="0"/>
              <a:t>Marking: </a:t>
            </a:r>
            <a:r>
              <a:rPr lang="en-US" dirty="0"/>
              <a:t>What it is: Giving a special tag to each packet of data so routers know how to treat it.</a:t>
            </a:r>
          </a:p>
          <a:p>
            <a:r>
              <a:rPr lang="en-US" dirty="0"/>
              <a:t>Why it matters: Allows the network to quickly identify and prioritize different types of data.</a:t>
            </a:r>
            <a:endParaRPr lang="en-IN" dirty="0"/>
          </a:p>
        </p:txBody>
      </p:sp>
    </p:spTree>
    <p:extLst>
      <p:ext uri="{BB962C8B-B14F-4D97-AF65-F5344CB8AC3E}">
        <p14:creationId xmlns:p14="http://schemas.microsoft.com/office/powerpoint/2010/main" val="139635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r>
              <a:rPr lang="en-IN" b="1" dirty="0"/>
              <a:t>IPv6 Address Types</a:t>
            </a:r>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92500"/>
          </a:bodyPr>
          <a:lstStyle/>
          <a:p>
            <a:r>
              <a:rPr lang="en-US" b="1" dirty="0"/>
              <a:t>Global Unicast </a:t>
            </a:r>
            <a:r>
              <a:rPr lang="en-US" dirty="0"/>
              <a:t>– Global Unicast addresses are like unique home addresses for devices on this global network. Each device has its own distinct address, allowing data to be sent directly to it across the entire internet.</a:t>
            </a:r>
          </a:p>
          <a:p>
            <a:r>
              <a:rPr lang="en-US" b="1" dirty="0"/>
              <a:t>unique local </a:t>
            </a:r>
            <a:r>
              <a:rPr lang="en-US" dirty="0"/>
              <a:t>–Unique Local addresses are like private addresses for devices within a specific local network, such as your home or office. They are not used for communication over the internet but are useful for internal networks.</a:t>
            </a:r>
          </a:p>
          <a:p>
            <a:r>
              <a:rPr lang="en-US" b="1" dirty="0"/>
              <a:t>link local </a:t>
            </a:r>
            <a:r>
              <a:rPr lang="en-US" dirty="0"/>
              <a:t>– Link Local addresses are used for communication within a specific local network segment or "link." They are used for basic communication between devices on the same network but don't extend beyond that.</a:t>
            </a:r>
          </a:p>
        </p:txBody>
      </p:sp>
    </p:spTree>
    <p:extLst>
      <p:ext uri="{BB962C8B-B14F-4D97-AF65-F5344CB8AC3E}">
        <p14:creationId xmlns:p14="http://schemas.microsoft.com/office/powerpoint/2010/main" val="528300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0CBE0-C0C8-BDCF-860D-4C803042C711}"/>
              </a:ext>
            </a:extLst>
          </p:cNvPr>
          <p:cNvSpPr>
            <a:spLocks noGrp="1"/>
          </p:cNvSpPr>
          <p:nvPr>
            <p:ph idx="1"/>
          </p:nvPr>
        </p:nvSpPr>
        <p:spPr>
          <a:xfrm>
            <a:off x="632011" y="265766"/>
            <a:ext cx="11138648" cy="6511552"/>
          </a:xfrm>
        </p:spPr>
        <p:txBody>
          <a:bodyPr>
            <a:normAutofit lnSpcReduction="10000"/>
          </a:bodyPr>
          <a:lstStyle/>
          <a:p>
            <a:r>
              <a:rPr lang="en-IN" b="1" dirty="0"/>
              <a:t>Queuing: </a:t>
            </a:r>
            <a:r>
              <a:rPr lang="en-US" dirty="0"/>
              <a:t>What it is: Putting data in lines (queues) based on its priority level.</a:t>
            </a:r>
          </a:p>
          <a:p>
            <a:r>
              <a:rPr lang="en-US" dirty="0"/>
              <a:t>Why it matters: Ensures that important data gets through faster, like a faster lane on a highway.</a:t>
            </a:r>
          </a:p>
          <a:p>
            <a:r>
              <a:rPr lang="en-IN" b="1" dirty="0"/>
              <a:t>Congestion:</a:t>
            </a:r>
            <a:r>
              <a:rPr lang="en-US" b="1" dirty="0"/>
              <a:t> </a:t>
            </a:r>
            <a:r>
              <a:rPr lang="en-US" dirty="0"/>
              <a:t>What it is: Traffic jam on the internet when too much data is trying to go through at once.</a:t>
            </a:r>
          </a:p>
          <a:p>
            <a:r>
              <a:rPr lang="en-US" dirty="0"/>
              <a:t>Why it matters: PHB helps manage this traffic jam by treating important data better during busy times.</a:t>
            </a:r>
          </a:p>
          <a:p>
            <a:r>
              <a:rPr lang="en-US" b="1" dirty="0"/>
              <a:t>Policing: </a:t>
            </a:r>
            <a:r>
              <a:rPr lang="en-US" dirty="0"/>
              <a:t>What it is: Checking if data is following the rules, like not going too fast.</a:t>
            </a:r>
          </a:p>
          <a:p>
            <a:r>
              <a:rPr lang="en-US" dirty="0"/>
              <a:t>Why it matters: Ensures that everyone plays fair and follows agreed-upon speed limits for data.</a:t>
            </a:r>
          </a:p>
          <a:p>
            <a:r>
              <a:rPr lang="en-US" b="1" dirty="0"/>
              <a:t>Shaping: </a:t>
            </a:r>
            <a:r>
              <a:rPr lang="en-US" dirty="0"/>
              <a:t>What it is: Controlling how fast data is sent so it doesn't flood the network.</a:t>
            </a:r>
          </a:p>
          <a:p>
            <a:r>
              <a:rPr lang="en-US" dirty="0"/>
              <a:t>Why it matters: Prevents sudden bursts of data that can overwhelm the network, keeping things smooth and steady.</a:t>
            </a:r>
          </a:p>
          <a:p>
            <a:endParaRPr lang="en-IN" b="1" dirty="0"/>
          </a:p>
        </p:txBody>
      </p:sp>
    </p:spTree>
    <p:extLst>
      <p:ext uri="{BB962C8B-B14F-4D97-AF65-F5344CB8AC3E}">
        <p14:creationId xmlns:p14="http://schemas.microsoft.com/office/powerpoint/2010/main" val="3940741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0CBE0-C0C8-BDCF-860D-4C803042C711}"/>
              </a:ext>
            </a:extLst>
          </p:cNvPr>
          <p:cNvSpPr>
            <a:spLocks noGrp="1"/>
          </p:cNvSpPr>
          <p:nvPr>
            <p:ph idx="1"/>
          </p:nvPr>
        </p:nvSpPr>
        <p:spPr>
          <a:xfrm>
            <a:off x="632011" y="265766"/>
            <a:ext cx="11138648" cy="6511552"/>
          </a:xfrm>
        </p:spPr>
        <p:txBody>
          <a:bodyPr>
            <a:normAutofit/>
          </a:bodyPr>
          <a:lstStyle/>
          <a:p>
            <a:pPr algn="l">
              <a:buFont typeface="+mj-lt"/>
              <a:buAutoNum type="arabicPeriod"/>
            </a:pPr>
            <a:endParaRPr lang="en-US" dirty="0"/>
          </a:p>
          <a:p>
            <a:pPr marL="457200" lvl="1" indent="0" algn="l">
              <a:buNone/>
            </a:pPr>
            <a:r>
              <a:rPr lang="en-US" b="1" dirty="0"/>
              <a:t>Overlay</a:t>
            </a:r>
            <a:r>
              <a:rPr lang="en-US" dirty="0"/>
              <a:t>: Imagine you have a basic network, and then you create a virtual network on top of it. This virtual network is the overlay. It allows you to add extra features or services without changing the underlying network.</a:t>
            </a:r>
          </a:p>
          <a:p>
            <a:pPr marL="457200" lvl="1" indent="0" algn="l">
              <a:buNone/>
            </a:pPr>
            <a:endParaRPr lang="en-US" dirty="0"/>
          </a:p>
          <a:p>
            <a:pPr marL="457200" lvl="1" indent="0" algn="l">
              <a:buNone/>
            </a:pPr>
            <a:r>
              <a:rPr lang="en-US" b="1" dirty="0"/>
              <a:t>Underlay</a:t>
            </a:r>
            <a:r>
              <a:rPr lang="en-US" dirty="0"/>
              <a:t>: This is the actual, physical network infrastructure - the real wires, switches, and routers. The overlay sits on top of this, providing additional capabilities.</a:t>
            </a:r>
          </a:p>
          <a:p>
            <a:pPr marL="457200" lvl="1" indent="0" algn="l">
              <a:buNone/>
            </a:pPr>
            <a:endParaRPr lang="en-US" dirty="0"/>
          </a:p>
          <a:p>
            <a:pPr marL="457200" lvl="1" indent="0" algn="l">
              <a:buNone/>
            </a:pPr>
            <a:r>
              <a:rPr lang="en-US" b="1" dirty="0"/>
              <a:t>Fabric</a:t>
            </a:r>
            <a:r>
              <a:rPr lang="en-US" dirty="0"/>
              <a:t>: This is like the entire interconnected system - the combination of the overlay and underlay. It's a holistic view of the network that includes both the physical and virtual aspects.</a:t>
            </a:r>
            <a:br>
              <a:rPr lang="en-US" dirty="0"/>
            </a:br>
            <a:endParaRPr lang="en-IN" dirty="0"/>
          </a:p>
        </p:txBody>
      </p:sp>
    </p:spTree>
    <p:extLst>
      <p:ext uri="{BB962C8B-B14F-4D97-AF65-F5344CB8AC3E}">
        <p14:creationId xmlns:p14="http://schemas.microsoft.com/office/powerpoint/2010/main" val="18079386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0CBE0-C0C8-BDCF-860D-4C803042C711}"/>
              </a:ext>
            </a:extLst>
          </p:cNvPr>
          <p:cNvSpPr>
            <a:spLocks noGrp="1"/>
          </p:cNvSpPr>
          <p:nvPr>
            <p:ph idx="1"/>
          </p:nvPr>
        </p:nvSpPr>
        <p:spPr>
          <a:xfrm>
            <a:off x="632011" y="265766"/>
            <a:ext cx="11138648" cy="6511552"/>
          </a:xfrm>
        </p:spPr>
        <p:txBody>
          <a:bodyPr>
            <a:normAutofit/>
          </a:bodyPr>
          <a:lstStyle/>
          <a:p>
            <a:pPr algn="l">
              <a:buFont typeface="+mj-lt"/>
              <a:buAutoNum type="arabicPeriod"/>
            </a:pPr>
            <a:r>
              <a:rPr lang="en-US" dirty="0"/>
              <a:t>Separation of Control Plane and Data Plane:</a:t>
            </a:r>
          </a:p>
          <a:p>
            <a:pPr marL="742950" lvl="1" indent="-285750" algn="l">
              <a:buFont typeface="+mj-lt"/>
              <a:buAutoNum type="arabicPeriod"/>
            </a:pPr>
            <a:r>
              <a:rPr lang="en-US" dirty="0"/>
              <a:t>Control Plane: In software-defined architecture, this is also separated, just like in controller-based architecture. It's where decisions about where data should go are made.</a:t>
            </a:r>
          </a:p>
          <a:p>
            <a:pPr marL="742950" lvl="1" indent="-285750" algn="l">
              <a:buFont typeface="+mj-lt"/>
              <a:buAutoNum type="arabicPeriod"/>
            </a:pPr>
            <a:r>
              <a:rPr lang="en-US" dirty="0"/>
              <a:t>Data Plane: Similar to controller-based, the data plane is responsible for moving the data. The difference is that it follows the instructions given by the control plane, which can be more flexible and dynamic.</a:t>
            </a:r>
          </a:p>
          <a:p>
            <a:pPr algn="l">
              <a:buFont typeface="+mj-lt"/>
              <a:buAutoNum type="arabicPeriod"/>
            </a:pPr>
            <a:r>
              <a:rPr lang="en-US" dirty="0"/>
              <a:t>North-Bound and South-Bound APIs:</a:t>
            </a:r>
          </a:p>
          <a:p>
            <a:pPr marL="742950" lvl="1" indent="-285750" algn="l">
              <a:buFont typeface="+mj-lt"/>
              <a:buAutoNum type="arabicPeriod"/>
            </a:pPr>
            <a:r>
              <a:rPr lang="en-US" dirty="0"/>
              <a:t>These APIs work similarly in software-defined architecture. The north-bound API allows communication between the control plane and external applications, while the south-bound API enables communication between the control plane and the underlying network devices.</a:t>
            </a:r>
            <a:br>
              <a:rPr lang="en-US" dirty="0"/>
            </a:br>
            <a:br>
              <a:rPr lang="en-US" dirty="0"/>
            </a:br>
            <a:endParaRPr lang="en-IN" dirty="0"/>
          </a:p>
        </p:txBody>
      </p:sp>
    </p:spTree>
    <p:extLst>
      <p:ext uri="{BB962C8B-B14F-4D97-AF65-F5344CB8AC3E}">
        <p14:creationId xmlns:p14="http://schemas.microsoft.com/office/powerpoint/2010/main" val="151762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1154954" y="2411506"/>
            <a:ext cx="9665446" cy="4446494"/>
          </a:xfrm>
        </p:spPr>
        <p:txBody>
          <a:bodyPr>
            <a:normAutofit fontScale="85000" lnSpcReduction="20000"/>
          </a:bodyPr>
          <a:lstStyle/>
          <a:p>
            <a:r>
              <a:rPr lang="en-US" b="1" dirty="0"/>
              <a:t>Anycast</a:t>
            </a:r>
            <a:r>
              <a:rPr lang="en-US" dirty="0"/>
              <a:t> - Anycast is a bit different. Instead of one specific device, multiple devices share the same anycast address. When data is sent to that address, it goes to the nearest (or best) device that has that address. It's like sending a letter to the nearest post office, and any one of them can handle it.</a:t>
            </a:r>
          </a:p>
          <a:p>
            <a:r>
              <a:rPr lang="en-US" b="1" dirty="0"/>
              <a:t>Multicast</a:t>
            </a:r>
            <a:r>
              <a:rPr lang="en-US" dirty="0"/>
              <a:t> –Multicast is like broadcasting a message to a selected group of devices. Instead of sending a separate copy of the message to each device, it's sent to a group, and only those interested in the message receive and process it. It's an efficient way to communicate with multiple devices simultaneously.</a:t>
            </a:r>
          </a:p>
          <a:p>
            <a:r>
              <a:rPr lang="en-US" b="1" dirty="0"/>
              <a:t>EUI-64 (Extended Unique Identifier</a:t>
            </a:r>
            <a:r>
              <a:rPr lang="en-US" dirty="0"/>
              <a:t>) EUI-64 is a method used to create unique 64-bit addresses for devices on a network. It often involves using the device's 48-bit MAC address and adding a 16-bit extension to make it globally unique. It's a way to assign unique identifiers to devices in a standardized manner.</a:t>
            </a:r>
          </a:p>
        </p:txBody>
      </p:sp>
    </p:spTree>
    <p:extLst>
      <p:ext uri="{BB962C8B-B14F-4D97-AF65-F5344CB8AC3E}">
        <p14:creationId xmlns:p14="http://schemas.microsoft.com/office/powerpoint/2010/main" val="278709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pic>
        <p:nvPicPr>
          <p:cNvPr id="3" name="Content Placeholder 2">
            <a:extLst>
              <a:ext uri="{FF2B5EF4-FFF2-40B4-BE49-F238E27FC236}">
                <a16:creationId xmlns:a16="http://schemas.microsoft.com/office/drawing/2014/main" id="{59C3C368-354F-9B53-B744-B61AB3C03C68}"/>
              </a:ext>
            </a:extLst>
          </p:cNvPr>
          <p:cNvPicPr>
            <a:picLocks noGrp="1" noChangeAspect="1"/>
          </p:cNvPicPr>
          <p:nvPr>
            <p:ph idx="1"/>
          </p:nvPr>
        </p:nvPicPr>
        <p:blipFill>
          <a:blip r:embed="rId2"/>
          <a:stretch>
            <a:fillRect/>
          </a:stretch>
        </p:blipFill>
        <p:spPr>
          <a:xfrm>
            <a:off x="3014804" y="2411505"/>
            <a:ext cx="5328166" cy="3648635"/>
          </a:xfrm>
        </p:spPr>
      </p:pic>
    </p:spTree>
    <p:extLst>
      <p:ext uri="{BB962C8B-B14F-4D97-AF65-F5344CB8AC3E}">
        <p14:creationId xmlns:p14="http://schemas.microsoft.com/office/powerpoint/2010/main" val="2026135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lstStyle/>
          <a:p>
            <a:r>
              <a:rPr lang="en-US" dirty="0"/>
              <a:t>Here’s what we will do to fill the missing bits:</a:t>
            </a:r>
          </a:p>
          <a:p>
            <a:r>
              <a:rPr lang="en-US" dirty="0"/>
              <a:t>We take the MAC address and split it into two pieces.</a:t>
            </a:r>
          </a:p>
          <a:p>
            <a:r>
              <a:rPr lang="en-US" dirty="0"/>
              <a:t>We insert “FFFE” in between the two pieces so that we have a 64 bit value.</a:t>
            </a:r>
          </a:p>
          <a:p>
            <a:pPr algn="l"/>
            <a:r>
              <a:rPr lang="en-US" b="0" i="0" dirty="0">
                <a:solidFill>
                  <a:srgbClr val="000000"/>
                </a:solidFill>
                <a:effectLst/>
                <a:latin typeface="Open Sans" panose="020B0606030504020204" pitchFamily="34" charset="0"/>
              </a:rPr>
              <a:t>So if my MAC address would be 1234.5678.ABCD then this is what the interface ID will become:</a:t>
            </a:r>
          </a:p>
          <a:p>
            <a:pPr marL="0" indent="0">
              <a:buNone/>
            </a:pPr>
            <a:endParaRPr lang="en-IN" dirty="0"/>
          </a:p>
        </p:txBody>
      </p:sp>
      <p:pic>
        <p:nvPicPr>
          <p:cNvPr id="3" name="Picture 2">
            <a:extLst>
              <a:ext uri="{FF2B5EF4-FFF2-40B4-BE49-F238E27FC236}">
                <a16:creationId xmlns:a16="http://schemas.microsoft.com/office/drawing/2014/main" id="{8A88BB2F-2086-C9ED-8779-6B78E875A0F6}"/>
              </a:ext>
            </a:extLst>
          </p:cNvPr>
          <p:cNvPicPr>
            <a:picLocks noChangeAspect="1"/>
          </p:cNvPicPr>
          <p:nvPr/>
        </p:nvPicPr>
        <p:blipFill>
          <a:blip r:embed="rId2"/>
          <a:stretch>
            <a:fillRect/>
          </a:stretch>
        </p:blipFill>
        <p:spPr>
          <a:xfrm>
            <a:off x="4676633" y="4129929"/>
            <a:ext cx="5303980" cy="2560542"/>
          </a:xfrm>
          <a:prstGeom prst="rect">
            <a:avLst/>
          </a:prstGeom>
        </p:spPr>
      </p:pic>
    </p:spTree>
    <p:extLst>
      <p:ext uri="{BB962C8B-B14F-4D97-AF65-F5344CB8AC3E}">
        <p14:creationId xmlns:p14="http://schemas.microsoft.com/office/powerpoint/2010/main" val="126257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92500" lnSpcReduction="10000"/>
          </a:bodyPr>
          <a:lstStyle/>
          <a:p>
            <a:r>
              <a:rPr lang="en-US" dirty="0"/>
              <a:t>Non-Overlapping Wi-Fi channels:</a:t>
            </a:r>
          </a:p>
          <a:p>
            <a:r>
              <a:rPr lang="en-US" dirty="0"/>
              <a:t>Data is typically sent between two devices during a wireless connection. More devices can join in sharing the medium for data exchanges on a wireless LAN. To transfer data from one device to another, a wireless LAN needs to emit a signal using radio frequencies (RF). In addition to being mobile and free to roam about, transmitters and receivers can also be fixed in specific areas. Our wireless network’s ability to transmit and receive data across a Wi-Fi channel. While the 5 GHz frequency contains 45 channels, the 2.4 GHz band only has 11. Your Wi-Fi coverage and performance can be greatly enhanced by choosing the appropriate Wi-Fi channel. The only non-overlapping channels in the 2.4 GHz frequency are channels 1, 6, and 11. A crucial step in successfully configuring your network is deciding on one or more of these channels.</a:t>
            </a:r>
          </a:p>
        </p:txBody>
      </p:sp>
    </p:spTree>
    <p:extLst>
      <p:ext uri="{BB962C8B-B14F-4D97-AF65-F5344CB8AC3E}">
        <p14:creationId xmlns:p14="http://schemas.microsoft.com/office/powerpoint/2010/main" val="41260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a:xfrm>
            <a:off x="726141" y="2286001"/>
            <a:ext cx="11053483" cy="4132728"/>
          </a:xfrm>
        </p:spPr>
        <p:txBody>
          <a:bodyPr>
            <a:normAutofit fontScale="77500" lnSpcReduction="20000"/>
          </a:bodyPr>
          <a:lstStyle/>
          <a:p>
            <a:r>
              <a:rPr lang="en-US" dirty="0"/>
              <a:t>SSID:</a:t>
            </a:r>
          </a:p>
          <a:p>
            <a:r>
              <a:rPr lang="en-US" dirty="0"/>
              <a:t>Service Set Identifier is referred to as SSID. The name of the Wi-Fi network is SSID. An SSID is a 32-character unique ID that is used to identify wireless networks. SSIDs ensure that data is routed to the proper spot when several wireless networks coexist in the same area. The network is connected to a MAC address on the AP. A service set identifier is what your clients use to connect to this network or workgroup (SSID). Therefore, the SSID on the AP is a mashup of the MAC address and network name. This MAC address may be a different MAC address created on the AP or wireless radio. A Basic Service Set Identifier is used to describe an AP that only provides service to one network (BSSID). The option to use multiple SSIDs is provided by APS. This will enable you to use the same AP while providing both a Guest Network and a Corporate Network. Multiple Basic Service Set Identifiers are used when an AP has multiple networks (MBSSID). Despite serving a number of networks, it is the same hardware. Users on one network share with users on another because the hardware and frequency range are the same, and if they communicate at the same time, they may clash.</a:t>
            </a:r>
          </a:p>
        </p:txBody>
      </p:sp>
    </p:spTree>
    <p:extLst>
      <p:ext uri="{BB962C8B-B14F-4D97-AF65-F5344CB8AC3E}">
        <p14:creationId xmlns:p14="http://schemas.microsoft.com/office/powerpoint/2010/main" val="196042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85000" lnSpcReduction="10000"/>
          </a:bodyPr>
          <a:lstStyle/>
          <a:p>
            <a:r>
              <a:rPr lang="en-US" dirty="0"/>
              <a:t>RF (Radio Frequency):</a:t>
            </a:r>
          </a:p>
          <a:p>
            <a:r>
              <a:rPr lang="en-US" dirty="0"/>
              <a:t>Transmission of data is carried out using radio frequencies (RF) in wireless communications. The electromagnetic spectrum contains different radio frequency bands dedicated to different services. Digital cordless phones, personal digital assistants, laptops, pagers, Personal Computer Memory Card International Association (PCMCIA), and other devices operate in the 800 MHz to 2.5 GHz portion of the electromagnetic spectrum. Radiofrequency (RF) signals are used in transmission from one device (transmitter) to another (receiver) through open space. As long as both devices are set to the same frequency (or channel) and communicate using the same protocol, the transmitter, and receiver can always be in communication with one another. An electrical signal is applied at one end and carried to the other end of a wired link to transmit data across it. The signal can spread quite easily because the wire is continuous and conductive. There are no physical cables or other means of signal transmission in a wireless link.</a:t>
            </a:r>
          </a:p>
        </p:txBody>
      </p:sp>
    </p:spTree>
    <p:extLst>
      <p:ext uri="{BB962C8B-B14F-4D97-AF65-F5344CB8AC3E}">
        <p14:creationId xmlns:p14="http://schemas.microsoft.com/office/powerpoint/2010/main" val="2304849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B71373-9889-D856-6CE9-064538630847}"/>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8C8DFEA9-890C-5103-F66E-5F82B6C232D2}"/>
              </a:ext>
            </a:extLst>
          </p:cNvPr>
          <p:cNvSpPr>
            <a:spLocks noGrp="1"/>
          </p:cNvSpPr>
          <p:nvPr>
            <p:ph idx="1"/>
          </p:nvPr>
        </p:nvSpPr>
        <p:spPr/>
        <p:txBody>
          <a:bodyPr>
            <a:normAutofit fontScale="85000" lnSpcReduction="20000"/>
          </a:bodyPr>
          <a:lstStyle/>
          <a:p>
            <a:r>
              <a:rPr lang="en-US" dirty="0"/>
              <a:t>Encryption:</a:t>
            </a:r>
          </a:p>
          <a:p>
            <a:r>
              <a:rPr lang="en-US" dirty="0"/>
              <a:t>Applying a certain algorithm to data in order to change how it appears and render it confusing to others without access. Datagram Transport Layer Security (DTLS) keeps packets secure when data encryption is enabled for an AP. Various authentication mechanisms are used during the identification procedure. Security features like frame authentication and encryption are used to protect wireless data. The data must be encrypted on a wireless network to ensure data privacy. This is achieved by encrypting the payload of the data in each wireless frame right before transmission and decrypting it upon reception. The goal is to successfully encrypt and decrypt the data by employing an encryption technique that both the transmitter and receiver can use. All clients must associate using the same encryption method because each WLAN in wireless networks may only allow one authentication and encryption methodology. In order for the AP and a client to interpret each other’s data, they should be the only two devices that share the encryption keys. No device should be aware of the keys or be able to use them to intercept and decode the data.</a:t>
            </a:r>
          </a:p>
        </p:txBody>
      </p:sp>
    </p:spTree>
    <p:extLst>
      <p:ext uri="{BB962C8B-B14F-4D97-AF65-F5344CB8AC3E}">
        <p14:creationId xmlns:p14="http://schemas.microsoft.com/office/powerpoint/2010/main" val="2854357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504</TotalTime>
  <Words>2890</Words>
  <Application>Microsoft Office PowerPoint</Application>
  <PresentationFormat>Widescreen</PresentationFormat>
  <Paragraphs>86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Open Sans</vt:lpstr>
      <vt:lpstr>Söhne</vt:lpstr>
      <vt:lpstr>Verdana</vt:lpstr>
      <vt:lpstr>Office Theme</vt:lpstr>
      <vt:lpstr>Identify Interface &amp; Cable Issues</vt:lpstr>
      <vt:lpstr>IPv6 Address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Cisco Wireless Architecture &amp; AP Modes</vt:lpstr>
      <vt:lpstr>Physical infrastructure connections of WLAN components (AP,WLC, access/trunk ports, and LAG)</vt:lpstr>
      <vt:lpstr>  AP and WLC management access connections (Telnet, SSH, HTTP,HTTPS, console, and TACACS+/RADIUS)  </vt:lpstr>
      <vt:lpstr>PowerPoint Presentation</vt:lpstr>
      <vt:lpstr>PowerPoint Presentation</vt:lpstr>
      <vt:lpstr>PowerPoint Presentation</vt:lpstr>
      <vt:lpstr>First Hop Redundancy protocol</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Identify Interface &amp; Cable Issues</dc:title>
  <dc:creator>Nihal Tiwari</dc:creator>
  <cp:lastModifiedBy>Nihal Tiwari</cp:lastModifiedBy>
  <cp:revision>9</cp:revision>
  <dcterms:created xsi:type="dcterms:W3CDTF">2023-06-06T14:47:29Z</dcterms:created>
  <dcterms:modified xsi:type="dcterms:W3CDTF">2024-01-27T09:36:00Z</dcterms:modified>
</cp:coreProperties>
</file>