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GB"/>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966675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0FE81A3-E095-4717-8E93-71A405C22E34}"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4394790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GB"/>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4206645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GB"/>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360283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28710365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E81A3-E095-4717-8E93-71A405C22E34}"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338093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GB"/>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0FE81A3-E095-4717-8E93-71A405C22E34}" type="datetimeFigureOut">
              <a:rPr lang="en-IN" smtClean="0"/>
              <a:t>03-05-2023</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6515741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41025059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4232975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402969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0FE81A3-E095-4717-8E93-71A405C22E34}" type="datetimeFigureOut">
              <a:rPr lang="en-IN" smtClean="0"/>
              <a:t>03-05-2023</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2202706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0FE81A3-E095-4717-8E93-71A405C22E34}"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3542138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FE81A3-E095-4717-8E93-71A405C22E34}" type="datetimeFigureOut">
              <a:rPr lang="en-IN" smtClean="0"/>
              <a:t>03-05-2023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305757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0FE81A3-E095-4717-8E93-71A405C22E34}" type="datetimeFigureOut">
              <a:rPr lang="en-IN" smtClean="0"/>
              <a:t>03-05-2023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484004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E81A3-E095-4717-8E93-71A405C22E34}" type="datetimeFigureOut">
              <a:rPr lang="en-IN" smtClean="0"/>
              <a:t>03-05-2023</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3500358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0FE81A3-E095-4717-8E93-71A405C22E34}"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2045688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GB"/>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0FE81A3-E095-4717-8E93-71A405C22E34}" type="datetimeFigureOut">
              <a:rPr lang="en-IN" smtClean="0"/>
              <a:t>03-05-2023</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67F775-945E-4066-9FD4-3F5832972B3D}" type="slidenum">
              <a:rPr lang="en-IN" smtClean="0"/>
              <a:t>‹#›</a:t>
            </a:fld>
            <a:endParaRPr lang="en-IN"/>
          </a:p>
        </p:txBody>
      </p:sp>
    </p:spTree>
    <p:extLst>
      <p:ext uri="{BB962C8B-B14F-4D97-AF65-F5344CB8AC3E}">
        <p14:creationId xmlns:p14="http://schemas.microsoft.com/office/powerpoint/2010/main" val="159796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GB"/>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0FE81A3-E095-4717-8E93-71A405C22E34}" type="datetimeFigureOut">
              <a:rPr lang="en-IN" smtClean="0"/>
              <a:t>03-05-2023</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867F775-945E-4066-9FD4-3F5832972B3D}" type="slidenum">
              <a:rPr lang="en-IN" smtClean="0"/>
              <a:t>‹#›</a:t>
            </a:fld>
            <a:endParaRPr lang="en-IN"/>
          </a:p>
        </p:txBody>
      </p:sp>
    </p:spTree>
    <p:extLst>
      <p:ext uri="{BB962C8B-B14F-4D97-AF65-F5344CB8AC3E}">
        <p14:creationId xmlns:p14="http://schemas.microsoft.com/office/powerpoint/2010/main" val="868528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What is Android?</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dirty="0"/>
              <a:t>Android is a software package and Linux based operating system for mobile devices such as tablet computers and smartphones.</a:t>
            </a:r>
          </a:p>
          <a:p>
            <a:endParaRPr lang="en-US" dirty="0"/>
          </a:p>
          <a:p>
            <a:r>
              <a:rPr lang="en-US" dirty="0"/>
              <a:t>It is developed by Google and later the OHA (Open Handset Alliance). Java language is mainly used to write the android code even though other languages can be used.</a:t>
            </a:r>
          </a:p>
        </p:txBody>
      </p:sp>
    </p:spTree>
    <p:extLst>
      <p:ext uri="{BB962C8B-B14F-4D97-AF65-F5344CB8AC3E}">
        <p14:creationId xmlns:p14="http://schemas.microsoft.com/office/powerpoint/2010/main" val="4246625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Java</a:t>
            </a:r>
            <a:r>
              <a:rPr lang="en-US" dirty="0"/>
              <a:t>: </a:t>
            </a:r>
          </a:p>
          <a:p>
            <a:r>
              <a:rPr lang="en-US" dirty="0"/>
              <a:t>The Java folder contains the Java source code files. These files are used as a controller for controlled UI (Layout file). It gets the data from the Layout file and after processing that data output will be shown in the UI layout. It works on the backend of an Android application.</a:t>
            </a:r>
          </a:p>
          <a:p>
            <a:r>
              <a:rPr lang="en-US" b="1" dirty="0"/>
              <a:t>Drawable</a:t>
            </a:r>
            <a:r>
              <a:rPr lang="en-US" dirty="0"/>
              <a:t>: </a:t>
            </a:r>
          </a:p>
          <a:p>
            <a:r>
              <a:rPr lang="en-US" dirty="0"/>
              <a:t>A Drawable folder contains resource type file (something that can be drawn). </a:t>
            </a:r>
            <a:r>
              <a:rPr lang="en-US" dirty="0" err="1"/>
              <a:t>Drawables</a:t>
            </a:r>
            <a:r>
              <a:rPr lang="en-US" dirty="0"/>
              <a:t> may take a variety of file like Bitmap (PNG, JPEG), Nine Patch, Vector (XML), Shape, Layers, States, Levels, and Scale.</a:t>
            </a:r>
          </a:p>
          <a:p>
            <a:endParaRPr lang="en-IN" dirty="0"/>
          </a:p>
        </p:txBody>
      </p:sp>
    </p:spTree>
    <p:extLst>
      <p:ext uri="{BB962C8B-B14F-4D97-AF65-F5344CB8AC3E}">
        <p14:creationId xmlns:p14="http://schemas.microsoft.com/office/powerpoint/2010/main" val="265223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layout</a:t>
            </a:r>
            <a:r>
              <a:rPr lang="en-US" dirty="0"/>
              <a:t>: </a:t>
            </a:r>
          </a:p>
          <a:p>
            <a:r>
              <a:rPr lang="en-US" dirty="0"/>
              <a:t>A layout defines the visual structure for a user interface, such as the UI for an Android application. This folder stores Layout files that are written in XML language. You can add additional layout objects or widgets as child elements to gradually build a View hierarchy that defines your layout file.</a:t>
            </a:r>
          </a:p>
          <a:p>
            <a:r>
              <a:rPr lang="en-US" b="1" dirty="0"/>
              <a:t>mipmap</a:t>
            </a:r>
            <a:r>
              <a:rPr lang="en-US" dirty="0"/>
              <a:t>: </a:t>
            </a:r>
          </a:p>
          <a:p>
            <a:r>
              <a:rPr lang="en-US" dirty="0"/>
              <a:t>Mipmap folder contains the Image Asset file that can be used in Android Studio application. You can generate the following icon types like Launcher icons, Action bar and tab icons, and Notification icons.</a:t>
            </a:r>
          </a:p>
          <a:p>
            <a:endParaRPr lang="en-IN" dirty="0"/>
          </a:p>
        </p:txBody>
      </p:sp>
    </p:spTree>
    <p:extLst>
      <p:ext uri="{BB962C8B-B14F-4D97-AF65-F5344CB8AC3E}">
        <p14:creationId xmlns:p14="http://schemas.microsoft.com/office/powerpoint/2010/main" val="1144985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colors.xml</a:t>
            </a:r>
            <a:r>
              <a:rPr lang="en-US" dirty="0"/>
              <a:t>: </a:t>
            </a:r>
          </a:p>
          <a:p>
            <a:r>
              <a:rPr lang="en-US" dirty="0"/>
              <a:t>colors.xml file contains color resources of the Android application. Different color values are identified by a unique name that can be used in the Android application program.</a:t>
            </a:r>
          </a:p>
          <a:p>
            <a:r>
              <a:rPr lang="en-US" b="1" dirty="0"/>
              <a:t>strings.xml: </a:t>
            </a:r>
          </a:p>
          <a:p>
            <a:r>
              <a:rPr lang="en-US" dirty="0"/>
              <a:t>The strings.xml file contains string resources of the Android application. The different string value is identified by a unique name that can be used in the Android application program. This file also stores string array by using XML language.</a:t>
            </a:r>
          </a:p>
          <a:p>
            <a:endParaRPr lang="en-IN" dirty="0"/>
          </a:p>
        </p:txBody>
      </p:sp>
    </p:spTree>
    <p:extLst>
      <p:ext uri="{BB962C8B-B14F-4D97-AF65-F5344CB8AC3E}">
        <p14:creationId xmlns:p14="http://schemas.microsoft.com/office/powerpoint/2010/main" val="637527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styles.xml: </a:t>
            </a:r>
          </a:p>
          <a:p>
            <a:r>
              <a:rPr lang="en-US" dirty="0"/>
              <a:t>The styles.xml file contains resources of the theme style in the Android application. This file is written in XML language.</a:t>
            </a:r>
          </a:p>
          <a:p>
            <a:r>
              <a:rPr lang="en-US" b="1" dirty="0" err="1"/>
              <a:t>build.gradle</a:t>
            </a:r>
            <a:r>
              <a:rPr lang="en-US" b="1" dirty="0"/>
              <a:t>(Module: app): </a:t>
            </a:r>
          </a:p>
          <a:p>
            <a:r>
              <a:rPr lang="en-US" dirty="0"/>
              <a:t>This defines the module-specific build configurations. Here you can add dependencies what you need in your Android application.</a:t>
            </a:r>
          </a:p>
          <a:p>
            <a:endParaRPr lang="en-IN" dirty="0"/>
          </a:p>
        </p:txBody>
      </p:sp>
    </p:spTree>
    <p:extLst>
      <p:ext uri="{BB962C8B-B14F-4D97-AF65-F5344CB8AC3E}">
        <p14:creationId xmlns:p14="http://schemas.microsoft.com/office/powerpoint/2010/main" val="2377055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Rooting/Jailbreaking</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a:xfrm>
            <a:off x="1154954" y="2250141"/>
            <a:ext cx="9495117" cy="4195483"/>
          </a:xfrm>
        </p:spPr>
        <p:txBody>
          <a:bodyPr>
            <a:normAutofit/>
          </a:bodyPr>
          <a:lstStyle/>
          <a:p>
            <a:r>
              <a:rPr lang="en-US" dirty="0"/>
              <a:t>Rooting, cracking, or jailbreaking a mobile device, in practice, is essentially the same thing. Essentially, rooting is the term used for modifying Androids while jailbreaking is the term used for iPhones.</a:t>
            </a:r>
          </a:p>
          <a:p>
            <a:r>
              <a:rPr lang="en-US" dirty="0"/>
              <a:t>Fundamentally, rooting is obtaining root access to the underlying Linux system, in order to perform operations such as mounting/unmounting filesystems; running SSH, HTTP, DHCP, DNS or proxy daemons; killing system processes; and so on.</a:t>
            </a:r>
          </a:p>
          <a:p>
            <a:r>
              <a:rPr lang="en-US" dirty="0"/>
              <a:t>Being able to run commands as the root user allows us to do anything on Linux and thus, by extension, on an Android system.</a:t>
            </a:r>
          </a:p>
          <a:p>
            <a:r>
              <a:rPr lang="en-US" dirty="0"/>
              <a:t>Jailbreaking is the process of privilege escalation, by which we can remove the hardware level restrictions imposed by Apple on iOS devices. Jailbreaking permits root access to the iOS filesystem and manager, allowing the downloading of additional applications, extensions, and themes that are unavailable through the official Apple App Store.</a:t>
            </a:r>
          </a:p>
        </p:txBody>
      </p:sp>
    </p:spTree>
    <p:extLst>
      <p:ext uri="{BB962C8B-B14F-4D97-AF65-F5344CB8AC3E}">
        <p14:creationId xmlns:p14="http://schemas.microsoft.com/office/powerpoint/2010/main" val="1182533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err="1"/>
              <a:t>BusyBox</a:t>
            </a:r>
            <a:r>
              <a:rPr lang="en-US" b="1" dirty="0"/>
              <a:t>	</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dirty="0" err="1"/>
              <a:t>BusyBox</a:t>
            </a:r>
            <a:r>
              <a:rPr lang="en-US" dirty="0"/>
              <a:t> is an open source (GPL) project providing simple implementations of nearly 400 common commands, including ls , mv , ln , </a:t>
            </a:r>
            <a:r>
              <a:rPr lang="en-US" dirty="0" err="1"/>
              <a:t>mkdir</a:t>
            </a:r>
            <a:r>
              <a:rPr lang="en-US" dirty="0"/>
              <a:t> , more , </a:t>
            </a:r>
            <a:r>
              <a:rPr lang="en-US" dirty="0" err="1"/>
              <a:t>ps</a:t>
            </a:r>
            <a:r>
              <a:rPr lang="en-US" dirty="0"/>
              <a:t> , </a:t>
            </a:r>
            <a:r>
              <a:rPr lang="en-US" dirty="0" err="1"/>
              <a:t>gzip</a:t>
            </a:r>
            <a:r>
              <a:rPr lang="en-US" dirty="0"/>
              <a:t> , bzip2 , tar , and grep .07-Sept-2021</a:t>
            </a:r>
          </a:p>
          <a:p>
            <a:endParaRPr lang="en-IN" dirty="0"/>
          </a:p>
        </p:txBody>
      </p:sp>
    </p:spTree>
    <p:extLst>
      <p:ext uri="{BB962C8B-B14F-4D97-AF65-F5344CB8AC3E}">
        <p14:creationId xmlns:p14="http://schemas.microsoft.com/office/powerpoint/2010/main" val="1146256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IN" b="1" dirty="0"/>
              <a:t>Open Handset Alliance</a:t>
            </a:r>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dirty="0"/>
              <a:t>It's a consortium of 84 companies such as google, Samsung, AKM, </a:t>
            </a:r>
            <a:r>
              <a:rPr lang="en-US" dirty="0" err="1"/>
              <a:t>synaptics</a:t>
            </a:r>
            <a:r>
              <a:rPr lang="en-US" dirty="0"/>
              <a:t>, KDDI, Garmin, </a:t>
            </a:r>
            <a:r>
              <a:rPr lang="en-US" dirty="0" err="1"/>
              <a:t>Teleca</a:t>
            </a:r>
            <a:r>
              <a:rPr lang="en-US" dirty="0"/>
              <a:t>, </a:t>
            </a:r>
            <a:r>
              <a:rPr lang="en-US" dirty="0" err="1"/>
              <a:t>Ebay</a:t>
            </a:r>
            <a:r>
              <a:rPr lang="en-US" dirty="0"/>
              <a:t>, Intel etc.</a:t>
            </a:r>
          </a:p>
          <a:p>
            <a:endParaRPr lang="en-US" dirty="0"/>
          </a:p>
          <a:p>
            <a:r>
              <a:rPr lang="en-US" dirty="0"/>
              <a:t>It was established on 5th November, 2007, led by Google. It is committed to advance open standards, provide services and deploy handsets using the Android Platform.</a:t>
            </a:r>
          </a:p>
        </p:txBody>
      </p:sp>
    </p:spTree>
    <p:extLst>
      <p:ext uri="{BB962C8B-B14F-4D97-AF65-F5344CB8AC3E}">
        <p14:creationId xmlns:p14="http://schemas.microsoft.com/office/powerpoint/2010/main" val="2027699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Features</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dirty="0"/>
              <a:t>1) It is open-source.</a:t>
            </a:r>
          </a:p>
          <a:p>
            <a:r>
              <a:rPr lang="en-US" dirty="0"/>
              <a:t>2) Anyone can customize the Android Platform.</a:t>
            </a:r>
          </a:p>
          <a:p>
            <a:r>
              <a:rPr lang="en-US" dirty="0"/>
              <a:t>3) There are a lot of mobile applications that can be chosen by the consumer.</a:t>
            </a:r>
          </a:p>
          <a:p>
            <a:r>
              <a:rPr lang="en-US" dirty="0"/>
              <a:t>4) It provides many interesting features like weather details, opening screen, live RSS (Really Simple Syndication) feeds etc.</a:t>
            </a:r>
          </a:p>
        </p:txBody>
      </p:sp>
    </p:spTree>
    <p:extLst>
      <p:ext uri="{BB962C8B-B14F-4D97-AF65-F5344CB8AC3E}">
        <p14:creationId xmlns:p14="http://schemas.microsoft.com/office/powerpoint/2010/main" val="1599358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Android Architecture</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IN" dirty="0" err="1"/>
              <a:t>linux</a:t>
            </a:r>
            <a:r>
              <a:rPr lang="en-IN" dirty="0"/>
              <a:t> kernel</a:t>
            </a:r>
          </a:p>
          <a:p>
            <a:r>
              <a:rPr lang="en-IN" dirty="0"/>
              <a:t>native libraries (middleware),</a:t>
            </a:r>
          </a:p>
          <a:p>
            <a:r>
              <a:rPr lang="en-IN" dirty="0"/>
              <a:t>Android Runtime</a:t>
            </a:r>
          </a:p>
          <a:p>
            <a:r>
              <a:rPr lang="en-IN" dirty="0"/>
              <a:t>Application Framework</a:t>
            </a:r>
          </a:p>
          <a:p>
            <a:r>
              <a:rPr lang="en-IN" dirty="0"/>
              <a:t>Applications</a:t>
            </a:r>
          </a:p>
        </p:txBody>
      </p:sp>
    </p:spTree>
    <p:extLst>
      <p:ext uri="{BB962C8B-B14F-4D97-AF65-F5344CB8AC3E}">
        <p14:creationId xmlns:p14="http://schemas.microsoft.com/office/powerpoint/2010/main" val="234784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a:extLst>
              <a:ext uri="{FF2B5EF4-FFF2-40B4-BE49-F238E27FC236}">
                <a16:creationId xmlns:a16="http://schemas.microsoft.com/office/drawing/2014/main" id="{E74B5A56-7929-CA74-CC3E-587576C2A239}"/>
              </a:ext>
            </a:extLst>
          </p:cNvPr>
          <p:cNvPicPr>
            <a:picLocks noGrp="1" noChangeAspect="1"/>
          </p:cNvPicPr>
          <p:nvPr>
            <p:ph idx="1"/>
          </p:nvPr>
        </p:nvPicPr>
        <p:blipFill>
          <a:blip r:embed="rId2"/>
          <a:stretch>
            <a:fillRect/>
          </a:stretch>
        </p:blipFill>
        <p:spPr>
          <a:xfrm>
            <a:off x="2541054" y="457200"/>
            <a:ext cx="7200788" cy="6320118"/>
          </a:xfrm>
        </p:spPr>
      </p:pic>
    </p:spTree>
    <p:extLst>
      <p:ext uri="{BB962C8B-B14F-4D97-AF65-F5344CB8AC3E}">
        <p14:creationId xmlns:p14="http://schemas.microsoft.com/office/powerpoint/2010/main" val="22051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Linux Kernel</a:t>
            </a:r>
          </a:p>
          <a:p>
            <a:r>
              <a:rPr lang="en-US" dirty="0"/>
              <a:t>It is the heart of android architecture that exists at the root of android architecture. Linux kernel is responsible for device drivers, power management, memory management, device management and resource access.</a:t>
            </a:r>
          </a:p>
          <a:p>
            <a:r>
              <a:rPr lang="en-US" b="1" dirty="0"/>
              <a:t>Native Libraries</a:t>
            </a:r>
          </a:p>
          <a:p>
            <a:r>
              <a:rPr lang="en-US" dirty="0"/>
              <a:t>On the top of </a:t>
            </a:r>
            <a:r>
              <a:rPr lang="en-US" dirty="0" err="1"/>
              <a:t>linux</a:t>
            </a:r>
            <a:r>
              <a:rPr lang="en-US" dirty="0"/>
              <a:t> kernel, their are Native libraries such as </a:t>
            </a:r>
            <a:r>
              <a:rPr lang="en-US" dirty="0" err="1"/>
              <a:t>WebKit</a:t>
            </a:r>
            <a:r>
              <a:rPr lang="en-US" dirty="0"/>
              <a:t>, OpenGL, </a:t>
            </a:r>
            <a:r>
              <a:rPr lang="en-US" dirty="0" err="1"/>
              <a:t>FreeType</a:t>
            </a:r>
            <a:r>
              <a:rPr lang="en-US" dirty="0"/>
              <a:t>, SQLite, Media, C runtime library (</a:t>
            </a:r>
            <a:r>
              <a:rPr lang="en-US" dirty="0" err="1"/>
              <a:t>libc</a:t>
            </a:r>
            <a:r>
              <a:rPr lang="en-US" dirty="0"/>
              <a:t>) etc.</a:t>
            </a:r>
          </a:p>
        </p:txBody>
      </p:sp>
    </p:spTree>
    <p:extLst>
      <p:ext uri="{BB962C8B-B14F-4D97-AF65-F5344CB8AC3E}">
        <p14:creationId xmlns:p14="http://schemas.microsoft.com/office/powerpoint/2010/main" val="6042974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normAutofit/>
          </a:bodyPr>
          <a:lstStyle/>
          <a:p>
            <a:r>
              <a:rPr lang="en-US" b="1" dirty="0"/>
              <a:t>Android Runtime</a:t>
            </a:r>
          </a:p>
          <a:p>
            <a:pPr algn="just"/>
            <a:r>
              <a:rPr lang="en-US" b="0" i="0" dirty="0">
                <a:solidFill>
                  <a:srgbClr val="333333"/>
                </a:solidFill>
                <a:effectLst/>
                <a:latin typeface="inter-regular"/>
              </a:rPr>
              <a:t>In android runtime, there are core libraries and DVM (Dalvik Virtual Machine) which is responsible to run android application. DVM is like JVM but it is optimized for mobile devices. It consumes less memory and provides fast performance.</a:t>
            </a:r>
          </a:p>
          <a:p>
            <a:pPr algn="just"/>
            <a:r>
              <a:rPr lang="en-US" b="1" dirty="0"/>
              <a:t>Android Framework</a:t>
            </a:r>
          </a:p>
          <a:p>
            <a:r>
              <a:rPr lang="en-US" dirty="0"/>
              <a:t>On the top of Native libraries and android runtime, there is android framework. Android framework includes Android API's such as UI (User Interface), telephony, resources, locations, Content Providers (data) and package managers. It provides a lot of classes and interfaces for android application development.</a:t>
            </a:r>
          </a:p>
        </p:txBody>
      </p:sp>
    </p:spTree>
    <p:extLst>
      <p:ext uri="{BB962C8B-B14F-4D97-AF65-F5344CB8AC3E}">
        <p14:creationId xmlns:p14="http://schemas.microsoft.com/office/powerpoint/2010/main" val="2321332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Applications</a:t>
            </a:r>
          </a:p>
          <a:p>
            <a:r>
              <a:rPr lang="en-US" dirty="0"/>
              <a:t>On the top of android framework, there are applications. All applications such as home, contact, settings, games, browsers are using android framework that uses android runtime and libraries. Android runtime and native libraries are using </a:t>
            </a:r>
            <a:r>
              <a:rPr lang="en-US" dirty="0" err="1"/>
              <a:t>linux</a:t>
            </a:r>
            <a:r>
              <a:rPr lang="en-US" dirty="0"/>
              <a:t> </a:t>
            </a:r>
            <a:r>
              <a:rPr lang="en-US" dirty="0" err="1"/>
              <a:t>kernal</a:t>
            </a:r>
            <a:r>
              <a:rPr lang="en-US" dirty="0"/>
              <a:t>.</a:t>
            </a:r>
          </a:p>
        </p:txBody>
      </p:sp>
    </p:spTree>
    <p:extLst>
      <p:ext uri="{BB962C8B-B14F-4D97-AF65-F5344CB8AC3E}">
        <p14:creationId xmlns:p14="http://schemas.microsoft.com/office/powerpoint/2010/main" val="2539050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F8673-9A49-BE34-5D86-5D10FCBD26E6}"/>
              </a:ext>
            </a:extLst>
          </p:cNvPr>
          <p:cNvSpPr>
            <a:spLocks noGrp="1"/>
          </p:cNvSpPr>
          <p:nvPr>
            <p:ph type="title"/>
          </p:nvPr>
        </p:nvSpPr>
        <p:spPr/>
        <p:txBody>
          <a:bodyPr/>
          <a:lstStyle/>
          <a:p>
            <a:pPr algn="ctr"/>
            <a:r>
              <a:rPr lang="en-US" b="1" dirty="0"/>
              <a:t>Data Structures and File Systems</a:t>
            </a:r>
            <a:endParaRPr lang="en-IN" b="1" dirty="0"/>
          </a:p>
        </p:txBody>
      </p:sp>
      <p:sp>
        <p:nvSpPr>
          <p:cNvPr id="5" name="Content Placeholder 4">
            <a:extLst>
              <a:ext uri="{FF2B5EF4-FFF2-40B4-BE49-F238E27FC236}">
                <a16:creationId xmlns:a16="http://schemas.microsoft.com/office/drawing/2014/main" id="{510800B8-51D3-8E75-F841-96CF536FD7B0}"/>
              </a:ext>
            </a:extLst>
          </p:cNvPr>
          <p:cNvSpPr>
            <a:spLocks noGrp="1"/>
          </p:cNvSpPr>
          <p:nvPr>
            <p:ph idx="1"/>
          </p:nvPr>
        </p:nvSpPr>
        <p:spPr/>
        <p:txBody>
          <a:bodyPr/>
          <a:lstStyle/>
          <a:p>
            <a:r>
              <a:rPr lang="en-US" b="1" dirty="0"/>
              <a:t>AndroidManifest.xml: </a:t>
            </a:r>
          </a:p>
          <a:p>
            <a:r>
              <a:rPr lang="en-US" dirty="0"/>
              <a:t>Every project in Android includes a manifest file, which is AndroidManifest.xml, stored in the root directory of its project hierarchy. The manifest file is an important part of our app because it defines the structure and metadata of our application, its components, and its requirements.</a:t>
            </a:r>
          </a:p>
          <a:p>
            <a:r>
              <a:rPr lang="en-US" dirty="0"/>
              <a:t>This file includes nodes for each of the Activities, Services, Content Providers and Broadcast Receiver that make the application and using Intent Filters and Permissions, determines how they co-ordinate with each other and other applications.</a:t>
            </a:r>
          </a:p>
        </p:txBody>
      </p:sp>
    </p:spTree>
    <p:extLst>
      <p:ext uri="{BB962C8B-B14F-4D97-AF65-F5344CB8AC3E}">
        <p14:creationId xmlns:p14="http://schemas.microsoft.com/office/powerpoint/2010/main" val="366266154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166</TotalTime>
  <Words>1062</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inter-regular</vt:lpstr>
      <vt:lpstr>Wingdings 3</vt:lpstr>
      <vt:lpstr>Ion Boardroom</vt:lpstr>
      <vt:lpstr>What is Android?</vt:lpstr>
      <vt:lpstr>Open Handset Alliance</vt:lpstr>
      <vt:lpstr>Features</vt:lpstr>
      <vt:lpstr>Android Architecture</vt:lpstr>
      <vt:lpstr>PowerPoint Presentation</vt:lpstr>
      <vt:lpstr>PowerPoint Presentation</vt:lpstr>
      <vt:lpstr>PowerPoint Presentation</vt:lpstr>
      <vt:lpstr>PowerPoint Presentation</vt:lpstr>
      <vt:lpstr>Data Structures and File Systems</vt:lpstr>
      <vt:lpstr>PowerPoint Presentation</vt:lpstr>
      <vt:lpstr>PowerPoint Presentation</vt:lpstr>
      <vt:lpstr>PowerPoint Presentation</vt:lpstr>
      <vt:lpstr>PowerPoint Presentation</vt:lpstr>
      <vt:lpstr>Rooting/Jailbreaking</vt:lpstr>
      <vt:lpstr>BusyBox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Android?</dc:title>
  <dc:creator>Nihal Tiwari</dc:creator>
  <cp:lastModifiedBy>Nihal Tiwari</cp:lastModifiedBy>
  <cp:revision>3</cp:revision>
  <dcterms:created xsi:type="dcterms:W3CDTF">2023-04-15T14:10:20Z</dcterms:created>
  <dcterms:modified xsi:type="dcterms:W3CDTF">2023-05-03T08:16:13Z</dcterms:modified>
</cp:coreProperties>
</file>