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88" r:id="rId3"/>
    <p:sldId id="289" r:id="rId4"/>
    <p:sldId id="279" r:id="rId5"/>
    <p:sldId id="280" r:id="rId6"/>
    <p:sldId id="281" r:id="rId7"/>
    <p:sldId id="282" r:id="rId8"/>
    <p:sldId id="278" r:id="rId9"/>
    <p:sldId id="283" r:id="rId10"/>
    <p:sldId id="284" r:id="rId11"/>
    <p:sldId id="285" r:id="rId12"/>
    <p:sldId id="286" r:id="rId13"/>
    <p:sldId id="287" r:id="rId14"/>
    <p:sldId id="290" r:id="rId15"/>
    <p:sldId id="2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CB0089D-19CE-4195-9BA8-B9DEAB3BF050}" type="datetimeFigureOut">
              <a:rPr lang="en-IN" smtClean="0"/>
              <a:t>30-05-2023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386477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CB0089D-19CE-4195-9BA8-B9DEAB3BF050}"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425822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CB0089D-19CE-4195-9BA8-B9DEAB3BF050}"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1440420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CB0089D-19CE-4195-9BA8-B9DEAB3BF050}"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286088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CB0089D-19CE-4195-9BA8-B9DEAB3BF050}"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3141038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B0089D-19CE-4195-9BA8-B9DEAB3BF050}"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8291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B0089D-19CE-4195-9BA8-B9DEAB3BF050}" type="datetimeFigureOut">
              <a:rPr lang="en-IN" smtClean="0"/>
              <a:t>30-05-2023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3741238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CB0089D-19CE-4195-9BA8-B9DEAB3BF050}"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4101075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CB0089D-19CE-4195-9BA8-B9DEAB3BF050}"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397811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B0089D-19CE-4195-9BA8-B9DEAB3BF050}"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41659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CB0089D-19CE-4195-9BA8-B9DEAB3BF050}"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183976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CB0089D-19CE-4195-9BA8-B9DEAB3BF050}"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277432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CB0089D-19CE-4195-9BA8-B9DEAB3BF050}"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262679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CB0089D-19CE-4195-9BA8-B9DEAB3BF050}"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315137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0089D-19CE-4195-9BA8-B9DEAB3BF050}"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411061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CB0089D-19CE-4195-9BA8-B9DEAB3BF050}"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9998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CB0089D-19CE-4195-9BA8-B9DEAB3BF050}"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E2D856-1A97-4B8C-8285-4F37DF85A443}" type="slidenum">
              <a:rPr lang="en-IN" smtClean="0"/>
              <a:t>‹#›</a:t>
            </a:fld>
            <a:endParaRPr lang="en-IN"/>
          </a:p>
        </p:txBody>
      </p:sp>
    </p:spTree>
    <p:extLst>
      <p:ext uri="{BB962C8B-B14F-4D97-AF65-F5344CB8AC3E}">
        <p14:creationId xmlns:p14="http://schemas.microsoft.com/office/powerpoint/2010/main" val="6182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CB0089D-19CE-4195-9BA8-B9DEAB3BF050}" type="datetimeFigureOut">
              <a:rPr lang="en-IN" smtClean="0"/>
              <a:t>30-05-2023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0E2D856-1A97-4B8C-8285-4F37DF85A443}" type="slidenum">
              <a:rPr lang="en-IN" smtClean="0"/>
              <a:t>‹#›</a:t>
            </a:fld>
            <a:endParaRPr lang="en-IN"/>
          </a:p>
        </p:txBody>
      </p:sp>
    </p:spTree>
    <p:extLst>
      <p:ext uri="{BB962C8B-B14F-4D97-AF65-F5344CB8AC3E}">
        <p14:creationId xmlns:p14="http://schemas.microsoft.com/office/powerpoint/2010/main" val="1125966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Characteristics of Cloud Computing</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840720" cy="3985559"/>
          </a:xfrm>
        </p:spPr>
        <p:txBody>
          <a:bodyPr>
            <a:normAutofit/>
          </a:bodyPr>
          <a:lstStyle/>
          <a:p>
            <a:r>
              <a:rPr lang="en-US" b="1" dirty="0"/>
              <a:t>On-demand self-services</a:t>
            </a:r>
            <a:r>
              <a:rPr lang="en-US" dirty="0"/>
              <a:t>: The Cloud computing services does not require any human administrators, user themselves are able to provision, monitor and manage computing resources as needed.</a:t>
            </a:r>
          </a:p>
          <a:p>
            <a:r>
              <a:rPr lang="en-US" b="1" dirty="0"/>
              <a:t>Broad network access: </a:t>
            </a:r>
            <a:r>
              <a:rPr lang="en-US" dirty="0"/>
              <a:t>The Computing services are generally provided over standard networks and heterogeneous devices.</a:t>
            </a:r>
          </a:p>
          <a:p>
            <a:r>
              <a:rPr lang="en-US" b="1" dirty="0"/>
              <a:t>Rapid elasticity: </a:t>
            </a:r>
            <a:r>
              <a:rPr lang="en-US" dirty="0"/>
              <a:t>The Computing services should have IT resources that are able to scale out and in quickly and on as needed basis. Whenever the user require services it is provided to him and it is scale out as soon as its requirement gets over.</a:t>
            </a:r>
          </a:p>
          <a:p>
            <a:r>
              <a:rPr lang="en-US" b="1" dirty="0"/>
              <a:t>Resource pooling: </a:t>
            </a:r>
            <a:r>
              <a:rPr lang="en-US" dirty="0"/>
              <a:t>The IT resource (e.g., networks, servers, storage, applications, and services) present are shared across multiple applications and occupant in an uncommitted manner. Multiple clients are provided service from a same physical resource.</a:t>
            </a:r>
            <a:endParaRPr lang="en-IN" dirty="0"/>
          </a:p>
        </p:txBody>
      </p:sp>
    </p:spTree>
    <p:extLst>
      <p:ext uri="{BB962C8B-B14F-4D97-AF65-F5344CB8AC3E}">
        <p14:creationId xmlns:p14="http://schemas.microsoft.com/office/powerpoint/2010/main" val="3390278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749279" cy="4030981"/>
          </a:xfrm>
        </p:spPr>
        <p:txBody>
          <a:bodyPr>
            <a:normAutofit lnSpcReduction="10000"/>
          </a:bodyPr>
          <a:lstStyle/>
          <a:p>
            <a:r>
              <a:rPr lang="en-US" b="1" dirty="0"/>
              <a:t>Flexibility</a:t>
            </a:r>
          </a:p>
          <a:p>
            <a:pPr marL="0" indent="0">
              <a:buNone/>
            </a:pPr>
            <a:r>
              <a:rPr lang="en-US" dirty="0"/>
              <a:t>Your business has only a finite amount of focus to divide between all of its responsibilities. If your current IT solutions are forcing you to commit too much of your attention to computer and data-storage issues, then you aren't going to be able to concentrate on reaching business goals and satisfying customers. On the other hand, by relying on an outside </a:t>
            </a:r>
            <a:r>
              <a:rPr lang="en-US" dirty="0" err="1"/>
              <a:t>organisation</a:t>
            </a:r>
            <a:r>
              <a:rPr lang="en-US" dirty="0"/>
              <a:t> to take care of all IT hosting and infrastructure, you'll have more time to devote toward the aspects of your business that directly affect your bottom line.</a:t>
            </a:r>
          </a:p>
          <a:p>
            <a:pPr marL="0" indent="0">
              <a:buNone/>
            </a:pPr>
            <a:r>
              <a:rPr lang="en-US" dirty="0"/>
              <a:t>The cloud offers businesses more flexibility overall versus hosting on a local server. And, if you need extra bandwidth, a cloud-based service can meet that demand instantly, rather than undergoing a complex (and expensive) update to your IT infrastructure. This improved freedom and flexibility can make a significant difference to the overall efficiency of your </a:t>
            </a:r>
            <a:r>
              <a:rPr lang="en-US" dirty="0" err="1"/>
              <a:t>organisation</a:t>
            </a:r>
            <a:r>
              <a:rPr lang="en-US" dirty="0"/>
              <a:t>. A 65% majority of respondents to an InformationWeek survey said “the ability to quickly meet business demands” was one of the most important reasons a business should move to a cloud environment.</a:t>
            </a:r>
          </a:p>
        </p:txBody>
      </p:sp>
    </p:spTree>
    <p:extLst>
      <p:ext uri="{BB962C8B-B14F-4D97-AF65-F5344CB8AC3E}">
        <p14:creationId xmlns:p14="http://schemas.microsoft.com/office/powerpoint/2010/main" val="202306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749279" cy="4030981"/>
          </a:xfrm>
        </p:spPr>
        <p:txBody>
          <a:bodyPr>
            <a:normAutofit/>
          </a:bodyPr>
          <a:lstStyle/>
          <a:p>
            <a:r>
              <a:rPr lang="en-US" b="1" dirty="0"/>
              <a:t>Mobility</a:t>
            </a:r>
          </a:p>
          <a:p>
            <a:pPr marL="0" indent="0">
              <a:buNone/>
            </a:pPr>
            <a:r>
              <a:rPr lang="en-US" dirty="0"/>
              <a:t>Cloud computing allows mobile access to corporate data via smartphones and devices, which, considering over 2.6 billion smartphones are being used globally today, is a great way to ensure that no one is ever left out of the loop. Staff with busy schedules, or who live a long way away from the corporate office, can use this feature to keep instantly up to date with clients and co-worker.</a:t>
            </a:r>
          </a:p>
          <a:p>
            <a:pPr marL="0" indent="0">
              <a:buNone/>
            </a:pPr>
            <a:r>
              <a:rPr lang="en-US" dirty="0"/>
              <a:t>Through the cloud, you can offer conveniently accessible information to sales staff who travel, freelance employees, or remote employees, for better work-life balance. Therefore, it's not surprising to see that organizations with employee satisfaction listed as a priority are up to 24% more likely to expand cloud usage.</a:t>
            </a:r>
          </a:p>
          <a:p>
            <a:endParaRPr lang="en-US" dirty="0"/>
          </a:p>
          <a:p>
            <a:endParaRPr lang="en-US" dirty="0"/>
          </a:p>
        </p:txBody>
      </p:sp>
    </p:spTree>
    <p:extLst>
      <p:ext uri="{BB962C8B-B14F-4D97-AF65-F5344CB8AC3E}">
        <p14:creationId xmlns:p14="http://schemas.microsoft.com/office/powerpoint/2010/main" val="210304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749279" cy="4030981"/>
          </a:xfrm>
        </p:spPr>
        <p:txBody>
          <a:bodyPr>
            <a:normAutofit/>
          </a:bodyPr>
          <a:lstStyle/>
          <a:p>
            <a:r>
              <a:rPr lang="en-US" b="1" dirty="0"/>
              <a:t>Insight</a:t>
            </a:r>
          </a:p>
          <a:p>
            <a:pPr marL="0" indent="0">
              <a:buNone/>
            </a:pPr>
            <a:r>
              <a:rPr lang="en-US" dirty="0"/>
              <a:t>As we move ever further into the digital age, it's becoming clearer and clearer that the old adage “knowledge is power” has taken on the more modern and accurate form: “Data is money.” Hidden within the millions of bits of data that surround your customer transactions and business process are nuggets of invaluable, actionable information just waiting to be identified and acted upon. Of course, sifting through that data to find these kernels can be very difficult, unless you have access to the right cloud-computing solution.</a:t>
            </a:r>
          </a:p>
          <a:p>
            <a:pPr marL="0" indent="0">
              <a:buNone/>
            </a:pPr>
            <a:r>
              <a:rPr lang="en-US" dirty="0"/>
              <a:t>Many cloud-based storage solutions offer integrated cloud analytics for a bird's-eye view of your data. With your information stored in the cloud, you can easily implement tracking mechanisms and build </a:t>
            </a:r>
            <a:r>
              <a:rPr lang="en-US" dirty="0" err="1"/>
              <a:t>customised</a:t>
            </a:r>
            <a:r>
              <a:rPr lang="en-US" dirty="0"/>
              <a:t> reports to </a:t>
            </a:r>
            <a:r>
              <a:rPr lang="en-US" dirty="0" err="1"/>
              <a:t>analyse</a:t>
            </a:r>
            <a:r>
              <a:rPr lang="en-US" dirty="0"/>
              <a:t> information </a:t>
            </a:r>
            <a:r>
              <a:rPr lang="en-US" dirty="0" err="1"/>
              <a:t>organisation</a:t>
            </a:r>
            <a:r>
              <a:rPr lang="en-US" dirty="0"/>
              <a:t> wide. From those insights, you can increase efficiencies and build action plans to meet </a:t>
            </a:r>
            <a:r>
              <a:rPr lang="en-US" dirty="0" err="1"/>
              <a:t>organisational</a:t>
            </a:r>
            <a:r>
              <a:rPr lang="en-US" dirty="0"/>
              <a:t> goals. For example, the beverage company Sunny Delight was able to increase profits by about $2 million a year and cut $195,000 in staffing costs through cloud-based business insights.</a:t>
            </a:r>
          </a:p>
          <a:p>
            <a:endParaRPr lang="en-US" dirty="0"/>
          </a:p>
          <a:p>
            <a:endParaRPr lang="en-US" dirty="0"/>
          </a:p>
        </p:txBody>
      </p:sp>
    </p:spTree>
    <p:extLst>
      <p:ext uri="{BB962C8B-B14F-4D97-AF65-F5344CB8AC3E}">
        <p14:creationId xmlns:p14="http://schemas.microsoft.com/office/powerpoint/2010/main" val="2888590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749279" cy="4030981"/>
          </a:xfrm>
        </p:spPr>
        <p:txBody>
          <a:bodyPr>
            <a:normAutofit/>
          </a:bodyPr>
          <a:lstStyle/>
          <a:p>
            <a:r>
              <a:rPr lang="en-US" b="1" dirty="0"/>
              <a:t>Increased Collaboration</a:t>
            </a:r>
          </a:p>
          <a:p>
            <a:r>
              <a:rPr lang="en-US" dirty="0"/>
              <a:t>If your business has two employees or more, then you should be making collaboration a top priority. After all, there isn't much point to having a team if it is unable to work like a team. Cloud computing makes collaboration a simple process. Team members can view and share information easily and securely across a cloud-based platform. Some cloud-based services even provide collaborative social spaces to connect employees across your </a:t>
            </a:r>
            <a:r>
              <a:rPr lang="en-US" dirty="0" err="1"/>
              <a:t>organisation</a:t>
            </a:r>
            <a:r>
              <a:rPr lang="en-US" dirty="0"/>
              <a:t>, therefore increasing interest and engagement. Collaboration may be possible without a cloud-computing solution, but it will never be as easy, nor as effective.</a:t>
            </a:r>
          </a:p>
        </p:txBody>
      </p:sp>
    </p:spTree>
    <p:extLst>
      <p:ext uri="{BB962C8B-B14F-4D97-AF65-F5344CB8AC3E}">
        <p14:creationId xmlns:p14="http://schemas.microsoft.com/office/powerpoint/2010/main" val="368453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749279" cy="4030981"/>
          </a:xfrm>
        </p:spPr>
        <p:txBody>
          <a:bodyPr>
            <a:normAutofit/>
          </a:bodyPr>
          <a:lstStyle/>
          <a:p>
            <a:r>
              <a:rPr lang="en-US" b="1" dirty="0"/>
              <a:t>Disaster Recovery</a:t>
            </a:r>
          </a:p>
          <a:p>
            <a:pPr marL="0" indent="0">
              <a:buNone/>
            </a:pPr>
            <a:r>
              <a:rPr lang="en-US" dirty="0"/>
              <a:t>One of the factors that contributes to the success of a business is control. Unfortunately, no matter how in control your </a:t>
            </a:r>
            <a:r>
              <a:rPr lang="en-US" dirty="0" err="1"/>
              <a:t>organisation</a:t>
            </a:r>
            <a:r>
              <a:rPr lang="en-US" dirty="0"/>
              <a:t> may be when it comes to its own processes, there will always be things that are completely out of your control, and in today's market, even a small amount of unproductive downtime can have a resoundingly negative effect. Downtime in your services leads to lost productivity, revenue, and brand reputation.</a:t>
            </a:r>
          </a:p>
          <a:p>
            <a:pPr marL="0" indent="0">
              <a:buNone/>
            </a:pPr>
            <a:r>
              <a:rPr lang="en-US" dirty="0"/>
              <a:t>But while there may be no way for you to prevent or even anticipate the disasters that could potentially harm your </a:t>
            </a:r>
            <a:r>
              <a:rPr lang="en-US" dirty="0" err="1"/>
              <a:t>organisation</a:t>
            </a:r>
            <a:r>
              <a:rPr lang="en-US" dirty="0"/>
              <a:t>, there is something you can do to help speed your recovery. Cloud-based services provide quick data recovery for all kinds of emergency scenarios, from natural disasters to power outages. While 20% of cloud users claim disaster recovery in four hours or less, only 9% of non-cloud users could claim the same. In a recent survey, 43% of IT executives said they plan to invest in or improve cloud-based disaster recovery solutions.</a:t>
            </a:r>
          </a:p>
          <a:p>
            <a:endParaRPr lang="en-US" dirty="0"/>
          </a:p>
          <a:p>
            <a:endParaRPr lang="en-US" dirty="0"/>
          </a:p>
        </p:txBody>
      </p:sp>
    </p:spTree>
    <p:extLst>
      <p:ext uri="{BB962C8B-B14F-4D97-AF65-F5344CB8AC3E}">
        <p14:creationId xmlns:p14="http://schemas.microsoft.com/office/powerpoint/2010/main" val="1124826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749279" cy="4030981"/>
          </a:xfrm>
        </p:spPr>
        <p:txBody>
          <a:bodyPr>
            <a:normAutofit/>
          </a:bodyPr>
          <a:lstStyle/>
          <a:p>
            <a:r>
              <a:rPr lang="en-US" b="1" dirty="0"/>
              <a:t>Automatic Software Updates</a:t>
            </a:r>
          </a:p>
          <a:p>
            <a:r>
              <a:rPr lang="en-US" dirty="0"/>
              <a:t>For those who have a lot to get done, there isn't anything more irritating than having to wait for system updates to be installed. Cloud-based applications automatically refresh and update themselves, instead of forcing an IT department to perform a manual </a:t>
            </a:r>
            <a:r>
              <a:rPr lang="en-US" dirty="0" err="1"/>
              <a:t>organisation</a:t>
            </a:r>
            <a:r>
              <a:rPr lang="en-US" dirty="0"/>
              <a:t> wide update. This saves valuable IT staff time and money spent on outside IT consultation. </a:t>
            </a:r>
            <a:r>
              <a:rPr lang="en-US" dirty="0" err="1"/>
              <a:t>PCWorld</a:t>
            </a:r>
            <a:r>
              <a:rPr lang="en-US" dirty="0"/>
              <a:t> lists that 50% of cloud adopters cited requiring fewer internal IT resources as a cloud benefit.</a:t>
            </a:r>
          </a:p>
          <a:p>
            <a:pPr marL="0" indent="0">
              <a:buNone/>
            </a:pPr>
            <a:endParaRPr lang="en-US" dirty="0"/>
          </a:p>
        </p:txBody>
      </p:sp>
    </p:spTree>
    <p:extLst>
      <p:ext uri="{BB962C8B-B14F-4D97-AF65-F5344CB8AC3E}">
        <p14:creationId xmlns:p14="http://schemas.microsoft.com/office/powerpoint/2010/main" val="60785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Characteristics of Cloud Computing</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840720" cy="3985559"/>
          </a:xfrm>
        </p:spPr>
        <p:txBody>
          <a:bodyPr>
            <a:normAutofit/>
          </a:bodyPr>
          <a:lstStyle/>
          <a:p>
            <a:r>
              <a:rPr lang="en-US" b="1" dirty="0"/>
              <a:t>Measured service: </a:t>
            </a:r>
            <a:r>
              <a:rPr lang="en-US" dirty="0"/>
              <a:t>The resource utilization is tracked for each application and occupant, it will provide both the user and the resource provider with an account of what has been used. This is done for various reasons like monitoring billing and effective use of resource.</a:t>
            </a:r>
          </a:p>
          <a:p>
            <a:r>
              <a:rPr lang="en-US" b="1" dirty="0"/>
              <a:t>Multi-tenancy: </a:t>
            </a:r>
            <a:r>
              <a:rPr lang="en-US" dirty="0"/>
              <a:t>Cloud computing providers can support multiple tenants (users or organizations) on a single set of shared resources.</a:t>
            </a:r>
          </a:p>
          <a:p>
            <a:r>
              <a:rPr lang="en-US" b="1" dirty="0"/>
              <a:t>Virtualization: </a:t>
            </a:r>
            <a:r>
              <a:rPr lang="en-US" dirty="0"/>
              <a:t>Cloud computing providers use virtualization technology to abstract underlying hardware resources and present them as logical resources to users.</a:t>
            </a:r>
          </a:p>
          <a:p>
            <a:r>
              <a:rPr lang="en-US" b="1" dirty="0"/>
              <a:t>Resilient computing</a:t>
            </a:r>
            <a:r>
              <a:rPr lang="en-US" dirty="0"/>
              <a:t>: Cloud computing services are typically designed with redundancy and fault tolerance in mind, which ensures high availability and reliability.</a:t>
            </a:r>
          </a:p>
          <a:p>
            <a:endParaRPr lang="en-IN" dirty="0"/>
          </a:p>
        </p:txBody>
      </p:sp>
    </p:spTree>
    <p:extLst>
      <p:ext uri="{BB962C8B-B14F-4D97-AF65-F5344CB8AC3E}">
        <p14:creationId xmlns:p14="http://schemas.microsoft.com/office/powerpoint/2010/main" val="425648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Characteristics of Cloud Computing</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840720" cy="3985559"/>
          </a:xfrm>
        </p:spPr>
        <p:txBody>
          <a:bodyPr>
            <a:normAutofit/>
          </a:bodyPr>
          <a:lstStyle/>
          <a:p>
            <a:r>
              <a:rPr lang="en-US" b="1" dirty="0"/>
              <a:t>Flexible pricing models: </a:t>
            </a:r>
            <a:r>
              <a:rPr lang="en-US" dirty="0"/>
              <a:t>Cloud providers offer a variety of pricing models, including pay-per-use, subscription-based, and spot pricing, allowing users to choose the option that best suits their needs.</a:t>
            </a:r>
          </a:p>
          <a:p>
            <a:r>
              <a:rPr lang="en-US" b="1" dirty="0"/>
              <a:t>Security: </a:t>
            </a:r>
            <a:r>
              <a:rPr lang="en-US" dirty="0"/>
              <a:t>Cloud providers invest heavily in security measures to protect their users’ data and ensure the privacy of sensitive information.</a:t>
            </a:r>
          </a:p>
          <a:p>
            <a:r>
              <a:rPr lang="en-US" b="1" dirty="0"/>
              <a:t>Automation: </a:t>
            </a:r>
            <a:r>
              <a:rPr lang="en-US" dirty="0"/>
              <a:t>Cloud computing services are often highly automated, allowing users to deploy and manage resources with minimal manual intervention.</a:t>
            </a:r>
          </a:p>
          <a:p>
            <a:r>
              <a:rPr lang="en-US" b="1" dirty="0"/>
              <a:t>Sustainability: </a:t>
            </a:r>
            <a:r>
              <a:rPr lang="en-US" dirty="0"/>
              <a:t>Cloud providers are increasingly focused on sustainable practices, such as energy-efficient data centers and the use of renewable energy sources, to reduce their environmental impact.</a:t>
            </a:r>
          </a:p>
          <a:p>
            <a:endParaRPr lang="en-IN" dirty="0"/>
          </a:p>
        </p:txBody>
      </p:sp>
    </p:spTree>
    <p:extLst>
      <p:ext uri="{BB962C8B-B14F-4D97-AF65-F5344CB8AC3E}">
        <p14:creationId xmlns:p14="http://schemas.microsoft.com/office/powerpoint/2010/main" val="84408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Cloud Computing Services</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993119" cy="3797301"/>
          </a:xfrm>
        </p:spPr>
        <p:txBody>
          <a:bodyPr>
            <a:normAutofit/>
          </a:bodyPr>
          <a:lstStyle/>
          <a:p>
            <a:r>
              <a:rPr lang="en-US" b="1" dirty="0"/>
              <a:t>Infrastructure as a Service (IaaS)</a:t>
            </a:r>
          </a:p>
          <a:p>
            <a:pPr marL="0" indent="0">
              <a:buNone/>
            </a:pPr>
            <a:r>
              <a:rPr lang="en-US" dirty="0"/>
              <a:t>Infrastructure as a Service, sometimes abbreviated as IaaS, contains the basic building blocks for cloud IT and typically provide access to networking features, computers (virtual or on dedicated hardware), and data storage space. Infrastructure as a Service provides you with the highest level of flexibility and management control over your IT resources and is most similar to existing IT resources that many IT departments and developers are familiar with today.</a:t>
            </a:r>
          </a:p>
          <a:p>
            <a:pPr algn="l"/>
            <a:r>
              <a:rPr lang="en-US" b="1" i="0" dirty="0">
                <a:solidFill>
                  <a:srgbClr val="232F3E"/>
                </a:solidFill>
                <a:effectLst/>
                <a:latin typeface="AmazonEmberBold"/>
              </a:rPr>
              <a:t>Platform as a Service (PaaS)</a:t>
            </a:r>
          </a:p>
          <a:p>
            <a:pPr marL="0" indent="0" algn="l">
              <a:buNone/>
            </a:pPr>
            <a:r>
              <a:rPr lang="en-US" i="0" dirty="0">
                <a:solidFill>
                  <a:srgbClr val="232F3E"/>
                </a:solidFill>
                <a:effectLst/>
                <a:latin typeface="AmazonEmberBold"/>
              </a:rPr>
              <a:t>Platforms as a service removes the need for organizations to manage the underlying infrastructure (usually hardware and operating systems) and allow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a:t>
            </a:r>
          </a:p>
        </p:txBody>
      </p:sp>
    </p:spTree>
    <p:extLst>
      <p:ext uri="{BB962C8B-B14F-4D97-AF65-F5344CB8AC3E}">
        <p14:creationId xmlns:p14="http://schemas.microsoft.com/office/powerpoint/2010/main" val="38479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840720" cy="3985559"/>
          </a:xfrm>
        </p:spPr>
        <p:txBody>
          <a:bodyPr>
            <a:normAutofit/>
          </a:bodyPr>
          <a:lstStyle/>
          <a:p>
            <a:pPr algn="l"/>
            <a:r>
              <a:rPr lang="en-US" b="1" i="0" dirty="0">
                <a:solidFill>
                  <a:srgbClr val="232F3E"/>
                </a:solidFill>
                <a:effectLst/>
                <a:latin typeface="AmazonEmberBold"/>
              </a:rPr>
              <a:t>Software as a Service (SaaS)</a:t>
            </a:r>
          </a:p>
          <a:p>
            <a:pPr marL="0" indent="0" algn="l">
              <a:buNone/>
            </a:pPr>
            <a:r>
              <a:rPr lang="en-US" b="0" i="0" dirty="0">
                <a:solidFill>
                  <a:srgbClr val="333333"/>
                </a:solidFill>
                <a:effectLst/>
                <a:latin typeface="AmazonEmber"/>
              </a:rPr>
              <a:t>Software as a Service provides you with a completed product that is run and managed by the service provider. In most cases, people referring to Software as a Service are referring to end-user applications. With a SaaS offering you do not have to think about how the service is maintained or how the underlying infrastructure is managed; you only need to think about how you will use that particular piece of software. A common example of a SaaS application is web-based email where you can send and receive email without having to manage feature additions to the email product or maintaining the servers and operating systems that the email program is running on.</a:t>
            </a:r>
          </a:p>
          <a:p>
            <a:pPr marL="0" indent="0">
              <a:buNone/>
            </a:pPr>
            <a:endParaRPr lang="en-IN" dirty="0"/>
          </a:p>
        </p:txBody>
      </p:sp>
    </p:spTree>
    <p:extLst>
      <p:ext uri="{BB962C8B-B14F-4D97-AF65-F5344CB8AC3E}">
        <p14:creationId xmlns:p14="http://schemas.microsoft.com/office/powerpoint/2010/main" val="345397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Cloud Computing Models</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73019"/>
            <a:ext cx="10840720" cy="3985559"/>
          </a:xfrm>
        </p:spPr>
        <p:txBody>
          <a:bodyPr>
            <a:normAutofit/>
          </a:bodyPr>
          <a:lstStyle/>
          <a:p>
            <a:r>
              <a:rPr lang="en-US" b="1" dirty="0"/>
              <a:t>Cloud</a:t>
            </a:r>
          </a:p>
          <a:p>
            <a:pPr marL="0" indent="0">
              <a:buNone/>
            </a:pPr>
            <a:r>
              <a:rPr lang="en-US" dirty="0"/>
              <a:t>A cloud-based application is fully deployed in the cloud and all parts of the application run in the cloud. Applications in the cloud have either been created in the cloud or have been migrated from an existing infrastructure to take advantage of the benefits of cloud computing.</a:t>
            </a:r>
          </a:p>
          <a:p>
            <a:r>
              <a:rPr lang="en-US" b="1" dirty="0"/>
              <a:t>Hybrid</a:t>
            </a:r>
          </a:p>
          <a:p>
            <a:pPr marL="0" indent="0">
              <a:buNone/>
            </a:pPr>
            <a:r>
              <a:rPr lang="en-US" dirty="0"/>
              <a:t>A hybrid deployment is a way to connect infrastructure and applications between cloud-based resources and existing resources that are not located in the cloud. The most common method of hybrid deployment is between the cloud and existing on-premises infrastructure to extend, and grow, an organization's infrastructure into the cloud while connecting cloud resources to internal system.</a:t>
            </a:r>
            <a:endParaRPr lang="en-IN" dirty="0"/>
          </a:p>
        </p:txBody>
      </p:sp>
    </p:spTree>
    <p:extLst>
      <p:ext uri="{BB962C8B-B14F-4D97-AF65-F5344CB8AC3E}">
        <p14:creationId xmlns:p14="http://schemas.microsoft.com/office/powerpoint/2010/main" val="317858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840720" cy="3985559"/>
          </a:xfrm>
        </p:spPr>
        <p:txBody>
          <a:bodyPr>
            <a:normAutofit/>
          </a:bodyPr>
          <a:lstStyle/>
          <a:p>
            <a:r>
              <a:rPr lang="en-US" b="1" dirty="0"/>
              <a:t>On-premises</a:t>
            </a:r>
          </a:p>
          <a:p>
            <a:pPr marL="0" indent="0">
              <a:buNone/>
            </a:pPr>
            <a:r>
              <a:rPr lang="en-US" dirty="0"/>
              <a:t>Deploying resources on-premises, using virtualization and resource management tools, is sometimes called “private cloud”. On-premises deployment does not provide many of the benefits of cloud computing but is sometimes sought for its ability to provide dedicated resources. In most cases this deployment model is the same as legacy IT infrastructure while using application management and virtualization technologies to try and increase resource utilization.</a:t>
            </a:r>
          </a:p>
          <a:p>
            <a:endParaRPr lang="en-IN" dirty="0"/>
          </a:p>
        </p:txBody>
      </p:sp>
    </p:spTree>
    <p:extLst>
      <p:ext uri="{BB962C8B-B14F-4D97-AF65-F5344CB8AC3E}">
        <p14:creationId xmlns:p14="http://schemas.microsoft.com/office/powerpoint/2010/main" val="363456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Cloud Computing Benefits</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562859"/>
            <a:ext cx="10749279" cy="4030981"/>
          </a:xfrm>
        </p:spPr>
        <p:txBody>
          <a:bodyPr>
            <a:normAutofit/>
          </a:bodyPr>
          <a:lstStyle/>
          <a:p>
            <a:r>
              <a:rPr lang="en-US" b="1" dirty="0"/>
              <a:t>Cost Savings</a:t>
            </a:r>
          </a:p>
          <a:p>
            <a:pPr marL="0" indent="0">
              <a:buNone/>
            </a:pPr>
            <a:r>
              <a:rPr lang="en-US" dirty="0"/>
              <a:t>Once you're on the cloud, easy access to your company's data will save time and money in project startups. And, for those who are worried that they'll end up paying for features that they neither need nor want, most cloud-computing services are pay as you go. This means that if you don't take advantage of what the cloud has to offer, then at least you won't have to be dropping money on it.</a:t>
            </a:r>
          </a:p>
          <a:p>
            <a:pPr marL="0" indent="0">
              <a:buNone/>
            </a:pPr>
            <a:r>
              <a:rPr lang="en-US" dirty="0"/>
              <a:t>The pay-as-you-go system also applies to the data storage space needed to service your stakeholders and clients, which means that you'll get exactly as much space as you need, and not be charged for any space that you don't. Taken together, these factors result in lower costs and higher returns. Half of all CIOs and IT leaders surveyed by </a:t>
            </a:r>
            <a:r>
              <a:rPr lang="en-US" dirty="0" err="1"/>
              <a:t>Bitglass</a:t>
            </a:r>
            <a:r>
              <a:rPr lang="en-US" dirty="0"/>
              <a:t> reported cost savings in 2015 as a result of using cloud-based applications.</a:t>
            </a:r>
          </a:p>
        </p:txBody>
      </p:sp>
    </p:spTree>
    <p:extLst>
      <p:ext uri="{BB962C8B-B14F-4D97-AF65-F5344CB8AC3E}">
        <p14:creationId xmlns:p14="http://schemas.microsoft.com/office/powerpoint/2010/main" val="106751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690881" y="2011680"/>
            <a:ext cx="10749279" cy="4582161"/>
          </a:xfrm>
        </p:spPr>
        <p:txBody>
          <a:bodyPr>
            <a:normAutofit/>
          </a:bodyPr>
          <a:lstStyle/>
          <a:p>
            <a:r>
              <a:rPr lang="en-US" b="1" dirty="0"/>
              <a:t>Security</a:t>
            </a:r>
          </a:p>
          <a:p>
            <a:pPr marL="0" indent="0">
              <a:buNone/>
            </a:pPr>
            <a:r>
              <a:rPr lang="en-US" dirty="0"/>
              <a:t>For one thing, a cloud host's full-time job is to carefully monitor security, which is significantly more efficient than a conventional in-house system, where an </a:t>
            </a:r>
            <a:r>
              <a:rPr lang="en-US" dirty="0" err="1"/>
              <a:t>organisation</a:t>
            </a:r>
            <a:r>
              <a:rPr lang="en-US" dirty="0"/>
              <a:t> must divide its efforts between a myriad of IT concerns, with security being only one of them. And while most businesses don't like to openly consider the possibility of internal data theft, the truth is that a staggeringly high percentage of data thefts occur internally and are perpetrated by employees. When this is the case, it can actually be much safer to keep sensitive information offsite. Of course, this is all very abstract, so let's consider some solid statistics.</a:t>
            </a:r>
          </a:p>
          <a:p>
            <a:pPr marL="0" indent="0">
              <a:buNone/>
            </a:pPr>
            <a:r>
              <a:rPr lang="en-US" dirty="0" err="1"/>
              <a:t>RapidScale</a:t>
            </a:r>
            <a:r>
              <a:rPr lang="en-US" dirty="0"/>
              <a:t> claims that 94% of businesses saw an improvement in security after switching to the cloud, and 91% said the cloud makes it easier to meet government compliance requirements. The key to this amped-up security is the encryption of data being transmitted over networks and stored in databases. By using encryption, information is less accessible by hackers or anyone not </a:t>
            </a:r>
            <a:r>
              <a:rPr lang="en-US" dirty="0" err="1"/>
              <a:t>authorised</a:t>
            </a:r>
            <a:r>
              <a:rPr lang="en-US" dirty="0"/>
              <a:t> to view your data. As an added security measure, with most cloud-based services, different security settings can be set based on the user. While 20% of cloud user claim disaster recovery in four hours or less, only 9% of cloud users could claim the same.</a:t>
            </a:r>
          </a:p>
          <a:p>
            <a:endParaRPr lang="en-US" dirty="0"/>
          </a:p>
          <a:p>
            <a:endParaRPr lang="en-US" dirty="0"/>
          </a:p>
        </p:txBody>
      </p:sp>
    </p:spTree>
    <p:extLst>
      <p:ext uri="{BB962C8B-B14F-4D97-AF65-F5344CB8AC3E}">
        <p14:creationId xmlns:p14="http://schemas.microsoft.com/office/powerpoint/2010/main" val="1606696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304</TotalTime>
  <Words>2148</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AmazonEmber</vt:lpstr>
      <vt:lpstr>AmazonEmberBold</vt:lpstr>
      <vt:lpstr>Arial</vt:lpstr>
      <vt:lpstr>Century Gothic</vt:lpstr>
      <vt:lpstr>Wingdings 3</vt:lpstr>
      <vt:lpstr>Ion Boardroom</vt:lpstr>
      <vt:lpstr>Characteristics of Cloud Computing</vt:lpstr>
      <vt:lpstr>Characteristics of Cloud Computing</vt:lpstr>
      <vt:lpstr>Characteristics of Cloud Computing</vt:lpstr>
      <vt:lpstr>Cloud Computing Services</vt:lpstr>
      <vt:lpstr>PowerPoint Presentation</vt:lpstr>
      <vt:lpstr>Cloud Computing Models</vt:lpstr>
      <vt:lpstr>PowerPoint Presentation</vt:lpstr>
      <vt:lpstr>Cloud Computing 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Cloud Computing</dc:title>
  <dc:creator>Nihal Tiwari</dc:creator>
  <cp:lastModifiedBy>Nihal Tiwari</cp:lastModifiedBy>
  <cp:revision>2</cp:revision>
  <dcterms:created xsi:type="dcterms:W3CDTF">2023-05-03T08:00:40Z</dcterms:created>
  <dcterms:modified xsi:type="dcterms:W3CDTF">2023-05-30T15:24:19Z</dcterms:modified>
</cp:coreProperties>
</file>