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0" r:id="rId27"/>
    <p:sldId id="281" r:id="rId28"/>
    <p:sldId id="282" r:id="rId29"/>
    <p:sldId id="283" r:id="rId30"/>
    <p:sldId id="284" r:id="rId31"/>
    <p:sldId id="290" r:id="rId32"/>
    <p:sldId id="286" r:id="rId33"/>
    <p:sldId id="287" r:id="rId34"/>
    <p:sldId id="288" r:id="rId35"/>
    <p:sldId id="289" r:id="rId36"/>
    <p:sldId id="291" r:id="rId37"/>
    <p:sldId id="292" r:id="rId38"/>
    <p:sldId id="293" r:id="rId39"/>
    <p:sldId id="294" r:id="rId40"/>
    <p:sldId id="295" r:id="rId41"/>
    <p:sldId id="296" r:id="rId42"/>
    <p:sldId id="297" r:id="rId43"/>
    <p:sldId id="301" r:id="rId44"/>
    <p:sldId id="29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393437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8229A4-D4D4-402A-97B1-227581AA206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23357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223702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2054457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42254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8229A4-D4D4-402A-97B1-227581AA206D}"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45206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8229A4-D4D4-402A-97B1-227581AA206D}" type="datetimeFigureOut">
              <a:rPr lang="en-IN" smtClean="0"/>
              <a:t>30-05-2023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3773433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650107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89461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35162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38229A4-D4D4-402A-97B1-227581AA206D}" type="datetimeFigureOut">
              <a:rPr lang="en-IN" smtClean="0"/>
              <a:t>30-05-2023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2644079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38229A4-D4D4-402A-97B1-227581AA206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21773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38229A4-D4D4-402A-97B1-227581AA206D}" type="datetimeFigureOut">
              <a:rPr lang="en-IN" smtClean="0"/>
              <a:t>30-05-2023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234868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38229A4-D4D4-402A-97B1-227581AA206D}" type="datetimeFigureOut">
              <a:rPr lang="en-IN" smtClean="0"/>
              <a:t>30-05-2023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357522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229A4-D4D4-402A-97B1-227581AA206D}" type="datetimeFigureOut">
              <a:rPr lang="en-IN" smtClean="0"/>
              <a:t>30-05-2023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769397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8229A4-D4D4-402A-97B1-227581AA206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340304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38229A4-D4D4-402A-97B1-227581AA206D}" type="datetimeFigureOut">
              <a:rPr lang="en-IN" smtClean="0"/>
              <a:t>30-05-2023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221BE5-0F21-48D2-95E7-9DA12E12CD38}" type="slidenum">
              <a:rPr lang="en-IN" smtClean="0"/>
              <a:t>‹#›</a:t>
            </a:fld>
            <a:endParaRPr lang="en-IN"/>
          </a:p>
        </p:txBody>
      </p:sp>
    </p:spTree>
    <p:extLst>
      <p:ext uri="{BB962C8B-B14F-4D97-AF65-F5344CB8AC3E}">
        <p14:creationId xmlns:p14="http://schemas.microsoft.com/office/powerpoint/2010/main" val="192963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8229A4-D4D4-402A-97B1-227581AA206D}" type="datetimeFigureOut">
              <a:rPr lang="en-IN" smtClean="0"/>
              <a:t>30-05-2023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221BE5-0F21-48D2-95E7-9DA12E12CD38}" type="slidenum">
              <a:rPr lang="en-IN" smtClean="0"/>
              <a:t>‹#›</a:t>
            </a:fld>
            <a:endParaRPr lang="en-IN"/>
          </a:p>
        </p:txBody>
      </p:sp>
    </p:spTree>
    <p:extLst>
      <p:ext uri="{BB962C8B-B14F-4D97-AF65-F5344CB8AC3E}">
        <p14:creationId xmlns:p14="http://schemas.microsoft.com/office/powerpoint/2010/main" val="570797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rpbiz.io/copyright-registratio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Jurisprudence of Cyber Law</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Cyber jurisprudence is the study of the legal issues surrounding the use of technology, particularly the internet. It encompasses a wide range of topics, including freedom of speech, privacy, intellectual property, and cybercrime.</a:t>
            </a:r>
          </a:p>
          <a:p>
            <a:r>
              <a:rPr lang="en-US" dirty="0"/>
              <a:t>With the rapid growth of the internet and the increased use of technology in our everyday lives, cyber jurisprudence has become an increasingly important area of study. As our reliance on technology grows, so too do the legal implications of its use.</a:t>
            </a:r>
          </a:p>
          <a:p>
            <a:r>
              <a:rPr lang="en-US" dirty="0"/>
              <a:t>Cyber jurisprudence is still a relatively new field, and as such, there is much still to be explored. However, it is an important area of study that will only become more so in the years to come.</a:t>
            </a:r>
          </a:p>
        </p:txBody>
      </p:sp>
    </p:spTree>
    <p:extLst>
      <p:ext uri="{BB962C8B-B14F-4D97-AF65-F5344CB8AC3E}">
        <p14:creationId xmlns:p14="http://schemas.microsoft.com/office/powerpoint/2010/main" val="305731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pPr marL="0" indent="0">
              <a:buNone/>
            </a:pPr>
            <a:r>
              <a:rPr lang="en-IN" b="1" dirty="0"/>
              <a:t>      LOKMITRA: Online Portal (State Government of Himachal Pradesh)</a:t>
            </a:r>
          </a:p>
          <a:p>
            <a:r>
              <a:rPr lang="en-IN" dirty="0"/>
              <a:t>Online registration of applications</a:t>
            </a:r>
          </a:p>
          <a:p>
            <a:r>
              <a:rPr lang="en-IN" dirty="0"/>
              <a:t>Rural e-mail facility</a:t>
            </a:r>
          </a:p>
          <a:p>
            <a:r>
              <a:rPr lang="en-IN" dirty="0"/>
              <a:t>Information on Sabzi Mandi (farm products and market rates)</a:t>
            </a:r>
          </a:p>
          <a:p>
            <a:r>
              <a:rPr lang="en-IN" dirty="0"/>
              <a:t>Online public grievance re-</a:t>
            </a:r>
            <a:r>
              <a:rPr lang="en-IN" dirty="0" err="1"/>
              <a:t>adressal</a:t>
            </a:r>
            <a:endParaRPr lang="en-IN" dirty="0"/>
          </a:p>
          <a:p>
            <a:r>
              <a:rPr lang="en-IN" dirty="0"/>
              <a:t>Information regarding land records, income certificates, caste certificates</a:t>
            </a:r>
          </a:p>
          <a:p>
            <a:endParaRPr lang="en-IN" dirty="0"/>
          </a:p>
        </p:txBody>
      </p:sp>
    </p:spTree>
    <p:extLst>
      <p:ext uri="{BB962C8B-B14F-4D97-AF65-F5344CB8AC3E}">
        <p14:creationId xmlns:p14="http://schemas.microsoft.com/office/powerpoint/2010/main" val="295241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In the real world, the law is an amorphous set of rules govern individuals and group behavior. We don’t even know about many of these rules or we understand them only generally. For example, you don’t need to see a written law to know that it’s a crime to steal or destroy someone else property.</a:t>
            </a:r>
          </a:p>
          <a:p>
            <a:r>
              <a:rPr lang="en-US" dirty="0"/>
              <a:t>In other words, the law is a system of rules that are created and enforced through the social or governmental institution to regulate behavior. Stamp that regulates and ensure that individuals or community support to the will of the state.</a:t>
            </a:r>
            <a:endParaRPr lang="en-IN" dirty="0"/>
          </a:p>
        </p:txBody>
      </p:sp>
    </p:spTree>
    <p:extLst>
      <p:ext uri="{BB962C8B-B14F-4D97-AF65-F5344CB8AC3E}">
        <p14:creationId xmlns:p14="http://schemas.microsoft.com/office/powerpoint/2010/main" val="104358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lnSpcReduction="10000"/>
          </a:bodyPr>
          <a:lstStyle/>
          <a:p>
            <a:r>
              <a:rPr lang="en-US" dirty="0"/>
              <a:t>The history of law is closely linked to the term civilization. Ancient Egyptian law (in 3000 BC) contained a Civil Code that was probably broken into 12 books, based on the concept of Maat (refers to the concept of truth, balance, harmony law, morality and Justice). it is the goddess showing these concepts and regulated the stars, seasons and actions of mortals.</a:t>
            </a:r>
          </a:p>
          <a:p>
            <a:endParaRPr lang="en-US" dirty="0"/>
          </a:p>
          <a:p>
            <a:r>
              <a:rPr lang="en-US" dirty="0"/>
              <a:t>By the 22nd century, ancient Sumerian ruler Ur- Mammy had formulated the first law code including casuistic statements (“if…… then”). Around 1760 BC, King Hammurabi new law Babylonian law by codifying and describing it in the stone in the form of Stelae. It was further discovered in 19th century by British just and translated into various languages including English, Italian, German and French.</a:t>
            </a:r>
          </a:p>
        </p:txBody>
      </p:sp>
    </p:spTree>
    <p:extLst>
      <p:ext uri="{BB962C8B-B14F-4D97-AF65-F5344CB8AC3E}">
        <p14:creationId xmlns:p14="http://schemas.microsoft.com/office/powerpoint/2010/main" val="192295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1. Criminal law</a:t>
            </a:r>
          </a:p>
          <a:p>
            <a:r>
              <a:rPr lang="en-US" dirty="0"/>
              <a:t>This is the kind of love that the police enforce. Murder, assault, robbery, and rape are examples of it. An offense which is seen as being against everybody even though it does not come under the Criminal law.</a:t>
            </a:r>
          </a:p>
          <a:p>
            <a:endParaRPr lang="en-US" dirty="0"/>
          </a:p>
          <a:p>
            <a:r>
              <a:rPr lang="en-US" dirty="0"/>
              <a:t>For example, if a car is stolen then the theft is against the individual, but it threatens all car owners because they might have stolen their car. Because the view is taken that everybody is threatened by the crime this law is dealt with the public services and not by private investigators.</a:t>
            </a:r>
            <a:endParaRPr lang="en-IN" dirty="0"/>
          </a:p>
        </p:txBody>
      </p:sp>
    </p:spTree>
    <p:extLst>
      <p:ext uri="{BB962C8B-B14F-4D97-AF65-F5344CB8AC3E}">
        <p14:creationId xmlns:p14="http://schemas.microsoft.com/office/powerpoint/2010/main" val="60050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lnSpcReduction="10000"/>
          </a:bodyPr>
          <a:lstStyle/>
          <a:p>
            <a:r>
              <a:rPr lang="en-US" dirty="0"/>
              <a:t>2. Civil law</a:t>
            </a:r>
          </a:p>
          <a:p>
            <a:r>
              <a:rPr lang="en-US" dirty="0"/>
              <a:t>Different areas such as a right to an education or to A trade union membership and divorce problems furniture is a split between the couple and who receives custody of the children. The best way to describe civil law is that it looks at actions that are not the crime. But the individuals to sort their own problems by going to court themselves or with a lawyer.</a:t>
            </a:r>
          </a:p>
          <a:p>
            <a:endParaRPr lang="en-US" dirty="0"/>
          </a:p>
          <a:p>
            <a:r>
              <a:rPr lang="en-US" dirty="0"/>
              <a:t>It is a section of law dealing with disputes between individuals and organizations. For example,  a car crash victims claims from the driver for loss or injury sustained in an accident or one company sue another over a trade dispute.</a:t>
            </a:r>
            <a:endParaRPr lang="en-IN" dirty="0"/>
          </a:p>
        </p:txBody>
      </p:sp>
    </p:spTree>
    <p:extLst>
      <p:ext uri="{BB962C8B-B14F-4D97-AF65-F5344CB8AC3E}">
        <p14:creationId xmlns:p14="http://schemas.microsoft.com/office/powerpoint/2010/main" val="189303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10000"/>
          </a:bodyPr>
          <a:lstStyle/>
          <a:p>
            <a:r>
              <a:rPr lang="en-US" dirty="0"/>
              <a:t>3. Common law</a:t>
            </a:r>
          </a:p>
          <a:p>
            <a:r>
              <a:rPr lang="en-US" dirty="0"/>
              <a:t>It is also known as Judicial precedent or judge-made law or case law. It is a body of law derived from the judicial decision of courts and similar tribunals. As the names describe it is common to all. Today one-third of world’s population lives in common law jurisdictions or in the systems.</a:t>
            </a:r>
          </a:p>
          <a:p>
            <a:r>
              <a:rPr lang="en-US" dirty="0"/>
              <a:t>It is defined as a body of legal rules that have been made by judges at the issue rolling on cases as opposed to rules and laws made by the legislature or in official statues. An example of common law is a rule that a judge made the people have a duty to read contracts.</a:t>
            </a:r>
          </a:p>
          <a:p>
            <a:r>
              <a:rPr lang="en-US" dirty="0"/>
              <a:t>Example of a common law marriage is when two people have lived together for 10 or more years. They have thus and legal rights to share their assets because of it.</a:t>
            </a:r>
          </a:p>
        </p:txBody>
      </p:sp>
    </p:spTree>
    <p:extLst>
      <p:ext uri="{BB962C8B-B14F-4D97-AF65-F5344CB8AC3E}">
        <p14:creationId xmlns:p14="http://schemas.microsoft.com/office/powerpoint/2010/main" val="130136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General Laws and Procedures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4. Statutory law</a:t>
            </a:r>
          </a:p>
          <a:p>
            <a:r>
              <a:rPr lang="en-US" dirty="0"/>
              <a:t>It is termed used to define return loss usually enacted by a legislative body. It varies from regulatory or administrative laws common law or the law created by prior Court decisions. A bill is proposed in the legislature and voted upon.  For example, you are given a citation for violating the speed limit, you have broken a vehicle and traffic law.</a:t>
            </a:r>
          </a:p>
        </p:txBody>
      </p:sp>
    </p:spTree>
    <p:extLst>
      <p:ext uri="{BB962C8B-B14F-4D97-AF65-F5344CB8AC3E}">
        <p14:creationId xmlns:p14="http://schemas.microsoft.com/office/powerpoint/2010/main" val="148541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Digital Signatures &amp; Indian Law</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The use of electronic signatures in electronic contracts is on the rise in India, due in part to the government’s Digital India initiative which focuses on enhancing digital infrastructure and on transforming India into a paperless economy. Companies doing business in India are also increasingly utilizing electronic signatures to complete their transactions.</a:t>
            </a:r>
          </a:p>
          <a:p>
            <a:endParaRPr lang="en-US" dirty="0"/>
          </a:p>
          <a:p>
            <a:r>
              <a:rPr lang="en-US" dirty="0"/>
              <a:t>In India, electronic and certificate-based digital signatures are regulated by the Information Technology Act, 2000 (IT Act) and the following rules made under this Act:</a:t>
            </a:r>
          </a:p>
        </p:txBody>
      </p:sp>
    </p:spTree>
    <p:extLst>
      <p:ext uri="{BB962C8B-B14F-4D97-AF65-F5344CB8AC3E}">
        <p14:creationId xmlns:p14="http://schemas.microsoft.com/office/powerpoint/2010/main" val="323951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Digital Signatures &amp; Indian Law</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Information Technology (Certifying Authorities) Rules, 2000;</a:t>
            </a:r>
          </a:p>
          <a:p>
            <a:r>
              <a:rPr lang="en-US" dirty="0"/>
              <a:t>Digital Signature (End Entity) Rules, 2015; and</a:t>
            </a:r>
          </a:p>
          <a:p>
            <a:r>
              <a:rPr lang="en-US" dirty="0"/>
              <a:t>Information Technology (Use of Electronic Records and Digital Signature) Rules, 2004.</a:t>
            </a:r>
          </a:p>
          <a:p>
            <a:r>
              <a:rPr lang="en-US" dirty="0"/>
              <a:t>The IT Act distinguishes between electronic signatures and certificate-based digital signatures, but both have the same status as handwritten signatures under Indian law. Digital signatures are preferred for certain government transactions such as e-filing with the Ministry of Corporate Affairs, and goods and service tax filings.</a:t>
            </a:r>
          </a:p>
        </p:txBody>
      </p:sp>
    </p:spTree>
    <p:extLst>
      <p:ext uri="{BB962C8B-B14F-4D97-AF65-F5344CB8AC3E}">
        <p14:creationId xmlns:p14="http://schemas.microsoft.com/office/powerpoint/2010/main" val="199416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Digital Signatures &amp; Indian Law</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a:bodyPr>
          <a:lstStyle/>
          <a:p>
            <a:r>
              <a:rPr lang="en-US" dirty="0"/>
              <a:t>Valid electronic signatures must include an electronic authentication technique or procedure specified in the Second Schedule of the IT Act. The Second Schedule  currently specifies the following e-KYC (Know Your Customer) authentication techniques and procedures:</a:t>
            </a:r>
          </a:p>
          <a:p>
            <a:r>
              <a:rPr lang="en-US" dirty="0"/>
              <a:t>1.  Aadhaar e-KYC (see below for additional details)</a:t>
            </a:r>
          </a:p>
          <a:p>
            <a:r>
              <a:rPr lang="en-US" dirty="0"/>
              <a:t>2.  Other e-KYC services (e.g. e-KYC using  Permanent Account Number (PAN)).</a:t>
            </a:r>
          </a:p>
          <a:p>
            <a:r>
              <a:rPr lang="en-US" dirty="0"/>
              <a:t>Under Indian law, reliable electronic and digital signatures carry a presumption of validity compared to other “non-recognized” electronic signatures. However, in common with other jurisdictions, Indian law will not consider an agreement invalid solely on the grounds that it was formed with such non-</a:t>
            </a:r>
            <a:r>
              <a:rPr lang="en-US" dirty="0" err="1"/>
              <a:t>recognised</a:t>
            </a:r>
            <a:r>
              <a:rPr lang="en-US" dirty="0"/>
              <a:t> electronic signatures.</a:t>
            </a:r>
          </a:p>
        </p:txBody>
      </p:sp>
    </p:spTree>
    <p:extLst>
      <p:ext uri="{BB962C8B-B14F-4D97-AF65-F5344CB8AC3E}">
        <p14:creationId xmlns:p14="http://schemas.microsoft.com/office/powerpoint/2010/main" val="44350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Overview of Computer &amp; Web Technology</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Web Technology refers to the various tools and techniques that are utilized in the process of communication between different types of devices over the Internet. A web browser is used to access web pages. Web browsers can be defined as programs that display text, data, pictures, animation, and video on the Internet. Hyperlinked resources on the World Wide Web can be accessed using software interfaces provided by Web browsers.</a:t>
            </a:r>
          </a:p>
          <a:p>
            <a:r>
              <a:rPr lang="en-US" dirty="0"/>
              <a:t>Web Technology can be classified into the following sections:</a:t>
            </a:r>
          </a:p>
          <a:p>
            <a:r>
              <a:rPr lang="en-US" dirty="0"/>
              <a:t>World Wide Web (WWW): The World Wide Web is based on several different technologies: Web browsers, Hypertext Markup Language (HTML), and Hypertext Transfer Protocol (HTTP).</a:t>
            </a:r>
          </a:p>
        </p:txBody>
      </p:sp>
    </p:spTree>
    <p:extLst>
      <p:ext uri="{BB962C8B-B14F-4D97-AF65-F5344CB8AC3E}">
        <p14:creationId xmlns:p14="http://schemas.microsoft.com/office/powerpoint/2010/main" val="165051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Digital Signatures &amp; Indian Law</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a:bodyPr>
          <a:lstStyle/>
          <a:p>
            <a:r>
              <a:rPr lang="en-US" dirty="0"/>
              <a:t>For an electronic signature to be considered reliable and presumptively valid under the IT Act:</a:t>
            </a:r>
          </a:p>
          <a:p>
            <a:r>
              <a:rPr lang="en-US" dirty="0"/>
              <a:t>It must be unique to the signatory;</a:t>
            </a:r>
          </a:p>
          <a:p>
            <a:r>
              <a:rPr lang="en-US" dirty="0"/>
              <a:t>At the time of signing, the signatory must have control over the data used to generate the electronic signature;</a:t>
            </a:r>
          </a:p>
          <a:p>
            <a:r>
              <a:rPr lang="en-US" dirty="0"/>
              <a:t>Any alteration to the affixed electronic signature, or to the document to which the signature is affixed, must be detectable;</a:t>
            </a:r>
          </a:p>
          <a:p>
            <a:r>
              <a:rPr lang="en-US" dirty="0"/>
              <a:t>There should be an audit trail of steps taken during the signing process; and</a:t>
            </a:r>
          </a:p>
          <a:p>
            <a:r>
              <a:rPr lang="en-US" dirty="0"/>
              <a:t>The signer certificates must be issued by a certifying authority (CA) recognized by the Controller of Certifying</a:t>
            </a:r>
          </a:p>
        </p:txBody>
      </p:sp>
    </p:spTree>
    <p:extLst>
      <p:ext uri="{BB962C8B-B14F-4D97-AF65-F5344CB8AC3E}">
        <p14:creationId xmlns:p14="http://schemas.microsoft.com/office/powerpoint/2010/main" val="261844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Electronic Contracts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a:bodyPr>
          <a:lstStyle/>
          <a:p>
            <a:r>
              <a:rPr lang="en-US" dirty="0"/>
              <a:t>Section 2(h), of the Indian Contract Act, 1872, tells us that the term ‘contract’ is an agreement that is enforceable under the law. Interestingly, in the case of an E-Contract, the essence of Section 2(h) is still sustained by only tweaking the mode in which the Contract comes into existence.</a:t>
            </a:r>
          </a:p>
          <a:p>
            <a:r>
              <a:rPr lang="en-US" dirty="0"/>
              <a:t>Hence, an E-Contract is an agreement that is enforceable under the law and is in all respects drafted, negotiated, and executed digitally. Unlike a traditional contract which is paper-based, E-Contracts are digital in their entirety. In an E-Contract, though there is an absence of a physical meeting of the parties, a meeting of minds is present absolutely. The parties communicate with each other over the internet or through telephonic media. An E-Contract is a step ahead of traditional pen-paper contracts and comes into existence through electronic and digital mediums.</a:t>
            </a:r>
          </a:p>
        </p:txBody>
      </p:sp>
    </p:spTree>
    <p:extLst>
      <p:ext uri="{BB962C8B-B14F-4D97-AF65-F5344CB8AC3E}">
        <p14:creationId xmlns:p14="http://schemas.microsoft.com/office/powerpoint/2010/main" val="777448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What is the legal validity of an e-contract</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As much as we are accustomed to performing our Contractual Obligations in the traditional method, in the current era, we are also warming up to the idea of Electronic Contracts largely due to the hassle-free nature of such transactions and primarily because it is recognized by the Indian Judicature. In order to further understand as, how is an E-Contract legally recognized under Indian Law it is imperative to emphasize the nexus between Section 10 of the Indian Contract Act,1872 and Section 10-A of the Information Technology Act, 2000.</a:t>
            </a:r>
          </a:p>
        </p:txBody>
      </p:sp>
    </p:spTree>
    <p:extLst>
      <p:ext uri="{BB962C8B-B14F-4D97-AF65-F5344CB8AC3E}">
        <p14:creationId xmlns:p14="http://schemas.microsoft.com/office/powerpoint/2010/main" val="2997644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Electronic Contracts</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Section 10 of the Indian Contract Act, 1872 provides the crucial pre-requisites for a Contract to be legally valid. It is mandatory that a Contract satisfies the essentials specified in Section 10 of the Contracts Act, i.e.,</a:t>
            </a:r>
          </a:p>
          <a:p>
            <a:r>
              <a:rPr lang="en-US" dirty="0"/>
              <a:t>1.  Offer</a:t>
            </a:r>
          </a:p>
          <a:p>
            <a:r>
              <a:rPr lang="en-US" dirty="0"/>
              <a:t>2.  Acceptance to Offer</a:t>
            </a:r>
          </a:p>
          <a:p>
            <a:r>
              <a:rPr lang="en-US" dirty="0"/>
              <a:t>3.  Consensus ad Idem</a:t>
            </a:r>
          </a:p>
          <a:p>
            <a:r>
              <a:rPr lang="en-US" dirty="0"/>
              <a:t>4.  Lawful Consideration</a:t>
            </a:r>
          </a:p>
        </p:txBody>
      </p:sp>
    </p:spTree>
    <p:extLst>
      <p:ext uri="{BB962C8B-B14F-4D97-AF65-F5344CB8AC3E}">
        <p14:creationId xmlns:p14="http://schemas.microsoft.com/office/powerpoint/2010/main" val="322302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The UNCITRAL Model law on Electronic Commerce</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In today’s world, a large number of international trade transactions are carried out by electronic data interchange and other means of communication, commonly known as “electronic commerce”. It uses alternatives to paper-based methods of communication and storage of information. The United Nations Commission on International Trade Law (UNCITRAL), by the means of Model Law on Electronic Commerce (MLEC), sought to provide a set of internationally acceptable rules with an aim to remove legal obstacles and increase legal predictability for e-commerce. It has further improved the efficiency in international trade by providing equal treatment to paper based and electronic information, thus enabling the use of paperless communication.</a:t>
            </a:r>
          </a:p>
        </p:txBody>
      </p:sp>
    </p:spTree>
    <p:extLst>
      <p:ext uri="{BB962C8B-B14F-4D97-AF65-F5344CB8AC3E}">
        <p14:creationId xmlns:p14="http://schemas.microsoft.com/office/powerpoint/2010/main" val="1724531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Overview of Intellectual Property related Legislation in India</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10000"/>
          </a:bodyPr>
          <a:lstStyle/>
          <a:p>
            <a:r>
              <a:rPr lang="en-US" dirty="0"/>
              <a:t>Intellectual property rights have grown to a position from where it plays an important role in the global economy’s development over the past two decades. In 1990s, laws and regulations were strengthened I this area by many countries unilaterally. In the multilateral level, there was enhanced protection and enforcement of IPRs to the level of solemn international commitment because of the successful conclusion of the Agreement on Trade-Related Aspects of Intellectual Property Rights (TRIPS) in World Trade Organization.</a:t>
            </a:r>
          </a:p>
          <a:p>
            <a:endParaRPr lang="en-US" dirty="0"/>
          </a:p>
          <a:p>
            <a:r>
              <a:rPr lang="en-US" dirty="0"/>
              <a:t>There is a vast domain of intellectual property. Designs, Copyrights, and Patents Trademarks since a long time have received recognition. Newer forms of the protection are also developing particularly encouraged by the stimulating emergence in technological and scientific activities.</a:t>
            </a:r>
          </a:p>
        </p:txBody>
      </p:sp>
    </p:spTree>
    <p:extLst>
      <p:ext uri="{BB962C8B-B14F-4D97-AF65-F5344CB8AC3E}">
        <p14:creationId xmlns:p14="http://schemas.microsoft.com/office/powerpoint/2010/main" val="212149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a:bodyPr>
          <a:lstStyle/>
          <a:p>
            <a:pPr algn="l"/>
            <a:r>
              <a:rPr lang="en-US" b="0" i="0" dirty="0">
                <a:solidFill>
                  <a:srgbClr val="222222"/>
                </a:solidFill>
                <a:effectLst/>
                <a:latin typeface="Verdana" panose="020B0604030504040204" pitchFamily="34" charset="0"/>
              </a:rPr>
              <a:t>Intellectual property rights have grown to a position from where it plays an important role in the global economy’s development over the past two decades. In 1990s, laws and regulations were strengthened I this area by many countries unilaterally. In the multilateral level, there was enhanced protection and enforcement of IPRs to the level of solemn international commitment because of the successful conclusion of the Agreement on Trade-Related Aspects of Intellectual Property Rights (TRIPS) in World Trade Organization.</a:t>
            </a:r>
          </a:p>
          <a:p>
            <a:pPr algn="l"/>
            <a:r>
              <a:rPr lang="en-US" b="0" i="0" dirty="0">
                <a:solidFill>
                  <a:srgbClr val="222222"/>
                </a:solidFill>
                <a:effectLst/>
                <a:latin typeface="Verdana" panose="020B0604030504040204" pitchFamily="34" charset="0"/>
              </a:rPr>
              <a:t>There is a vast domain of intellectual property. Designs, Copyrights, and Patents Trademarks since a long time have received recognition. Newer forms of the protection are also developing particularly encouraged by the stimulating emergence in technological and scientific activities.</a:t>
            </a:r>
          </a:p>
          <a:p>
            <a:pPr algn="l"/>
            <a:endParaRPr lang="en-US" b="0" i="0" dirty="0">
              <a:solidFill>
                <a:srgbClr val="222222"/>
              </a:solidFill>
              <a:effectLst/>
              <a:latin typeface="Verdana" panose="020B0604030504040204" pitchFamily="34" charset="0"/>
            </a:endParaRPr>
          </a:p>
          <a:p>
            <a:pPr algn="l"/>
            <a:endParaRPr lang="en-US" b="0" i="0"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43227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Copyright law &amp; Cyberspace</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lnSpcReduction="10000"/>
          </a:bodyPr>
          <a:lstStyle/>
          <a:p>
            <a:pPr algn="l"/>
            <a:r>
              <a:rPr lang="en-US" dirty="0"/>
              <a:t>Copyright law is a set of legal regulations that govern the use and distribution of creative works. It is designed to protect the intellectual property of authors, artists, and creators. In cyberspace, copyright law applies to all types of digital content, including images, videos, music, software, and written works.</a:t>
            </a:r>
          </a:p>
          <a:p>
            <a:pPr algn="l"/>
            <a:r>
              <a:rPr lang="en-US" b="1" i="0" dirty="0">
                <a:solidFill>
                  <a:srgbClr val="000000"/>
                </a:solidFill>
                <a:effectLst/>
                <a:latin typeface="Inter"/>
              </a:rPr>
              <a:t>Challenges Of Enforcing Copyright Law In Cyberspace</a:t>
            </a:r>
          </a:p>
          <a:p>
            <a:pPr algn="l"/>
            <a:r>
              <a:rPr lang="en-US" b="0" i="0" dirty="0">
                <a:solidFill>
                  <a:srgbClr val="666666"/>
                </a:solidFill>
                <a:effectLst/>
                <a:latin typeface="Inter"/>
              </a:rPr>
              <a:t>Here are some of the key challenges of enforcing copyright law in cyberspace:</a:t>
            </a:r>
          </a:p>
          <a:p>
            <a:pPr algn="l">
              <a:buFont typeface="Arial" panose="020B0604020202020204" pitchFamily="34" charset="0"/>
              <a:buChar char="•"/>
            </a:pPr>
            <a:r>
              <a:rPr lang="en-US" b="1" i="0" dirty="0">
                <a:solidFill>
                  <a:srgbClr val="666666"/>
                </a:solidFill>
                <a:effectLst/>
                <a:latin typeface="Inter"/>
              </a:rPr>
              <a:t>Global nature of the internet</a:t>
            </a:r>
            <a:r>
              <a:rPr lang="en-US" b="0" i="0" dirty="0">
                <a:solidFill>
                  <a:srgbClr val="666666"/>
                </a:solidFill>
                <a:effectLst/>
                <a:latin typeface="Inter"/>
              </a:rPr>
              <a:t>: The internet has no borders, and content can be easily accessed and shared across multiple jurisdictions. This makes it difficult to enforce copyright law, as different countries may have different laws and regulations regarding copyright.</a:t>
            </a:r>
          </a:p>
        </p:txBody>
      </p:sp>
    </p:spTree>
    <p:extLst>
      <p:ext uri="{BB962C8B-B14F-4D97-AF65-F5344CB8AC3E}">
        <p14:creationId xmlns:p14="http://schemas.microsoft.com/office/powerpoint/2010/main" val="3310982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666666"/>
                </a:solidFill>
                <a:effectLst/>
                <a:latin typeface="Inter"/>
              </a:rPr>
              <a:t>Difficulty in identifying copyright infringement:</a:t>
            </a:r>
            <a:r>
              <a:rPr lang="en-US" b="0" i="0" dirty="0">
                <a:solidFill>
                  <a:srgbClr val="666666"/>
                </a:solidFill>
                <a:effectLst/>
                <a:latin typeface="Inter"/>
              </a:rPr>
              <a:t> With the vast amount of content on the internet, it can be difficult to identify instances of </a:t>
            </a:r>
            <a:r>
              <a:rPr lang="en-US" b="1" i="0" u="none" strike="noStrike" dirty="0">
                <a:solidFill>
                  <a:srgbClr val="0D6EFD"/>
                </a:solidFill>
                <a:effectLst/>
                <a:latin typeface="Inter"/>
                <a:hlinkClick r:id="rId2"/>
              </a:rPr>
              <a:t>copyright</a:t>
            </a:r>
            <a:r>
              <a:rPr lang="en-US" b="0" i="0" dirty="0">
                <a:solidFill>
                  <a:srgbClr val="666666"/>
                </a:solidFill>
                <a:effectLst/>
                <a:latin typeface="Inter"/>
              </a:rPr>
              <a:t> infringement, particularly if the content is being shared on anonymous or encrypted platforms.</a:t>
            </a:r>
          </a:p>
          <a:p>
            <a:pPr algn="l">
              <a:buFont typeface="Arial" panose="020B0604020202020204" pitchFamily="34" charset="0"/>
              <a:buChar char="•"/>
            </a:pPr>
            <a:r>
              <a:rPr lang="en-US" b="1" i="0" dirty="0">
                <a:solidFill>
                  <a:srgbClr val="666666"/>
                </a:solidFill>
                <a:effectLst/>
                <a:latin typeface="Inter"/>
              </a:rPr>
              <a:t>Rapidly evolving technology:</a:t>
            </a:r>
            <a:r>
              <a:rPr lang="en-US" b="0" i="0" dirty="0">
                <a:solidFill>
                  <a:srgbClr val="666666"/>
                </a:solidFill>
                <a:effectLst/>
                <a:latin typeface="Inter"/>
              </a:rPr>
              <a:t> As technology continues to evolve, new methods of sharing and distributing content emerge, making it difficult for copyright law to keep up. For example, peer-to-peer file sharing and streaming services have created new challenges for copyright holders.</a:t>
            </a:r>
          </a:p>
          <a:p>
            <a:pPr algn="l">
              <a:buFont typeface="Arial" panose="020B0604020202020204" pitchFamily="34" charset="0"/>
              <a:buChar char="•"/>
            </a:pPr>
            <a:r>
              <a:rPr lang="en-US" b="1" i="0" dirty="0">
                <a:solidFill>
                  <a:srgbClr val="666666"/>
                </a:solidFill>
                <a:effectLst/>
                <a:latin typeface="Inter"/>
              </a:rPr>
              <a:t>Limited resources for enforcement</a:t>
            </a:r>
            <a:r>
              <a:rPr lang="en-US" b="0" i="0" dirty="0">
                <a:solidFill>
                  <a:srgbClr val="666666"/>
                </a:solidFill>
                <a:effectLst/>
                <a:latin typeface="Inter"/>
              </a:rPr>
              <a:t>: Governments and copyright holders may have limited resources to devote to enforcing copyright law, particularly in the face of large-scale piracy operations.</a:t>
            </a:r>
          </a:p>
        </p:txBody>
      </p:sp>
    </p:spTree>
    <p:extLst>
      <p:ext uri="{BB962C8B-B14F-4D97-AF65-F5344CB8AC3E}">
        <p14:creationId xmlns:p14="http://schemas.microsoft.com/office/powerpoint/2010/main" val="3261346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lnSpcReduction="10000"/>
          </a:bodyPr>
          <a:lstStyle/>
          <a:p>
            <a:r>
              <a:rPr lang="en-US" b="1" dirty="0"/>
              <a:t>Resistance from users</a:t>
            </a:r>
            <a:r>
              <a:rPr lang="en-US" dirty="0"/>
              <a:t>: Many internet users see copyright law as overly restrictive and may resist efforts to enforce it. This can create challenges for copyright holders and law enforcement agencies.</a:t>
            </a:r>
          </a:p>
          <a:p>
            <a:r>
              <a:rPr lang="en-US" b="1" dirty="0"/>
              <a:t>Lack of cooperation from service providers</a:t>
            </a:r>
            <a:r>
              <a:rPr lang="en-US" dirty="0"/>
              <a:t>: In some cases, internet service providers and other digital platforms may be unwilling to cooperate with efforts to enforce copyright law. This can make it difficult for copyright holders to identify and address instances of infringement.</a:t>
            </a:r>
          </a:p>
          <a:p>
            <a:r>
              <a:rPr lang="en-US" dirty="0"/>
              <a:t>Overall, enforcing copyright law in cyberspace is a complex and ongoing challenge. While there are tools and technologies available to help copyright holders protect their intellectual property, these must be balanced against the interests of the public and the need to promote innovation and creativity in the digital age.</a:t>
            </a:r>
          </a:p>
        </p:txBody>
      </p:sp>
    </p:spTree>
    <p:extLst>
      <p:ext uri="{BB962C8B-B14F-4D97-AF65-F5344CB8AC3E}">
        <p14:creationId xmlns:p14="http://schemas.microsoft.com/office/powerpoint/2010/main" val="280702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lstStyle/>
          <a:p>
            <a:r>
              <a:rPr lang="en-US" dirty="0"/>
              <a:t>Web Browser: The web browser is an application software to explore www (World Wide Web). It provides an interface between the server and the client and requests to the server for web documents and services.</a:t>
            </a:r>
          </a:p>
          <a:p>
            <a:r>
              <a:rPr lang="en-US" dirty="0"/>
              <a:t>Web Server: Web server is a program which processes the network requests of the users and serves them with files that create web pages. This exchange takes place using Hypertext Transfer Protocol (HTTP).</a:t>
            </a:r>
          </a:p>
          <a:p>
            <a:r>
              <a:rPr lang="en-US" dirty="0"/>
              <a:t>Web Pages: A webpage is a digital document that is linked to the World Wide Web and viewable by anyone connected to the internet has a web browser.</a:t>
            </a:r>
            <a:endParaRPr lang="en-IN" dirty="0"/>
          </a:p>
        </p:txBody>
      </p:sp>
    </p:spTree>
    <p:extLst>
      <p:ext uri="{BB962C8B-B14F-4D97-AF65-F5344CB8AC3E}">
        <p14:creationId xmlns:p14="http://schemas.microsoft.com/office/powerpoint/2010/main" val="67539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Trademark law &amp; Cyberspace</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500"/>
            <a:ext cx="9324787" cy="3842124"/>
          </a:xfrm>
        </p:spPr>
        <p:txBody>
          <a:bodyPr>
            <a:normAutofit fontScale="92500" lnSpcReduction="10000"/>
          </a:bodyPr>
          <a:lstStyle/>
          <a:p>
            <a:r>
              <a:rPr lang="en-US" dirty="0"/>
              <a:t>Trademark issues in cyberspace have become a matter of concern because of the unfathomable quantity of data in cyberspace. In the ancient days, Romans and Greeks used to identify products by scribbling on them. With the advancement of civilizations, novel methods came for the unique identification of products. Trademark was a milestone in this development. Moreover, after the emergence of the internet, businesses found the virtual world to be their new market sphere. With the rampant increase in global trade and commerce, the inflow of counterfeit objects in the market has escalated. Hence, the role of intellectual property comes into play, by becoming a global and borderless entity. Traditionally, trademark law was applied to physical markets and it was given to traders so that they could sell their products under their genuine name and carry-on their business under that very trademark, preventing other people from exploiting the same. However, with the sudden boom in the virtual world, many new challenges have arisen in relation to trademark protection in  cyberspace. This article aims at making the readers aware of these challenges and the solutions as to how one can protect their trademark in cyberspace.</a:t>
            </a:r>
          </a:p>
        </p:txBody>
      </p:sp>
    </p:spTree>
    <p:extLst>
      <p:ext uri="{BB962C8B-B14F-4D97-AF65-F5344CB8AC3E}">
        <p14:creationId xmlns:p14="http://schemas.microsoft.com/office/powerpoint/2010/main" val="1584311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pPr algn="l"/>
            <a:r>
              <a:rPr lang="en-US" b="0" i="0" dirty="0">
                <a:solidFill>
                  <a:srgbClr val="222222"/>
                </a:solidFill>
                <a:effectLst/>
                <a:latin typeface="Verdana" panose="020B0604030504040204" pitchFamily="34" charset="0"/>
              </a:rPr>
              <a:t>With the world entering the online era, where each and every activity of our daily lives is influenced by the internet, it becomes essential to protect the intellectual property on the internet in cyberspace.</a:t>
            </a:r>
          </a:p>
          <a:p>
            <a:pPr algn="l"/>
            <a:r>
              <a:rPr lang="en-US" b="0" i="0" dirty="0">
                <a:solidFill>
                  <a:srgbClr val="222222"/>
                </a:solidFill>
                <a:effectLst/>
                <a:latin typeface="Verdana" panose="020B0604030504040204" pitchFamily="34" charset="0"/>
              </a:rPr>
              <a:t>Traditionally the trademark law was applicable to protect those traders who had registered trademarks, by providing them an exclusive right to carry on trade under that mark and preventing any third parties from using the same. However, with the rise of the internet and the paradigm shift from the traditional trading process to the online platform. Many new challenges have taken birth in relation to protection of trademarks.</a:t>
            </a:r>
          </a:p>
        </p:txBody>
      </p:sp>
    </p:spTree>
    <p:extLst>
      <p:ext uri="{BB962C8B-B14F-4D97-AF65-F5344CB8AC3E}">
        <p14:creationId xmlns:p14="http://schemas.microsoft.com/office/powerpoint/2010/main" val="930081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r>
              <a:rPr lang="en-US" dirty="0"/>
              <a:t>Domain name is one of the main areas where the conflict relating to the trademark in cyberspace arises. Domain name can simply mean the name used by a website. It is like an address which is used by the people to access that particular website.  The domain name is very important in the identification of computers done with the use of IP address which is present in the form of some codes. But due to the complex numeric coding of the IP address; easier alternatives that could be remembered by all, were developed. This alternative is a domain name. It can be a combination of words, symbols and numbers. For example: www.lawyerswork.com is an example of a domain name.</a:t>
            </a:r>
          </a:p>
        </p:txBody>
      </p:sp>
    </p:spTree>
    <p:extLst>
      <p:ext uri="{BB962C8B-B14F-4D97-AF65-F5344CB8AC3E}">
        <p14:creationId xmlns:p14="http://schemas.microsoft.com/office/powerpoint/2010/main" val="3382681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222222"/>
                </a:solidFill>
                <a:effectLst/>
                <a:latin typeface="Verdana" panose="020B0604030504040204" pitchFamily="34" charset="0"/>
              </a:rPr>
              <a:t>Cybersquatting</a:t>
            </a:r>
            <a:r>
              <a:rPr lang="en-US" b="0" i="0" dirty="0">
                <a:solidFill>
                  <a:srgbClr val="222222"/>
                </a:solidFill>
                <a:effectLst/>
                <a:latin typeface="Verdana" panose="020B0604030504040204" pitchFamily="34" charset="0"/>
              </a:rPr>
              <a:t>: It refers to the act of registering a domain name which is made for the purpose of carrying out trade and commerce. The domain name is the trade name of a particular company but is not registered by the company. Such a registration is made by a third party with a view to make profit by selling the domain name to the actual owner. Until the third party has the domain name, the owner is not able to register his trademark as a domain name. Thereby his right of registering becomes infringed. Domain name is the identification of a company. It performs the same functions as that of the trademark of a particular company. It is more than just an address to reach a particular website. Further if a person registers a domain name which is identical or similar to the trademark of a company to which he has no commercial connection, then an injunction against the person can be passed.</a:t>
            </a:r>
          </a:p>
        </p:txBody>
      </p:sp>
    </p:spTree>
    <p:extLst>
      <p:ext uri="{BB962C8B-B14F-4D97-AF65-F5344CB8AC3E}">
        <p14:creationId xmlns:p14="http://schemas.microsoft.com/office/powerpoint/2010/main" val="582999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pPr algn="l">
              <a:buFont typeface="+mj-lt"/>
              <a:buAutoNum type="arabicPeriod" startAt="2"/>
            </a:pPr>
            <a:r>
              <a:rPr lang="en-US" b="1" i="0" dirty="0">
                <a:solidFill>
                  <a:srgbClr val="222222"/>
                </a:solidFill>
                <a:effectLst/>
                <a:latin typeface="Verdana" panose="020B0604030504040204" pitchFamily="34" charset="0"/>
              </a:rPr>
              <a:t>Cyber Parasite</a:t>
            </a:r>
            <a:r>
              <a:rPr lang="en-US" b="0" i="0" dirty="0">
                <a:solidFill>
                  <a:srgbClr val="222222"/>
                </a:solidFill>
                <a:effectLst/>
                <a:latin typeface="Verdana" panose="020B0604030504040204" pitchFamily="34" charset="0"/>
              </a:rPr>
              <a:t>: It refers to a situation where the gains and profits are made by the use of the actual domain name. The method would involve using a similar or wrongly spelled domain name which is similar to that of a famous trademark. Such techniques are used to pass off products by method of deception to the innocent consumers.</a:t>
            </a:r>
          </a:p>
          <a:p>
            <a:pPr algn="l">
              <a:buFont typeface="+mj-lt"/>
              <a:buAutoNum type="arabicPeriod" startAt="2"/>
            </a:pPr>
            <a:r>
              <a:rPr lang="en-US" b="1" i="0" dirty="0">
                <a:solidFill>
                  <a:srgbClr val="222222"/>
                </a:solidFill>
                <a:effectLst/>
                <a:latin typeface="Verdana" panose="020B0604030504040204" pitchFamily="34" charset="0"/>
              </a:rPr>
              <a:t>Cyber twin</a:t>
            </a:r>
            <a:r>
              <a:rPr lang="en-US" b="0" i="0" dirty="0">
                <a:solidFill>
                  <a:srgbClr val="222222"/>
                </a:solidFill>
                <a:effectLst/>
                <a:latin typeface="Verdana" panose="020B0604030504040204" pitchFamily="34" charset="0"/>
              </a:rPr>
              <a:t>: It refers to a situation where both of the parties to the case hold an authentic claim towards a particular domain name. Herein, both the parties have a legitimate claim to a domain name. The cases involving cyber twins are the most difficult to be resolved, because, the law of trademark and unfair competition may otherwise allow both parties to enjoy concurrent use of both.</a:t>
            </a:r>
          </a:p>
        </p:txBody>
      </p:sp>
    </p:spTree>
    <p:extLst>
      <p:ext uri="{BB962C8B-B14F-4D97-AF65-F5344CB8AC3E}">
        <p14:creationId xmlns:p14="http://schemas.microsoft.com/office/powerpoint/2010/main" val="47371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Law relating to Semiconductor Layout &amp; Design</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a:bodyPr>
          <a:lstStyle/>
          <a:p>
            <a:pPr algn="just"/>
            <a:r>
              <a:rPr lang="en-US" b="0" i="0" dirty="0">
                <a:solidFill>
                  <a:srgbClr val="222222"/>
                </a:solidFill>
                <a:effectLst/>
                <a:latin typeface="Verdana" panose="020B0604030504040204" pitchFamily="34" charset="0"/>
              </a:rPr>
              <a:t>The SICLD Act, 2000 prohibits the registration of certain Layout designs. Layout design  which is not original is prohibited. Similarly, the registration of layout design which has been commercially exploited anywhere in India or a convention country has been prohibited. Layout design which is not inherently distinctive or which is not inherently capable of being distinguishable from any other registered layout-design also cannot be registered. The Act, however, provides that a layout-design which has been commercially exploited for not more than two years from the date on which an application for its registration has been filed either in India or a convention country shall be considered as not having been commercially exploited.</a:t>
            </a:r>
          </a:p>
        </p:txBody>
      </p:sp>
    </p:spTree>
    <p:extLst>
      <p:ext uri="{BB962C8B-B14F-4D97-AF65-F5344CB8AC3E}">
        <p14:creationId xmlns:p14="http://schemas.microsoft.com/office/powerpoint/2010/main" val="4165872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10000"/>
          </a:bodyPr>
          <a:lstStyle/>
          <a:p>
            <a:pPr algn="just"/>
            <a:r>
              <a:rPr lang="en-US" b="0" i="0" dirty="0">
                <a:solidFill>
                  <a:srgbClr val="222222"/>
                </a:solidFill>
                <a:effectLst/>
                <a:latin typeface="Verdana" panose="020B0604030504040204" pitchFamily="34" charset="0"/>
              </a:rPr>
              <a:t>According to SICLD Act, 2000, layout-design is to be considered as original if it is the result of its creator’s intellectual efforts and is not commonly known to the creators of layout-designs and manufacturers of semiconductor integrated circuits at the time of its creation. The Act further provides that a layout-design consisting of such combination of elements and interconnections that are commonly known among creators of layout-designs and manufacturers of semiconductor integrated circuits shall be considered as original if such combination taken as a whole is the result of its creator’s intellectual efforts. Furthermore, this Act provides that where an original layout-design has been created in execution of a commission or a contract of employment, the right of registration to such layout-design shall belong, in the absence of any contractual provision to the contrary, to the person who commissioned the work or to the employer.</a:t>
            </a:r>
          </a:p>
        </p:txBody>
      </p:sp>
    </p:spTree>
    <p:extLst>
      <p:ext uri="{BB962C8B-B14F-4D97-AF65-F5344CB8AC3E}">
        <p14:creationId xmlns:p14="http://schemas.microsoft.com/office/powerpoint/2010/main" val="3958192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Penalties under Information Technology Act, 2000</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20000"/>
          </a:bodyPr>
          <a:lstStyle/>
          <a:p>
            <a:r>
              <a:rPr lang="en-US" dirty="0"/>
              <a:t>If a person other than the owner uses the computer system and damages it, he shall have to pay all such damages by way of compensation (Section 43). Other reasons for penalties and compensation are:</a:t>
            </a:r>
          </a:p>
          <a:p>
            <a:r>
              <a:rPr lang="en-US" dirty="0"/>
              <a:t>If he downloads or copies any information stored in the system. </a:t>
            </a:r>
          </a:p>
          <a:p>
            <a:r>
              <a:rPr lang="en-US" dirty="0"/>
              <a:t>Introduces any virus to the computer system. </a:t>
            </a:r>
          </a:p>
          <a:p>
            <a:r>
              <a:rPr lang="en-US" dirty="0"/>
              <a:t>Disrupts the system. </a:t>
            </a:r>
          </a:p>
          <a:p>
            <a:r>
              <a:rPr lang="en-US" dirty="0"/>
              <a:t>Denies access to the owner or person </a:t>
            </a:r>
            <a:r>
              <a:rPr lang="en-US" dirty="0" err="1"/>
              <a:t>authorised</a:t>
            </a:r>
            <a:r>
              <a:rPr lang="en-US" dirty="0"/>
              <a:t> to use the computer.</a:t>
            </a:r>
          </a:p>
          <a:p>
            <a:r>
              <a:rPr lang="en-US" dirty="0"/>
              <a:t>Tampers or manipulates the computer system. </a:t>
            </a:r>
          </a:p>
          <a:p>
            <a:r>
              <a:rPr lang="en-US" dirty="0"/>
              <a:t>Destroys, deletes or makes any alteration to the information stored in the system. </a:t>
            </a:r>
          </a:p>
          <a:p>
            <a:r>
              <a:rPr lang="en-US" dirty="0"/>
              <a:t>Steals the information stored therein. </a:t>
            </a:r>
          </a:p>
        </p:txBody>
      </p:sp>
    </p:spTree>
    <p:extLst>
      <p:ext uri="{BB962C8B-B14F-4D97-AF65-F5344CB8AC3E}">
        <p14:creationId xmlns:p14="http://schemas.microsoft.com/office/powerpoint/2010/main" val="3441570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Offences under the Indian Penal Code, 1860</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20000"/>
          </a:bodyPr>
          <a:lstStyle/>
          <a:p>
            <a:r>
              <a:rPr lang="en-US" dirty="0"/>
              <a:t>The Indian Penal Code (IPC) is the primary criminal code of India, which defines various offenses and their punishments. Here are some of the major offenses under the Indian Penal Code:</a:t>
            </a:r>
          </a:p>
          <a:p>
            <a:endParaRPr lang="en-US" dirty="0"/>
          </a:p>
          <a:p>
            <a:r>
              <a:rPr lang="en-US" dirty="0"/>
              <a:t>Offenses against the human body:</a:t>
            </a:r>
          </a:p>
          <a:p>
            <a:endParaRPr lang="en-US" dirty="0"/>
          </a:p>
          <a:p>
            <a:r>
              <a:rPr lang="en-US" dirty="0"/>
              <a:t>Murder (Section 302)</a:t>
            </a:r>
          </a:p>
          <a:p>
            <a:r>
              <a:rPr lang="en-US" dirty="0"/>
              <a:t>Culpable homicide (Section 299)</a:t>
            </a:r>
          </a:p>
          <a:p>
            <a:r>
              <a:rPr lang="en-US" dirty="0"/>
              <a:t>Grievous hurt (Section 320)</a:t>
            </a:r>
          </a:p>
          <a:p>
            <a:r>
              <a:rPr lang="en-US" dirty="0"/>
              <a:t>Voluntarily causing hurt (Section 323)</a:t>
            </a:r>
          </a:p>
          <a:p>
            <a:r>
              <a:rPr lang="en-US" dirty="0"/>
              <a:t>Assault (Section 352)</a:t>
            </a:r>
          </a:p>
        </p:txBody>
      </p:sp>
    </p:spTree>
    <p:extLst>
      <p:ext uri="{BB962C8B-B14F-4D97-AF65-F5344CB8AC3E}">
        <p14:creationId xmlns:p14="http://schemas.microsoft.com/office/powerpoint/2010/main" val="23362488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20000"/>
          </a:bodyPr>
          <a:lstStyle/>
          <a:p>
            <a:pPr marL="0" indent="0">
              <a:buNone/>
            </a:pPr>
            <a:r>
              <a:rPr lang="en-US" dirty="0"/>
              <a:t>      Offenses against property:</a:t>
            </a:r>
          </a:p>
          <a:p>
            <a:r>
              <a:rPr lang="en-US" dirty="0"/>
              <a:t>Theft (Section 378)</a:t>
            </a:r>
          </a:p>
          <a:p>
            <a:r>
              <a:rPr lang="en-US" dirty="0"/>
              <a:t>Robbery (Section 390)</a:t>
            </a:r>
          </a:p>
          <a:p>
            <a:r>
              <a:rPr lang="en-US" dirty="0"/>
              <a:t>Dacoity (Section 391)</a:t>
            </a:r>
          </a:p>
          <a:p>
            <a:r>
              <a:rPr lang="en-US" dirty="0"/>
              <a:t>Criminal trespass (Section 441)</a:t>
            </a:r>
          </a:p>
          <a:p>
            <a:endParaRPr lang="en-US" dirty="0"/>
          </a:p>
          <a:p>
            <a:pPr marL="0" indent="0">
              <a:buNone/>
            </a:pPr>
            <a:r>
              <a:rPr lang="en-US" dirty="0"/>
              <a:t>      Offenses against public tranquility:</a:t>
            </a:r>
          </a:p>
          <a:p>
            <a:r>
              <a:rPr lang="en-US" dirty="0"/>
              <a:t>Rioting (Section 146)</a:t>
            </a:r>
          </a:p>
          <a:p>
            <a:r>
              <a:rPr lang="en-US" dirty="0"/>
              <a:t>Unlawful assembly (Section 141)</a:t>
            </a:r>
          </a:p>
          <a:p>
            <a:r>
              <a:rPr lang="en-US" dirty="0"/>
              <a:t>Promoting enmity between different groups (Section 153A)</a:t>
            </a:r>
          </a:p>
        </p:txBody>
      </p:sp>
    </p:spTree>
    <p:extLst>
      <p:ext uri="{BB962C8B-B14F-4D97-AF65-F5344CB8AC3E}">
        <p14:creationId xmlns:p14="http://schemas.microsoft.com/office/powerpoint/2010/main" val="35870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E-Governance</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lstStyle/>
          <a:p>
            <a:r>
              <a:rPr lang="en-US" dirty="0"/>
              <a:t>The Government of India inspires to provide a hassle-free information system that allows the citizens of India as well the businesses and other governmental bodies to engage in digital transactions over services and other useful applications, with each other. India has its 'National Portal' comprising of various services and information about E-Governance and its programs visible on http://india.gov.in . The Government of India embraces E-Governance in the following three areas:</a:t>
            </a:r>
          </a:p>
          <a:p>
            <a:endParaRPr lang="en-IN" dirty="0"/>
          </a:p>
        </p:txBody>
      </p:sp>
    </p:spTree>
    <p:extLst>
      <p:ext uri="{BB962C8B-B14F-4D97-AF65-F5344CB8AC3E}">
        <p14:creationId xmlns:p14="http://schemas.microsoft.com/office/powerpoint/2010/main" val="3847416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Issues relating to investigation and adjudication of cyber crimes in India</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499"/>
            <a:ext cx="9279964" cy="3671795"/>
          </a:xfrm>
        </p:spPr>
        <p:txBody>
          <a:bodyPr>
            <a:normAutofit fontScale="92500" lnSpcReduction="20000"/>
          </a:bodyPr>
          <a:lstStyle/>
          <a:p>
            <a:r>
              <a:rPr lang="en-US" dirty="0"/>
              <a:t>Issues relating to the investigation and adjudication of cyber crimes in India can be complex and challenging due to various factors. Here are some key issues in this regard</a:t>
            </a:r>
          </a:p>
          <a:p>
            <a:r>
              <a:rPr lang="en-US" dirty="0"/>
              <a:t>Lack of specialized skills and training: Cyber crimes require specialized knowledge and skills for effective investigation. However, there is a shortage of trained personnel in law enforcement agencies who can handle cyber crime cases. Limited awareness and understanding of cyber crime among investigators can lead to inadequate evidence collection, improper handling of digital evidence, and difficulties in tracing and tracking cyber criminals.</a:t>
            </a:r>
          </a:p>
          <a:p>
            <a:r>
              <a:rPr lang="en-US" dirty="0"/>
              <a:t>Jurisdictional challenges: Cyber crimes often involve multiple jurisdictions, as criminals can operate from different locations or even internationally. Determining the appropriate jurisdiction for investigation and prosecution can be a complex process. Cooperation and coordination among different law enforcement agencies, both within India and with international counterparts, are crucial but can be challenging to achieve.</a:t>
            </a:r>
          </a:p>
        </p:txBody>
      </p:sp>
    </p:spTree>
    <p:extLst>
      <p:ext uri="{BB962C8B-B14F-4D97-AF65-F5344CB8AC3E}">
        <p14:creationId xmlns:p14="http://schemas.microsoft.com/office/powerpoint/2010/main" val="2843644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Issues relating to investigation and adjudication of cyber crimes in India</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499"/>
            <a:ext cx="9279964" cy="3671795"/>
          </a:xfrm>
        </p:spPr>
        <p:txBody>
          <a:bodyPr>
            <a:normAutofit/>
          </a:bodyPr>
          <a:lstStyle/>
          <a:p>
            <a:r>
              <a:rPr lang="en-US" dirty="0"/>
              <a:t>Rapidly evolving technology: The landscape of cyber crime is constantly evolving with the advancement of technology. New techniques and tools used by cyber criminals emerge regularly, making it difficult for law enforcement agencies to keep pace. The lack of updated technology and infrastructure in investigating agencies can hinder their ability to effectively investigate and combat cyber crimes.</a:t>
            </a:r>
          </a:p>
          <a:p>
            <a:r>
              <a:rPr lang="en-US" dirty="0"/>
              <a:t>Delayed and lengthy legal proceedings: The judicial process in India can be time-consuming, leading to delays in the adjudication of cyber crime cases. The backlog of cases, complex legal procedures, and the need for expert testimony can contribute to lengthy legal proceedings. This can impact the timely delivery of justice and discourage victims from pursuing their cases.</a:t>
            </a:r>
          </a:p>
          <a:p>
            <a:endParaRPr lang="en-US" dirty="0"/>
          </a:p>
          <a:p>
            <a:endParaRPr lang="en-US" dirty="0"/>
          </a:p>
        </p:txBody>
      </p:sp>
    </p:spTree>
    <p:extLst>
      <p:ext uri="{BB962C8B-B14F-4D97-AF65-F5344CB8AC3E}">
        <p14:creationId xmlns:p14="http://schemas.microsoft.com/office/powerpoint/2010/main" val="3157892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US" b="1" dirty="0"/>
              <a:t>Issues relating to investigation and adjudication of cyber crimes in India</a:t>
            </a: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499"/>
            <a:ext cx="9279964" cy="3671795"/>
          </a:xfrm>
        </p:spPr>
        <p:txBody>
          <a:bodyPr>
            <a:normAutofit/>
          </a:bodyPr>
          <a:lstStyle/>
          <a:p>
            <a:r>
              <a:rPr lang="en-US" dirty="0"/>
              <a:t>Inadequate legislation: Cyber crime laws in India are continuously evolving, but there are still gaps and challenges. The existing legal framework, including the Information Technology Act, 2000, needs to be regularly updated to address emerging cyber threats effectively. Additionally, issues such as the definition of certain offenses, jurisdictional aspects, and the evidentiary value of digital evidence need further clarity and refinement.</a:t>
            </a:r>
          </a:p>
          <a:p>
            <a:r>
              <a:rPr lang="en-US" dirty="0"/>
              <a:t>International cooperation: Cyber crimes often transcend national borders, requiring effective international cooperation for investigation and prosecution. Mutual legal assistance treaties, extradition processes, and coordination with foreign law enforcement agencies are essential for successful resolution of cross-border cyber crime cases. </a:t>
            </a:r>
          </a:p>
        </p:txBody>
      </p:sp>
    </p:spTree>
    <p:extLst>
      <p:ext uri="{BB962C8B-B14F-4D97-AF65-F5344CB8AC3E}">
        <p14:creationId xmlns:p14="http://schemas.microsoft.com/office/powerpoint/2010/main" val="3323014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r>
              <a:rPr lang="en-IN" b="1" dirty="0"/>
              <a:t>Digital Evidence</a:t>
            </a:r>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499"/>
            <a:ext cx="9279964" cy="3671795"/>
          </a:xfrm>
        </p:spPr>
        <p:txBody>
          <a:bodyPr>
            <a:normAutofit/>
          </a:bodyPr>
          <a:lstStyle/>
          <a:p>
            <a:r>
              <a:rPr lang="en-US" dirty="0"/>
              <a:t>In the early 80s PCs became more popular and easily accessible to the general population, this also led to the increased use of computers in all fields and criminal activities were no exception to this. As more and more computer-related crimes began to surface like computer frauds, software cracking, etc. the computer forensics discipline emerged along with it. Today digital evidence collection is used in the investigation of a wide variety of crimes such as fraud, espionage, cyberstalking, etc. The knowledge of forensic experts and techniques are used to explain the contemporaneous state of the digital artifacts from the seized evidence such as computer systems, storage devices (like SSDs, hard disks, CD-ROM, USB flash drives, etc.), or electronic documents such as emails, images, documents, chat logs, phone logs, etc.</a:t>
            </a:r>
          </a:p>
        </p:txBody>
      </p:sp>
    </p:spTree>
    <p:extLst>
      <p:ext uri="{BB962C8B-B14F-4D97-AF65-F5344CB8AC3E}">
        <p14:creationId xmlns:p14="http://schemas.microsoft.com/office/powerpoint/2010/main" val="3064705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a:xfrm>
            <a:off x="1154954" y="2603499"/>
            <a:ext cx="9279964" cy="3671795"/>
          </a:xfrm>
        </p:spPr>
        <p:txBody>
          <a:bodyPr>
            <a:normAutofit/>
          </a:bodyPr>
          <a:lstStyle/>
          <a:p>
            <a:r>
              <a:rPr lang="en-US" dirty="0"/>
              <a:t>Process involved in Digital Evidence Collection: </a:t>
            </a:r>
          </a:p>
          <a:p>
            <a:r>
              <a:rPr lang="en-US" dirty="0"/>
              <a:t>The main processes involved in digital evidence collection are given below:</a:t>
            </a:r>
          </a:p>
          <a:p>
            <a:r>
              <a:rPr lang="en-US" dirty="0"/>
              <a:t>Data collection: In this process data is identified and collected for investigation.</a:t>
            </a:r>
          </a:p>
          <a:p>
            <a:r>
              <a:rPr lang="en-US" dirty="0"/>
              <a:t>Examination: In the second step the collected data is examined carefully.</a:t>
            </a:r>
          </a:p>
          <a:p>
            <a:r>
              <a:rPr lang="en-US" dirty="0"/>
              <a:t>Analysis: In this process, different tools and techniques are used and the collected evidence is analyzed to reach some conclusion.</a:t>
            </a:r>
          </a:p>
          <a:p>
            <a:r>
              <a:rPr lang="en-US" dirty="0"/>
              <a:t>Reporting: In this final step all the documentation, reports are compiled so that they can be submitted in court.</a:t>
            </a:r>
          </a:p>
          <a:p>
            <a:endParaRPr lang="en-US" dirty="0"/>
          </a:p>
        </p:txBody>
      </p:sp>
    </p:spTree>
    <p:extLst>
      <p:ext uri="{BB962C8B-B14F-4D97-AF65-F5344CB8AC3E}">
        <p14:creationId xmlns:p14="http://schemas.microsoft.com/office/powerpoint/2010/main" val="42995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20000"/>
          </a:bodyPr>
          <a:lstStyle/>
          <a:p>
            <a:pPr marL="0" indent="0">
              <a:buNone/>
            </a:pPr>
            <a:r>
              <a:rPr lang="en-US" dirty="0"/>
              <a:t>      </a:t>
            </a:r>
            <a:r>
              <a:rPr lang="en-US" b="1" dirty="0"/>
              <a:t>Governance</a:t>
            </a:r>
          </a:p>
          <a:p>
            <a:r>
              <a:rPr lang="en-US" dirty="0"/>
              <a:t>Transparency</a:t>
            </a:r>
          </a:p>
          <a:p>
            <a:r>
              <a:rPr lang="en-US" dirty="0"/>
              <a:t>People's </a:t>
            </a:r>
            <a:r>
              <a:rPr lang="en-US" dirty="0" err="1"/>
              <a:t>partcipation</a:t>
            </a:r>
            <a:endParaRPr lang="en-US" dirty="0"/>
          </a:p>
          <a:p>
            <a:r>
              <a:rPr lang="en-US" dirty="0"/>
              <a:t>Promotion of a democratic society</a:t>
            </a:r>
          </a:p>
          <a:p>
            <a:pPr marL="0" indent="0">
              <a:buNone/>
            </a:pPr>
            <a:endParaRPr lang="en-US" dirty="0"/>
          </a:p>
          <a:p>
            <a:pPr marL="0" indent="0">
              <a:buNone/>
            </a:pPr>
            <a:r>
              <a:rPr lang="en-US" b="1" dirty="0"/>
              <a:t>      Public Services</a:t>
            </a:r>
          </a:p>
          <a:p>
            <a:r>
              <a:rPr lang="en-US" dirty="0"/>
              <a:t>Efficient, cost-effective &amp; responsive government</a:t>
            </a:r>
          </a:p>
          <a:p>
            <a:r>
              <a:rPr lang="en-US" dirty="0"/>
              <a:t>Convenient services to its citizens &amp; businesses</a:t>
            </a:r>
          </a:p>
          <a:p>
            <a:r>
              <a:rPr lang="en-US" dirty="0"/>
              <a:t>Greater citizen access to public information</a:t>
            </a:r>
          </a:p>
          <a:p>
            <a:r>
              <a:rPr lang="en-US" dirty="0"/>
              <a:t>Quick delivery of services to citizens</a:t>
            </a:r>
          </a:p>
          <a:p>
            <a:endParaRPr lang="en-US" dirty="0"/>
          </a:p>
          <a:p>
            <a:endParaRPr lang="en-IN" dirty="0"/>
          </a:p>
        </p:txBody>
      </p:sp>
    </p:spTree>
    <p:extLst>
      <p:ext uri="{BB962C8B-B14F-4D97-AF65-F5344CB8AC3E}">
        <p14:creationId xmlns:p14="http://schemas.microsoft.com/office/powerpoint/2010/main" val="162671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20000"/>
          </a:bodyPr>
          <a:lstStyle/>
          <a:p>
            <a:pPr marL="0" indent="0">
              <a:buNone/>
            </a:pPr>
            <a:r>
              <a:rPr lang="en-US" b="1" dirty="0"/>
              <a:t>      Management</a:t>
            </a:r>
          </a:p>
          <a:p>
            <a:r>
              <a:rPr lang="en-US" dirty="0"/>
              <a:t>Managing large amounts of data properly </a:t>
            </a:r>
          </a:p>
          <a:p>
            <a:r>
              <a:rPr lang="en-US" dirty="0"/>
              <a:t>Quick &amp; secure communication</a:t>
            </a:r>
          </a:p>
          <a:p>
            <a:pPr marL="0" indent="0">
              <a:buNone/>
            </a:pPr>
            <a:r>
              <a:rPr lang="en-US" b="1" dirty="0"/>
              <a:t>     </a:t>
            </a:r>
          </a:p>
          <a:p>
            <a:pPr marL="0" indent="0">
              <a:buNone/>
            </a:pPr>
            <a:r>
              <a:rPr lang="en-US" b="1" dirty="0"/>
              <a:t>      </a:t>
            </a:r>
            <a:r>
              <a:rPr lang="en-US" b="1" dirty="0" err="1"/>
              <a:t>Aapka</a:t>
            </a:r>
            <a:r>
              <a:rPr lang="en-US" b="1" dirty="0"/>
              <a:t> Aadhar (Govt. of India)</a:t>
            </a:r>
          </a:p>
          <a:p>
            <a:r>
              <a:rPr lang="en-US" dirty="0"/>
              <a:t>Unique Identification Card of India</a:t>
            </a:r>
          </a:p>
          <a:p>
            <a:r>
              <a:rPr lang="en-US" dirty="0" err="1"/>
              <a:t>Digtal</a:t>
            </a:r>
            <a:r>
              <a:rPr lang="en-US" dirty="0"/>
              <a:t> </a:t>
            </a:r>
            <a:r>
              <a:rPr lang="en-US" dirty="0" err="1"/>
              <a:t>synchornisation</a:t>
            </a:r>
            <a:r>
              <a:rPr lang="en-US" dirty="0"/>
              <a:t> of fingerprints, self-photograph, personal information (name of the card holder, permanent address, phone number, name of father etc.)</a:t>
            </a:r>
          </a:p>
          <a:p>
            <a:r>
              <a:rPr lang="en-US" dirty="0"/>
              <a:t>Soft and hard copy of ID Card</a:t>
            </a:r>
          </a:p>
          <a:p>
            <a:r>
              <a:rPr lang="en-US" dirty="0"/>
              <a:t>Bar-code on the ID Card (swift scanning)</a:t>
            </a:r>
          </a:p>
          <a:p>
            <a:endParaRPr lang="en-IN" dirty="0"/>
          </a:p>
        </p:txBody>
      </p:sp>
    </p:spTree>
    <p:extLst>
      <p:ext uri="{BB962C8B-B14F-4D97-AF65-F5344CB8AC3E}">
        <p14:creationId xmlns:p14="http://schemas.microsoft.com/office/powerpoint/2010/main" val="394933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92500" lnSpcReduction="10000"/>
          </a:bodyPr>
          <a:lstStyle/>
          <a:p>
            <a:pPr marL="0" indent="0">
              <a:buNone/>
            </a:pPr>
            <a:r>
              <a:rPr lang="en-US" b="1" dirty="0"/>
              <a:t>      Customs &amp; Excise (Govt. of India)</a:t>
            </a:r>
          </a:p>
          <a:p>
            <a:r>
              <a:rPr lang="en-US" dirty="0"/>
              <a:t>Computerization of 98% of export &amp; 90-95% of import documentation</a:t>
            </a:r>
          </a:p>
          <a:p>
            <a:r>
              <a:rPr lang="en-US" dirty="0"/>
              <a:t>Electronic filing at 3 locations: Delhi, Mumbai &amp; Chennai</a:t>
            </a:r>
          </a:p>
          <a:p>
            <a:r>
              <a:rPr lang="en-US" dirty="0"/>
              <a:t>Processing of 80% of Service Tax</a:t>
            </a:r>
          </a:p>
          <a:p>
            <a:pPr marL="0" indent="0">
              <a:buNone/>
            </a:pPr>
            <a:endParaRPr lang="en-US" dirty="0"/>
          </a:p>
          <a:p>
            <a:pPr marL="0" indent="0">
              <a:buNone/>
            </a:pPr>
            <a:r>
              <a:rPr lang="en-US" b="1" dirty="0"/>
              <a:t>      Indian Railways (Govt. of India)</a:t>
            </a:r>
          </a:p>
          <a:p>
            <a:r>
              <a:rPr lang="en-US" dirty="0"/>
              <a:t>Online national reservation system </a:t>
            </a:r>
          </a:p>
          <a:p>
            <a:r>
              <a:rPr lang="en-US" dirty="0"/>
              <a:t>Electronic booking on select sectors</a:t>
            </a:r>
          </a:p>
          <a:p>
            <a:r>
              <a:rPr lang="en-US" dirty="0"/>
              <a:t>Procurement of online information regarding railway reservation on the internet</a:t>
            </a:r>
          </a:p>
          <a:p>
            <a:endParaRPr lang="en-IN" dirty="0"/>
          </a:p>
        </p:txBody>
      </p:sp>
    </p:spTree>
    <p:extLst>
      <p:ext uri="{BB962C8B-B14F-4D97-AF65-F5344CB8AC3E}">
        <p14:creationId xmlns:p14="http://schemas.microsoft.com/office/powerpoint/2010/main" val="241869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lnSpcReduction="10000"/>
          </a:bodyPr>
          <a:lstStyle/>
          <a:p>
            <a:pPr marL="0" indent="0">
              <a:buNone/>
            </a:pPr>
            <a:r>
              <a:rPr lang="en-US" b="1" dirty="0"/>
              <a:t>      Postal Department (Govt. of India)</a:t>
            </a:r>
          </a:p>
          <a:p>
            <a:r>
              <a:rPr lang="en-US" dirty="0"/>
              <a:t>Direct e-credit of Monthly Income Schemes returns into investor accounts</a:t>
            </a:r>
          </a:p>
          <a:p>
            <a:r>
              <a:rPr lang="en-US" dirty="0"/>
              <a:t>Savings Certificate (SC) no longer on paper, but as a digital document </a:t>
            </a:r>
          </a:p>
          <a:p>
            <a:endParaRPr lang="en-US" dirty="0"/>
          </a:p>
          <a:p>
            <a:pPr marL="0" indent="0">
              <a:buNone/>
            </a:pPr>
            <a:r>
              <a:rPr lang="en-US" b="1" dirty="0"/>
              <a:t>      Indian Taxation (Govt. of India)</a:t>
            </a:r>
          </a:p>
          <a:p>
            <a:r>
              <a:rPr lang="en-US" dirty="0"/>
              <a:t>Online filing of Income tax</a:t>
            </a:r>
          </a:p>
          <a:p>
            <a:r>
              <a:rPr lang="en-US" dirty="0"/>
              <a:t>Online filing of property tax</a:t>
            </a:r>
          </a:p>
          <a:p>
            <a:r>
              <a:rPr lang="en-US" dirty="0"/>
              <a:t>Online filing of business tax (the tax that businesses give to the government)</a:t>
            </a:r>
          </a:p>
          <a:p>
            <a:endParaRPr lang="en-IN" dirty="0"/>
          </a:p>
        </p:txBody>
      </p:sp>
    </p:spTree>
    <p:extLst>
      <p:ext uri="{BB962C8B-B14F-4D97-AF65-F5344CB8AC3E}">
        <p14:creationId xmlns:p14="http://schemas.microsoft.com/office/powerpoint/2010/main" val="64856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36357-FAF8-B0B5-B1CF-1E189BA301D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698FF85F-D919-350F-0AEF-D05B4791D4C5}"/>
              </a:ext>
            </a:extLst>
          </p:cNvPr>
          <p:cNvSpPr>
            <a:spLocks noGrp="1"/>
          </p:cNvSpPr>
          <p:nvPr>
            <p:ph idx="1"/>
          </p:nvPr>
        </p:nvSpPr>
        <p:spPr/>
        <p:txBody>
          <a:bodyPr>
            <a:normAutofit fontScale="70000" lnSpcReduction="20000"/>
          </a:bodyPr>
          <a:lstStyle/>
          <a:p>
            <a:pPr marL="0" indent="0">
              <a:buNone/>
            </a:pPr>
            <a:r>
              <a:rPr lang="en-US" b="1" dirty="0"/>
              <a:t>         Passport/Visa (Govt. of India)</a:t>
            </a:r>
          </a:p>
          <a:p>
            <a:r>
              <a:rPr lang="en-US" dirty="0"/>
              <a:t>Computerization of 100% passport information</a:t>
            </a:r>
          </a:p>
          <a:p>
            <a:r>
              <a:rPr lang="en-US" dirty="0"/>
              <a:t>Coverage of all 33 regional passport offices</a:t>
            </a:r>
          </a:p>
          <a:p>
            <a:r>
              <a:rPr lang="en-US" dirty="0"/>
              <a:t>Machine readable passports at some locations</a:t>
            </a:r>
          </a:p>
          <a:p>
            <a:r>
              <a:rPr lang="en-US" dirty="0"/>
              <a:t>Electronic visas</a:t>
            </a:r>
          </a:p>
          <a:p>
            <a:endParaRPr lang="en-US" dirty="0"/>
          </a:p>
          <a:p>
            <a:pPr marL="0" indent="0">
              <a:buNone/>
            </a:pPr>
            <a:r>
              <a:rPr lang="en-US" b="1" dirty="0"/>
              <a:t>       AP Online Portal (State Government of Andhra Pradesh)</a:t>
            </a:r>
          </a:p>
          <a:p>
            <a:r>
              <a:rPr lang="en-US" dirty="0"/>
              <a:t>Birth/Death certificates</a:t>
            </a:r>
          </a:p>
          <a:p>
            <a:r>
              <a:rPr lang="en-US" dirty="0"/>
              <a:t>Property registration</a:t>
            </a:r>
          </a:p>
          <a:p>
            <a:r>
              <a:rPr lang="en-US" dirty="0"/>
              <a:t>Driver's </a:t>
            </a:r>
            <a:r>
              <a:rPr lang="en-US" dirty="0" err="1"/>
              <a:t>liscense</a:t>
            </a:r>
            <a:endParaRPr lang="en-US" dirty="0"/>
          </a:p>
          <a:p>
            <a:r>
              <a:rPr lang="en-US" dirty="0"/>
              <a:t>Govt. application and forms</a:t>
            </a:r>
          </a:p>
          <a:p>
            <a:r>
              <a:rPr lang="en-US" dirty="0"/>
              <a:t>Payment of taxes &amp; utility bills</a:t>
            </a:r>
          </a:p>
          <a:p>
            <a:endParaRPr lang="en-IN" dirty="0"/>
          </a:p>
        </p:txBody>
      </p:sp>
    </p:spTree>
    <p:extLst>
      <p:ext uri="{BB962C8B-B14F-4D97-AF65-F5344CB8AC3E}">
        <p14:creationId xmlns:p14="http://schemas.microsoft.com/office/powerpoint/2010/main" val="3334973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277</TotalTime>
  <Words>5013</Words>
  <Application>Microsoft Office PowerPoint</Application>
  <PresentationFormat>Widescreen</PresentationFormat>
  <Paragraphs>201</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Century Gothic</vt:lpstr>
      <vt:lpstr>Inter</vt:lpstr>
      <vt:lpstr>Verdana</vt:lpstr>
      <vt:lpstr>Wingdings 3</vt:lpstr>
      <vt:lpstr>Ion Boardroom</vt:lpstr>
      <vt:lpstr>Jurisprudence of Cyber Law</vt:lpstr>
      <vt:lpstr>Overview of Computer &amp; Web Technology</vt:lpstr>
      <vt:lpstr>PowerPoint Presentation</vt:lpstr>
      <vt:lpstr>E-Governance</vt:lpstr>
      <vt:lpstr>PowerPoint Presentation</vt:lpstr>
      <vt:lpstr>PowerPoint Presentation</vt:lpstr>
      <vt:lpstr>PowerPoint Presentation</vt:lpstr>
      <vt:lpstr>PowerPoint Presentation</vt:lpstr>
      <vt:lpstr>PowerPoint Presentation</vt:lpstr>
      <vt:lpstr>PowerPoint Presentation</vt:lpstr>
      <vt:lpstr>Overview of General Laws and Procedures</vt:lpstr>
      <vt:lpstr>Overview of General Laws and Procedures</vt:lpstr>
      <vt:lpstr>Overview of General Laws and Procedures</vt:lpstr>
      <vt:lpstr>Overview of General Laws and Procedures</vt:lpstr>
      <vt:lpstr>Overview of General Laws and Procedures</vt:lpstr>
      <vt:lpstr>Overview of General Laws and Procedures</vt:lpstr>
      <vt:lpstr>Digital Signatures &amp; Indian Law</vt:lpstr>
      <vt:lpstr>Digital Signatures &amp; Indian Law</vt:lpstr>
      <vt:lpstr>Digital Signatures &amp; Indian Law</vt:lpstr>
      <vt:lpstr>Digital Signatures &amp; Indian Law</vt:lpstr>
      <vt:lpstr>Electronic Contracts</vt:lpstr>
      <vt:lpstr>What is the legal validity of an e-contract</vt:lpstr>
      <vt:lpstr>Electronic Contracts</vt:lpstr>
      <vt:lpstr>The UNCITRAL Model law on Electronic Commerce</vt:lpstr>
      <vt:lpstr>Overview of Intellectual Property related Legislation in India</vt:lpstr>
      <vt:lpstr>PowerPoint Presentation</vt:lpstr>
      <vt:lpstr>Copyright law &amp; Cyberspace</vt:lpstr>
      <vt:lpstr>PowerPoint Presentation</vt:lpstr>
      <vt:lpstr>PowerPoint Presentation</vt:lpstr>
      <vt:lpstr>Trademark law &amp; Cyberspace</vt:lpstr>
      <vt:lpstr>PowerPoint Presentation</vt:lpstr>
      <vt:lpstr>PowerPoint Presentation</vt:lpstr>
      <vt:lpstr>PowerPoint Presentation</vt:lpstr>
      <vt:lpstr>PowerPoint Presentation</vt:lpstr>
      <vt:lpstr>Law relating to Semiconductor Layout &amp; Design</vt:lpstr>
      <vt:lpstr>PowerPoint Presentation</vt:lpstr>
      <vt:lpstr>Penalties under Information Technology Act, 2000</vt:lpstr>
      <vt:lpstr>Offences under the Indian Penal Code, 1860</vt:lpstr>
      <vt:lpstr>PowerPoint Presentation</vt:lpstr>
      <vt:lpstr>Issues relating to investigation and adjudication of cyber crimes in India</vt:lpstr>
      <vt:lpstr>Issues relating to investigation and adjudication of cyber crimes in India</vt:lpstr>
      <vt:lpstr>Issues relating to investigation and adjudication of cyber crimes in India</vt:lpstr>
      <vt:lpstr>Digital Evidence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Jurisprudence of Cyber Law</dc:title>
  <dc:creator>Nihal Tiwari</dc:creator>
  <cp:lastModifiedBy>Nihal Tiwari</cp:lastModifiedBy>
  <cp:revision>3</cp:revision>
  <dcterms:created xsi:type="dcterms:W3CDTF">2023-05-30T15:15:14Z</dcterms:created>
  <dcterms:modified xsi:type="dcterms:W3CDTF">2023-05-30T19:52:17Z</dcterms:modified>
</cp:coreProperties>
</file>