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6" r:id="rId8"/>
    <p:sldId id="267" r:id="rId9"/>
    <p:sldId id="268" r:id="rId10"/>
    <p:sldId id="269" r:id="rId11"/>
    <p:sldId id="270" r:id="rId12"/>
    <p:sldId id="263" r:id="rId13"/>
    <p:sldId id="264" r:id="rId14"/>
    <p:sldId id="265"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3316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185E52-3FDA-4F68-BAA6-E666F38C3C87}"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423737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657945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47138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033401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85E52-3FDA-4F68-BAA6-E666F38C3C87}"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633942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85E52-3FDA-4F68-BAA6-E666F38C3C87}" type="datetimeFigureOut">
              <a:rPr lang="en-IN" smtClean="0"/>
              <a:t>18-03-2023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4136419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974449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342245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285452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7185E52-3FDA-4F68-BAA6-E666F38C3C87}" type="datetimeFigureOut">
              <a:rPr lang="en-IN" smtClean="0"/>
              <a:t>18-03-2023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42377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7185E52-3FDA-4F68-BAA6-E666F38C3C87}"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193742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7185E52-3FDA-4F68-BAA6-E666F38C3C87}" type="datetimeFigureOut">
              <a:rPr lang="en-IN" smtClean="0"/>
              <a:t>18-03-2023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168680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7185E52-3FDA-4F68-BAA6-E666F38C3C87}" type="datetimeFigureOut">
              <a:rPr lang="en-IN" smtClean="0"/>
              <a:t>18-03-2023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40030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85E52-3FDA-4F68-BAA6-E666F38C3C87}" type="datetimeFigureOut">
              <a:rPr lang="en-IN" smtClean="0"/>
              <a:t>18-03-2023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199209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185E52-3FDA-4F68-BAA6-E666F38C3C87}"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319916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7185E52-3FDA-4F68-BAA6-E666F38C3C87}" type="datetimeFigureOut">
              <a:rPr lang="en-IN" smtClean="0"/>
              <a:t>18-03-2023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7C9DC9-7ADB-4F87-A717-AFF01A3EF529}" type="slidenum">
              <a:rPr lang="en-IN" smtClean="0"/>
              <a:t>‹#›</a:t>
            </a:fld>
            <a:endParaRPr lang="en-IN"/>
          </a:p>
        </p:txBody>
      </p:sp>
    </p:spTree>
    <p:extLst>
      <p:ext uri="{BB962C8B-B14F-4D97-AF65-F5344CB8AC3E}">
        <p14:creationId xmlns:p14="http://schemas.microsoft.com/office/powerpoint/2010/main" val="311724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185E52-3FDA-4F68-BAA6-E666F38C3C87}" type="datetimeFigureOut">
              <a:rPr lang="en-IN" smtClean="0"/>
              <a:t>18-03-2023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C7C9DC9-7ADB-4F87-A717-AFF01A3EF529}" type="slidenum">
              <a:rPr lang="en-IN" smtClean="0"/>
              <a:t>‹#›</a:t>
            </a:fld>
            <a:endParaRPr lang="en-IN"/>
          </a:p>
        </p:txBody>
      </p:sp>
    </p:spTree>
    <p:extLst>
      <p:ext uri="{BB962C8B-B14F-4D97-AF65-F5344CB8AC3E}">
        <p14:creationId xmlns:p14="http://schemas.microsoft.com/office/powerpoint/2010/main" val="3550848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US" b="1" dirty="0"/>
              <a:t>Router</a:t>
            </a:r>
            <a:endParaRPr lang="en-IN" b="1" dirty="0"/>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Router connects two completely separate LANs at the network layer forming a single large network with two collision domains. It is more intelligent in selecting the most efficient path towards the destination.</a:t>
            </a:r>
          </a:p>
          <a:p>
            <a:r>
              <a:rPr lang="en-US" dirty="0"/>
              <a:t>The basic function of a router is to route a packet towards the destination along the best possible path</a:t>
            </a:r>
          </a:p>
        </p:txBody>
      </p:sp>
    </p:spTree>
    <p:extLst>
      <p:ext uri="{BB962C8B-B14F-4D97-AF65-F5344CB8AC3E}">
        <p14:creationId xmlns:p14="http://schemas.microsoft.com/office/powerpoint/2010/main" val="40262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3 Tier Architecture - Distribution Layer </a:t>
            </a:r>
          </a:p>
        </p:txBody>
      </p:sp>
      <p:sp>
        <p:nvSpPr>
          <p:cNvPr id="5" name="Content Placeholder 4">
            <a:extLst>
              <a:ext uri="{FF2B5EF4-FFF2-40B4-BE49-F238E27FC236}">
                <a16:creationId xmlns:a16="http://schemas.microsoft.com/office/drawing/2014/main" id="{144874F4-44FF-76AD-E73B-332395148D69}"/>
              </a:ext>
            </a:extLst>
          </p:cNvPr>
          <p:cNvSpPr>
            <a:spLocks noGrp="1"/>
          </p:cNvSpPr>
          <p:nvPr>
            <p:ph idx="1"/>
          </p:nvPr>
        </p:nvSpPr>
        <p:spPr/>
        <p:txBody>
          <a:bodyPr>
            <a:normAutofit/>
          </a:bodyPr>
          <a:lstStyle/>
          <a:p>
            <a:r>
              <a:rPr lang="en-US" dirty="0"/>
              <a:t>It is the middle layer in the three-tier architecture.</a:t>
            </a:r>
          </a:p>
          <a:p>
            <a:r>
              <a:rPr lang="en-US" dirty="0"/>
              <a:t>The distribution layer is also, sometimes, referred to as the aggregation layer.</a:t>
            </a:r>
          </a:p>
          <a:p>
            <a:r>
              <a:rPr lang="en-US" dirty="0"/>
              <a:t>It performs quality of service and security work.</a:t>
            </a:r>
          </a:p>
          <a:p>
            <a:r>
              <a:rPr lang="en-US" dirty="0"/>
              <a:t>It consists of multilayer switches.</a:t>
            </a:r>
          </a:p>
          <a:p>
            <a:r>
              <a:rPr lang="en-US" dirty="0"/>
              <a:t>It moves the traffic from the access layer to the core layer.</a:t>
            </a:r>
          </a:p>
          <a:p>
            <a:endParaRPr lang="en-US" dirty="0"/>
          </a:p>
        </p:txBody>
      </p:sp>
    </p:spTree>
    <p:extLst>
      <p:ext uri="{BB962C8B-B14F-4D97-AF65-F5344CB8AC3E}">
        <p14:creationId xmlns:p14="http://schemas.microsoft.com/office/powerpoint/2010/main" val="195997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3 Tier Architecture – Core Layer</a:t>
            </a:r>
          </a:p>
        </p:txBody>
      </p:sp>
      <p:sp>
        <p:nvSpPr>
          <p:cNvPr id="5" name="Content Placeholder 4">
            <a:extLst>
              <a:ext uri="{FF2B5EF4-FFF2-40B4-BE49-F238E27FC236}">
                <a16:creationId xmlns:a16="http://schemas.microsoft.com/office/drawing/2014/main" id="{144874F4-44FF-76AD-E73B-332395148D69}"/>
              </a:ext>
            </a:extLst>
          </p:cNvPr>
          <p:cNvSpPr>
            <a:spLocks noGrp="1"/>
          </p:cNvSpPr>
          <p:nvPr>
            <p:ph idx="1"/>
          </p:nvPr>
        </p:nvSpPr>
        <p:spPr/>
        <p:txBody>
          <a:bodyPr>
            <a:normAutofit/>
          </a:bodyPr>
          <a:lstStyle/>
          <a:p>
            <a:r>
              <a:rPr lang="en-US" dirty="0"/>
              <a:t>It is the topmost layer in the three-tier architecture.</a:t>
            </a:r>
          </a:p>
          <a:p>
            <a:r>
              <a:rPr lang="en-US" dirty="0"/>
              <a:t>The Core layer also has another name which is the backbone layer.</a:t>
            </a:r>
          </a:p>
          <a:p>
            <a:r>
              <a:rPr lang="en-US" dirty="0"/>
              <a:t>It connects distribution layer devices.</a:t>
            </a:r>
          </a:p>
          <a:p>
            <a:r>
              <a:rPr lang="en-US" dirty="0"/>
              <a:t>It performs high-speed transport of traffic.</a:t>
            </a:r>
          </a:p>
        </p:txBody>
      </p:sp>
    </p:spTree>
    <p:extLst>
      <p:ext uri="{BB962C8B-B14F-4D97-AF65-F5344CB8AC3E}">
        <p14:creationId xmlns:p14="http://schemas.microsoft.com/office/powerpoint/2010/main" val="284436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2 Tier Architecture</a:t>
            </a:r>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normAutofit/>
          </a:bodyPr>
          <a:lstStyle/>
          <a:p>
            <a:r>
              <a:rPr lang="en-US" dirty="0"/>
              <a:t>2 Tier Architecture is also called Two-Layered Hierarchical Model or Collapsed Core Model. This architecture is used by small enterprises that can not use 3 Tier architecture. Because, 3 Tier Architecture is a good solution but also an expensive solution.</a:t>
            </a:r>
          </a:p>
          <a:p>
            <a:r>
              <a:rPr lang="en-US" dirty="0"/>
              <a:t>There are two layers in this architecture. These are :</a:t>
            </a:r>
          </a:p>
          <a:p>
            <a:r>
              <a:rPr lang="en-US" dirty="0"/>
              <a:t>Collapsed Core Layer</a:t>
            </a:r>
          </a:p>
          <a:p>
            <a:r>
              <a:rPr lang="en-US" dirty="0"/>
              <a:t>Access Layer</a:t>
            </a:r>
          </a:p>
          <a:p>
            <a:r>
              <a:rPr lang="en-US" dirty="0"/>
              <a:t>Collapsed Core Layer provides both Core and Distribution Layer duties. Distribution policies are used in this layer.</a:t>
            </a:r>
          </a:p>
        </p:txBody>
      </p:sp>
    </p:spTree>
    <p:extLst>
      <p:ext uri="{BB962C8B-B14F-4D97-AF65-F5344CB8AC3E}">
        <p14:creationId xmlns:p14="http://schemas.microsoft.com/office/powerpoint/2010/main" val="185271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Spine Leaf Architecture</a:t>
            </a:r>
          </a:p>
        </p:txBody>
      </p:sp>
      <p:sp>
        <p:nvSpPr>
          <p:cNvPr id="5" name="Content Placeholder 4">
            <a:extLst>
              <a:ext uri="{FF2B5EF4-FFF2-40B4-BE49-F238E27FC236}">
                <a16:creationId xmlns:a16="http://schemas.microsoft.com/office/drawing/2014/main" id="{144874F4-44FF-76AD-E73B-332395148D69}"/>
              </a:ext>
            </a:extLst>
          </p:cNvPr>
          <p:cNvSpPr>
            <a:spLocks noGrp="1"/>
          </p:cNvSpPr>
          <p:nvPr>
            <p:ph idx="1"/>
          </p:nvPr>
        </p:nvSpPr>
        <p:spPr/>
        <p:txBody>
          <a:bodyPr/>
          <a:lstStyle/>
          <a:p>
            <a:r>
              <a:rPr lang="en-US" dirty="0"/>
              <a:t>With the new requirements to become more scalable, fast and efficient, a new datacenter design is developed. This design is replaced with three tier design that is used mostly in networking World</a:t>
            </a:r>
            <a:r>
              <a:rPr lang="en-IN" dirty="0"/>
              <a:t>.</a:t>
            </a:r>
          </a:p>
          <a:p>
            <a:r>
              <a:rPr lang="en-US" dirty="0"/>
              <a:t>Spine Leaf Architecture is the network architecture with which all the devices are the same segments away. It is the two layered architecture consist of Spine Layer and Leaf Layer.</a:t>
            </a:r>
          </a:p>
          <a:p>
            <a:r>
              <a:rPr lang="en-US" dirty="0"/>
              <a:t>The Leaf Layer is the layer, consist of Access devices, switches, servers, edge routers etc. The Spine Layer is the core layer of Spine Leaf Architecture. Routing is the first duty of Spine layer. In Spine Leaf Architecture Design, every Leaf switch is connected to all the Spine Switches.</a:t>
            </a:r>
          </a:p>
        </p:txBody>
      </p:sp>
    </p:spTree>
    <p:extLst>
      <p:ext uri="{BB962C8B-B14F-4D97-AF65-F5344CB8AC3E}">
        <p14:creationId xmlns:p14="http://schemas.microsoft.com/office/powerpoint/2010/main" val="345957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Spine Leaf Architecture</a:t>
            </a:r>
          </a:p>
        </p:txBody>
      </p:sp>
      <p:pic>
        <p:nvPicPr>
          <p:cNvPr id="11" name="Content Placeholder 10">
            <a:extLst>
              <a:ext uri="{FF2B5EF4-FFF2-40B4-BE49-F238E27FC236}">
                <a16:creationId xmlns:a16="http://schemas.microsoft.com/office/drawing/2014/main" id="{A591C42B-2EAC-D5E8-ABF9-0AEC64A6E4FE}"/>
              </a:ext>
            </a:extLst>
          </p:cNvPr>
          <p:cNvPicPr>
            <a:picLocks noGrp="1" noChangeAspect="1"/>
          </p:cNvPicPr>
          <p:nvPr>
            <p:ph idx="1"/>
          </p:nvPr>
        </p:nvPicPr>
        <p:blipFill>
          <a:blip r:embed="rId2"/>
          <a:stretch>
            <a:fillRect/>
          </a:stretch>
        </p:blipFill>
        <p:spPr>
          <a:xfrm>
            <a:off x="3853508" y="2924690"/>
            <a:ext cx="3429297" cy="2773920"/>
          </a:xfrm>
        </p:spPr>
      </p:pic>
    </p:spTree>
    <p:extLst>
      <p:ext uri="{BB962C8B-B14F-4D97-AF65-F5344CB8AC3E}">
        <p14:creationId xmlns:p14="http://schemas.microsoft.com/office/powerpoint/2010/main" val="315080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Small Office/Home Office (SOHO)</a:t>
            </a:r>
          </a:p>
        </p:txBody>
      </p:sp>
      <p:sp>
        <p:nvSpPr>
          <p:cNvPr id="3" name="Content Placeholder 2">
            <a:extLst>
              <a:ext uri="{FF2B5EF4-FFF2-40B4-BE49-F238E27FC236}">
                <a16:creationId xmlns:a16="http://schemas.microsoft.com/office/drawing/2014/main" id="{05CC2F09-9C1F-6649-099C-B16AB1F67AD8}"/>
              </a:ext>
            </a:extLst>
          </p:cNvPr>
          <p:cNvSpPr>
            <a:spLocks noGrp="1"/>
          </p:cNvSpPr>
          <p:nvPr>
            <p:ph idx="1"/>
          </p:nvPr>
        </p:nvSpPr>
        <p:spPr/>
        <p:txBody>
          <a:bodyPr>
            <a:normAutofit lnSpcReduction="10000"/>
          </a:bodyPr>
          <a:lstStyle/>
          <a:p>
            <a:r>
              <a:rPr lang="en-US" dirty="0"/>
              <a:t>The SOHO architecture consists of the simplest architecture. </a:t>
            </a:r>
          </a:p>
          <a:p>
            <a:r>
              <a:rPr lang="en-US" dirty="0"/>
              <a:t>As the name suggests, it is mostly used in homes and/or small enterprises.</a:t>
            </a:r>
          </a:p>
          <a:p>
            <a:r>
              <a:rPr lang="en-US" dirty="0"/>
              <a:t>This type of architecture consists of three components:</a:t>
            </a:r>
          </a:p>
          <a:p>
            <a:pPr lvl="1"/>
            <a:r>
              <a:rPr lang="en-US" dirty="0"/>
              <a:t>A small switch</a:t>
            </a:r>
          </a:p>
          <a:p>
            <a:pPr lvl="1"/>
            <a:r>
              <a:rPr lang="en-US" dirty="0"/>
              <a:t>A router</a:t>
            </a:r>
          </a:p>
          <a:p>
            <a:pPr lvl="1"/>
            <a:r>
              <a:rPr lang="en-US" dirty="0"/>
              <a:t>Connected access devices such as printers, PCs, etc.</a:t>
            </a:r>
          </a:p>
          <a:p>
            <a:r>
              <a:rPr lang="en-US" dirty="0"/>
              <a:t>Usually, a single device is used that acts as both a switch and router.</a:t>
            </a:r>
          </a:p>
          <a:p>
            <a:r>
              <a:rPr lang="en-US" dirty="0"/>
              <a:t>The devices are hardwired into this router.</a:t>
            </a:r>
          </a:p>
          <a:p>
            <a:r>
              <a:rPr lang="en-US" dirty="0"/>
              <a:t>This router also acts as a firewall.</a:t>
            </a:r>
          </a:p>
        </p:txBody>
      </p:sp>
    </p:spTree>
    <p:extLst>
      <p:ext uri="{BB962C8B-B14F-4D97-AF65-F5344CB8AC3E}">
        <p14:creationId xmlns:p14="http://schemas.microsoft.com/office/powerpoint/2010/main" val="233709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On-Premises and Cloud</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normAutofit fontScale="92500" lnSpcReduction="20000"/>
          </a:bodyPr>
          <a:lstStyle/>
          <a:p>
            <a:r>
              <a:rPr lang="en-US" dirty="0"/>
              <a:t>SaaS:</a:t>
            </a:r>
          </a:p>
          <a:p>
            <a:pPr marL="0" indent="0">
              <a:buNone/>
            </a:pPr>
            <a:r>
              <a:rPr lang="en-US" dirty="0"/>
              <a:t>Cloud architecture is more of an as-a-service model than a network topology. For example, if you’re using Google Docs on the cloud, you’re not aware of its network topology. This refers to as Software-as-a-Service.</a:t>
            </a:r>
          </a:p>
          <a:p>
            <a:r>
              <a:rPr lang="en-US" dirty="0"/>
              <a:t>PaaS:</a:t>
            </a:r>
          </a:p>
          <a:p>
            <a:pPr marL="0" indent="0">
              <a:buNone/>
            </a:pPr>
            <a:r>
              <a:rPr lang="en-US" dirty="0"/>
              <a:t>If you’re working with Platform-as-a-Service (PaaS), you might be familiar with the cloud topology. You can access any development resource using PaaS such as Operating Systems to test out any application.</a:t>
            </a:r>
          </a:p>
          <a:p>
            <a:r>
              <a:rPr lang="en-US" dirty="0"/>
              <a:t>IaaS:</a:t>
            </a:r>
          </a:p>
          <a:p>
            <a:pPr marL="0" indent="0">
              <a:buNone/>
            </a:pPr>
            <a:r>
              <a:rPr lang="en-US" dirty="0"/>
              <a:t>When you’re setting up a cloud-based network topology, you’re using Infrastructure-as-a-Service (IaaS). Networks, servers, and firewalls are organized in the topology as virtualized components.</a:t>
            </a:r>
          </a:p>
          <a:p>
            <a:endParaRPr lang="en-US" dirty="0"/>
          </a:p>
          <a:p>
            <a:endParaRPr lang="en-IN" dirty="0"/>
          </a:p>
        </p:txBody>
      </p:sp>
    </p:spTree>
    <p:extLst>
      <p:ext uri="{BB962C8B-B14F-4D97-AF65-F5344CB8AC3E}">
        <p14:creationId xmlns:p14="http://schemas.microsoft.com/office/powerpoint/2010/main" val="74950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Single Mode, Multi Mode</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lstStyle/>
          <a:p>
            <a:r>
              <a:rPr lang="en-US" dirty="0"/>
              <a:t>Single-mode fiber-optic cable allows only one mode (or wavelength) of light to propagate through the fiber. This type of cable is capable of higher band-width and greater distances than multimode and is often used for campus backbones. Single-mode cable uses lasers as the light-generating method and is more expensive than multimode cable. The maximum cable length of single-mode cable is 60+ km (37+ miles).</a:t>
            </a:r>
          </a:p>
          <a:p>
            <a:r>
              <a:rPr lang="en-US" dirty="0"/>
              <a:t>Multimode fiber-optic cable allows multiple modes of light to propagate through the fiber. Multimode cable is often used for workgroup applications, using Light Emitting Diodes (LEDs) as light-generating devices. The maximum length of multimode cable is 2 km (1.2 miles).</a:t>
            </a:r>
          </a:p>
        </p:txBody>
      </p:sp>
    </p:spTree>
    <p:extLst>
      <p:ext uri="{BB962C8B-B14F-4D97-AF65-F5344CB8AC3E}">
        <p14:creationId xmlns:p14="http://schemas.microsoft.com/office/powerpoint/2010/main" val="155555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Ethernet – Shared Media and Point to Point</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normAutofit fontScale="92500" lnSpcReduction="20000"/>
          </a:bodyPr>
          <a:lstStyle/>
          <a:p>
            <a:r>
              <a:rPr lang="en-US" dirty="0"/>
              <a:t>Shared Media</a:t>
            </a:r>
          </a:p>
          <a:p>
            <a:pPr marL="0" indent="0">
              <a:buNone/>
            </a:pPr>
            <a:r>
              <a:rPr lang="en-US" dirty="0"/>
              <a:t>All computers connected to a shared broadcast-based communication channel and share the channel bandwidth. Security issues as a result of broadcasting to all computers.</a:t>
            </a:r>
          </a:p>
          <a:p>
            <a:pPr marL="0" indent="0">
              <a:buNone/>
            </a:pPr>
            <a:r>
              <a:rPr lang="en-US" dirty="0"/>
              <a:t>Cost effective due to reduced number of channels and interface hardware components.</a:t>
            </a:r>
          </a:p>
          <a:p>
            <a:r>
              <a:rPr lang="en-US" dirty="0"/>
              <a:t>Point to Point</a:t>
            </a:r>
          </a:p>
          <a:p>
            <a:pPr marL="0" indent="0">
              <a:buNone/>
            </a:pPr>
            <a:r>
              <a:rPr lang="en-US" dirty="0"/>
              <a:t>Computers connected by communication channels that each connect Exactly two computers with access to full channel bandwidth. Forms a mesh or point-to-point network.</a:t>
            </a:r>
          </a:p>
          <a:p>
            <a:pPr marL="0" indent="0">
              <a:buNone/>
            </a:pPr>
            <a:r>
              <a:rPr lang="en-US" dirty="0"/>
              <a:t>Allows flexibility in communication hardware, packet formats, etc.</a:t>
            </a:r>
          </a:p>
          <a:p>
            <a:pPr marL="0" indent="0">
              <a:buNone/>
            </a:pPr>
            <a:r>
              <a:rPr lang="en-US" dirty="0"/>
              <a:t>Provides security and privacy because communication channel is not shared.</a:t>
            </a:r>
          </a:p>
        </p:txBody>
      </p:sp>
    </p:spTree>
    <p:extLst>
      <p:ext uri="{BB962C8B-B14F-4D97-AF65-F5344CB8AC3E}">
        <p14:creationId xmlns:p14="http://schemas.microsoft.com/office/powerpoint/2010/main" val="181397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Power over Ethernet (PoE)</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normAutofit/>
          </a:bodyPr>
          <a:lstStyle/>
          <a:p>
            <a:r>
              <a:rPr lang="en-US" dirty="0"/>
              <a:t>Power over Ethernet (PoE) is a technology that transmits both electrical power and network data over an ethernet cable. With PoE, each Ethernet interface of LAN switches can supply power to devices like VoIP phones, IP cameras or security cameras, and wireless access points (AP).</a:t>
            </a:r>
          </a:p>
        </p:txBody>
      </p:sp>
    </p:spTree>
    <p:extLst>
      <p:ext uri="{BB962C8B-B14F-4D97-AF65-F5344CB8AC3E}">
        <p14:creationId xmlns:p14="http://schemas.microsoft.com/office/powerpoint/2010/main" val="349765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US" b="1" dirty="0"/>
              <a:t>Layer 2 and Layer 3 Switches</a:t>
            </a:r>
            <a:endParaRPr lang="en-IN" b="1" dirty="0"/>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A Layer 2 switch works with MAC addresses only and does not care about IP address or any items of higher layers.</a:t>
            </a:r>
          </a:p>
          <a:p>
            <a:r>
              <a:rPr lang="en-US" dirty="0"/>
              <a:t>Layer 3 switch, or multilayer switch, can do all the job of a layer 2 switch and additional static routing and dynamic routing as well.</a:t>
            </a:r>
            <a:endParaRPr lang="en-IN" dirty="0"/>
          </a:p>
        </p:txBody>
      </p:sp>
    </p:spTree>
    <p:extLst>
      <p:ext uri="{BB962C8B-B14F-4D97-AF65-F5344CB8AC3E}">
        <p14:creationId xmlns:p14="http://schemas.microsoft.com/office/powerpoint/2010/main" val="222622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TCP</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normAutofit/>
          </a:bodyPr>
          <a:lstStyle/>
          <a:p>
            <a:r>
              <a:rPr lang="en-US" dirty="0"/>
              <a:t>It stands for Transmission Control Protocol.</a:t>
            </a:r>
          </a:p>
          <a:p>
            <a:r>
              <a:rPr lang="en-US" dirty="0"/>
              <a:t>It is a connection-oriented protocol, which means that the connection needs to be established before the data is transmitted over the network.</a:t>
            </a:r>
          </a:p>
          <a:p>
            <a:r>
              <a:rPr lang="en-US" dirty="0"/>
              <a:t>TCP is slower than UDP as it performs error checking, flow control, and provides assurance for the delivery of	Data Packets.</a:t>
            </a:r>
          </a:p>
        </p:txBody>
      </p:sp>
    </p:spTree>
    <p:extLst>
      <p:ext uri="{BB962C8B-B14F-4D97-AF65-F5344CB8AC3E}">
        <p14:creationId xmlns:p14="http://schemas.microsoft.com/office/powerpoint/2010/main" val="213829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UDP</a:t>
            </a:r>
          </a:p>
        </p:txBody>
      </p:sp>
      <p:sp>
        <p:nvSpPr>
          <p:cNvPr id="3" name="Content Placeholder 2">
            <a:extLst>
              <a:ext uri="{FF2B5EF4-FFF2-40B4-BE49-F238E27FC236}">
                <a16:creationId xmlns:a16="http://schemas.microsoft.com/office/drawing/2014/main" id="{E6801F5C-4503-5EB4-1FC2-136544676231}"/>
              </a:ext>
            </a:extLst>
          </p:cNvPr>
          <p:cNvSpPr>
            <a:spLocks noGrp="1"/>
          </p:cNvSpPr>
          <p:nvPr>
            <p:ph idx="1"/>
          </p:nvPr>
        </p:nvSpPr>
        <p:spPr/>
        <p:txBody>
          <a:bodyPr>
            <a:normAutofit/>
          </a:bodyPr>
          <a:lstStyle/>
          <a:p>
            <a:r>
              <a:rPr lang="en-US" dirty="0"/>
              <a:t>It stands for User Datagram Protocol.</a:t>
            </a:r>
          </a:p>
          <a:p>
            <a:r>
              <a:rPr lang="en-US" dirty="0"/>
              <a:t>It is a connectionless protocol, which means that it sends the data without checking whether the system is ready to receive or not.</a:t>
            </a:r>
          </a:p>
          <a:p>
            <a:r>
              <a:rPr lang="en-US" dirty="0"/>
              <a:t>UDP is faster than TCP as it does not guarantee the delivery of data packets.</a:t>
            </a:r>
          </a:p>
          <a:p>
            <a:endParaRPr lang="en-US" dirty="0"/>
          </a:p>
        </p:txBody>
      </p:sp>
    </p:spTree>
    <p:extLst>
      <p:ext uri="{BB962C8B-B14F-4D97-AF65-F5344CB8AC3E}">
        <p14:creationId xmlns:p14="http://schemas.microsoft.com/office/powerpoint/2010/main" val="4834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Next Generation Firewalls</a:t>
            </a:r>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A traditional firewall provides stateful inspection of network traffic. It allows or blocks traffic based on state, port, and protocol, and filters traffic based on administrator-defined rules.</a:t>
            </a:r>
          </a:p>
          <a:p>
            <a:r>
              <a:rPr lang="en-US" dirty="0"/>
              <a:t>A next-generation firewall (NGFW) does this, and so much more. In addition to access control, NGFWs can block modern threats such as advanced malware and application-layer attacks.</a:t>
            </a:r>
          </a:p>
          <a:p>
            <a:r>
              <a:rPr lang="en-US" dirty="0"/>
              <a:t>IPS solutions help filter out malicious activity before it reaches other security devices or controls. This reduces the manual effort of security teams and allows other security products to perform more efficiently.</a:t>
            </a:r>
          </a:p>
          <a:p>
            <a:endParaRPr lang="en-IN" dirty="0"/>
          </a:p>
        </p:txBody>
      </p:sp>
    </p:spTree>
    <p:extLst>
      <p:ext uri="{BB962C8B-B14F-4D97-AF65-F5344CB8AC3E}">
        <p14:creationId xmlns:p14="http://schemas.microsoft.com/office/powerpoint/2010/main" val="299805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Intrusion Prevention System (IPS)</a:t>
            </a:r>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IPS solutions help filter out malicious activity before it reaches other security devices or controls. This reduces the manual effort of security teams and allows other security products to perform more efficiently.</a:t>
            </a:r>
          </a:p>
          <a:p>
            <a:r>
              <a:rPr lang="en-US" dirty="0"/>
              <a:t>The IPS is placed inline, directly in the flow of network traffic between the source and destination. This is what differentiates IPS from its predecessor, the intrusion detection system (IDS). Conversely, IDS is a passive system that scans traffic and reports back on threats.</a:t>
            </a:r>
          </a:p>
          <a:p>
            <a:r>
              <a:rPr lang="en-US" dirty="0"/>
              <a:t>Usually sitting right behind the firewall, the solution analyzes all traffic flows that enter the network and takes automated actions when necessary.</a:t>
            </a:r>
          </a:p>
          <a:p>
            <a:endParaRPr lang="en-US" dirty="0"/>
          </a:p>
          <a:p>
            <a:endParaRPr lang="en-IN" dirty="0"/>
          </a:p>
        </p:txBody>
      </p:sp>
    </p:spTree>
    <p:extLst>
      <p:ext uri="{BB962C8B-B14F-4D97-AF65-F5344CB8AC3E}">
        <p14:creationId xmlns:p14="http://schemas.microsoft.com/office/powerpoint/2010/main" val="7538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Access Points and Controllers</a:t>
            </a:r>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Access points are used to provide connectivity to the users. It connects users to the network quickly and efficiently with some security. An access point is a device that creates a WLAN. It connects to switches and routers and to other network devices.</a:t>
            </a:r>
          </a:p>
          <a:p>
            <a:endParaRPr lang="en-US" dirty="0"/>
          </a:p>
          <a:p>
            <a:r>
              <a:rPr lang="en-US" dirty="0"/>
              <a:t>Cisco provides controllers, i.e., Cisco DNA (Digital Network Architecture). DNA centers simplify network management, lower costs, and incorporate cloud services and third-party integrations. WLC stands for Wireless LAN Controller, which is used to manage many access points. Lightweight access points ask WLC to manage and configure them.</a:t>
            </a:r>
          </a:p>
        </p:txBody>
      </p:sp>
    </p:spTree>
    <p:extLst>
      <p:ext uri="{BB962C8B-B14F-4D97-AF65-F5344CB8AC3E}">
        <p14:creationId xmlns:p14="http://schemas.microsoft.com/office/powerpoint/2010/main" val="48596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Endpoints and Servers</a:t>
            </a:r>
          </a:p>
        </p:txBody>
      </p:sp>
      <p:sp>
        <p:nvSpPr>
          <p:cNvPr id="8" name="Content Placeholder 7">
            <a:extLst>
              <a:ext uri="{FF2B5EF4-FFF2-40B4-BE49-F238E27FC236}">
                <a16:creationId xmlns:a16="http://schemas.microsoft.com/office/drawing/2014/main" id="{8D571047-F629-4296-B27D-F3EE6BB413F4}"/>
              </a:ext>
            </a:extLst>
          </p:cNvPr>
          <p:cNvSpPr>
            <a:spLocks noGrp="1"/>
          </p:cNvSpPr>
          <p:nvPr>
            <p:ph idx="1"/>
          </p:nvPr>
        </p:nvSpPr>
        <p:spPr/>
        <p:txBody>
          <a:bodyPr/>
          <a:lstStyle/>
          <a:p>
            <a:r>
              <a:rPr lang="en-US" dirty="0"/>
              <a:t>An endpoint is a network device that communicates with our network to reach resources like data storage and other endpoints. Endpoints interact with users, following specific standard protocols. Endpoints have an OS which interacts with physical hardware using drivers. Example of endpoints: desktop, laptop etc.</a:t>
            </a:r>
          </a:p>
          <a:p>
            <a:endParaRPr lang="en-US" dirty="0"/>
          </a:p>
          <a:p>
            <a:r>
              <a:rPr lang="en-US" dirty="0"/>
              <a:t>A server is also an endpoint which serves the resources on the network. Servers provide resources like websites, files, security software etc. Servers can run various OS like Windows and Unix for different purposes.</a:t>
            </a:r>
          </a:p>
        </p:txBody>
      </p:sp>
    </p:spTree>
    <p:extLst>
      <p:ext uri="{BB962C8B-B14F-4D97-AF65-F5344CB8AC3E}">
        <p14:creationId xmlns:p14="http://schemas.microsoft.com/office/powerpoint/2010/main" val="381624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3 Tier Architecture</a:t>
            </a:r>
          </a:p>
        </p:txBody>
      </p:sp>
      <p:sp>
        <p:nvSpPr>
          <p:cNvPr id="5" name="Content Placeholder 4">
            <a:extLst>
              <a:ext uri="{FF2B5EF4-FFF2-40B4-BE49-F238E27FC236}">
                <a16:creationId xmlns:a16="http://schemas.microsoft.com/office/drawing/2014/main" id="{144874F4-44FF-76AD-E73B-332395148D69}"/>
              </a:ext>
            </a:extLst>
          </p:cNvPr>
          <p:cNvSpPr>
            <a:spLocks noGrp="1"/>
          </p:cNvSpPr>
          <p:nvPr>
            <p:ph idx="1"/>
          </p:nvPr>
        </p:nvSpPr>
        <p:spPr/>
        <p:txBody>
          <a:bodyPr>
            <a:normAutofit/>
          </a:bodyPr>
          <a:lstStyle/>
          <a:p>
            <a:r>
              <a:rPr lang="en-US" dirty="0"/>
              <a:t>According to Cisco, networks have been divided into layers or tiers for better understanding. The three-tier architecture is one of the oldest and classic networking models.</a:t>
            </a:r>
          </a:p>
          <a:p>
            <a:endParaRPr lang="en-US" dirty="0"/>
          </a:p>
          <a:p>
            <a:r>
              <a:rPr lang="en-US" dirty="0"/>
              <a:t>As the name suggests, the three-tier architecture consists of the following 3 layers:</a:t>
            </a:r>
          </a:p>
          <a:p>
            <a:r>
              <a:rPr lang="en-US" dirty="0"/>
              <a:t>Access Layer (bottom layer)</a:t>
            </a:r>
          </a:p>
          <a:p>
            <a:r>
              <a:rPr lang="en-US" dirty="0"/>
              <a:t>Distribution Layer (middle layer)</a:t>
            </a:r>
          </a:p>
          <a:p>
            <a:r>
              <a:rPr lang="en-US" dirty="0"/>
              <a:t>Core Layer (Topmost layer)</a:t>
            </a:r>
          </a:p>
        </p:txBody>
      </p:sp>
    </p:spTree>
    <p:extLst>
      <p:ext uri="{BB962C8B-B14F-4D97-AF65-F5344CB8AC3E}">
        <p14:creationId xmlns:p14="http://schemas.microsoft.com/office/powerpoint/2010/main" val="65898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3 Tier Architecture</a:t>
            </a:r>
          </a:p>
        </p:txBody>
      </p:sp>
      <p:pic>
        <p:nvPicPr>
          <p:cNvPr id="3" name="Content Placeholder 2">
            <a:extLst>
              <a:ext uri="{FF2B5EF4-FFF2-40B4-BE49-F238E27FC236}">
                <a16:creationId xmlns:a16="http://schemas.microsoft.com/office/drawing/2014/main" id="{9BE66D8C-6E74-D921-B462-E996D81CB0FF}"/>
              </a:ext>
            </a:extLst>
          </p:cNvPr>
          <p:cNvPicPr>
            <a:picLocks noGrp="1" noChangeAspect="1"/>
          </p:cNvPicPr>
          <p:nvPr>
            <p:ph idx="1"/>
          </p:nvPr>
        </p:nvPicPr>
        <p:blipFill>
          <a:blip r:embed="rId2"/>
          <a:stretch>
            <a:fillRect/>
          </a:stretch>
        </p:blipFill>
        <p:spPr>
          <a:xfrm>
            <a:off x="2101813" y="2603500"/>
            <a:ext cx="6932686" cy="3416300"/>
          </a:xfrm>
        </p:spPr>
      </p:pic>
    </p:spTree>
    <p:extLst>
      <p:ext uri="{BB962C8B-B14F-4D97-AF65-F5344CB8AC3E}">
        <p14:creationId xmlns:p14="http://schemas.microsoft.com/office/powerpoint/2010/main" val="29789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CC973-02CA-E257-192B-B5AEBA7DEE72}"/>
              </a:ext>
            </a:extLst>
          </p:cNvPr>
          <p:cNvSpPr>
            <a:spLocks noGrp="1"/>
          </p:cNvSpPr>
          <p:nvPr>
            <p:ph type="title"/>
          </p:nvPr>
        </p:nvSpPr>
        <p:spPr/>
        <p:txBody>
          <a:bodyPr/>
          <a:lstStyle/>
          <a:p>
            <a:pPr algn="ctr"/>
            <a:r>
              <a:rPr lang="en-IN" b="1" dirty="0"/>
              <a:t>3 Tier Architecture - Access Layer</a:t>
            </a:r>
          </a:p>
        </p:txBody>
      </p:sp>
      <p:sp>
        <p:nvSpPr>
          <p:cNvPr id="5" name="Content Placeholder 4">
            <a:extLst>
              <a:ext uri="{FF2B5EF4-FFF2-40B4-BE49-F238E27FC236}">
                <a16:creationId xmlns:a16="http://schemas.microsoft.com/office/drawing/2014/main" id="{144874F4-44FF-76AD-E73B-332395148D69}"/>
              </a:ext>
            </a:extLst>
          </p:cNvPr>
          <p:cNvSpPr>
            <a:spLocks noGrp="1"/>
          </p:cNvSpPr>
          <p:nvPr>
            <p:ph idx="1"/>
          </p:nvPr>
        </p:nvSpPr>
        <p:spPr/>
        <p:txBody>
          <a:bodyPr>
            <a:normAutofit/>
          </a:bodyPr>
          <a:lstStyle/>
          <a:p>
            <a:r>
              <a:rPr lang="en-US" dirty="0"/>
              <a:t>The access layer is the lowest layer in the 3-tier architecture. </a:t>
            </a:r>
          </a:p>
          <a:p>
            <a:r>
              <a:rPr lang="en-US" dirty="0"/>
              <a:t>It is also called as workstation layer.</a:t>
            </a:r>
          </a:p>
          <a:p>
            <a:r>
              <a:rPr lang="en-US" dirty="0"/>
              <a:t>It is the closest layer to the end users.</a:t>
            </a:r>
          </a:p>
          <a:p>
            <a:r>
              <a:rPr lang="en-US" dirty="0"/>
              <a:t>It consists of access switches.</a:t>
            </a:r>
          </a:p>
          <a:p>
            <a:r>
              <a:rPr lang="en-US" dirty="0"/>
              <a:t>These switches connect users to the network.</a:t>
            </a:r>
          </a:p>
          <a:p>
            <a:pPr marL="0" indent="0">
              <a:buNone/>
            </a:pPr>
            <a:endParaRPr lang="en-US" dirty="0"/>
          </a:p>
        </p:txBody>
      </p:sp>
    </p:spTree>
    <p:extLst>
      <p:ext uri="{BB962C8B-B14F-4D97-AF65-F5344CB8AC3E}">
        <p14:creationId xmlns:p14="http://schemas.microsoft.com/office/powerpoint/2010/main" val="2169282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813</TotalTime>
  <Words>1558</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Router</vt:lpstr>
      <vt:lpstr>Layer 2 and Layer 3 Switches</vt:lpstr>
      <vt:lpstr>Next Generation Firewalls</vt:lpstr>
      <vt:lpstr>Intrusion Prevention System (IPS)</vt:lpstr>
      <vt:lpstr>Access Points and Controllers</vt:lpstr>
      <vt:lpstr>Endpoints and Servers</vt:lpstr>
      <vt:lpstr>3 Tier Architecture</vt:lpstr>
      <vt:lpstr>3 Tier Architecture</vt:lpstr>
      <vt:lpstr>3 Tier Architecture - Access Layer</vt:lpstr>
      <vt:lpstr>3 Tier Architecture - Distribution Layer </vt:lpstr>
      <vt:lpstr>3 Tier Architecture – Core Layer</vt:lpstr>
      <vt:lpstr>2 Tier Architecture</vt:lpstr>
      <vt:lpstr>Spine Leaf Architecture</vt:lpstr>
      <vt:lpstr>Spine Leaf Architecture</vt:lpstr>
      <vt:lpstr>Small Office/Home Office (SOHO)</vt:lpstr>
      <vt:lpstr>On-Premises and Cloud</vt:lpstr>
      <vt:lpstr>Single Mode, Multi Mode</vt:lpstr>
      <vt:lpstr>Ethernet – Shared Media and Point to Point</vt:lpstr>
      <vt:lpstr>Power over Ethernet (PoE)</vt:lpstr>
      <vt:lpstr>TCP</vt:lpstr>
      <vt:lpstr>UDP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Nihal Tiwari</dc:creator>
  <cp:lastModifiedBy>Nihal Tiwari</cp:lastModifiedBy>
  <cp:revision>3</cp:revision>
  <dcterms:created xsi:type="dcterms:W3CDTF">2023-03-17T08:28:59Z</dcterms:created>
  <dcterms:modified xsi:type="dcterms:W3CDTF">2023-03-18T16:17:23Z</dcterms:modified>
</cp:coreProperties>
</file>