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62" r:id="rId3"/>
    <p:sldId id="261" r:id="rId4"/>
    <p:sldId id="263" r:id="rId5"/>
    <p:sldId id="264" r:id="rId6"/>
    <p:sldId id="265" r:id="rId7"/>
    <p:sldId id="266" r:id="rId8"/>
    <p:sldId id="268" r:id="rId9"/>
    <p:sldId id="256" r:id="rId10"/>
    <p:sldId id="257" r:id="rId11"/>
    <p:sldId id="258" r:id="rId12"/>
    <p:sldId id="259"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3715332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2E7876-2DB2-47AD-9502-96F4D330C6FC}"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2079353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2227546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16821350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38412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2E7876-2DB2-47AD-9502-96F4D330C6FC}"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35251034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22E7876-2DB2-47AD-9502-96F4D330C6FC}" type="datetimeFigureOut">
              <a:rPr lang="en-IN" smtClean="0"/>
              <a:t>27-03-2023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32544428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32397491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243469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1876475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22E7876-2DB2-47AD-9502-96F4D330C6FC}" type="datetimeFigureOut">
              <a:rPr lang="en-IN" smtClean="0"/>
              <a:t>27-03-2023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1880712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22E7876-2DB2-47AD-9502-96F4D330C6FC}"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4138298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22E7876-2DB2-47AD-9502-96F4D330C6FC}" type="datetimeFigureOut">
              <a:rPr lang="en-IN" smtClean="0"/>
              <a:t>27-03-2023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36233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922E7876-2DB2-47AD-9502-96F4D330C6FC}" type="datetimeFigureOut">
              <a:rPr lang="en-IN" smtClean="0"/>
              <a:t>27-03-2023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1894903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2E7876-2DB2-47AD-9502-96F4D330C6FC}" type="datetimeFigureOut">
              <a:rPr lang="en-IN" smtClean="0"/>
              <a:t>27-03-2023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2829478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2E7876-2DB2-47AD-9502-96F4D330C6FC}"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2867048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922E7876-2DB2-47AD-9502-96F4D330C6FC}" type="datetimeFigureOut">
              <a:rPr lang="en-IN" smtClean="0"/>
              <a:t>27-03-2023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A388005-3108-4FE7-AA8E-1B4610814F6B}" type="slidenum">
              <a:rPr lang="en-IN" smtClean="0"/>
              <a:t>‹#›</a:t>
            </a:fld>
            <a:endParaRPr lang="en-IN"/>
          </a:p>
        </p:txBody>
      </p:sp>
    </p:spTree>
    <p:extLst>
      <p:ext uri="{BB962C8B-B14F-4D97-AF65-F5344CB8AC3E}">
        <p14:creationId xmlns:p14="http://schemas.microsoft.com/office/powerpoint/2010/main" val="80526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22E7876-2DB2-47AD-9502-96F4D330C6FC}" type="datetimeFigureOut">
              <a:rPr lang="en-IN" smtClean="0"/>
              <a:t>27-03-2023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A388005-3108-4FE7-AA8E-1B4610814F6B}" type="slidenum">
              <a:rPr lang="en-IN" smtClean="0"/>
              <a:t>‹#›</a:t>
            </a:fld>
            <a:endParaRPr lang="en-IN"/>
          </a:p>
        </p:txBody>
      </p:sp>
    </p:spTree>
    <p:extLst>
      <p:ext uri="{BB962C8B-B14F-4D97-AF65-F5344CB8AC3E}">
        <p14:creationId xmlns:p14="http://schemas.microsoft.com/office/powerpoint/2010/main" val="33897497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US" b="1" dirty="0"/>
              <a:t>SECURITY FUNDAMENTALS</a:t>
            </a: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IN" dirty="0"/>
              <a:t>Threat - Exploits a vulnerability.</a:t>
            </a:r>
          </a:p>
          <a:p>
            <a:r>
              <a:rPr lang="en-US" dirty="0"/>
              <a:t>Vulnerability - A system flaw, weakness on the system (on design, implementation </a:t>
            </a:r>
            <a:r>
              <a:rPr lang="en-US" dirty="0" err="1"/>
              <a:t>etc</a:t>
            </a:r>
            <a:r>
              <a:rPr lang="en-US" dirty="0"/>
              <a:t>).</a:t>
            </a:r>
          </a:p>
          <a:p>
            <a:r>
              <a:rPr lang="en-US" dirty="0"/>
              <a:t>Exploit - Exploits are a way of gaining access to a system through a security flaw and taking advantage of the flaw for their benefit.</a:t>
            </a:r>
          </a:p>
          <a:p>
            <a:r>
              <a:rPr lang="en-US" dirty="0"/>
              <a:t>Zero-day attack - Attack that occurs before a vendor knows or is able to patch a flaw.</a:t>
            </a:r>
          </a:p>
          <a:p>
            <a:endParaRPr lang="en-IN" dirty="0"/>
          </a:p>
        </p:txBody>
      </p:sp>
    </p:spTree>
    <p:extLst>
      <p:ext uri="{BB962C8B-B14F-4D97-AF65-F5344CB8AC3E}">
        <p14:creationId xmlns:p14="http://schemas.microsoft.com/office/powerpoint/2010/main" val="1429246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endParaRPr lang="en-IN" dirty="0"/>
          </a:p>
        </p:txBody>
      </p:sp>
      <p:pic>
        <p:nvPicPr>
          <p:cNvPr id="5" name="Content Placeholder 4">
            <a:extLst>
              <a:ext uri="{FF2B5EF4-FFF2-40B4-BE49-F238E27FC236}">
                <a16:creationId xmlns:a16="http://schemas.microsoft.com/office/drawing/2014/main" id="{217FF5F5-31AA-3257-6C9E-9BE15B27B5E7}"/>
              </a:ext>
            </a:extLst>
          </p:cNvPr>
          <p:cNvPicPr>
            <a:picLocks noGrp="1" noChangeAspect="1"/>
          </p:cNvPicPr>
          <p:nvPr>
            <p:ph idx="1"/>
          </p:nvPr>
        </p:nvPicPr>
        <p:blipFill>
          <a:blip r:embed="rId2"/>
          <a:stretch>
            <a:fillRect/>
          </a:stretch>
        </p:blipFill>
        <p:spPr>
          <a:xfrm>
            <a:off x="3300193" y="2603500"/>
            <a:ext cx="4535927" cy="3416300"/>
          </a:xfrm>
        </p:spPr>
      </p:pic>
    </p:spTree>
    <p:extLst>
      <p:ext uri="{BB962C8B-B14F-4D97-AF65-F5344CB8AC3E}">
        <p14:creationId xmlns:p14="http://schemas.microsoft.com/office/powerpoint/2010/main" val="3264847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US" dirty="0"/>
              <a:t>CIA</a:t>
            </a:r>
            <a:endParaRPr lang="en-IN"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Confidentiality Keeping systems and data from being accessed, seen, read to anyone who is not authorized to do so. Information is accessible only to the authorized personnel.</a:t>
            </a:r>
          </a:p>
          <a:p>
            <a:r>
              <a:rPr lang="en-US" dirty="0"/>
              <a:t>Integrity : Protect the data from modification or deletion by unauthorized parties, and ensuring that when authorized people make changes that shouldn't have been made the damage can be undone.</a:t>
            </a:r>
          </a:p>
          <a:p>
            <a:r>
              <a:rPr lang="en-US" dirty="0"/>
              <a:t>Availability ACCESSIBLE WHEN REQUIRED BY AUTHORIZED USERS: Systems, access channels, and authentication mechanisms must all be working properly for the information they provide and protect to be available when needed.</a:t>
            </a:r>
          </a:p>
        </p:txBody>
      </p:sp>
    </p:spTree>
    <p:extLst>
      <p:ext uri="{BB962C8B-B14F-4D97-AF65-F5344CB8AC3E}">
        <p14:creationId xmlns:p14="http://schemas.microsoft.com/office/powerpoint/2010/main" val="523032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US" b="1" dirty="0"/>
              <a:t>TYPES OF HACKERS	</a:t>
            </a: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Black Hat - Hackers that seek to perform malicious activities.</a:t>
            </a:r>
          </a:p>
          <a:p>
            <a:r>
              <a:rPr lang="en-US" dirty="0"/>
              <a:t>Gray Hat - Hackers that perform good or bad activities but do not have the permission of the organization they are hacking against.</a:t>
            </a:r>
          </a:p>
          <a:p>
            <a:r>
              <a:rPr lang="en-US" dirty="0"/>
              <a:t>White Hat - Ethical hackers; They use their skills to improve security by exposing vulnerabilities before malicious hackers.</a:t>
            </a:r>
          </a:p>
          <a:p>
            <a:endParaRPr lang="en-IN" dirty="0"/>
          </a:p>
        </p:txBody>
      </p:sp>
    </p:spTree>
    <p:extLst>
      <p:ext uri="{BB962C8B-B14F-4D97-AF65-F5344CB8AC3E}">
        <p14:creationId xmlns:p14="http://schemas.microsoft.com/office/powerpoint/2010/main" val="325262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MALWARE</a:t>
            </a:r>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Any software intentionally designed to cause damage to a computer, server or computer network. The code is described as computer viruses, worms, Trojan horses, ransomware, spyware, adware, and scareware, among other terms. Malware has a malicious intent, acting against the interest of the computer user.</a:t>
            </a:r>
          </a:p>
          <a:p>
            <a:r>
              <a:rPr lang="en-US" dirty="0"/>
              <a:t>Virus - Designed to spread from host to host and has the ability to replicate itself. They cannot reproduce/spread without help. They operate by inserting or attaching itself to a legitimate program or document in order to execute its code.</a:t>
            </a:r>
          </a:p>
          <a:p>
            <a:endParaRPr lang="en-US" dirty="0"/>
          </a:p>
        </p:txBody>
      </p:sp>
    </p:spTree>
    <p:extLst>
      <p:ext uri="{BB962C8B-B14F-4D97-AF65-F5344CB8AC3E}">
        <p14:creationId xmlns:p14="http://schemas.microsoft.com/office/powerpoint/2010/main" val="4045912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Worm - self-replicating malware that sends itself to other computers without human intervention</a:t>
            </a:r>
          </a:p>
          <a:p>
            <a:r>
              <a:rPr lang="en-US" dirty="0"/>
              <a:t>Ransomware - malicious software designed to deny access to a computer until a price is paid; usually spread through email</a:t>
            </a:r>
          </a:p>
          <a:p>
            <a:r>
              <a:rPr lang="en-US" dirty="0"/>
              <a:t>Trojan horse - A program that is disguised as another legitimate program with the goal of carrying out malicious activities in the background without user's knowledge.</a:t>
            </a:r>
          </a:p>
        </p:txBody>
      </p:sp>
    </p:spTree>
    <p:extLst>
      <p:ext uri="{BB962C8B-B14F-4D97-AF65-F5344CB8AC3E}">
        <p14:creationId xmlns:p14="http://schemas.microsoft.com/office/powerpoint/2010/main" val="122946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SNIFFING</a:t>
            </a:r>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Sniffing is the process of monitoring and capturing all the packets passing through a given network using sniffing tools. It is a form of “tapping phone wires” and get to know about the conversation. It is also called wiretapping applied to the computer networks.</a:t>
            </a:r>
          </a:p>
        </p:txBody>
      </p:sp>
    </p:spTree>
    <p:extLst>
      <p:ext uri="{BB962C8B-B14F-4D97-AF65-F5344CB8AC3E}">
        <p14:creationId xmlns:p14="http://schemas.microsoft.com/office/powerpoint/2010/main" val="3500432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SOCIAL ENGINEERING</a:t>
            </a:r>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normAutofit fontScale="92500" lnSpcReduction="20000"/>
          </a:bodyPr>
          <a:lstStyle/>
          <a:p>
            <a:r>
              <a:rPr lang="en-US" dirty="0"/>
              <a:t>Social Engineering is the art of manipulating a person or group into providing information or a service they would otherwise not have given.</a:t>
            </a:r>
          </a:p>
          <a:p>
            <a:r>
              <a:rPr lang="en-US" dirty="0"/>
              <a:t>Research target company</a:t>
            </a:r>
          </a:p>
          <a:p>
            <a:r>
              <a:rPr lang="en-US" dirty="0"/>
              <a:t>Visit websites, tour the company, </a:t>
            </a:r>
            <a:r>
              <a:rPr lang="en-US" dirty="0" err="1"/>
              <a:t>etc</a:t>
            </a:r>
            <a:endParaRPr lang="en-US" dirty="0"/>
          </a:p>
          <a:p>
            <a:r>
              <a:rPr lang="en-US" dirty="0"/>
              <a:t>Select the victim</a:t>
            </a:r>
          </a:p>
          <a:p>
            <a:r>
              <a:rPr lang="en-US" dirty="0"/>
              <a:t>Identify frustrated employee or other target</a:t>
            </a:r>
          </a:p>
          <a:p>
            <a:r>
              <a:rPr lang="en-US" dirty="0"/>
              <a:t>Build a relationship</a:t>
            </a:r>
          </a:p>
          <a:p>
            <a:r>
              <a:rPr lang="en-US" dirty="0"/>
              <a:t>Develop relationship with target employee</a:t>
            </a:r>
          </a:p>
          <a:p>
            <a:r>
              <a:rPr lang="en-US" dirty="0"/>
              <a:t>Exploit the relationship</a:t>
            </a:r>
          </a:p>
          <a:p>
            <a:r>
              <a:rPr lang="en-US" dirty="0"/>
              <a:t>Collect sensitive information and current technologies</a:t>
            </a:r>
          </a:p>
          <a:p>
            <a:endParaRPr lang="en-US" dirty="0"/>
          </a:p>
        </p:txBody>
      </p:sp>
    </p:spTree>
    <p:extLst>
      <p:ext uri="{BB962C8B-B14F-4D97-AF65-F5344CB8AC3E}">
        <p14:creationId xmlns:p14="http://schemas.microsoft.com/office/powerpoint/2010/main" val="3935995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Human nature/Trust - trusting others</a:t>
            </a:r>
          </a:p>
          <a:p>
            <a:r>
              <a:rPr lang="en-US" dirty="0"/>
              <a:t>Fear of consequences of not providing the information</a:t>
            </a:r>
          </a:p>
          <a:p>
            <a:r>
              <a:rPr lang="en-US" dirty="0"/>
              <a:t>Greed - promised gain for providing requested information</a:t>
            </a:r>
          </a:p>
          <a:p>
            <a:r>
              <a:rPr lang="en-US" dirty="0"/>
              <a:t>Dumpster Diving - Looking for sensitive information in the trash</a:t>
            </a:r>
          </a:p>
          <a:p>
            <a:r>
              <a:rPr lang="en-US" dirty="0"/>
              <a:t>Impersonation - Pretending to be someone you're not</a:t>
            </a:r>
          </a:p>
          <a:p>
            <a:r>
              <a:rPr lang="en-US" dirty="0"/>
              <a:t>Shoulder Surfing - Looking over someone's shoulder to get info</a:t>
            </a:r>
          </a:p>
        </p:txBody>
      </p:sp>
    </p:spTree>
    <p:extLst>
      <p:ext uri="{BB962C8B-B14F-4D97-AF65-F5344CB8AC3E}">
        <p14:creationId xmlns:p14="http://schemas.microsoft.com/office/powerpoint/2010/main" val="33679276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DENIAL OF SERVICE</a:t>
            </a:r>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A Denial of Service (DoS) is a type of attack on a service that disrupts its normal function and prevents other users from accessing it. The most common target for a DoS attack is an online service such as a website, though attacks can also be launched against networks, machines or even a single program.</a:t>
            </a:r>
          </a:p>
          <a:p>
            <a:r>
              <a:rPr lang="en-US" dirty="0"/>
              <a:t>A distributed denial of service (DDoS) attack is launched from numerous compromised devices, often distributed globally in what is referred to as a botnet.</a:t>
            </a:r>
          </a:p>
          <a:p>
            <a:endParaRPr lang="en-US" dirty="0"/>
          </a:p>
        </p:txBody>
      </p:sp>
    </p:spTree>
    <p:extLst>
      <p:ext uri="{BB962C8B-B14F-4D97-AF65-F5344CB8AC3E}">
        <p14:creationId xmlns:p14="http://schemas.microsoft.com/office/powerpoint/2010/main" val="1057143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endParaRPr lang="en-IN" b="1" dirty="0"/>
          </a:p>
        </p:txBody>
      </p:sp>
      <p:pic>
        <p:nvPicPr>
          <p:cNvPr id="1026" name="Picture 2" descr="botnet">
            <a:extLst>
              <a:ext uri="{FF2B5EF4-FFF2-40B4-BE49-F238E27FC236}">
                <a16:creationId xmlns:a16="http://schemas.microsoft.com/office/drawing/2014/main" id="{7D33270E-95FF-3453-B112-4508A098DF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3859" y="2061881"/>
            <a:ext cx="7333567" cy="4661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545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US" b="1" dirty="0"/>
              <a:t>PASSWORD POLICY ELEMENTS</a:t>
            </a: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Password complexity requirements. Specifies the composition of the password and its required number of characters. Typically, you would specify the minimum number of characters used in a password, the type of characters allowed, and the required number of numeric characters. For example, many institutions require a minimum of seven or eight characters, one numeral, one special character, as well as a mix of uppercase and lowercase letters.</a:t>
            </a:r>
          </a:p>
          <a:p>
            <a:r>
              <a:rPr lang="en-US" dirty="0"/>
              <a:t>Password history. Determines the number of unique passwords a user must use before an old password can be reused.</a:t>
            </a:r>
          </a:p>
          <a:p>
            <a:endParaRPr lang="en-US" dirty="0"/>
          </a:p>
          <a:p>
            <a:endParaRPr lang="en-IN" dirty="0"/>
          </a:p>
        </p:txBody>
      </p:sp>
    </p:spTree>
    <p:extLst>
      <p:ext uri="{BB962C8B-B14F-4D97-AF65-F5344CB8AC3E}">
        <p14:creationId xmlns:p14="http://schemas.microsoft.com/office/powerpoint/2010/main" val="40750372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SESSION HIJACKING</a:t>
            </a:r>
          </a:p>
        </p:txBody>
      </p:sp>
      <p:sp>
        <p:nvSpPr>
          <p:cNvPr id="3" name="Content Placeholder 2">
            <a:extLst>
              <a:ext uri="{FF2B5EF4-FFF2-40B4-BE49-F238E27FC236}">
                <a16:creationId xmlns:a16="http://schemas.microsoft.com/office/drawing/2014/main" id="{251BFF9B-A331-6F47-79FF-B530FB118CD1}"/>
              </a:ext>
            </a:extLst>
          </p:cNvPr>
          <p:cNvSpPr>
            <a:spLocks noGrp="1"/>
          </p:cNvSpPr>
          <p:nvPr>
            <p:ph idx="1"/>
          </p:nvPr>
        </p:nvSpPr>
        <p:spPr/>
        <p:txBody>
          <a:bodyPr/>
          <a:lstStyle/>
          <a:p>
            <a:r>
              <a:rPr lang="en-US" dirty="0"/>
              <a:t>The Session Hijacking attack consists of the exploitation of the web session control mechanism, which is normally managed for a session token.</a:t>
            </a:r>
          </a:p>
          <a:p>
            <a:r>
              <a:rPr lang="en-US" dirty="0"/>
              <a:t>The Session Hijacking attack compromises the session token by stealing or predicting a valid session token to gain unauthorized access to the Web Server.</a:t>
            </a:r>
          </a:p>
          <a:p>
            <a:endParaRPr lang="en-US" dirty="0"/>
          </a:p>
          <a:p>
            <a:endParaRPr lang="en-IN" dirty="0"/>
          </a:p>
        </p:txBody>
      </p:sp>
    </p:spTree>
    <p:extLst>
      <p:ext uri="{BB962C8B-B14F-4D97-AF65-F5344CB8AC3E}">
        <p14:creationId xmlns:p14="http://schemas.microsoft.com/office/powerpoint/2010/main" val="3793160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1375418D-8856-7267-EA5F-F5C68E4812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31459" y="537882"/>
            <a:ext cx="6868958" cy="61248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2609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HACKING WEB SERVERS</a:t>
            </a:r>
          </a:p>
        </p:txBody>
      </p:sp>
      <p:sp>
        <p:nvSpPr>
          <p:cNvPr id="3" name="Content Placeholder 2">
            <a:extLst>
              <a:ext uri="{FF2B5EF4-FFF2-40B4-BE49-F238E27FC236}">
                <a16:creationId xmlns:a16="http://schemas.microsoft.com/office/drawing/2014/main" id="{02F731FB-A8BD-EFBF-FEA4-E5570045A578}"/>
              </a:ext>
            </a:extLst>
          </p:cNvPr>
          <p:cNvSpPr>
            <a:spLocks noGrp="1"/>
          </p:cNvSpPr>
          <p:nvPr>
            <p:ph idx="1"/>
          </p:nvPr>
        </p:nvSpPr>
        <p:spPr/>
        <p:txBody>
          <a:bodyPr/>
          <a:lstStyle/>
          <a:p>
            <a:r>
              <a:rPr lang="en-IN" dirty="0"/>
              <a:t>5 Phases of Hacking</a:t>
            </a:r>
          </a:p>
          <a:p>
            <a:r>
              <a:rPr lang="en-IN" dirty="0"/>
              <a:t>Recon</a:t>
            </a:r>
          </a:p>
          <a:p>
            <a:r>
              <a:rPr lang="en-IN" dirty="0"/>
              <a:t>Scanning and Enumeration</a:t>
            </a:r>
          </a:p>
          <a:p>
            <a:r>
              <a:rPr lang="en-IN" dirty="0"/>
              <a:t>Gaining Access</a:t>
            </a:r>
          </a:p>
          <a:p>
            <a:r>
              <a:rPr lang="en-IN" dirty="0"/>
              <a:t>Maintaining Access</a:t>
            </a:r>
          </a:p>
          <a:p>
            <a:r>
              <a:rPr lang="en-IN" dirty="0"/>
              <a:t>Covering Tracks</a:t>
            </a:r>
          </a:p>
        </p:txBody>
      </p:sp>
    </p:spTree>
    <p:extLst>
      <p:ext uri="{BB962C8B-B14F-4D97-AF65-F5344CB8AC3E}">
        <p14:creationId xmlns:p14="http://schemas.microsoft.com/office/powerpoint/2010/main" val="2798810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HACKING WIRELESS NETWORKS</a:t>
            </a:r>
          </a:p>
        </p:txBody>
      </p:sp>
      <p:sp>
        <p:nvSpPr>
          <p:cNvPr id="3" name="Content Placeholder 2">
            <a:extLst>
              <a:ext uri="{FF2B5EF4-FFF2-40B4-BE49-F238E27FC236}">
                <a16:creationId xmlns:a16="http://schemas.microsoft.com/office/drawing/2014/main" id="{02F731FB-A8BD-EFBF-FEA4-E5570045A578}"/>
              </a:ext>
            </a:extLst>
          </p:cNvPr>
          <p:cNvSpPr>
            <a:spLocks noGrp="1"/>
          </p:cNvSpPr>
          <p:nvPr>
            <p:ph idx="1"/>
          </p:nvPr>
        </p:nvSpPr>
        <p:spPr>
          <a:xfrm>
            <a:off x="1154954" y="2603500"/>
            <a:ext cx="9154458" cy="3537324"/>
          </a:xfrm>
        </p:spPr>
        <p:txBody>
          <a:bodyPr>
            <a:normAutofit fontScale="85000" lnSpcReduction="10000"/>
          </a:bodyPr>
          <a:lstStyle/>
          <a:p>
            <a:r>
              <a:rPr lang="en-US" dirty="0"/>
              <a:t>Rogue Access Point - Unauthorized access point plugged into a wired one. (Can be accidental)</a:t>
            </a:r>
          </a:p>
          <a:p>
            <a:r>
              <a:rPr lang="en-US" dirty="0"/>
              <a:t>Evil Twin - Is a Rogue AP that is broadcasting the same (or very similar) SSID.</a:t>
            </a:r>
          </a:p>
          <a:p>
            <a:r>
              <a:rPr lang="en-US" dirty="0"/>
              <a:t>Also known as a mis-association attack</a:t>
            </a:r>
          </a:p>
          <a:p>
            <a:r>
              <a:rPr lang="en-US" dirty="0" err="1"/>
              <a:t>Honeyspot</a:t>
            </a:r>
            <a:r>
              <a:rPr lang="en-US" dirty="0"/>
              <a:t> - faking a well-known hotspot with a rogue AP</a:t>
            </a:r>
          </a:p>
          <a:p>
            <a:r>
              <a:rPr lang="en-US" dirty="0"/>
              <a:t>Ad Hoc Connection Attack - connecting directly to another phone via ad-hoc network</a:t>
            </a:r>
          </a:p>
          <a:p>
            <a:r>
              <a:rPr lang="en-US" dirty="0"/>
              <a:t>Not very successful as the other user has to accept connection</a:t>
            </a:r>
          </a:p>
          <a:p>
            <a:r>
              <a:rPr lang="en-US" dirty="0"/>
              <a:t>DoS Attack - either sends de-auth packets to the AP or jam the wireless signal</a:t>
            </a:r>
          </a:p>
          <a:p>
            <a:r>
              <a:rPr lang="en-US" dirty="0"/>
              <a:t>With a de-auth, you can have the users connect to your AP instead if it has the same name</a:t>
            </a:r>
          </a:p>
          <a:p>
            <a:r>
              <a:rPr lang="en-US" dirty="0"/>
              <a:t>Jammers are very dangerous as they are illegal</a:t>
            </a:r>
          </a:p>
          <a:p>
            <a:r>
              <a:rPr lang="en-US" dirty="0"/>
              <a:t>MAC Filter - only allows certain MAC addresses on a network</a:t>
            </a:r>
          </a:p>
        </p:txBody>
      </p:sp>
    </p:spTree>
    <p:extLst>
      <p:ext uri="{BB962C8B-B14F-4D97-AF65-F5344CB8AC3E}">
        <p14:creationId xmlns:p14="http://schemas.microsoft.com/office/powerpoint/2010/main" val="26232031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HONEYPOTS</a:t>
            </a:r>
          </a:p>
        </p:txBody>
      </p:sp>
      <p:sp>
        <p:nvSpPr>
          <p:cNvPr id="3" name="Content Placeholder 2">
            <a:extLst>
              <a:ext uri="{FF2B5EF4-FFF2-40B4-BE49-F238E27FC236}">
                <a16:creationId xmlns:a16="http://schemas.microsoft.com/office/drawing/2014/main" id="{02F731FB-A8BD-EFBF-FEA4-E5570045A578}"/>
              </a:ext>
            </a:extLst>
          </p:cNvPr>
          <p:cNvSpPr>
            <a:spLocks noGrp="1"/>
          </p:cNvSpPr>
          <p:nvPr>
            <p:ph idx="1"/>
          </p:nvPr>
        </p:nvSpPr>
        <p:spPr/>
        <p:txBody>
          <a:bodyPr/>
          <a:lstStyle/>
          <a:p>
            <a:r>
              <a:rPr lang="en-US" dirty="0"/>
              <a:t>Honeypots are decoy systems or servers deployed alongside production systems within your network. When deployed as enticing targets for attackers, honeypots can add security monitoring opportunities for blue teams and misdirect the adversary from their true target.</a:t>
            </a:r>
          </a:p>
          <a:p>
            <a:r>
              <a:rPr lang="en-US" dirty="0"/>
              <a:t>Honeynet - Two or more honeypots on a network form a honeynet. Honeynets and honeypots are usually implemented as parts of larger Network Intrusion Detection Systems.</a:t>
            </a:r>
          </a:p>
          <a:p>
            <a:r>
              <a:rPr lang="en-US" dirty="0"/>
              <a:t>A </a:t>
            </a:r>
            <a:r>
              <a:rPr lang="en-US" dirty="0" err="1"/>
              <a:t>Honeyfarm</a:t>
            </a:r>
            <a:r>
              <a:rPr lang="en-US" dirty="0"/>
              <a:t> is a centralized collection of honeypots and analysis tools.</a:t>
            </a:r>
          </a:p>
        </p:txBody>
      </p:sp>
    </p:spTree>
    <p:extLst>
      <p:ext uri="{BB962C8B-B14F-4D97-AF65-F5344CB8AC3E}">
        <p14:creationId xmlns:p14="http://schemas.microsoft.com/office/powerpoint/2010/main" val="1183045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Cryptography</a:t>
            </a:r>
          </a:p>
        </p:txBody>
      </p:sp>
      <p:pic>
        <p:nvPicPr>
          <p:cNvPr id="5122" name="Picture 2">
            <a:extLst>
              <a:ext uri="{FF2B5EF4-FFF2-40B4-BE49-F238E27FC236}">
                <a16:creationId xmlns:a16="http://schemas.microsoft.com/office/drawing/2014/main" id="{C2D1A565-3AF0-E6BF-C325-2FA5CB901EA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5867" y="2545975"/>
            <a:ext cx="8516473" cy="3406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83530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Cryptography</a:t>
            </a:r>
          </a:p>
        </p:txBody>
      </p:sp>
      <p:sp>
        <p:nvSpPr>
          <p:cNvPr id="3" name="Content Placeholder 2">
            <a:extLst>
              <a:ext uri="{FF2B5EF4-FFF2-40B4-BE49-F238E27FC236}">
                <a16:creationId xmlns:a16="http://schemas.microsoft.com/office/drawing/2014/main" id="{8AB8E3FE-827D-80CD-1659-99453C378BE3}"/>
              </a:ext>
            </a:extLst>
          </p:cNvPr>
          <p:cNvSpPr>
            <a:spLocks noGrp="1"/>
          </p:cNvSpPr>
          <p:nvPr>
            <p:ph idx="1"/>
          </p:nvPr>
        </p:nvSpPr>
        <p:spPr/>
        <p:txBody>
          <a:bodyPr/>
          <a:lstStyle/>
          <a:p>
            <a:r>
              <a:rPr lang="en-US" dirty="0"/>
              <a:t>Cryptography</a:t>
            </a:r>
          </a:p>
          <a:p>
            <a:pPr marL="0" indent="0">
              <a:buNone/>
            </a:pPr>
            <a:r>
              <a:rPr lang="en-US" dirty="0"/>
              <a:t>Science or study of protecting information whether in transit or at rest</a:t>
            </a:r>
          </a:p>
          <a:p>
            <a:pPr marL="0" indent="0">
              <a:buNone/>
            </a:pPr>
            <a:r>
              <a:rPr lang="en-US" dirty="0"/>
              <a:t>Renders the information unusable to anyone who can't decrypt it</a:t>
            </a:r>
          </a:p>
          <a:p>
            <a:pPr marL="0" indent="0">
              <a:buNone/>
            </a:pPr>
            <a:r>
              <a:rPr lang="en-US" dirty="0"/>
              <a:t>Takes plain text, applies cryptographic method, turn it into cipher text</a:t>
            </a:r>
          </a:p>
          <a:p>
            <a:endParaRPr lang="en-IN" dirty="0"/>
          </a:p>
        </p:txBody>
      </p:sp>
    </p:spTree>
    <p:extLst>
      <p:ext uri="{BB962C8B-B14F-4D97-AF65-F5344CB8AC3E}">
        <p14:creationId xmlns:p14="http://schemas.microsoft.com/office/powerpoint/2010/main" val="402002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Cryptography</a:t>
            </a:r>
          </a:p>
        </p:txBody>
      </p:sp>
      <p:sp>
        <p:nvSpPr>
          <p:cNvPr id="3" name="Content Placeholder 2">
            <a:extLst>
              <a:ext uri="{FF2B5EF4-FFF2-40B4-BE49-F238E27FC236}">
                <a16:creationId xmlns:a16="http://schemas.microsoft.com/office/drawing/2014/main" id="{3DA95BD2-760F-7B40-D8B6-12B4344986AF}"/>
              </a:ext>
            </a:extLst>
          </p:cNvPr>
          <p:cNvSpPr>
            <a:spLocks noGrp="1"/>
          </p:cNvSpPr>
          <p:nvPr>
            <p:ph idx="1"/>
          </p:nvPr>
        </p:nvSpPr>
        <p:spPr/>
        <p:txBody>
          <a:bodyPr/>
          <a:lstStyle/>
          <a:p>
            <a:r>
              <a:rPr lang="en-US" dirty="0"/>
              <a:t>Symmetric Encryption - One Single Key / Session Key to encryption and decryption.</a:t>
            </a:r>
          </a:p>
          <a:p>
            <a:r>
              <a:rPr lang="en-US" dirty="0"/>
              <a:t>Known as:</a:t>
            </a:r>
          </a:p>
          <a:p>
            <a:r>
              <a:rPr lang="en-US" dirty="0"/>
              <a:t>Single key cryptography</a:t>
            </a:r>
          </a:p>
          <a:p>
            <a:r>
              <a:rPr lang="en-US" dirty="0"/>
              <a:t>Secret key cryptography</a:t>
            </a:r>
          </a:p>
          <a:p>
            <a:r>
              <a:rPr lang="en-US" dirty="0"/>
              <a:t>Shared key cryptography</a:t>
            </a:r>
          </a:p>
          <a:p>
            <a:r>
              <a:rPr lang="en-US" dirty="0"/>
              <a:t>Session key cryptography</a:t>
            </a:r>
          </a:p>
        </p:txBody>
      </p:sp>
    </p:spTree>
    <p:extLst>
      <p:ext uri="{BB962C8B-B14F-4D97-AF65-F5344CB8AC3E}">
        <p14:creationId xmlns:p14="http://schemas.microsoft.com/office/powerpoint/2010/main" val="1395929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Cryptography</a:t>
            </a:r>
          </a:p>
        </p:txBody>
      </p:sp>
      <p:sp>
        <p:nvSpPr>
          <p:cNvPr id="3" name="Content Placeholder 2">
            <a:extLst>
              <a:ext uri="{FF2B5EF4-FFF2-40B4-BE49-F238E27FC236}">
                <a16:creationId xmlns:a16="http://schemas.microsoft.com/office/drawing/2014/main" id="{3DA95BD2-760F-7B40-D8B6-12B4344986AF}"/>
              </a:ext>
            </a:extLst>
          </p:cNvPr>
          <p:cNvSpPr>
            <a:spLocks noGrp="1"/>
          </p:cNvSpPr>
          <p:nvPr>
            <p:ph idx="1"/>
          </p:nvPr>
        </p:nvSpPr>
        <p:spPr/>
        <p:txBody>
          <a:bodyPr/>
          <a:lstStyle/>
          <a:p>
            <a:r>
              <a:rPr lang="en-US" dirty="0"/>
              <a:t>Asymmetric Encryption</a:t>
            </a:r>
          </a:p>
          <a:p>
            <a:r>
              <a:rPr lang="en-US" dirty="0"/>
              <a:t>Uses a Key pair:</a:t>
            </a:r>
          </a:p>
          <a:p>
            <a:r>
              <a:rPr lang="en-US" dirty="0"/>
              <a:t>Public Key - Anyone can see this key; give it away</a:t>
            </a:r>
          </a:p>
          <a:p>
            <a:r>
              <a:rPr lang="en-US" dirty="0"/>
              <a:t>Private Key - Keep this private; used for decryption; The private key is used to digitally sign a message.</a:t>
            </a:r>
          </a:p>
          <a:p>
            <a:endParaRPr lang="en-IN" dirty="0"/>
          </a:p>
        </p:txBody>
      </p:sp>
    </p:spTree>
    <p:extLst>
      <p:ext uri="{BB962C8B-B14F-4D97-AF65-F5344CB8AC3E}">
        <p14:creationId xmlns:p14="http://schemas.microsoft.com/office/powerpoint/2010/main" val="13436085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IN" b="1" dirty="0"/>
              <a:t>Cryptography</a:t>
            </a:r>
          </a:p>
        </p:txBody>
      </p:sp>
      <p:sp>
        <p:nvSpPr>
          <p:cNvPr id="3" name="Content Placeholder 2">
            <a:extLst>
              <a:ext uri="{FF2B5EF4-FFF2-40B4-BE49-F238E27FC236}">
                <a16:creationId xmlns:a16="http://schemas.microsoft.com/office/drawing/2014/main" id="{3DA95BD2-760F-7B40-D8B6-12B4344986AF}"/>
              </a:ext>
            </a:extLst>
          </p:cNvPr>
          <p:cNvSpPr>
            <a:spLocks noGrp="1"/>
          </p:cNvSpPr>
          <p:nvPr>
            <p:ph idx="1"/>
          </p:nvPr>
        </p:nvSpPr>
        <p:spPr/>
        <p:txBody>
          <a:bodyPr/>
          <a:lstStyle/>
          <a:p>
            <a:r>
              <a:rPr lang="en-US" dirty="0"/>
              <a:t>Hashes</a:t>
            </a:r>
          </a:p>
          <a:p>
            <a:r>
              <a:rPr lang="en-US" dirty="0"/>
              <a:t>One-way encryption</a:t>
            </a:r>
          </a:p>
          <a:p>
            <a:r>
              <a:rPr lang="en-US" dirty="0"/>
              <a:t>Verify the Integrity of the message.</a:t>
            </a:r>
          </a:p>
          <a:p>
            <a:r>
              <a:rPr lang="en-US" dirty="0"/>
              <a:t>Verify the authenticity of the message (proof of origin &amp; non-repudiation)</a:t>
            </a:r>
          </a:p>
          <a:p>
            <a:r>
              <a:rPr lang="en-US" dirty="0"/>
              <a:t>Impossible to recover the original message from the digest</a:t>
            </a:r>
          </a:p>
          <a:p>
            <a:r>
              <a:rPr lang="en-US" dirty="0"/>
              <a:t>Used to store passwords providing confidentiality.</a:t>
            </a:r>
          </a:p>
          <a:p>
            <a:endParaRPr lang="en-IN" dirty="0"/>
          </a:p>
        </p:txBody>
      </p:sp>
    </p:spTree>
    <p:extLst>
      <p:ext uri="{BB962C8B-B14F-4D97-AF65-F5344CB8AC3E}">
        <p14:creationId xmlns:p14="http://schemas.microsoft.com/office/powerpoint/2010/main" val="587110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normAutofit lnSpcReduction="10000"/>
          </a:bodyPr>
          <a:lstStyle/>
          <a:p>
            <a:r>
              <a:rPr lang="en-US" dirty="0"/>
              <a:t>Maximum password age. Determines how long a password can be used before the user is allowed or required to change it.</a:t>
            </a:r>
          </a:p>
          <a:p>
            <a:r>
              <a:rPr lang="en-US" dirty="0"/>
              <a:t>Minimum password age. Determines how long a new password must be kept before the user can change it.</a:t>
            </a:r>
          </a:p>
          <a:p>
            <a:r>
              <a:rPr lang="en-US" dirty="0"/>
              <a:t>First Login. Determines if the user will be required to change his password upon first logging in to the system.</a:t>
            </a:r>
          </a:p>
          <a:p>
            <a:r>
              <a:rPr lang="en-US" dirty="0"/>
              <a:t>Account lockout. Determines the conditions under which an account is disabled for access by the user. For example, if a user fails to properly authenticate after three attempts, then the server can be configured to lock the account on the fourth attempt. The administrator will be required to manually unlock the account for user.</a:t>
            </a:r>
          </a:p>
        </p:txBody>
      </p:sp>
    </p:spTree>
    <p:extLst>
      <p:ext uri="{BB962C8B-B14F-4D97-AF65-F5344CB8AC3E}">
        <p14:creationId xmlns:p14="http://schemas.microsoft.com/office/powerpoint/2010/main" val="3314747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US" b="1" dirty="0"/>
              <a:t>REMOTE ACCESS VS SITE TO SITE VPN</a:t>
            </a: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A remote access VPN allows users to securely connect to private networks, even if they are far removed from them. For example, if you work from home or any other remote location, you could use this kind of VPN to access work resources and servers, which might otherwise be reserved for people in your office.</a:t>
            </a:r>
          </a:p>
          <a:p>
            <a:r>
              <a:rPr lang="en-US" dirty="0"/>
              <a:t>A site-to-site VPN is a VPN that links two networks by routing traffic through designated servers. If a company has two offices, each with its own LAN (local area network), a site-to-site VPN could be used to connect them and allow employees to communicate as if they were all on the same network.</a:t>
            </a:r>
            <a:endParaRPr lang="en-IN" dirty="0"/>
          </a:p>
        </p:txBody>
      </p:sp>
    </p:spTree>
    <p:extLst>
      <p:ext uri="{BB962C8B-B14F-4D97-AF65-F5344CB8AC3E}">
        <p14:creationId xmlns:p14="http://schemas.microsoft.com/office/powerpoint/2010/main" val="76031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US" b="1" dirty="0"/>
              <a:t>AAA</a:t>
            </a: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normAutofit lnSpcReduction="10000"/>
          </a:bodyPr>
          <a:lstStyle/>
          <a:p>
            <a:r>
              <a:rPr lang="en-US" dirty="0"/>
              <a:t>Authentication</a:t>
            </a:r>
          </a:p>
          <a:p>
            <a:r>
              <a:rPr lang="en-US" dirty="0"/>
              <a:t>This is a method on the AAA framework wherein the credentials of the user are being challenged by asking, for example, their username and password, which is encrypted using a hashing algorithm that makes it harder for the hackers to intercept.</a:t>
            </a:r>
          </a:p>
          <a:p>
            <a:r>
              <a:rPr lang="en-US" dirty="0"/>
              <a:t>Authorization</a:t>
            </a:r>
          </a:p>
          <a:p>
            <a:r>
              <a:rPr lang="en-US" dirty="0"/>
              <a:t>Once the credentials of the user are authenticated, the authorization process determines what that specific user is allowed to do and access within the premise of the network. Users are categorized to know what type of operations they are allowed to perform such as an Administrator or Guest</a:t>
            </a:r>
          </a:p>
          <a:p>
            <a:endParaRPr lang="en-IN" dirty="0"/>
          </a:p>
        </p:txBody>
      </p:sp>
    </p:spTree>
    <p:extLst>
      <p:ext uri="{BB962C8B-B14F-4D97-AF65-F5344CB8AC3E}">
        <p14:creationId xmlns:p14="http://schemas.microsoft.com/office/powerpoint/2010/main" val="656982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Accounting</a:t>
            </a:r>
          </a:p>
          <a:p>
            <a:r>
              <a:rPr lang="en-US" dirty="0"/>
              <a:t>The last process that is done in the AAA mechanism is an accounting of everything the user is doing within the network. AAA servers monitor the resources being used during the network access. Accounting also logs the session statistics and auditing usage information that is being used, usually for authorization control, billing invoice, resource utilization, trend analysis, and planning the data capacity of the business operations.</a:t>
            </a:r>
          </a:p>
        </p:txBody>
      </p:sp>
    </p:spTree>
    <p:extLst>
      <p:ext uri="{BB962C8B-B14F-4D97-AF65-F5344CB8AC3E}">
        <p14:creationId xmlns:p14="http://schemas.microsoft.com/office/powerpoint/2010/main" val="360632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pPr algn="ctr"/>
            <a:r>
              <a:rPr lang="en-US" b="1" dirty="0"/>
              <a:t>WIRELESS SECURITY PROTOCOLS</a:t>
            </a:r>
            <a:endParaRPr lang="en-IN" b="1"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WPA (Wi-Fi Protected Access) is a wireless security protocol released in 2003 to address the growing vulnerabilities of its predecessor, WEP. The WPA Wi-Fi protocol is more secure than WEP, because it uses a 256-bit key for encryption, which is a major upgrade from the 64-bit and 128-bit keys used by the WEP system.</a:t>
            </a:r>
          </a:p>
          <a:p>
            <a:r>
              <a:rPr lang="en-US" dirty="0"/>
              <a:t>WPA2 (Wi-Fi Protected Access 2) is the second generation of the Wi-Fi Protected Access wireless security protocol. A benefit of the WPA2 system was that it introduced the Advanced Encryption System (AES) to replace the more vulnerable TKIP system used in the original WPA protocol.</a:t>
            </a:r>
          </a:p>
          <a:p>
            <a:endParaRPr lang="en-US" dirty="0"/>
          </a:p>
        </p:txBody>
      </p:sp>
    </p:spTree>
    <p:extLst>
      <p:ext uri="{BB962C8B-B14F-4D97-AF65-F5344CB8AC3E}">
        <p14:creationId xmlns:p14="http://schemas.microsoft.com/office/powerpoint/2010/main" val="2077536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BB05-D3BD-E132-9E4E-E67ACFA55C79}"/>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D5A7737-1152-60B5-DA67-6D72608410D1}"/>
              </a:ext>
            </a:extLst>
          </p:cNvPr>
          <p:cNvSpPr>
            <a:spLocks noGrp="1"/>
          </p:cNvSpPr>
          <p:nvPr>
            <p:ph idx="1"/>
          </p:nvPr>
        </p:nvSpPr>
        <p:spPr/>
        <p:txBody>
          <a:bodyPr/>
          <a:lstStyle/>
          <a:p>
            <a:r>
              <a:rPr lang="en-US" dirty="0"/>
              <a:t>WPA3 (Wi-Fi Protected Access 3) is the newest wireless security protocol designed to encrypt data using a frequent and automatic encryption type called Perfect Forward Secrecy. It’s more secure than its predecessor, WPA2, but it hasn’t been widely adopted yet. Not all hardware supports WPA3 automatically, and using this protocol often requires costly upgrades. WPA3 incorporates Simultaneous Authentication of Equals (SAE), a secure key establishment protocol between devices By using a stronger 'handshaking' protocol.</a:t>
            </a:r>
          </a:p>
        </p:txBody>
      </p:sp>
    </p:spTree>
    <p:extLst>
      <p:ext uri="{BB962C8B-B14F-4D97-AF65-F5344CB8AC3E}">
        <p14:creationId xmlns:p14="http://schemas.microsoft.com/office/powerpoint/2010/main" val="3430478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1ED7040-F007-DC16-7B0A-919846734CA9}"/>
              </a:ext>
            </a:extLst>
          </p:cNvPr>
          <p:cNvSpPr>
            <a:spLocks noGrp="1"/>
          </p:cNvSpPr>
          <p:nvPr>
            <p:ph type="title"/>
          </p:nvPr>
        </p:nvSpPr>
        <p:spPr/>
        <p:txBody>
          <a:bodyPr/>
          <a:lstStyle/>
          <a:p>
            <a:pPr algn="ctr"/>
            <a:r>
              <a:rPr lang="en-US" b="1" dirty="0"/>
              <a:t>Introduction to Ethical Hacking</a:t>
            </a:r>
            <a:endParaRPr lang="en-IN" b="1" dirty="0"/>
          </a:p>
        </p:txBody>
      </p:sp>
      <p:sp>
        <p:nvSpPr>
          <p:cNvPr id="7" name="Content Placeholder 6">
            <a:extLst>
              <a:ext uri="{FF2B5EF4-FFF2-40B4-BE49-F238E27FC236}">
                <a16:creationId xmlns:a16="http://schemas.microsoft.com/office/drawing/2014/main" id="{7254E486-1343-EDE0-7AA0-37E7A7B4CAEF}"/>
              </a:ext>
            </a:extLst>
          </p:cNvPr>
          <p:cNvSpPr>
            <a:spLocks noGrp="1"/>
          </p:cNvSpPr>
          <p:nvPr>
            <p:ph idx="1"/>
          </p:nvPr>
        </p:nvSpPr>
        <p:spPr/>
        <p:txBody>
          <a:bodyPr/>
          <a:lstStyle/>
          <a:p>
            <a:r>
              <a:rPr lang="en-US" dirty="0"/>
              <a:t>CIA</a:t>
            </a:r>
          </a:p>
          <a:p>
            <a:r>
              <a:rPr lang="en-US" dirty="0"/>
              <a:t>Confidentiality, integrity and availability together are considered the three most important concepts within information security. Considering these three principles together within the framework of the "triad" can help guide the development of security policies for organizations.</a:t>
            </a:r>
          </a:p>
        </p:txBody>
      </p:sp>
    </p:spTree>
    <p:extLst>
      <p:ext uri="{BB962C8B-B14F-4D97-AF65-F5344CB8AC3E}">
        <p14:creationId xmlns:p14="http://schemas.microsoft.com/office/powerpoint/2010/main" val="378171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539</TotalTime>
  <Words>1852</Words>
  <Application>Microsoft Office PowerPoint</Application>
  <PresentationFormat>Widescreen</PresentationFormat>
  <Paragraphs>114</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Century Gothic</vt:lpstr>
      <vt:lpstr>Wingdings 3</vt:lpstr>
      <vt:lpstr>Ion Boardroom</vt:lpstr>
      <vt:lpstr>SECURITY FUNDAMENTALS</vt:lpstr>
      <vt:lpstr>PASSWORD POLICY ELEMENTS</vt:lpstr>
      <vt:lpstr>PowerPoint Presentation</vt:lpstr>
      <vt:lpstr>REMOTE ACCESS VS SITE TO SITE VPN</vt:lpstr>
      <vt:lpstr>AAA</vt:lpstr>
      <vt:lpstr>PowerPoint Presentation</vt:lpstr>
      <vt:lpstr>WIRELESS SECURITY PROTOCOLS</vt:lpstr>
      <vt:lpstr>PowerPoint Presentation</vt:lpstr>
      <vt:lpstr>Introduction to Ethical Hacking</vt:lpstr>
      <vt:lpstr>PowerPoint Presentation</vt:lpstr>
      <vt:lpstr>CIA</vt:lpstr>
      <vt:lpstr>TYPES OF HACKERS </vt:lpstr>
      <vt:lpstr>MALWARE</vt:lpstr>
      <vt:lpstr>PowerPoint Presentation</vt:lpstr>
      <vt:lpstr>SNIFFING</vt:lpstr>
      <vt:lpstr>SOCIAL ENGINEERING</vt:lpstr>
      <vt:lpstr>PowerPoint Presentation</vt:lpstr>
      <vt:lpstr>DENIAL OF SERVICE</vt:lpstr>
      <vt:lpstr>PowerPoint Presentation</vt:lpstr>
      <vt:lpstr>SESSION HIJACKING</vt:lpstr>
      <vt:lpstr>PowerPoint Presentation</vt:lpstr>
      <vt:lpstr>HACKING WEB SERVERS</vt:lpstr>
      <vt:lpstr>HACKING WIRELESS NETWORKS</vt:lpstr>
      <vt:lpstr>HONEYPOTS</vt:lpstr>
      <vt:lpstr>Cryptography</vt:lpstr>
      <vt:lpstr>Cryptography</vt:lpstr>
      <vt:lpstr>Cryptography</vt:lpstr>
      <vt:lpstr>Cryptography</vt:lpstr>
      <vt:lpstr>Cryptography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SECURITY FUNDAMENTALS</dc:title>
  <dc:creator>Nihal Tiwari</dc:creator>
  <cp:lastModifiedBy>Nihal Tiwari</cp:lastModifiedBy>
  <cp:revision>3</cp:revision>
  <dcterms:created xsi:type="dcterms:W3CDTF">2023-03-25T05:50:39Z</dcterms:created>
  <dcterms:modified xsi:type="dcterms:W3CDTF">2023-03-27T13:32:21Z</dcterms:modified>
</cp:coreProperties>
</file>