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59" r:id="rId12"/>
  </p:sldIdLst>
  <p:sldSz cx="12192000" cy="6858000"/>
  <p:notesSz cx="6858000" cy="9144000"/>
  <p:embeddedFontLs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ihal-saye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b="0" i="0" u="none" strike="noStrike" cap="none" dirty="0">
                <a:solidFill>
                  <a:schemeClr val="dk1"/>
                </a:solidFill>
                <a:latin typeface="Calibri"/>
                <a:ea typeface="Calibri"/>
                <a:cs typeface="Calibri"/>
                <a:sym typeface="Calibri"/>
              </a:rPr>
              <a:t>EXPLORATORY DATA ANALYSIS ON AMCAT DATA</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42F5-F8B2-46A2-792A-ACE4441AAE9E}"/>
              </a:ext>
            </a:extLst>
          </p:cNvPr>
          <p:cNvSpPr>
            <a:spLocks noGrp="1"/>
          </p:cNvSpPr>
          <p:nvPr>
            <p:ph type="title"/>
          </p:nvPr>
        </p:nvSpPr>
        <p:spPr/>
        <p:txBody>
          <a:bodyPr/>
          <a:lstStyle/>
          <a:p>
            <a:r>
              <a:rPr lang="en-IN" sz="4400" b="1" dirty="0"/>
              <a:t>Conclusion</a:t>
            </a:r>
            <a:endParaRPr lang="en-IN" dirty="0"/>
          </a:p>
        </p:txBody>
      </p:sp>
      <p:sp>
        <p:nvSpPr>
          <p:cNvPr id="3" name="Text Placeholder 2">
            <a:extLst>
              <a:ext uri="{FF2B5EF4-FFF2-40B4-BE49-F238E27FC236}">
                <a16:creationId xmlns:a16="http://schemas.microsoft.com/office/drawing/2014/main" id="{D864BFC7-E799-59A0-FB85-30DEC8F0DA74}"/>
              </a:ext>
            </a:extLst>
          </p:cNvPr>
          <p:cNvSpPr>
            <a:spLocks noGrp="1"/>
          </p:cNvSpPr>
          <p:nvPr>
            <p:ph type="body" idx="1"/>
          </p:nvPr>
        </p:nvSpPr>
        <p:spPr/>
        <p:txBody>
          <a:bodyPr>
            <a:normAutofit/>
          </a:bodyPr>
          <a:lstStyle/>
          <a:p>
            <a:r>
              <a:rPr lang="en-US" sz="2400" dirty="0"/>
              <a:t>The claim from Times of India turns out to be true as the Average salary of Programming Analyst, Software Engineer, Hardware Engineer and Associate Engineer is 3.9Lakhs and can be represented using plot below</a:t>
            </a:r>
          </a:p>
          <a:p>
            <a:endParaRPr lang="en-IN" sz="2400" dirty="0"/>
          </a:p>
        </p:txBody>
      </p:sp>
      <p:pic>
        <p:nvPicPr>
          <p:cNvPr id="5" name="Picture 4">
            <a:extLst>
              <a:ext uri="{FF2B5EF4-FFF2-40B4-BE49-F238E27FC236}">
                <a16:creationId xmlns:a16="http://schemas.microsoft.com/office/drawing/2014/main" id="{787022EC-1B04-9FDC-0541-B363DE2BA15B}"/>
              </a:ext>
            </a:extLst>
          </p:cNvPr>
          <p:cNvPicPr>
            <a:picLocks noChangeAspect="1"/>
          </p:cNvPicPr>
          <p:nvPr/>
        </p:nvPicPr>
        <p:blipFill>
          <a:blip r:embed="rId2"/>
          <a:stretch>
            <a:fillRect/>
          </a:stretch>
        </p:blipFill>
        <p:spPr>
          <a:xfrm>
            <a:off x="1455173" y="3291506"/>
            <a:ext cx="5968182" cy="3373038"/>
          </a:xfrm>
          <a:prstGeom prst="rect">
            <a:avLst/>
          </a:prstGeom>
        </p:spPr>
      </p:pic>
    </p:spTree>
    <p:extLst>
      <p:ext uri="{BB962C8B-B14F-4D97-AF65-F5344CB8AC3E}">
        <p14:creationId xmlns:p14="http://schemas.microsoft.com/office/powerpoint/2010/main" val="7334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68985" y="1014037"/>
            <a:ext cx="10411969" cy="563227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 </a:t>
            </a:r>
          </a:p>
          <a:p>
            <a:pPr lvl="4">
              <a:buClr>
                <a:schemeClr val="dk1"/>
              </a:buClr>
              <a:buSzPts val="1800"/>
            </a:pPr>
            <a:r>
              <a:rPr lang="en-US" sz="1800" b="1" dirty="0">
                <a:solidFill>
                  <a:schemeClr val="dk1"/>
                </a:solidFill>
                <a:latin typeface="Calibri"/>
                <a:ea typeface="Calibri"/>
                <a:cs typeface="Calibri"/>
                <a:sym typeface="Calibri"/>
              </a:rPr>
              <a:t>	I am Nihal Sayed from Karnataka Pursuing final semester of my MCA at Birla Institute of 	Technology</a:t>
            </a:r>
          </a:p>
          <a:p>
            <a:pPr lvl="4">
              <a:buClr>
                <a:schemeClr val="dk1"/>
              </a:buClr>
              <a:buSzPts val="1800"/>
            </a:pPr>
            <a:endParaRPr lang="en-US"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lvl="2">
              <a:buClr>
                <a:schemeClr val="dk1"/>
              </a:buClr>
              <a:buSzPts val="1800"/>
            </a:pPr>
            <a:r>
              <a:rPr lang="en-IN" sz="1800" b="1" i="0" u="none" strike="noStrike" cap="none" dirty="0">
                <a:solidFill>
                  <a:schemeClr val="dk1"/>
                </a:solidFill>
                <a:latin typeface="Calibri"/>
                <a:ea typeface="Calibri"/>
                <a:cs typeface="Calibri"/>
                <a:sym typeface="Calibri"/>
              </a:rPr>
              <a:t>	Python has always </a:t>
            </a:r>
            <a:r>
              <a:rPr lang="en-IN" sz="1800" b="1" dirty="0">
                <a:solidFill>
                  <a:schemeClr val="dk1"/>
                </a:solidFill>
                <a:latin typeface="Calibri"/>
                <a:ea typeface="Calibri"/>
                <a:cs typeface="Calibri"/>
                <a:sym typeface="Calibri"/>
              </a:rPr>
              <a:t>been a great tool for me to explore tech and also create tech , while I do keep 	researching about various applications or things to do with python , I found data Science very 	interesting and loved spending time in finding valuable insights from the data and hence choose 	this to be my career path as it has wide scope as well as good professional development.</a:t>
            </a:r>
          </a:p>
          <a:p>
            <a:pPr lvl="2">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lvl="3">
              <a:buClr>
                <a:schemeClr val="dk1"/>
              </a:buClr>
              <a:buSzPts val="1800"/>
            </a:pPr>
            <a:r>
              <a:rPr lang="en-IN" sz="1800" b="1" dirty="0">
                <a:solidFill>
                  <a:schemeClr val="dk1"/>
                </a:solidFill>
                <a:latin typeface="Calibri"/>
                <a:ea typeface="Calibri"/>
                <a:cs typeface="Calibri"/>
                <a:sym typeface="Calibri"/>
              </a:rPr>
              <a:t>	I have total 4 months of experience . I have worked as Python Development Intern for 3 Months 	at Centre of Excellence in Visual Intelligence (CEVI) where in I was responsible for developing 	annotation software used for data labelling and curation for AI/ML . I Have 1 month of Experience 	as Core Java Intern at </a:t>
            </a:r>
            <a:r>
              <a:rPr lang="en-IN" sz="1800" b="1" dirty="0" err="1">
                <a:solidFill>
                  <a:schemeClr val="dk1"/>
                </a:solidFill>
                <a:latin typeface="Calibri"/>
                <a:ea typeface="Calibri"/>
                <a:cs typeface="Calibri"/>
                <a:sym typeface="Calibri"/>
              </a:rPr>
              <a:t>Uniconverge</a:t>
            </a:r>
            <a:r>
              <a:rPr lang="en-IN" sz="1800" b="1" dirty="0">
                <a:solidFill>
                  <a:schemeClr val="dk1"/>
                </a:solidFill>
                <a:latin typeface="Calibri"/>
                <a:ea typeface="Calibri"/>
                <a:cs typeface="Calibri"/>
                <a:sym typeface="Calibri"/>
              </a:rPr>
              <a:t> Technologies where in I have worked on a console based 	HRMS and developed Smal Java modules as Learning-aids </a:t>
            </a:r>
          </a:p>
          <a:p>
            <a:pPr lvl="3">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hlinkClick r:id="rId3"/>
              </a:rPr>
              <a:t>https://github.com/Nihal-sayed</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	https://www.linkedin.com/in/nihal-sayed-2a1758199</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557061" y="1253330"/>
            <a:ext cx="10515600" cy="4921327"/>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IN" sz="3300" b="1" dirty="0"/>
              <a:t>Business Problem and Use case domain understanding</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Objective of the Project</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Summary of the Data </a:t>
            </a:r>
            <a:endParaRPr sz="3300" dirty="0"/>
          </a:p>
          <a:p>
            <a:pPr marL="0" lvl="0" indent="0" algn="l" rtl="0">
              <a:lnSpc>
                <a:spcPct val="90000"/>
              </a:lnSpc>
              <a:spcBef>
                <a:spcPts val="1000"/>
              </a:spcBef>
              <a:spcAft>
                <a:spcPts val="0"/>
              </a:spcAft>
              <a:buClr>
                <a:schemeClr val="dk1"/>
              </a:buClr>
              <a:buSzPct val="100000"/>
              <a:buNone/>
            </a:pPr>
            <a:endParaRPr sz="3300" b="1" dirty="0"/>
          </a:p>
          <a:p>
            <a:pPr marL="228600" lvl="0" indent="-228600" algn="l" rtl="0">
              <a:lnSpc>
                <a:spcPct val="90000"/>
              </a:lnSpc>
              <a:spcBef>
                <a:spcPts val="1000"/>
              </a:spcBef>
              <a:spcAft>
                <a:spcPts val="0"/>
              </a:spcAft>
              <a:buClr>
                <a:srgbClr val="FF0000"/>
              </a:buClr>
              <a:buSzPct val="100000"/>
              <a:buChar char="•"/>
            </a:pPr>
            <a:r>
              <a:rPr lang="en-IN" sz="3300" b="1" u="sng" dirty="0">
                <a:solidFill>
                  <a:srgbClr val="FF0000"/>
                </a:solidFill>
              </a:rPr>
              <a:t>Exploratory Data Analysis: </a:t>
            </a:r>
            <a:endParaRPr sz="33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t>Data Cleaning Steps  </a:t>
            </a:r>
            <a:endParaRPr sz="33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t>Data Manipulation Steps</a:t>
            </a:r>
            <a:endParaRPr sz="33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t>Univariate Analysis  Steps</a:t>
            </a:r>
            <a:endParaRPr sz="33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t>Bivariate Analysis  Steps </a:t>
            </a:r>
            <a:endParaRPr sz="3300" dirty="0"/>
          </a:p>
          <a:p>
            <a:pPr marL="0" lvl="0" indent="0" algn="just" rtl="0">
              <a:lnSpc>
                <a:spcPct val="90000"/>
              </a:lnSpc>
              <a:spcBef>
                <a:spcPts val="1000"/>
              </a:spcBef>
              <a:spcAft>
                <a:spcPts val="0"/>
              </a:spcAft>
              <a:buClr>
                <a:schemeClr val="dk1"/>
              </a:buClr>
              <a:buSzPct val="100000"/>
              <a:buNone/>
            </a:pPr>
            <a:endParaRPr sz="3300" b="1" dirty="0"/>
          </a:p>
          <a:p>
            <a:pPr marL="228600" lvl="0" indent="-228600" algn="l" rtl="0">
              <a:lnSpc>
                <a:spcPct val="90000"/>
              </a:lnSpc>
              <a:spcBef>
                <a:spcPts val="1000"/>
              </a:spcBef>
              <a:spcAft>
                <a:spcPts val="0"/>
              </a:spcAft>
              <a:buClr>
                <a:schemeClr val="dk1"/>
              </a:buClr>
              <a:buSzPct val="100000"/>
              <a:buChar char="•"/>
            </a:pPr>
            <a:r>
              <a:rPr lang="en-IN" sz="3300" b="1" dirty="0"/>
              <a:t>Key Business Question  </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Conclusion (Key finding overall) </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Q&amp;A Slide </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Your Experience/Challenges working on Web Scraping – Data Analysis Project.</a:t>
            </a:r>
            <a:endParaRPr sz="3300"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18DD-784F-9F6D-30CE-18F7389C6A03}"/>
              </a:ext>
            </a:extLst>
          </p:cNvPr>
          <p:cNvSpPr>
            <a:spLocks noGrp="1"/>
          </p:cNvSpPr>
          <p:nvPr>
            <p:ph type="title"/>
          </p:nvPr>
        </p:nvSpPr>
        <p:spPr/>
        <p:txBody>
          <a:bodyPr>
            <a:normAutofit fontScale="90000"/>
          </a:bodyPr>
          <a:lstStyle/>
          <a:p>
            <a:r>
              <a:rPr lang="en-US" sz="4400" b="1" dirty="0"/>
              <a:t>Business Problem and Use case domain understanding</a:t>
            </a:r>
            <a:br>
              <a:rPr lang="en-US" sz="4400" dirty="0"/>
            </a:br>
            <a:endParaRPr lang="en-IN" dirty="0"/>
          </a:p>
        </p:txBody>
      </p:sp>
      <p:sp>
        <p:nvSpPr>
          <p:cNvPr id="3" name="Text Placeholder 2">
            <a:extLst>
              <a:ext uri="{FF2B5EF4-FFF2-40B4-BE49-F238E27FC236}">
                <a16:creationId xmlns:a16="http://schemas.microsoft.com/office/drawing/2014/main" id="{623379DA-B267-D66E-B137-822E651DD8B7}"/>
              </a:ext>
            </a:extLst>
          </p:cNvPr>
          <p:cNvSpPr>
            <a:spLocks noGrp="1"/>
          </p:cNvSpPr>
          <p:nvPr>
            <p:ph type="body" idx="1"/>
          </p:nvPr>
        </p:nvSpPr>
        <p:spPr/>
        <p:txBody>
          <a:bodyPr>
            <a:normAutofit/>
          </a:bodyPr>
          <a:lstStyle/>
          <a:p>
            <a:r>
              <a:rPr lang="en-US" sz="2400" b="0" i="0" u="none" strike="noStrike" dirty="0">
                <a:solidFill>
                  <a:srgbClr val="000000"/>
                </a:solidFill>
                <a:effectLst/>
                <a:latin typeface="Arial" panose="020B0604020202020204" pitchFamily="34" charset="0"/>
              </a:rPr>
              <a:t>The dataset was released by Aspiring Minds from the Aspiring Mind Employment Outcome 2015 (AMEO). The study is primarily limited  only to students with engineering disciplines.</a:t>
            </a:r>
          </a:p>
          <a:p>
            <a:r>
              <a:rPr lang="en-US" sz="2400" b="0" i="0" u="none" strike="noStrike" dirty="0">
                <a:solidFill>
                  <a:srgbClr val="000000"/>
                </a:solidFill>
                <a:effectLst/>
                <a:latin typeface="Arial" panose="020B0604020202020204" pitchFamily="34" charset="0"/>
              </a:rPr>
              <a:t>As the dataset is very large and has various information , Analysis is required here to gain valuable insights and information about the data and can be used to determine the outcomes of Engineering students and their jobs and specializations and salary expectations and trends in the technologies </a:t>
            </a:r>
          </a:p>
        </p:txBody>
      </p:sp>
    </p:spTree>
    <p:extLst>
      <p:ext uri="{BB962C8B-B14F-4D97-AF65-F5344CB8AC3E}">
        <p14:creationId xmlns:p14="http://schemas.microsoft.com/office/powerpoint/2010/main" val="205749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213E-9E97-0B51-CE21-A3936555FD16}"/>
              </a:ext>
            </a:extLst>
          </p:cNvPr>
          <p:cNvSpPr>
            <a:spLocks noGrp="1"/>
          </p:cNvSpPr>
          <p:nvPr>
            <p:ph type="title"/>
          </p:nvPr>
        </p:nvSpPr>
        <p:spPr/>
        <p:txBody>
          <a:bodyPr/>
          <a:lstStyle/>
          <a:p>
            <a:r>
              <a:rPr lang="en-IN" sz="4400" b="1" dirty="0"/>
              <a:t>Objective of the Project</a:t>
            </a:r>
            <a:br>
              <a:rPr lang="en-IN" sz="4400" dirty="0"/>
            </a:br>
            <a:endParaRPr lang="en-IN" dirty="0"/>
          </a:p>
        </p:txBody>
      </p:sp>
      <p:sp>
        <p:nvSpPr>
          <p:cNvPr id="3" name="Text Placeholder 2">
            <a:extLst>
              <a:ext uri="{FF2B5EF4-FFF2-40B4-BE49-F238E27FC236}">
                <a16:creationId xmlns:a16="http://schemas.microsoft.com/office/drawing/2014/main" id="{2548C65C-FA36-9850-0B30-CCC3F17D1C69}"/>
              </a:ext>
            </a:extLst>
          </p:cNvPr>
          <p:cNvSpPr>
            <a:spLocks noGrp="1"/>
          </p:cNvSpPr>
          <p:nvPr>
            <p:ph type="body" idx="1"/>
          </p:nvPr>
        </p:nvSpPr>
        <p:spPr/>
        <p:txBody>
          <a:bodyPr/>
          <a:lstStyle/>
          <a:p>
            <a:r>
              <a:rPr lang="en-US" dirty="0">
                <a:solidFill>
                  <a:srgbClr val="000000"/>
                </a:solidFill>
                <a:latin typeface="Arial" panose="020B0604020202020204" pitchFamily="34" charset="0"/>
              </a:rPr>
              <a:t>T</a:t>
            </a:r>
            <a:r>
              <a:rPr lang="en-US" sz="2800" b="0" i="0" u="none" strike="noStrike" dirty="0">
                <a:solidFill>
                  <a:srgbClr val="000000"/>
                </a:solidFill>
                <a:effectLst/>
                <a:latin typeface="Arial" panose="020B0604020202020204" pitchFamily="34" charset="0"/>
              </a:rPr>
              <a:t>o gain valuable insights and information about the data and can be used to determine the outcomes of Engineering students and their jobs and specializations and salary expectations and trends in the technologies</a:t>
            </a:r>
            <a:endParaRPr lang="en-IN" dirty="0"/>
          </a:p>
        </p:txBody>
      </p:sp>
    </p:spTree>
    <p:extLst>
      <p:ext uri="{BB962C8B-B14F-4D97-AF65-F5344CB8AC3E}">
        <p14:creationId xmlns:p14="http://schemas.microsoft.com/office/powerpoint/2010/main" val="319431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D1D1-D7AA-BAD6-0B91-90CACACA5657}"/>
              </a:ext>
            </a:extLst>
          </p:cNvPr>
          <p:cNvSpPr>
            <a:spLocks noGrp="1"/>
          </p:cNvSpPr>
          <p:nvPr>
            <p:ph type="title"/>
          </p:nvPr>
        </p:nvSpPr>
        <p:spPr/>
        <p:txBody>
          <a:bodyPr/>
          <a:lstStyle/>
          <a:p>
            <a:r>
              <a:rPr lang="en-IN" sz="4400" b="1" dirty="0"/>
              <a:t>Summary of the Data </a:t>
            </a:r>
            <a:br>
              <a:rPr lang="en-IN" sz="4400" dirty="0"/>
            </a:br>
            <a:endParaRPr lang="en-IN" dirty="0"/>
          </a:p>
        </p:txBody>
      </p:sp>
      <p:sp>
        <p:nvSpPr>
          <p:cNvPr id="3" name="Text Placeholder 2">
            <a:extLst>
              <a:ext uri="{FF2B5EF4-FFF2-40B4-BE49-F238E27FC236}">
                <a16:creationId xmlns:a16="http://schemas.microsoft.com/office/drawing/2014/main" id="{F30428AA-E356-522A-76BC-5A15BC1DD7A8}"/>
              </a:ext>
            </a:extLst>
          </p:cNvPr>
          <p:cNvSpPr>
            <a:spLocks noGrp="1"/>
          </p:cNvSpPr>
          <p:nvPr>
            <p:ph type="body" idx="1"/>
          </p:nvPr>
        </p:nvSpPr>
        <p:spPr/>
        <p:txBody>
          <a:bodyPr>
            <a:normAutofit/>
          </a:bodyPr>
          <a:lstStyle/>
          <a:p>
            <a:pPr marL="114300" indent="0">
              <a:buNone/>
            </a:pPr>
            <a:r>
              <a:rPr lang="en-US" b="0" i="0" u="none" strike="noStrike" dirty="0">
                <a:solidFill>
                  <a:srgbClr val="000000"/>
                </a:solidFill>
                <a:effectLst/>
                <a:latin typeface="Arial" panose="020B0604020202020204" pitchFamily="34" charset="0"/>
              </a:rPr>
              <a:t>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endParaRPr lang="en-IN" dirty="0"/>
          </a:p>
        </p:txBody>
      </p:sp>
    </p:spTree>
    <p:extLst>
      <p:ext uri="{BB962C8B-B14F-4D97-AF65-F5344CB8AC3E}">
        <p14:creationId xmlns:p14="http://schemas.microsoft.com/office/powerpoint/2010/main" val="74809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7DEB-2C86-8D8E-26CF-063998046C7F}"/>
              </a:ext>
            </a:extLst>
          </p:cNvPr>
          <p:cNvSpPr>
            <a:spLocks noGrp="1"/>
          </p:cNvSpPr>
          <p:nvPr>
            <p:ph type="title"/>
          </p:nvPr>
        </p:nvSpPr>
        <p:spPr/>
        <p:txBody>
          <a:bodyPr/>
          <a:lstStyle/>
          <a:p>
            <a:r>
              <a:rPr lang="en-IN" sz="4400" b="1" u="sng" dirty="0">
                <a:solidFill>
                  <a:srgbClr val="FF0000"/>
                </a:solidFill>
              </a:rPr>
              <a:t>Exploratory Data Analysis: </a:t>
            </a:r>
            <a:br>
              <a:rPr lang="en-IN" sz="4400" dirty="0"/>
            </a:br>
            <a:endParaRPr lang="en-IN" dirty="0"/>
          </a:p>
        </p:txBody>
      </p:sp>
      <p:sp>
        <p:nvSpPr>
          <p:cNvPr id="3" name="Text Placeholder 2">
            <a:extLst>
              <a:ext uri="{FF2B5EF4-FFF2-40B4-BE49-F238E27FC236}">
                <a16:creationId xmlns:a16="http://schemas.microsoft.com/office/drawing/2014/main" id="{30A0E017-97CC-C437-C0EE-D4425A4B4EBD}"/>
              </a:ext>
            </a:extLst>
          </p:cNvPr>
          <p:cNvSpPr>
            <a:spLocks noGrp="1"/>
          </p:cNvSpPr>
          <p:nvPr>
            <p:ph type="body" idx="1"/>
          </p:nvPr>
        </p:nvSpPr>
        <p:spPr>
          <a:xfrm>
            <a:off x="838200" y="1465006"/>
            <a:ext cx="10515600" cy="4711957"/>
          </a:xfrm>
        </p:spPr>
        <p:txBody>
          <a:bodyPr/>
          <a:lstStyle/>
          <a:p>
            <a:pPr marL="628650" indent="-514350">
              <a:buFont typeface="+mj-lt"/>
              <a:buAutoNum type="alphaLcParenR"/>
            </a:pPr>
            <a:r>
              <a:rPr lang="en-IN" sz="2800" b="1" i="1" dirty="0"/>
              <a:t>Data Cleaning Steps  </a:t>
            </a:r>
          </a:p>
          <a:p>
            <a:pPr marL="571500" lvl="1" indent="0">
              <a:buNone/>
            </a:pPr>
            <a:r>
              <a:rPr lang="en-IN" dirty="0"/>
              <a:t>Removal of Unwanted Observations , Fixing Structure errors , 	Managing Unwanted outliers , Handling Missing Data .</a:t>
            </a:r>
          </a:p>
          <a:p>
            <a:pPr marL="571500" lvl="1" indent="0">
              <a:buNone/>
            </a:pPr>
            <a:endParaRPr lang="en-IN" b="1" i="1" dirty="0"/>
          </a:p>
          <a:p>
            <a:pPr marL="628650" indent="-514350">
              <a:buFont typeface="+mj-lt"/>
              <a:buAutoNum type="alphaLcParenR"/>
            </a:pPr>
            <a:r>
              <a:rPr lang="en-IN" sz="2800" b="1" i="1" dirty="0"/>
              <a:t>Data Manipulation Steps</a:t>
            </a:r>
          </a:p>
          <a:p>
            <a:pPr marL="571500" lvl="1" indent="0">
              <a:buNone/>
            </a:pPr>
            <a:r>
              <a:rPr lang="en-IN" dirty="0"/>
              <a:t>Perform data preprocessing , Arrange the data , Transform the data , Perform Data Analysis . CRUD operations</a:t>
            </a:r>
          </a:p>
        </p:txBody>
      </p:sp>
    </p:spTree>
    <p:extLst>
      <p:ext uri="{BB962C8B-B14F-4D97-AF65-F5344CB8AC3E}">
        <p14:creationId xmlns:p14="http://schemas.microsoft.com/office/powerpoint/2010/main" val="355065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1ADE0F-EE14-C143-3F67-9E052910B7C4}"/>
              </a:ext>
            </a:extLst>
          </p:cNvPr>
          <p:cNvSpPr>
            <a:spLocks noGrp="1"/>
          </p:cNvSpPr>
          <p:nvPr>
            <p:ph type="body" idx="1"/>
          </p:nvPr>
        </p:nvSpPr>
        <p:spPr>
          <a:xfrm>
            <a:off x="838200" y="688258"/>
            <a:ext cx="10515600" cy="5488705"/>
          </a:xfrm>
        </p:spPr>
        <p:txBody>
          <a:bodyPr>
            <a:normAutofit fontScale="92500" lnSpcReduction="10000"/>
          </a:bodyPr>
          <a:lstStyle/>
          <a:p>
            <a:pPr marL="628650" indent="-514350">
              <a:buFont typeface="+mj-lt"/>
              <a:buAutoNum type="alphaLcParenR" startAt="3"/>
            </a:pPr>
            <a:r>
              <a:rPr lang="en-IN" sz="2800" b="1" i="1" dirty="0"/>
              <a:t>Univariate Analysis  </a:t>
            </a:r>
          </a:p>
          <a:p>
            <a:pPr marL="571500" lvl="1" indent="0">
              <a:buNone/>
            </a:pPr>
            <a:r>
              <a:rPr lang="en-US" dirty="0"/>
              <a:t>Univariate Analysis is a type of data visualization where we visualize only a single variable at a time. Univariate Analysis helps us to analyze the distribution of the variable present in the data</a:t>
            </a:r>
            <a:endParaRPr lang="en-IN" dirty="0"/>
          </a:p>
          <a:p>
            <a:pPr lvl="1"/>
            <a:r>
              <a:rPr lang="en-IN" dirty="0"/>
              <a:t>Uses Seaborn library</a:t>
            </a:r>
          </a:p>
          <a:p>
            <a:pPr lvl="2"/>
            <a:r>
              <a:rPr lang="en-IN" dirty="0"/>
              <a:t>Histograms , Boxplots , </a:t>
            </a:r>
            <a:r>
              <a:rPr lang="en-IN" dirty="0" err="1"/>
              <a:t>Countplots</a:t>
            </a:r>
            <a:r>
              <a:rPr lang="en-IN" dirty="0"/>
              <a:t> etc</a:t>
            </a:r>
          </a:p>
          <a:p>
            <a:pPr marL="571500" lvl="1" indent="0">
              <a:buNone/>
            </a:pPr>
            <a:endParaRPr lang="en-IN" b="1" i="1" dirty="0"/>
          </a:p>
          <a:p>
            <a:pPr marL="628650" indent="-514350">
              <a:buFont typeface="+mj-lt"/>
              <a:buAutoNum type="alphaLcParenR" startAt="3"/>
            </a:pPr>
            <a:r>
              <a:rPr lang="en-IN" sz="2800" b="1" i="1" dirty="0"/>
              <a:t> Bivariate Analysis</a:t>
            </a:r>
          </a:p>
          <a:p>
            <a:pPr marL="571500" lvl="1" indent="0">
              <a:buNone/>
            </a:pPr>
            <a:r>
              <a:rPr lang="en-US" dirty="0"/>
              <a:t>Bivariate analysis is the simultaneous analysis of two variables. It explores the concept of the relationship between two variable whether there exists an association and the strength of this association or whether there are differences between two variables and the significance of these differences</a:t>
            </a:r>
          </a:p>
          <a:p>
            <a:pPr lvl="1"/>
            <a:r>
              <a:rPr lang="en-US" dirty="0"/>
              <a:t>The main three types are:</a:t>
            </a:r>
          </a:p>
          <a:p>
            <a:pPr lvl="2"/>
            <a:r>
              <a:rPr lang="en-US" dirty="0"/>
              <a:t>Categorical v/s Numerical </a:t>
            </a:r>
          </a:p>
          <a:p>
            <a:pPr lvl="2"/>
            <a:r>
              <a:rPr lang="en-US" dirty="0"/>
              <a:t>Numerical V/s Numerical</a:t>
            </a:r>
          </a:p>
          <a:p>
            <a:pPr lvl="2"/>
            <a:r>
              <a:rPr lang="en-US" dirty="0"/>
              <a:t>Categorical V/s Categorical data</a:t>
            </a:r>
            <a:endParaRPr lang="en-IN" dirty="0"/>
          </a:p>
          <a:p>
            <a:endParaRPr lang="en-IN" dirty="0"/>
          </a:p>
          <a:p>
            <a:endParaRPr lang="en-IN" dirty="0"/>
          </a:p>
        </p:txBody>
      </p:sp>
    </p:spTree>
    <p:extLst>
      <p:ext uri="{BB962C8B-B14F-4D97-AF65-F5344CB8AC3E}">
        <p14:creationId xmlns:p14="http://schemas.microsoft.com/office/powerpoint/2010/main" val="181955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DE0E-4BD3-8A41-8E19-613D192AFE8F}"/>
              </a:ext>
            </a:extLst>
          </p:cNvPr>
          <p:cNvSpPr>
            <a:spLocks noGrp="1"/>
          </p:cNvSpPr>
          <p:nvPr>
            <p:ph type="title"/>
          </p:nvPr>
        </p:nvSpPr>
        <p:spPr/>
        <p:txBody>
          <a:bodyPr/>
          <a:lstStyle/>
          <a:p>
            <a:r>
              <a:rPr lang="en-IN" sz="4400" b="1" dirty="0"/>
              <a:t>Key Business Question  </a:t>
            </a:r>
            <a:br>
              <a:rPr lang="en-IN" sz="4400" dirty="0"/>
            </a:br>
            <a:endParaRPr lang="en-IN" dirty="0"/>
          </a:p>
        </p:txBody>
      </p:sp>
      <p:sp>
        <p:nvSpPr>
          <p:cNvPr id="3" name="Text Placeholder 2">
            <a:extLst>
              <a:ext uri="{FF2B5EF4-FFF2-40B4-BE49-F238E27FC236}">
                <a16:creationId xmlns:a16="http://schemas.microsoft.com/office/drawing/2014/main" id="{66E7D7BD-0B29-C8C1-8440-C70AA80112BA}"/>
              </a:ext>
            </a:extLst>
          </p:cNvPr>
          <p:cNvSpPr>
            <a:spLocks noGrp="1"/>
          </p:cNvSpPr>
          <p:nvPr>
            <p:ph type="body" idx="1"/>
          </p:nvPr>
        </p:nvSpPr>
        <p:spPr/>
        <p:txBody>
          <a:bodyPr>
            <a:normAutofit/>
          </a:bodyPr>
          <a:lstStyle/>
          <a:p>
            <a:r>
              <a:rPr lang="en-US" sz="2400" b="0" i="0" u="none" strike="noStrike" dirty="0">
                <a:solidFill>
                  <a:srgbClr val="000000"/>
                </a:solidFill>
                <a:effectLst/>
                <a:latin typeface="Arial" panose="020B0604020202020204" pitchFamily="34" charset="0"/>
              </a:rPr>
              <a:t>Times of India article dated Jan 18, 2019 states that “</a:t>
            </a:r>
            <a:r>
              <a:rPr lang="en-US" sz="24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2400" b="0" i="0" u="none" strike="noStrike" dirty="0">
                <a:solidFill>
                  <a:srgbClr val="000000"/>
                </a:solidFill>
                <a:effectLst/>
                <a:latin typeface="Arial" panose="020B0604020202020204" pitchFamily="34" charset="0"/>
              </a:rPr>
              <a:t>”</a:t>
            </a:r>
          </a:p>
          <a:p>
            <a:endParaRPr lang="en-US" sz="2400" dirty="0">
              <a:solidFill>
                <a:srgbClr val="000000"/>
              </a:solidFill>
              <a:latin typeface="Arial" panose="020B0604020202020204" pitchFamily="34" charset="0"/>
            </a:endParaRPr>
          </a:p>
          <a:p>
            <a:r>
              <a:rPr lang="en-US" sz="2400" b="0" i="0" u="none" strike="noStrike" dirty="0">
                <a:solidFill>
                  <a:srgbClr val="000000"/>
                </a:solidFill>
                <a:effectLst/>
                <a:latin typeface="Arial" panose="020B0604020202020204" pitchFamily="34" charset="0"/>
              </a:rPr>
              <a:t>Is there a relationship between gender and specialization? (i.e. Does the preference of </a:t>
            </a:r>
            <a:r>
              <a:rPr lang="en-US" sz="2400" b="0" i="0" u="none" strike="noStrike" dirty="0" err="1">
                <a:solidFill>
                  <a:srgbClr val="000000"/>
                </a:solidFill>
                <a:effectLst/>
                <a:latin typeface="Arial" panose="020B0604020202020204" pitchFamily="34" charset="0"/>
              </a:rPr>
              <a:t>Specialisation</a:t>
            </a:r>
            <a:r>
              <a:rPr lang="en-US" sz="2400" b="0" i="0" u="none" strike="noStrike" dirty="0">
                <a:solidFill>
                  <a:srgbClr val="000000"/>
                </a:solidFill>
                <a:effectLst/>
                <a:latin typeface="Arial" panose="020B0604020202020204" pitchFamily="34" charset="0"/>
              </a:rPr>
              <a:t> depend on the Gender?)</a:t>
            </a:r>
          </a:p>
          <a:p>
            <a:endParaRPr lang="en-IN" sz="2400" dirty="0"/>
          </a:p>
        </p:txBody>
      </p:sp>
    </p:spTree>
    <p:extLst>
      <p:ext uri="{BB962C8B-B14F-4D97-AF65-F5344CB8AC3E}">
        <p14:creationId xmlns:p14="http://schemas.microsoft.com/office/powerpoint/2010/main" val="2906229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766</Words>
  <Application>Microsoft Office PowerPoint</Application>
  <PresentationFormat>Widescreen</PresentationFormat>
  <Paragraphs>60</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 Black</vt:lpstr>
      <vt:lpstr>Libre Baskerville</vt:lpstr>
      <vt:lpstr>Calibri</vt:lpstr>
      <vt:lpstr>Office Theme</vt:lpstr>
      <vt:lpstr>PowerPoint Presentation</vt:lpstr>
      <vt:lpstr>PowerPoint Presentation</vt:lpstr>
      <vt:lpstr>Agenda</vt:lpstr>
      <vt:lpstr>Business Problem and Use case domain understanding </vt:lpstr>
      <vt:lpstr>Objective of the Project </vt:lpstr>
      <vt:lpstr>Summary of the Data  </vt:lpstr>
      <vt:lpstr>Exploratory Data Analysis:  </vt:lpstr>
      <vt:lpstr>PowerPoint Presentation</vt:lpstr>
      <vt:lpstr>Key Business Question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Nihal Sayed</cp:lastModifiedBy>
  <cp:revision>4</cp:revision>
  <dcterms:created xsi:type="dcterms:W3CDTF">2021-02-16T05:19:01Z</dcterms:created>
  <dcterms:modified xsi:type="dcterms:W3CDTF">2024-02-19T07:20:06Z</dcterms:modified>
</cp:coreProperties>
</file>