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3" r:id="rId7"/>
    <p:sldId id="264" r:id="rId8"/>
    <p:sldId id="266" r:id="rId9"/>
    <p:sldId id="267"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ihal-saye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82235" y="3727317"/>
            <a:ext cx="7246189" cy="18466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US" sz="2400" b="1" i="0" dirty="0">
                <a:solidFill>
                  <a:srgbClr val="202124"/>
                </a:solidFill>
                <a:effectLst/>
                <a:latin typeface="+mn-lt"/>
              </a:rPr>
              <a:t>Code Refactoring and Bug Fixing</a:t>
            </a:r>
          </a:p>
          <a:p>
            <a:pPr marL="0" marR="0" lvl="0" indent="0" algn="ctr" rtl="0">
              <a:spcBef>
                <a:spcPts val="0"/>
              </a:spcBef>
              <a:spcAft>
                <a:spcPts val="0"/>
              </a:spcAft>
              <a:buNone/>
            </a:pPr>
            <a:r>
              <a:rPr lang="en-US" sz="2400" b="1" dirty="0">
                <a:solidFill>
                  <a:srgbClr val="202124"/>
                </a:solidFill>
                <a:latin typeface="+mn-lt"/>
              </a:rPr>
              <a:t>Submitted by</a:t>
            </a:r>
          </a:p>
          <a:p>
            <a:pPr marL="0" marR="0" lvl="0" indent="0" algn="ctr" rtl="0">
              <a:spcBef>
                <a:spcPts val="0"/>
              </a:spcBef>
              <a:spcAft>
                <a:spcPts val="0"/>
              </a:spcAft>
              <a:buNone/>
            </a:pPr>
            <a:r>
              <a:rPr lang="en-US" sz="2400" b="1" dirty="0">
                <a:solidFill>
                  <a:srgbClr val="202124"/>
                </a:solidFill>
                <a:latin typeface="+mn-lt"/>
              </a:rPr>
              <a:t>Nihal Sayed</a:t>
            </a:r>
          </a:p>
          <a:p>
            <a:pPr marL="0" marR="0" lvl="0" indent="0" algn="ctr" rtl="0">
              <a:spcBef>
                <a:spcPts val="0"/>
              </a:spcBef>
              <a:spcAft>
                <a:spcPts val="0"/>
              </a:spcAft>
              <a:buNone/>
            </a:pPr>
            <a:r>
              <a:rPr lang="en-US" sz="2400" b="1" dirty="0">
                <a:solidFill>
                  <a:srgbClr val="202124"/>
                </a:solidFill>
                <a:latin typeface="+mn-lt"/>
              </a:rPr>
              <a:t>IN1240813</a:t>
            </a:r>
            <a:endParaRPr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912459"/>
            <a:ext cx="10205491" cy="4801274"/>
          </a:xfrm>
          <a:prstGeom prst="rect">
            <a:avLst/>
          </a:prstGeom>
          <a:noFill/>
          <a:ln>
            <a:noFill/>
          </a:ln>
        </p:spPr>
        <p:txBody>
          <a:bodyPr spcFirstLastPara="1" wrap="square" lIns="91425" tIns="45700" rIns="91425" bIns="45700" anchor="t" anchorCtr="0">
            <a:spAutoFit/>
          </a:bodyPr>
          <a:lstStyle/>
          <a:p>
            <a:pPr marR="0" lvl="0"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lvl="4">
              <a:buClr>
                <a:schemeClr val="dk1"/>
              </a:buClr>
              <a:buSzPts val="1800"/>
            </a:pPr>
            <a:r>
              <a:rPr lang="en-US" sz="1800" b="1" dirty="0">
                <a:solidFill>
                  <a:schemeClr val="dk1"/>
                </a:solidFill>
                <a:latin typeface="Calibri"/>
                <a:ea typeface="Calibri"/>
                <a:cs typeface="Calibri"/>
                <a:sym typeface="Calibri"/>
              </a:rPr>
              <a:t>I am Nihal Sayed from Karnataka Pursuing final semester of my MCA at Birla Institute of Technology</a:t>
            </a:r>
          </a:p>
          <a:p>
            <a:pPr lvl="4">
              <a:buClr>
                <a:schemeClr val="dk1"/>
              </a:buClr>
              <a:buSzPts val="1800"/>
            </a:pPr>
            <a:endParaRPr lang="en-US" sz="1800" b="1" i="0" u="none" strike="noStrike" cap="none" dirty="0">
              <a:solidFill>
                <a:schemeClr val="dk1"/>
              </a:solidFill>
              <a:latin typeface="Calibri"/>
              <a:ea typeface="Calibri"/>
              <a:cs typeface="Calibri"/>
              <a:sym typeface="Calibri"/>
            </a:endParaRPr>
          </a:p>
          <a:p>
            <a:pPr lvl="2">
              <a:buClr>
                <a:schemeClr val="dk1"/>
              </a:buClr>
              <a:buSzPts val="1800"/>
            </a:pPr>
            <a:r>
              <a:rPr lang="en-US" sz="1800" b="1" i="0" u="none" strike="noStrike" cap="none" dirty="0">
                <a:solidFill>
                  <a:schemeClr val="dk1"/>
                </a:solidFill>
                <a:latin typeface="Calibri"/>
                <a:ea typeface="Calibri"/>
                <a:cs typeface="Calibri"/>
                <a:sym typeface="Calibri"/>
              </a:rPr>
              <a:t>Python has always </a:t>
            </a:r>
            <a:r>
              <a:rPr lang="en-US" sz="1800" b="1" dirty="0">
                <a:solidFill>
                  <a:schemeClr val="dk1"/>
                </a:solidFill>
                <a:latin typeface="Calibri"/>
                <a:ea typeface="Calibri"/>
                <a:cs typeface="Calibri"/>
                <a:sym typeface="Calibri"/>
              </a:rPr>
              <a:t>been a great tool for me to explore tech and also create tech , while I do keep researching about various applications or things to do with python , I found data Science very interesting and loved spending time in finding valuable insights from the data and hence choose this to be my career path as it has wide scope as well as good professional development.</a:t>
            </a:r>
          </a:p>
          <a:p>
            <a:pPr lvl="2">
              <a:buClr>
                <a:schemeClr val="dk1"/>
              </a:buClr>
              <a:buSzPts val="1800"/>
            </a:pPr>
            <a:endParaRPr lang="en-US" sz="1800" b="1" i="0" u="none" strike="noStrike" cap="none" dirty="0">
              <a:solidFill>
                <a:schemeClr val="dk1"/>
              </a:solidFill>
              <a:latin typeface="Calibri"/>
              <a:ea typeface="Calibri"/>
              <a:cs typeface="Calibri"/>
              <a:sym typeface="Calibri"/>
            </a:endParaRPr>
          </a:p>
          <a:p>
            <a:pPr lvl="3">
              <a:buClr>
                <a:schemeClr val="dk1"/>
              </a:buClr>
              <a:buSzPts val="1800"/>
            </a:pPr>
            <a:r>
              <a:rPr lang="en-US" sz="1800" b="1" dirty="0">
                <a:solidFill>
                  <a:schemeClr val="dk1"/>
                </a:solidFill>
                <a:latin typeface="Calibri"/>
                <a:ea typeface="Calibri"/>
                <a:cs typeface="Calibri"/>
                <a:sym typeface="Calibri"/>
              </a:rPr>
              <a:t>I have total 4 months of experience . I have worked as Python Development Intern for 3 Months at Centre of Excellence in Visual Intelligence (CEVI) where in I was responsible for developing annotation software used for data labelling and curation for AI/ML . I Have 1 month of Experience as Core Java Intern at </a:t>
            </a:r>
            <a:r>
              <a:rPr lang="en-US" sz="1800" b="1" dirty="0" err="1">
                <a:solidFill>
                  <a:schemeClr val="dk1"/>
                </a:solidFill>
                <a:latin typeface="Calibri"/>
                <a:ea typeface="Calibri"/>
                <a:cs typeface="Calibri"/>
                <a:sym typeface="Calibri"/>
              </a:rPr>
              <a:t>Uniconverge</a:t>
            </a:r>
            <a:r>
              <a:rPr lang="en-US" sz="1800" b="1" dirty="0">
                <a:solidFill>
                  <a:schemeClr val="dk1"/>
                </a:solidFill>
                <a:latin typeface="Calibri"/>
                <a:ea typeface="Calibri"/>
                <a:cs typeface="Calibri"/>
                <a:sym typeface="Calibri"/>
              </a:rPr>
              <a:t> Technologies where in I have worked on a console based HRMS and developed Smal Java modules as Learning-aids </a:t>
            </a:r>
          </a:p>
          <a:p>
            <a:pPr lvl="3">
              <a:buClr>
                <a:schemeClr val="dk1"/>
              </a:buClr>
              <a:buSzPts val="1800"/>
            </a:pPr>
            <a:endParaRPr lang="en-US"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b="1" dirty="0" err="1">
                <a:solidFill>
                  <a:schemeClr val="dk1"/>
                </a:solidFill>
                <a:latin typeface="Calibri"/>
                <a:ea typeface="Calibri"/>
                <a:cs typeface="Calibri"/>
                <a:sym typeface="Calibri"/>
              </a:rPr>
              <a:t>Github</a:t>
            </a:r>
            <a:r>
              <a:rPr lang="en-US" sz="1800" b="1" dirty="0">
                <a:solidFill>
                  <a:schemeClr val="dk1"/>
                </a:solidFill>
                <a:latin typeface="Calibri"/>
                <a:ea typeface="Calibri"/>
                <a:cs typeface="Calibri"/>
                <a:sym typeface="Calibri"/>
              </a:rPr>
              <a:t> : </a:t>
            </a:r>
            <a:r>
              <a:rPr lang="en-US" sz="1800" b="1" dirty="0">
                <a:solidFill>
                  <a:schemeClr val="dk1"/>
                </a:solidFill>
                <a:latin typeface="Calibri"/>
                <a:ea typeface="Calibri"/>
                <a:cs typeface="Calibri"/>
                <a:sym typeface="Calibri"/>
                <a:hlinkClick r:id="rId3"/>
              </a:rPr>
              <a:t>https://github.com/Nihal-sayed</a:t>
            </a:r>
            <a:endParaRPr lang="en-US"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b="1" dirty="0" err="1">
                <a:solidFill>
                  <a:schemeClr val="dk1"/>
                </a:solidFill>
                <a:latin typeface="Calibri"/>
                <a:ea typeface="Calibri"/>
                <a:cs typeface="Calibri"/>
                <a:sym typeface="Calibri"/>
              </a:rPr>
              <a:t>linkedin</a:t>
            </a:r>
            <a:r>
              <a:rPr lang="en-US" sz="1800" b="1" dirty="0">
                <a:solidFill>
                  <a:schemeClr val="dk1"/>
                </a:solidFill>
                <a:latin typeface="Calibri"/>
                <a:ea typeface="Calibri"/>
                <a:cs typeface="Calibri"/>
                <a:sym typeface="Calibri"/>
              </a:rPr>
              <a:t> : https://www.linkedin.com/in/nihal-sayed-2a1758199</a:t>
            </a:r>
          </a:p>
          <a:p>
            <a:pPr lvl="3">
              <a:buClr>
                <a:schemeClr val="dk1"/>
              </a:buClr>
              <a:buSzPts val="1800"/>
            </a:pPr>
            <a:endParaRPr lang="en-US"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63855-4F2D-53DD-4885-CC52A688373C}"/>
              </a:ext>
            </a:extLst>
          </p:cNvPr>
          <p:cNvSpPr txBox="1"/>
          <p:nvPr/>
        </p:nvSpPr>
        <p:spPr>
          <a:xfrm>
            <a:off x="530942" y="589935"/>
            <a:ext cx="11169445" cy="5386090"/>
          </a:xfrm>
          <a:prstGeom prst="rect">
            <a:avLst/>
          </a:prstGeom>
          <a:noFill/>
        </p:spPr>
        <p:txBody>
          <a:bodyPr wrap="square" rtlCol="0">
            <a:spAutoFit/>
          </a:bodyPr>
          <a:lstStyle/>
          <a:p>
            <a:r>
              <a:rPr lang="en-US" sz="3200" b="1" dirty="0"/>
              <a:t>Project Objective :</a:t>
            </a:r>
          </a:p>
          <a:p>
            <a:r>
              <a:rPr lang="en-IN" sz="1800" dirty="0"/>
              <a:t>The primary objective of the project is to create an web application using Python Flask which can create and store the notes that a user can create . The basic functionality of app includes</a:t>
            </a:r>
          </a:p>
          <a:p>
            <a:pPr marL="285750" indent="-285750">
              <a:buFont typeface="Arial" panose="020B0604020202020204" pitchFamily="34" charset="0"/>
              <a:buChar char="•"/>
            </a:pPr>
            <a:r>
              <a:rPr lang="en-IN" sz="1800" dirty="0"/>
              <a:t>Take notes from user</a:t>
            </a:r>
          </a:p>
          <a:p>
            <a:pPr marL="285750" indent="-285750">
              <a:buFont typeface="Arial" panose="020B0604020202020204" pitchFamily="34" charset="0"/>
              <a:buChar char="•"/>
            </a:pPr>
            <a:r>
              <a:rPr lang="en-IN" sz="1800" dirty="0"/>
              <a:t>Save them in the order with newest at top</a:t>
            </a:r>
          </a:p>
          <a:p>
            <a:pPr marL="285750" indent="-285750">
              <a:buFont typeface="Arial" panose="020B0604020202020204" pitchFamily="34" charset="0"/>
              <a:buChar char="•"/>
            </a:pPr>
            <a:r>
              <a:rPr lang="en-IN" sz="1800" dirty="0"/>
              <a:t>Ease of usage and practicality</a:t>
            </a:r>
          </a:p>
          <a:p>
            <a:endParaRPr lang="en-IN" sz="3200" b="1" dirty="0"/>
          </a:p>
          <a:p>
            <a:r>
              <a:rPr lang="en-IN" sz="3200" b="1" dirty="0"/>
              <a:t>Tech Stack</a:t>
            </a:r>
          </a:p>
          <a:p>
            <a:pPr marL="285750" indent="-285750">
              <a:buFont typeface="Arial" panose="020B0604020202020204" pitchFamily="34" charset="0"/>
              <a:buChar char="•"/>
            </a:pPr>
            <a:r>
              <a:rPr lang="en-IN" sz="1800" dirty="0"/>
              <a:t>Python</a:t>
            </a:r>
          </a:p>
          <a:p>
            <a:pPr marL="285750" indent="-285750">
              <a:buFont typeface="Arial" panose="020B0604020202020204" pitchFamily="34" charset="0"/>
              <a:buChar char="•"/>
            </a:pPr>
            <a:r>
              <a:rPr lang="en-IN" sz="1800" dirty="0"/>
              <a:t>Flask</a:t>
            </a:r>
          </a:p>
          <a:p>
            <a:pPr marL="285750" indent="-285750">
              <a:buFont typeface="Arial" panose="020B0604020202020204" pitchFamily="34" charset="0"/>
              <a:buChar char="•"/>
            </a:pPr>
            <a:r>
              <a:rPr lang="en-IN" sz="1800" dirty="0"/>
              <a:t>HTML</a:t>
            </a:r>
          </a:p>
          <a:p>
            <a:endParaRPr lang="en-IN" sz="3200" b="1" dirty="0"/>
          </a:p>
          <a:p>
            <a:endParaRPr lang="en-US" sz="1800" b="1" dirty="0"/>
          </a:p>
          <a:p>
            <a:endParaRPr lang="en-US" sz="1800" b="1" dirty="0"/>
          </a:p>
          <a:p>
            <a:endParaRPr lang="en-US" sz="1800" b="1" dirty="0"/>
          </a:p>
          <a:p>
            <a:endParaRPr lang="en-US" sz="1800" b="1" dirty="0"/>
          </a:p>
        </p:txBody>
      </p:sp>
    </p:spTree>
    <p:extLst>
      <p:ext uri="{BB962C8B-B14F-4D97-AF65-F5344CB8AC3E}">
        <p14:creationId xmlns:p14="http://schemas.microsoft.com/office/powerpoint/2010/main" val="22803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DD732-5398-8ABD-14BE-08DF3CDF1CC9}"/>
              </a:ext>
            </a:extLst>
          </p:cNvPr>
          <p:cNvSpPr txBox="1"/>
          <p:nvPr/>
        </p:nvSpPr>
        <p:spPr>
          <a:xfrm>
            <a:off x="401217" y="373224"/>
            <a:ext cx="11383347" cy="1877437"/>
          </a:xfrm>
          <a:prstGeom prst="rect">
            <a:avLst/>
          </a:prstGeom>
          <a:noFill/>
        </p:spPr>
        <p:txBody>
          <a:bodyPr wrap="square" rtlCol="0">
            <a:spAutoFit/>
          </a:bodyPr>
          <a:lstStyle/>
          <a:p>
            <a:r>
              <a:rPr lang="en-US" sz="3200" b="1" dirty="0"/>
              <a:t>Code and bugs</a:t>
            </a:r>
          </a:p>
          <a:p>
            <a:endParaRPr lang="en-US" sz="3200" b="1" dirty="0"/>
          </a:p>
          <a:p>
            <a:r>
              <a:rPr lang="en-US" sz="2000" dirty="0"/>
              <a:t>App.py</a:t>
            </a:r>
          </a:p>
          <a:p>
            <a:endParaRPr lang="en-IN" sz="3200" b="1" dirty="0"/>
          </a:p>
        </p:txBody>
      </p:sp>
      <p:pic>
        <p:nvPicPr>
          <p:cNvPr id="4" name="Picture 3">
            <a:extLst>
              <a:ext uri="{FF2B5EF4-FFF2-40B4-BE49-F238E27FC236}">
                <a16:creationId xmlns:a16="http://schemas.microsoft.com/office/drawing/2014/main" id="{60BA15E7-13CF-DBDA-C4C9-2907F19738E0}"/>
              </a:ext>
            </a:extLst>
          </p:cNvPr>
          <p:cNvPicPr>
            <a:picLocks noChangeAspect="1"/>
          </p:cNvPicPr>
          <p:nvPr/>
        </p:nvPicPr>
        <p:blipFill>
          <a:blip r:embed="rId2"/>
          <a:stretch>
            <a:fillRect/>
          </a:stretch>
        </p:blipFill>
        <p:spPr>
          <a:xfrm>
            <a:off x="803601" y="1784862"/>
            <a:ext cx="9726382" cy="4277322"/>
          </a:xfrm>
          <a:prstGeom prst="rect">
            <a:avLst/>
          </a:prstGeom>
        </p:spPr>
      </p:pic>
    </p:spTree>
    <p:extLst>
      <p:ext uri="{BB962C8B-B14F-4D97-AF65-F5344CB8AC3E}">
        <p14:creationId xmlns:p14="http://schemas.microsoft.com/office/powerpoint/2010/main" val="276880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D926B-C894-0DCB-039C-E91785798B34}"/>
              </a:ext>
            </a:extLst>
          </p:cNvPr>
          <p:cNvSpPr txBox="1"/>
          <p:nvPr/>
        </p:nvSpPr>
        <p:spPr>
          <a:xfrm>
            <a:off x="410547" y="373224"/>
            <a:ext cx="10870163" cy="400110"/>
          </a:xfrm>
          <a:prstGeom prst="rect">
            <a:avLst/>
          </a:prstGeom>
          <a:noFill/>
        </p:spPr>
        <p:txBody>
          <a:bodyPr wrap="square" rtlCol="0">
            <a:spAutoFit/>
          </a:bodyPr>
          <a:lstStyle/>
          <a:p>
            <a:r>
              <a:rPr lang="en-US" sz="2000" dirty="0"/>
              <a:t>Home.html</a:t>
            </a:r>
            <a:endParaRPr lang="en-IN" sz="2000" dirty="0"/>
          </a:p>
        </p:txBody>
      </p:sp>
      <p:pic>
        <p:nvPicPr>
          <p:cNvPr id="4" name="Picture 3">
            <a:extLst>
              <a:ext uri="{FF2B5EF4-FFF2-40B4-BE49-F238E27FC236}">
                <a16:creationId xmlns:a16="http://schemas.microsoft.com/office/drawing/2014/main" id="{78DD898D-0B70-77F8-B361-100C12973C95}"/>
              </a:ext>
            </a:extLst>
          </p:cNvPr>
          <p:cNvPicPr>
            <a:picLocks noChangeAspect="1"/>
          </p:cNvPicPr>
          <p:nvPr/>
        </p:nvPicPr>
        <p:blipFill>
          <a:blip r:embed="rId2"/>
          <a:stretch>
            <a:fillRect/>
          </a:stretch>
        </p:blipFill>
        <p:spPr>
          <a:xfrm>
            <a:off x="897297" y="858417"/>
            <a:ext cx="8818725" cy="5289501"/>
          </a:xfrm>
          <a:prstGeom prst="rect">
            <a:avLst/>
          </a:prstGeom>
        </p:spPr>
      </p:pic>
    </p:spTree>
    <p:extLst>
      <p:ext uri="{BB962C8B-B14F-4D97-AF65-F5344CB8AC3E}">
        <p14:creationId xmlns:p14="http://schemas.microsoft.com/office/powerpoint/2010/main" val="200337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56F05-0F72-D7B1-B8FB-203B0D94B721}"/>
              </a:ext>
            </a:extLst>
          </p:cNvPr>
          <p:cNvSpPr txBox="1"/>
          <p:nvPr/>
        </p:nvSpPr>
        <p:spPr>
          <a:xfrm>
            <a:off x="772886" y="531845"/>
            <a:ext cx="10646228" cy="400110"/>
          </a:xfrm>
          <a:prstGeom prst="rect">
            <a:avLst/>
          </a:prstGeom>
          <a:noFill/>
        </p:spPr>
        <p:txBody>
          <a:bodyPr wrap="square" rtlCol="0">
            <a:spAutoFit/>
          </a:bodyPr>
          <a:lstStyle/>
          <a:p>
            <a:r>
              <a:rPr lang="en-US" sz="2000" dirty="0"/>
              <a:t>http://127.0.0.1:5000</a:t>
            </a:r>
            <a:endParaRPr lang="en-IN" sz="2000" dirty="0"/>
          </a:p>
        </p:txBody>
      </p:sp>
      <p:pic>
        <p:nvPicPr>
          <p:cNvPr id="4" name="Picture 3">
            <a:extLst>
              <a:ext uri="{FF2B5EF4-FFF2-40B4-BE49-F238E27FC236}">
                <a16:creationId xmlns:a16="http://schemas.microsoft.com/office/drawing/2014/main" id="{5DD8E235-FAA1-C4C1-EBF3-0604C5F5CFF7}"/>
              </a:ext>
            </a:extLst>
          </p:cNvPr>
          <p:cNvPicPr>
            <a:picLocks noChangeAspect="1"/>
          </p:cNvPicPr>
          <p:nvPr/>
        </p:nvPicPr>
        <p:blipFill>
          <a:blip r:embed="rId2"/>
          <a:stretch>
            <a:fillRect/>
          </a:stretch>
        </p:blipFill>
        <p:spPr>
          <a:xfrm>
            <a:off x="914400" y="1117610"/>
            <a:ext cx="9456764" cy="5208545"/>
          </a:xfrm>
          <a:prstGeom prst="rect">
            <a:avLst/>
          </a:prstGeom>
        </p:spPr>
      </p:pic>
    </p:spTree>
    <p:extLst>
      <p:ext uri="{BB962C8B-B14F-4D97-AF65-F5344CB8AC3E}">
        <p14:creationId xmlns:p14="http://schemas.microsoft.com/office/powerpoint/2010/main" val="11734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B5B05-EAB3-36F9-9235-FA7824416CB5}"/>
              </a:ext>
            </a:extLst>
          </p:cNvPr>
          <p:cNvSpPr txBox="1"/>
          <p:nvPr/>
        </p:nvSpPr>
        <p:spPr>
          <a:xfrm>
            <a:off x="242596" y="531845"/>
            <a:ext cx="9946432" cy="4093428"/>
          </a:xfrm>
          <a:prstGeom prst="rect">
            <a:avLst/>
          </a:prstGeom>
          <a:noFill/>
        </p:spPr>
        <p:txBody>
          <a:bodyPr wrap="square" rtlCol="0">
            <a:spAutoFit/>
          </a:bodyPr>
          <a:lstStyle/>
          <a:p>
            <a:r>
              <a:rPr lang="en-US" sz="2000" dirty="0"/>
              <a:t>Bug identified in app.py</a:t>
            </a:r>
          </a:p>
          <a:p>
            <a:endParaRPr lang="en-US" sz="2000" dirty="0"/>
          </a:p>
          <a:p>
            <a:r>
              <a:rPr lang="en-US" sz="2000" dirty="0"/>
              <a:t>The POST method is used to submit notes, but we are trying to access the note using </a:t>
            </a:r>
            <a:r>
              <a:rPr lang="en-US" sz="2000" dirty="0" err="1"/>
              <a:t>request.args.get</a:t>
            </a:r>
            <a:r>
              <a:rPr lang="en-US" sz="2000" dirty="0"/>
              <a:t>() which is appropriate for GET requests. For POST requests, we should use </a:t>
            </a:r>
            <a:r>
              <a:rPr lang="en-US" sz="2000" dirty="0" err="1"/>
              <a:t>request.form.get</a:t>
            </a:r>
            <a:r>
              <a:rPr lang="en-US" sz="2000" dirty="0"/>
              <a:t>() to access form data. Below  is the correct code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IN" sz="2000" dirty="0"/>
          </a:p>
        </p:txBody>
      </p:sp>
      <p:pic>
        <p:nvPicPr>
          <p:cNvPr id="9" name="Picture 8">
            <a:extLst>
              <a:ext uri="{FF2B5EF4-FFF2-40B4-BE49-F238E27FC236}">
                <a16:creationId xmlns:a16="http://schemas.microsoft.com/office/drawing/2014/main" id="{3271EB5A-C799-3086-DD9C-BC2ADB864808}"/>
              </a:ext>
            </a:extLst>
          </p:cNvPr>
          <p:cNvPicPr>
            <a:picLocks noChangeAspect="1"/>
          </p:cNvPicPr>
          <p:nvPr/>
        </p:nvPicPr>
        <p:blipFill>
          <a:blip r:embed="rId2"/>
          <a:stretch>
            <a:fillRect/>
          </a:stretch>
        </p:blipFill>
        <p:spPr>
          <a:xfrm>
            <a:off x="419305" y="2249434"/>
            <a:ext cx="8594066" cy="4002599"/>
          </a:xfrm>
          <a:prstGeom prst="rect">
            <a:avLst/>
          </a:prstGeom>
        </p:spPr>
      </p:pic>
    </p:spTree>
    <p:extLst>
      <p:ext uri="{BB962C8B-B14F-4D97-AF65-F5344CB8AC3E}">
        <p14:creationId xmlns:p14="http://schemas.microsoft.com/office/powerpoint/2010/main" val="413758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F50FD2-4122-ABAE-3809-FA48AB81E42D}"/>
              </a:ext>
            </a:extLst>
          </p:cNvPr>
          <p:cNvSpPr txBox="1"/>
          <p:nvPr/>
        </p:nvSpPr>
        <p:spPr>
          <a:xfrm>
            <a:off x="492189" y="457267"/>
            <a:ext cx="9920773" cy="1631216"/>
          </a:xfrm>
          <a:prstGeom prst="rect">
            <a:avLst/>
          </a:prstGeom>
          <a:noFill/>
        </p:spPr>
        <p:txBody>
          <a:bodyPr wrap="square">
            <a:spAutoFit/>
          </a:bodyPr>
          <a:lstStyle/>
          <a:p>
            <a:r>
              <a:rPr lang="en-US" sz="2000" dirty="0"/>
              <a:t>Bug identified in home.html</a:t>
            </a:r>
          </a:p>
          <a:p>
            <a:endParaRPr lang="en-US" sz="2000" dirty="0"/>
          </a:p>
          <a:p>
            <a:r>
              <a:rPr lang="en-US" sz="2000" dirty="0"/>
              <a:t>Since we want to send data via a POST request, we need to specify the method attribute of the form as "post". Additionally, we need to include the action attribute to indicate where the form data should be sent. Below is the corrected code</a:t>
            </a:r>
          </a:p>
        </p:txBody>
      </p:sp>
      <p:pic>
        <p:nvPicPr>
          <p:cNvPr id="6" name="Picture 5">
            <a:extLst>
              <a:ext uri="{FF2B5EF4-FFF2-40B4-BE49-F238E27FC236}">
                <a16:creationId xmlns:a16="http://schemas.microsoft.com/office/drawing/2014/main" id="{D8A87FD3-AF5C-C649-7FF6-D22150ECA2E2}"/>
              </a:ext>
            </a:extLst>
          </p:cNvPr>
          <p:cNvPicPr>
            <a:picLocks noChangeAspect="1"/>
          </p:cNvPicPr>
          <p:nvPr/>
        </p:nvPicPr>
        <p:blipFill>
          <a:blip r:embed="rId2"/>
          <a:stretch>
            <a:fillRect/>
          </a:stretch>
        </p:blipFill>
        <p:spPr>
          <a:xfrm>
            <a:off x="492189" y="2191691"/>
            <a:ext cx="7881219" cy="3994504"/>
          </a:xfrm>
          <a:prstGeom prst="rect">
            <a:avLst/>
          </a:prstGeom>
        </p:spPr>
      </p:pic>
    </p:spTree>
    <p:extLst>
      <p:ext uri="{BB962C8B-B14F-4D97-AF65-F5344CB8AC3E}">
        <p14:creationId xmlns:p14="http://schemas.microsoft.com/office/powerpoint/2010/main" val="156635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09C84E-8B2B-213E-CA48-DA9CA0CE07E7}"/>
              </a:ext>
            </a:extLst>
          </p:cNvPr>
          <p:cNvSpPr txBox="1"/>
          <p:nvPr/>
        </p:nvSpPr>
        <p:spPr>
          <a:xfrm>
            <a:off x="373225" y="354563"/>
            <a:ext cx="10067730" cy="615553"/>
          </a:xfrm>
          <a:prstGeom prst="rect">
            <a:avLst/>
          </a:prstGeom>
          <a:noFill/>
        </p:spPr>
        <p:txBody>
          <a:bodyPr wrap="square" rtlCol="0">
            <a:spAutoFit/>
          </a:bodyPr>
          <a:lstStyle/>
          <a:p>
            <a:r>
              <a:rPr lang="en-US" sz="2000" dirty="0"/>
              <a:t>Fixed and deployed at http://127.0.0.1:5000</a:t>
            </a:r>
            <a:endParaRPr lang="en-IN" sz="2000" dirty="0"/>
          </a:p>
          <a:p>
            <a:endParaRPr lang="en-IN" dirty="0"/>
          </a:p>
        </p:txBody>
      </p:sp>
      <p:pic>
        <p:nvPicPr>
          <p:cNvPr id="4" name="Picture 3">
            <a:extLst>
              <a:ext uri="{FF2B5EF4-FFF2-40B4-BE49-F238E27FC236}">
                <a16:creationId xmlns:a16="http://schemas.microsoft.com/office/drawing/2014/main" id="{C88843CF-2E1D-993B-9C39-BBD1DBF0C0F8}"/>
              </a:ext>
            </a:extLst>
          </p:cNvPr>
          <p:cNvPicPr>
            <a:picLocks noChangeAspect="1"/>
          </p:cNvPicPr>
          <p:nvPr/>
        </p:nvPicPr>
        <p:blipFill>
          <a:blip r:embed="rId2"/>
          <a:stretch>
            <a:fillRect/>
          </a:stretch>
        </p:blipFill>
        <p:spPr>
          <a:xfrm>
            <a:off x="478164" y="887038"/>
            <a:ext cx="9857851" cy="5083923"/>
          </a:xfrm>
          <a:prstGeom prst="rect">
            <a:avLst/>
          </a:prstGeom>
        </p:spPr>
      </p:pic>
    </p:spTree>
    <p:extLst>
      <p:ext uri="{BB962C8B-B14F-4D97-AF65-F5344CB8AC3E}">
        <p14:creationId xmlns:p14="http://schemas.microsoft.com/office/powerpoint/2010/main" val="13661041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396</Words>
  <Application>Microsoft Office PowerPoint</Application>
  <PresentationFormat>Widescreen</PresentationFormat>
  <Paragraphs>46</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 Black</vt:lpstr>
      <vt:lpstr>Libre Baskerville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Nihal Sayed</cp:lastModifiedBy>
  <cp:revision>3</cp:revision>
  <dcterms:created xsi:type="dcterms:W3CDTF">2021-02-16T05:19:01Z</dcterms:created>
  <dcterms:modified xsi:type="dcterms:W3CDTF">2024-02-27T14:39:43Z</dcterms:modified>
</cp:coreProperties>
</file>