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0"/>
  </p:notesMasterIdLst>
  <p:sldIdLst>
    <p:sldId id="257" r:id="rId2"/>
    <p:sldId id="265" r:id="rId3"/>
    <p:sldId id="259" r:id="rId4"/>
    <p:sldId id="262" r:id="rId5"/>
    <p:sldId id="258" r:id="rId6"/>
    <p:sldId id="266" r:id="rId7"/>
    <p:sldId id="267" r:id="rId8"/>
    <p:sldId id="260" r:id="rId9"/>
    <p:sldId id="268" r:id="rId10"/>
    <p:sldId id="270" r:id="rId11"/>
    <p:sldId id="261" r:id="rId12"/>
    <p:sldId id="269" r:id="rId13"/>
    <p:sldId id="274" r:id="rId14"/>
    <p:sldId id="275" r:id="rId15"/>
    <p:sldId id="276"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C7D79-0EBA-4EBF-BA19-4EE97C4D6A1F}"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42532-D58B-4CAE-A8AD-BC3721020592}" type="slidenum">
              <a:rPr lang="en-IN" smtClean="0"/>
              <a:t>‹#›</a:t>
            </a:fld>
            <a:endParaRPr lang="en-IN"/>
          </a:p>
        </p:txBody>
      </p:sp>
    </p:spTree>
    <p:extLst>
      <p:ext uri="{BB962C8B-B14F-4D97-AF65-F5344CB8AC3E}">
        <p14:creationId xmlns:p14="http://schemas.microsoft.com/office/powerpoint/2010/main" val="10204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277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4851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145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58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8966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4780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58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8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30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48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9301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683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21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33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212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86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097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58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a:xfrm>
            <a:off x="5332412" y="5883275"/>
            <a:ext cx="4324044"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32915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86841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19107096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22112619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29685952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3057576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19661937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1885391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246155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a:xfrm>
            <a:off x="10951856" y="5867131"/>
            <a:ext cx="551167"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421100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69167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401702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34427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316304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7922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60413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304572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Garamond"/>
              <a:sym typeface="Garamond"/>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IN" sz="1000" b="0" i="0" u="none" strike="noStrike" kern="0" cap="none" spc="0" normalizeH="0" baseline="0" noProof="0" smtClean="0">
                <a:ln>
                  <a:noFill/>
                </a:ln>
                <a:solidFill>
                  <a:srgbClr val="000000"/>
                </a:solidFill>
                <a:effectLst/>
                <a:uLnTx/>
                <a:uFillTx/>
                <a:latin typeface="Garamond"/>
                <a:sym typeface="Garamond"/>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lang="en-IN" sz="1000" b="0" i="0" u="none" strike="noStrike" kern="0" cap="none" spc="0" normalizeH="0" baseline="0" noProof="0">
              <a:ln>
                <a:noFill/>
              </a:ln>
              <a:solidFill>
                <a:srgbClr val="000000"/>
              </a:solidFill>
              <a:effectLst/>
              <a:uLnTx/>
              <a:uFillTx/>
              <a:latin typeface="Garamond"/>
              <a:sym typeface="Garamond"/>
            </a:endParaRPr>
          </a:p>
        </p:txBody>
      </p:sp>
    </p:spTree>
    <p:extLst>
      <p:ext uri="{BB962C8B-B14F-4D97-AF65-F5344CB8AC3E}">
        <p14:creationId xmlns:p14="http://schemas.microsoft.com/office/powerpoint/2010/main" val="83326191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p:nvPr/>
        </p:nvSpPr>
        <p:spPr>
          <a:xfrm>
            <a:off x="3614469" y="4545859"/>
            <a:ext cx="4921500" cy="5847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endParaRPr kumimoji="0" sz="1600" b="0" i="0" u="none" strike="noStrike" kern="0" cap="none" spc="0" normalizeH="0" baseline="0" noProof="0" dirty="0">
              <a:ln>
                <a:noFill/>
              </a:ln>
              <a:solidFill>
                <a:srgbClr val="FF0000"/>
              </a:solidFill>
              <a:effectLst/>
              <a:uLnTx/>
              <a:uFillTx/>
              <a:latin typeface="Arial Black"/>
              <a:ea typeface="Arial Black"/>
              <a:cs typeface="Arial Black"/>
              <a:sym typeface="Arial Black"/>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IN" sz="1600" b="0" i="0" u="none" strike="noStrike" kern="0" cap="none" spc="0" normalizeH="0" baseline="0" noProof="0" dirty="0" smtClean="0">
                <a:ln>
                  <a:noFill/>
                </a:ln>
                <a:solidFill>
                  <a:srgbClr val="FF0000"/>
                </a:solidFill>
                <a:effectLst/>
                <a:uLnTx/>
                <a:uFillTx/>
                <a:latin typeface="Arial Black"/>
                <a:ea typeface="Arial Black"/>
                <a:cs typeface="Arial Black"/>
                <a:sym typeface="Arial Black"/>
              </a:rPr>
              <a:t>Date:04th June </a:t>
            </a:r>
            <a:r>
              <a:rPr kumimoji="0" lang="en-IN" sz="1600" b="0" i="0" u="none" strike="noStrike" kern="0" cap="none" spc="0" normalizeH="0" baseline="0" noProof="0" dirty="0">
                <a:ln>
                  <a:noFill/>
                </a:ln>
                <a:solidFill>
                  <a:srgbClr val="FF0000"/>
                </a:solidFill>
                <a:effectLst/>
                <a:uLnTx/>
                <a:uFillTx/>
                <a:latin typeface="Arial Black"/>
                <a:ea typeface="Arial Black"/>
                <a:cs typeface="Arial Black"/>
                <a:sym typeface="Arial Black"/>
              </a:rPr>
              <a:t>2024</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2" name="Google Shape;152;p1"/>
          <p:cNvSpPr/>
          <p:nvPr/>
        </p:nvSpPr>
        <p:spPr>
          <a:xfrm>
            <a:off x="3048000" y="2274838"/>
            <a:ext cx="609600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374151"/>
              </a:solidFill>
              <a:effectLst/>
              <a:uLnTx/>
              <a:uFillTx/>
              <a:latin typeface="Arial"/>
              <a:ea typeface="Arial"/>
              <a:cs typeface="Arial"/>
              <a:sym typeface="Arial"/>
            </a:endParaRPr>
          </a:p>
        </p:txBody>
      </p:sp>
      <p:sp>
        <p:nvSpPr>
          <p:cNvPr id="153" name="Google Shape;153;p1"/>
          <p:cNvSpPr/>
          <p:nvPr/>
        </p:nvSpPr>
        <p:spPr>
          <a:xfrm>
            <a:off x="2497393" y="803089"/>
            <a:ext cx="7155653" cy="317009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a:buNone/>
              <a:tabLst/>
              <a:defRPr/>
            </a:pPr>
            <a:r>
              <a:rPr kumimoji="0" lang="en-IN" sz="4000" b="0" i="0" u="none" strike="noStrike" kern="0" cap="none" spc="0" normalizeH="0" baseline="0" noProof="0" dirty="0" smtClean="0">
                <a:ln>
                  <a:noFill/>
                </a:ln>
                <a:solidFill>
                  <a:schemeClr val="tx2"/>
                </a:solidFill>
                <a:effectLst/>
                <a:uLnTx/>
                <a:uFillTx/>
                <a:latin typeface="Arial"/>
                <a:ea typeface="Arial"/>
                <a:cs typeface="Arial"/>
                <a:sym typeface="Arial"/>
              </a:rPr>
              <a:t>Empowering </a:t>
            </a:r>
            <a:r>
              <a:rPr kumimoji="0" lang="en-IN" sz="4000" b="0" i="0" u="none" strike="noStrike" kern="0" cap="none" spc="0" normalizeH="0" baseline="0" noProof="0" dirty="0">
                <a:ln>
                  <a:noFill/>
                </a:ln>
                <a:solidFill>
                  <a:schemeClr val="tx2"/>
                </a:solidFill>
                <a:effectLst/>
                <a:uLnTx/>
                <a:uFillTx/>
                <a:latin typeface="Arial"/>
                <a:ea typeface="Arial"/>
                <a:cs typeface="Arial"/>
                <a:sym typeface="Arial"/>
              </a:rPr>
              <a:t>Financial Security: Detecting Fraudulent Transactions using Advanced Machine Learning Techniques and Predictive </a:t>
            </a:r>
            <a:r>
              <a:rPr kumimoji="0" lang="en-IN" sz="4000" b="0" i="0" u="none" strike="noStrike" kern="0" cap="none" spc="0" normalizeH="0" baseline="0" noProof="0" dirty="0" smtClean="0">
                <a:ln>
                  <a:noFill/>
                </a:ln>
                <a:solidFill>
                  <a:schemeClr val="tx2"/>
                </a:solidFill>
                <a:effectLst/>
                <a:uLnTx/>
                <a:uFillTx/>
                <a:latin typeface="Arial"/>
                <a:ea typeface="Arial"/>
                <a:cs typeface="Arial"/>
                <a:sym typeface="Arial"/>
              </a:rPr>
              <a:t>Analytics</a:t>
            </a:r>
            <a:endParaRPr kumimoji="0" sz="4000" b="0" i="0" u="none" strike="noStrike" kern="0" cap="none" spc="0" normalizeH="0" baseline="0" noProof="0" dirty="0">
              <a:ln>
                <a:noFill/>
              </a:ln>
              <a:solidFill>
                <a:schemeClr val="tx2"/>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33639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6" name="Google Shape;187;p27"/>
          <p:cNvSpPr txBox="1">
            <a:spLocks noGrp="1"/>
          </p:cNvSpPr>
          <p:nvPr>
            <p:ph type="title"/>
          </p:nvPr>
        </p:nvSpPr>
        <p:spPr>
          <a:xfrm>
            <a:off x="2063142" y="-150009"/>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Preprocessing-Pairplot</a:t>
            </a:r>
            <a:endParaRPr dirty="0"/>
          </a:p>
        </p:txBody>
      </p:sp>
      <p:pic>
        <p:nvPicPr>
          <p:cNvPr id="4" name="Picture 3"/>
          <p:cNvPicPr>
            <a:picLocks noChangeAspect="1"/>
          </p:cNvPicPr>
          <p:nvPr/>
        </p:nvPicPr>
        <p:blipFill>
          <a:blip r:embed="rId3"/>
          <a:stretch>
            <a:fillRect/>
          </a:stretch>
        </p:blipFill>
        <p:spPr>
          <a:xfrm>
            <a:off x="2503577" y="855570"/>
            <a:ext cx="8268926" cy="4711430"/>
          </a:xfrm>
          <a:prstGeom prst="rect">
            <a:avLst/>
          </a:prstGeom>
        </p:spPr>
      </p:pic>
      <p:sp>
        <p:nvSpPr>
          <p:cNvPr id="5" name="TextBox 4"/>
          <p:cNvSpPr txBox="1"/>
          <p:nvPr/>
        </p:nvSpPr>
        <p:spPr>
          <a:xfrm>
            <a:off x="3013166" y="5643154"/>
            <a:ext cx="7572754" cy="369332"/>
          </a:xfrm>
          <a:prstGeom prst="rect">
            <a:avLst/>
          </a:prstGeom>
          <a:noFill/>
        </p:spPr>
        <p:txBody>
          <a:bodyPr wrap="square" rtlCol="0">
            <a:spAutoFit/>
          </a:bodyPr>
          <a:lstStyle/>
          <a:p>
            <a:r>
              <a:rPr lang="en-IN" dirty="0" smtClean="0"/>
              <a:t>No conclusive observation was made from the </a:t>
            </a:r>
            <a:r>
              <a:rPr lang="en-IN" dirty="0" err="1" smtClean="0"/>
              <a:t>pairplot</a:t>
            </a:r>
            <a:endParaRPr lang="en-IN" dirty="0"/>
          </a:p>
        </p:txBody>
      </p:sp>
    </p:spTree>
    <p:extLst>
      <p:ext uri="{BB962C8B-B14F-4D97-AF65-F5344CB8AC3E}">
        <p14:creationId xmlns:p14="http://schemas.microsoft.com/office/powerpoint/2010/main" val="164640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024208" y="873825"/>
            <a:ext cx="8704752" cy="4393708"/>
          </a:xfrm>
          <a:prstGeom prst="rect">
            <a:avLst/>
          </a:prstGeom>
        </p:spPr>
      </p:pic>
      <p:sp>
        <p:nvSpPr>
          <p:cNvPr id="5" name="Google Shape;187;p27"/>
          <p:cNvSpPr txBox="1">
            <a:spLocks/>
          </p:cNvSpPr>
          <p:nvPr/>
        </p:nvSpPr>
        <p:spPr>
          <a:xfrm>
            <a:off x="1972155" y="0"/>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err="1" smtClean="0"/>
              <a:t>Preprocessing</a:t>
            </a:r>
            <a:endParaRPr lang="en-IN" dirty="0"/>
          </a:p>
        </p:txBody>
      </p:sp>
      <p:sp>
        <p:nvSpPr>
          <p:cNvPr id="4" name="TextBox 3"/>
          <p:cNvSpPr txBox="1"/>
          <p:nvPr/>
        </p:nvSpPr>
        <p:spPr>
          <a:xfrm>
            <a:off x="1972155" y="5329645"/>
            <a:ext cx="9680112"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err="1" smtClean="0"/>
              <a:t>StandardScaler</a:t>
            </a:r>
            <a:r>
              <a:rPr lang="en-IN" sz="2000" dirty="0" smtClean="0"/>
              <a:t> was used to normalise the data for the columns-</a:t>
            </a:r>
            <a:r>
              <a:rPr lang="en-IN" sz="2000" dirty="0"/>
              <a:t>'</a:t>
            </a:r>
            <a:r>
              <a:rPr lang="en-IN" sz="2000" dirty="0" err="1"/>
              <a:t>accountAgeDays</a:t>
            </a:r>
            <a:r>
              <a:rPr lang="en-IN" sz="2000" dirty="0"/>
              <a:t>','</a:t>
            </a:r>
            <a:r>
              <a:rPr lang="en-IN" sz="2000" dirty="0" err="1"/>
              <a:t>numItems</a:t>
            </a:r>
            <a:r>
              <a:rPr lang="en-IN" sz="2000" dirty="0"/>
              <a:t>', </a:t>
            </a:r>
            <a:r>
              <a:rPr lang="en-IN" sz="2000" dirty="0" smtClean="0"/>
              <a:t>'</a:t>
            </a:r>
            <a:r>
              <a:rPr lang="en-IN" sz="2000" dirty="0" err="1" smtClean="0"/>
              <a:t>paymentMethodAgeDays</a:t>
            </a:r>
            <a:r>
              <a:rPr lang="en-IN" sz="2000" dirty="0"/>
              <a:t> </a:t>
            </a:r>
            <a:r>
              <a:rPr lang="en-IN" sz="2000" dirty="0" smtClean="0"/>
              <a:t>as </a:t>
            </a:r>
            <a:r>
              <a:rPr lang="en-IN" sz="2000" dirty="0" err="1" smtClean="0"/>
              <a:t>StandardScaler</a:t>
            </a:r>
            <a:r>
              <a:rPr lang="en-IN" sz="2000" dirty="0" smtClean="0"/>
              <a:t>() is</a:t>
            </a:r>
            <a:r>
              <a:rPr lang="en-IN" sz="2000" dirty="0"/>
              <a:t> </a:t>
            </a:r>
            <a:r>
              <a:rPr lang="en-US" sz="2000" dirty="0"/>
              <a:t>l</a:t>
            </a:r>
            <a:r>
              <a:rPr lang="en-US" altLang="en-US" sz="2000" dirty="0" smtClean="0"/>
              <a:t>ess </a:t>
            </a:r>
            <a:r>
              <a:rPr lang="en-US" altLang="en-US" sz="2000" dirty="0"/>
              <a:t>sensitive to outliers compared to </a:t>
            </a:r>
            <a:r>
              <a:rPr lang="en-US" altLang="en-US" sz="2000" dirty="0" err="1"/>
              <a:t>MinMaxScaler</a:t>
            </a:r>
            <a:r>
              <a:rPr lang="en-US" altLang="en-US" sz="2000" dirty="0"/>
              <a:t> but can still be influenced by extreme </a:t>
            </a:r>
            <a:r>
              <a:rPr lang="en-US" altLang="en-US" sz="2000" dirty="0" smtClean="0"/>
              <a:t>values and also useful </a:t>
            </a:r>
            <a:r>
              <a:rPr lang="en-US" altLang="en-US" sz="2000" dirty="0"/>
              <a:t>for algorithms that assume normally distributed data (e.g</a:t>
            </a:r>
            <a:r>
              <a:rPr lang="en-US" altLang="en-US" sz="2000" dirty="0" smtClean="0"/>
              <a:t>.,    logistic regression) </a:t>
            </a:r>
            <a:endParaRPr lang="en-IN" sz="2000" dirty="0" smtClean="0"/>
          </a:p>
          <a:p>
            <a:pPr marL="285750" indent="-285750">
              <a:buFont typeface="Arial" panose="020B0604020202020204" pitchFamily="34" charset="0"/>
              <a:buChar char="•"/>
            </a:pPr>
            <a:endParaRPr lang="en-IN" sz="2000" dirty="0" smtClean="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79290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1571396" y="1682931"/>
            <a:ext cx="10018713" cy="4717869"/>
          </a:xfrm>
          <a:prstGeom prst="rect">
            <a:avLst/>
          </a:prstGeom>
          <a:noFill/>
          <a:ln>
            <a:noFill/>
          </a:ln>
        </p:spPr>
        <p:txBody>
          <a:bodyPr spcFirstLastPara="1" wrap="square" lIns="91425" tIns="45700" rIns="91425" bIns="45700" anchor="t" anchorCtr="0">
            <a:normAutofit/>
          </a:bodyPr>
          <a:lstStyle/>
          <a:p>
            <a:pPr marL="228600" lvl="0" indent="0" algn="l" rtl="0">
              <a:lnSpc>
                <a:spcPct val="100000"/>
              </a:lnSpc>
              <a:spcBef>
                <a:spcPts val="360"/>
              </a:spcBef>
              <a:spcAft>
                <a:spcPts val="0"/>
              </a:spcAft>
              <a:buSzPct val="111290"/>
              <a:buNone/>
            </a:pPr>
            <a:r>
              <a:rPr lang="en-IN" sz="2000" b="1" dirty="0" smtClean="0"/>
              <a:t>Logistic Regression </a:t>
            </a:r>
            <a:r>
              <a:rPr lang="en-IN" sz="2000" dirty="0" smtClean="0"/>
              <a:t>algorithm was selected for following advantages:</a:t>
            </a:r>
          </a:p>
          <a:p>
            <a:pPr marL="457200" lvl="1" indent="0" defTabSz="914400" eaLnBrk="0" fontAlgn="base" hangingPunct="0">
              <a:lnSpc>
                <a:spcPct val="200000"/>
              </a:lnSpc>
              <a:spcBef>
                <a:spcPct val="0"/>
              </a:spcBef>
              <a:spcAft>
                <a:spcPct val="0"/>
              </a:spcAft>
              <a:buClrTx/>
              <a:buSzTx/>
              <a:buFontTx/>
              <a:buChar char="•"/>
            </a:pPr>
            <a:r>
              <a:rPr lang="en-US" altLang="en-US" u="sng" dirty="0"/>
              <a:t>Interpretability</a:t>
            </a:r>
            <a:r>
              <a:rPr lang="en-US" altLang="en-US" dirty="0"/>
              <a:t>: Logistic regression provides interpretable coefficients, making it easier to understand the impact of features on the likelihood of fraud.</a:t>
            </a:r>
          </a:p>
          <a:p>
            <a:pPr marL="457200" lvl="1" indent="0" defTabSz="914400" eaLnBrk="0" fontAlgn="base" hangingPunct="0">
              <a:lnSpc>
                <a:spcPct val="200000"/>
              </a:lnSpc>
              <a:spcBef>
                <a:spcPct val="0"/>
              </a:spcBef>
              <a:spcAft>
                <a:spcPct val="0"/>
              </a:spcAft>
              <a:buClrTx/>
              <a:buSzTx/>
              <a:buFontTx/>
              <a:buChar char="•"/>
            </a:pPr>
            <a:r>
              <a:rPr lang="en-US" altLang="en-US" u="sng" dirty="0"/>
              <a:t>Efficiency</a:t>
            </a:r>
            <a:r>
              <a:rPr lang="en-US" altLang="en-US" dirty="0"/>
              <a:t>: Logistic regression is computationally efficient and can handle large datasets.</a:t>
            </a:r>
          </a:p>
          <a:p>
            <a:pPr marL="457200" lvl="1" indent="0" defTabSz="914400" eaLnBrk="0" fontAlgn="base" hangingPunct="0">
              <a:lnSpc>
                <a:spcPct val="200000"/>
              </a:lnSpc>
              <a:spcBef>
                <a:spcPct val="0"/>
              </a:spcBef>
              <a:spcAft>
                <a:spcPct val="0"/>
              </a:spcAft>
              <a:buClrTx/>
              <a:buSzTx/>
              <a:buFontTx/>
              <a:buChar char="•"/>
            </a:pPr>
            <a:r>
              <a:rPr lang="en-US" altLang="en-US" u="sng" dirty="0"/>
              <a:t>Probabilistic Output</a:t>
            </a:r>
            <a:r>
              <a:rPr lang="en-US" altLang="en-US" dirty="0"/>
              <a:t>: Logistic regression outputs probabilities, which can be useful for setting decision thresholds</a:t>
            </a:r>
            <a:endParaRPr lang="en-IN" dirty="0"/>
          </a:p>
          <a:p>
            <a:pPr marL="228600" lvl="0" indent="0" algn="l" rtl="0">
              <a:lnSpc>
                <a:spcPct val="100000"/>
              </a:lnSpc>
              <a:spcBef>
                <a:spcPts val="360"/>
              </a:spcBef>
              <a:spcAft>
                <a:spcPts val="0"/>
              </a:spcAft>
              <a:buSzPct val="111290"/>
              <a:buNone/>
            </a:pPr>
            <a:endParaRPr lang="en-IN" dirty="0" smtClean="0"/>
          </a:p>
          <a:p>
            <a:pPr marL="571500" indent="-342900">
              <a:spcBef>
                <a:spcPts val="360"/>
              </a:spcBef>
              <a:spcAft>
                <a:spcPts val="0"/>
              </a:spcAft>
              <a:buSzPct val="111290"/>
            </a:pPr>
            <a:endParaRPr b="1" dirty="0"/>
          </a:p>
        </p:txBody>
      </p:sp>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Modelling</a:t>
            </a:r>
            <a:endParaRPr lang="en-IN" dirty="0"/>
          </a:p>
        </p:txBody>
      </p:sp>
    </p:spTree>
    <p:extLst>
      <p:ext uri="{BB962C8B-B14F-4D97-AF65-F5344CB8AC3E}">
        <p14:creationId xmlns:p14="http://schemas.microsoft.com/office/powerpoint/2010/main" val="100280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1571396" y="1682931"/>
            <a:ext cx="10018713" cy="4717869"/>
          </a:xfrm>
          <a:prstGeom prst="rect">
            <a:avLst/>
          </a:prstGeom>
          <a:noFill/>
          <a:ln>
            <a:noFill/>
          </a:ln>
        </p:spPr>
        <p:txBody>
          <a:bodyPr spcFirstLastPara="1" wrap="square" lIns="91425" tIns="45700" rIns="91425" bIns="45700" anchor="t" anchorCtr="0">
            <a:normAutofit/>
          </a:bodyPr>
          <a:lstStyle/>
          <a:p>
            <a:pPr marL="228600" lvl="0" indent="0" algn="l" rtl="0">
              <a:lnSpc>
                <a:spcPct val="100000"/>
              </a:lnSpc>
              <a:spcBef>
                <a:spcPts val="360"/>
              </a:spcBef>
              <a:spcAft>
                <a:spcPts val="0"/>
              </a:spcAft>
              <a:buSzPct val="111290"/>
              <a:buNone/>
            </a:pPr>
            <a:r>
              <a:rPr lang="en-IN" dirty="0" smtClean="0"/>
              <a:t>SMOTE</a:t>
            </a:r>
          </a:p>
          <a:p>
            <a:pPr marL="228600" lvl="0" indent="0">
              <a:lnSpc>
                <a:spcPct val="150000"/>
              </a:lnSpc>
              <a:spcBef>
                <a:spcPts val="360"/>
              </a:spcBef>
              <a:spcAft>
                <a:spcPts val="0"/>
              </a:spcAft>
              <a:buSzPct val="111290"/>
              <a:buNone/>
            </a:pPr>
            <a:r>
              <a:rPr lang="en-IN" sz="2000" dirty="0"/>
              <a:t>The Synthetic Minority Oversampling Technique (SMOTE) addresses imbalanced datasets by synthetically generating new instances for the minority class. Unlike simply duplicating records, SMOTE enhances diversity by creating artificial instances. In simpler terms, SMOTE examines instances in the minority class, selects a random nearest </a:t>
            </a:r>
            <a:r>
              <a:rPr lang="en-IN" sz="2000" dirty="0" smtClean="0"/>
              <a:t>neighbour </a:t>
            </a:r>
            <a:r>
              <a:rPr lang="en-IN" sz="2000" dirty="0"/>
              <a:t>using k-nearest </a:t>
            </a:r>
            <a:r>
              <a:rPr lang="en-IN" sz="2000" dirty="0" err="1"/>
              <a:t>neighbors</a:t>
            </a:r>
            <a:r>
              <a:rPr lang="en-IN" sz="2000" dirty="0"/>
              <a:t>, and generates a synthetic instance randomly within the feature space</a:t>
            </a:r>
            <a:endParaRPr lang="en-IN" sz="2000" dirty="0" smtClean="0"/>
          </a:p>
          <a:p>
            <a:pPr marL="571500" indent="-342900">
              <a:spcBef>
                <a:spcPts val="360"/>
              </a:spcBef>
              <a:spcAft>
                <a:spcPts val="0"/>
              </a:spcAft>
              <a:buSzPct val="111290"/>
            </a:pPr>
            <a:endParaRPr b="1" dirty="0"/>
          </a:p>
        </p:txBody>
      </p:sp>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Modelling</a:t>
            </a:r>
            <a:endParaRPr lang="en-IN" dirty="0"/>
          </a:p>
        </p:txBody>
      </p:sp>
    </p:spTree>
    <p:extLst>
      <p:ext uri="{BB962C8B-B14F-4D97-AF65-F5344CB8AC3E}">
        <p14:creationId xmlns:p14="http://schemas.microsoft.com/office/powerpoint/2010/main" val="323607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1571396" y="1682931"/>
            <a:ext cx="10018713" cy="4717869"/>
          </a:xfrm>
          <a:prstGeom prst="rect">
            <a:avLst/>
          </a:prstGeom>
          <a:noFill/>
          <a:ln>
            <a:noFill/>
          </a:ln>
        </p:spPr>
        <p:txBody>
          <a:bodyPr spcFirstLastPara="1" wrap="square" lIns="91425" tIns="45700" rIns="91425" bIns="45700" anchor="t" anchorCtr="0">
            <a:normAutofit/>
          </a:bodyPr>
          <a:lstStyle/>
          <a:p>
            <a:pPr marL="228600" lvl="0" indent="0" algn="l" rtl="0">
              <a:lnSpc>
                <a:spcPct val="100000"/>
              </a:lnSpc>
              <a:spcBef>
                <a:spcPts val="360"/>
              </a:spcBef>
              <a:spcAft>
                <a:spcPts val="0"/>
              </a:spcAft>
              <a:buSzPct val="111290"/>
              <a:buNone/>
            </a:pPr>
            <a:r>
              <a:rPr lang="en-IN" dirty="0" smtClean="0"/>
              <a:t>		SMOTE</a:t>
            </a:r>
          </a:p>
          <a:p>
            <a:pPr marL="571500" indent="-342900">
              <a:spcBef>
                <a:spcPts val="360"/>
              </a:spcBef>
              <a:spcAft>
                <a:spcPts val="0"/>
              </a:spcAft>
              <a:buSzPct val="111290"/>
            </a:pPr>
            <a:endParaRPr b="1" dirty="0"/>
          </a:p>
        </p:txBody>
      </p:sp>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Modelling</a:t>
            </a:r>
            <a:endParaRPr lang="en-IN" dirty="0"/>
          </a:p>
        </p:txBody>
      </p:sp>
      <p:pic>
        <p:nvPicPr>
          <p:cNvPr id="2" name="Picture 1"/>
          <p:cNvPicPr>
            <a:picLocks noChangeAspect="1"/>
          </p:cNvPicPr>
          <p:nvPr/>
        </p:nvPicPr>
        <p:blipFill>
          <a:blip r:embed="rId3"/>
          <a:stretch>
            <a:fillRect/>
          </a:stretch>
        </p:blipFill>
        <p:spPr>
          <a:xfrm>
            <a:off x="2856410" y="2166959"/>
            <a:ext cx="6792688" cy="4432646"/>
          </a:xfrm>
          <a:prstGeom prst="rect">
            <a:avLst/>
          </a:prstGeom>
        </p:spPr>
      </p:pic>
    </p:spTree>
    <p:extLst>
      <p:ext uri="{BB962C8B-B14F-4D97-AF65-F5344CB8AC3E}">
        <p14:creationId xmlns:p14="http://schemas.microsoft.com/office/powerpoint/2010/main" val="56796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1571396" y="1682931"/>
            <a:ext cx="10018713" cy="4717869"/>
          </a:xfrm>
          <a:prstGeom prst="rect">
            <a:avLst/>
          </a:prstGeom>
          <a:noFill/>
          <a:ln>
            <a:noFill/>
          </a:ln>
        </p:spPr>
        <p:txBody>
          <a:bodyPr spcFirstLastPara="1" wrap="square" lIns="91425" tIns="45700" rIns="91425" bIns="45700" anchor="t" anchorCtr="0">
            <a:normAutofit/>
          </a:bodyPr>
          <a:lstStyle/>
          <a:p>
            <a:pPr marL="228600" lvl="0" indent="0" algn="l" rtl="0">
              <a:lnSpc>
                <a:spcPct val="100000"/>
              </a:lnSpc>
              <a:spcBef>
                <a:spcPts val="360"/>
              </a:spcBef>
              <a:spcAft>
                <a:spcPts val="0"/>
              </a:spcAft>
              <a:buSzPct val="111290"/>
              <a:buNone/>
            </a:pPr>
            <a:r>
              <a:rPr lang="en-IN" dirty="0" err="1" smtClean="0"/>
              <a:t>Hyperparameter</a:t>
            </a:r>
            <a:r>
              <a:rPr lang="en-IN" dirty="0" smtClean="0"/>
              <a:t> Tuning-</a:t>
            </a:r>
            <a:r>
              <a:rPr lang="en-IN" dirty="0" err="1" smtClean="0"/>
              <a:t>GridsearchCV</a:t>
            </a:r>
            <a:r>
              <a:rPr lang="en-IN" dirty="0" smtClean="0"/>
              <a:t>()</a:t>
            </a:r>
          </a:p>
          <a:p>
            <a:pPr marL="228600" lvl="0" indent="0" algn="l" rtl="0">
              <a:lnSpc>
                <a:spcPct val="100000"/>
              </a:lnSpc>
              <a:spcBef>
                <a:spcPts val="360"/>
              </a:spcBef>
              <a:spcAft>
                <a:spcPts val="0"/>
              </a:spcAft>
              <a:buSzPct val="111290"/>
              <a:buNone/>
            </a:pPr>
            <a:endParaRPr lang="en-IN" dirty="0" smtClean="0"/>
          </a:p>
          <a:p>
            <a:pPr marL="571500" indent="-342900">
              <a:spcBef>
                <a:spcPts val="360"/>
              </a:spcBef>
              <a:spcAft>
                <a:spcPts val="0"/>
              </a:spcAft>
              <a:buSzPct val="111290"/>
            </a:pPr>
            <a:endParaRPr b="1" dirty="0"/>
          </a:p>
        </p:txBody>
      </p:sp>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Modelling</a:t>
            </a:r>
            <a:endParaRPr lang="en-IN" dirty="0"/>
          </a:p>
        </p:txBody>
      </p:sp>
      <p:pic>
        <p:nvPicPr>
          <p:cNvPr id="3" name="Picture 2"/>
          <p:cNvPicPr>
            <a:picLocks noChangeAspect="1"/>
          </p:cNvPicPr>
          <p:nvPr/>
        </p:nvPicPr>
        <p:blipFill>
          <a:blip r:embed="rId3"/>
          <a:stretch>
            <a:fillRect/>
          </a:stretch>
        </p:blipFill>
        <p:spPr>
          <a:xfrm>
            <a:off x="2412275" y="2283675"/>
            <a:ext cx="6130834" cy="4363288"/>
          </a:xfrm>
          <a:prstGeom prst="rect">
            <a:avLst/>
          </a:prstGeom>
        </p:spPr>
      </p:pic>
      <p:sp>
        <p:nvSpPr>
          <p:cNvPr id="4" name="TextBox 3"/>
          <p:cNvSpPr txBox="1"/>
          <p:nvPr/>
        </p:nvSpPr>
        <p:spPr>
          <a:xfrm>
            <a:off x="8752114" y="2220686"/>
            <a:ext cx="2386149"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Optimum ‘penalty’ and ‘solver’ parameters were selected for the logistic regression model after the tuning.</a:t>
            </a:r>
          </a:p>
          <a:p>
            <a:pPr marL="285750" indent="-285750">
              <a:buFont typeface="Arial" panose="020B0604020202020204" pitchFamily="34" charset="0"/>
              <a:buChar char="•"/>
            </a:pPr>
            <a:r>
              <a:rPr lang="en-IN" dirty="0" smtClean="0"/>
              <a:t>Best </a:t>
            </a:r>
            <a:r>
              <a:rPr lang="en-IN" dirty="0" err="1" smtClean="0"/>
              <a:t>Hyperparameters</a:t>
            </a:r>
            <a:r>
              <a:rPr lang="en-IN" dirty="0" smtClean="0"/>
              <a:t>:</a:t>
            </a:r>
          </a:p>
          <a:p>
            <a:r>
              <a:rPr lang="en-IN" dirty="0"/>
              <a:t>p</a:t>
            </a:r>
            <a:r>
              <a:rPr lang="en-IN" dirty="0" smtClean="0"/>
              <a:t>enalty-l1</a:t>
            </a:r>
          </a:p>
          <a:p>
            <a:r>
              <a:rPr lang="en-IN" dirty="0"/>
              <a:t>s</a:t>
            </a:r>
            <a:r>
              <a:rPr lang="en-IN" dirty="0" smtClean="0"/>
              <a:t>olver-</a:t>
            </a:r>
            <a:r>
              <a:rPr lang="en-IN" dirty="0" err="1" smtClean="0"/>
              <a:t>liblinear</a:t>
            </a:r>
            <a:endParaRPr lang="en-IN" dirty="0" smtClean="0"/>
          </a:p>
          <a:p>
            <a:endParaRPr lang="en-IN" dirty="0"/>
          </a:p>
        </p:txBody>
      </p:sp>
      <p:pic>
        <p:nvPicPr>
          <p:cNvPr id="6" name="Picture 5"/>
          <p:cNvPicPr>
            <a:picLocks noChangeAspect="1"/>
          </p:cNvPicPr>
          <p:nvPr/>
        </p:nvPicPr>
        <p:blipFill>
          <a:blip r:embed="rId4"/>
          <a:stretch>
            <a:fillRect/>
          </a:stretch>
        </p:blipFill>
        <p:spPr>
          <a:xfrm>
            <a:off x="6986994" y="5560589"/>
            <a:ext cx="4707618" cy="1086374"/>
          </a:xfrm>
          <a:prstGeom prst="rect">
            <a:avLst/>
          </a:prstGeom>
        </p:spPr>
      </p:pic>
    </p:spTree>
    <p:extLst>
      <p:ext uri="{BB962C8B-B14F-4D97-AF65-F5344CB8AC3E}">
        <p14:creationId xmlns:p14="http://schemas.microsoft.com/office/powerpoint/2010/main" val="28532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1571396" y="1682931"/>
            <a:ext cx="10018713" cy="3124201"/>
          </a:xfrm>
          <a:prstGeom prst="rect">
            <a:avLst/>
          </a:prstGeom>
          <a:noFill/>
          <a:ln>
            <a:noFill/>
          </a:ln>
        </p:spPr>
        <p:txBody>
          <a:bodyPr spcFirstLastPara="1" wrap="square" lIns="91425" tIns="45700" rIns="91425" bIns="45700" anchor="t" anchorCtr="0">
            <a:normAutofit/>
          </a:bodyPr>
          <a:lstStyle/>
          <a:p>
            <a:pPr marL="571500" lvl="0" indent="-342900">
              <a:lnSpc>
                <a:spcPct val="150000"/>
              </a:lnSpc>
              <a:spcBef>
                <a:spcPts val="360"/>
              </a:spcBef>
              <a:spcAft>
                <a:spcPts val="0"/>
              </a:spcAft>
              <a:buClrTx/>
              <a:buSzPct val="111290"/>
              <a:buFont typeface="Arial" panose="020B0604020202020204" pitchFamily="34" charset="0"/>
              <a:buChar char="•"/>
            </a:pPr>
            <a:r>
              <a:rPr lang="en-IN" sz="2000" dirty="0"/>
              <a:t>In fraud detection, it's often more critical to correctly identify the fraudulent cases (true positives) even at the expense of misclassifying some non-fraudulent cases (false positives</a:t>
            </a:r>
            <a:r>
              <a:rPr lang="en-IN" sz="2000" dirty="0" smtClean="0"/>
              <a:t>).</a:t>
            </a:r>
          </a:p>
          <a:p>
            <a:pPr marL="571500" indent="-342900">
              <a:lnSpc>
                <a:spcPct val="150000"/>
              </a:lnSpc>
              <a:spcBef>
                <a:spcPts val="360"/>
              </a:spcBef>
              <a:spcAft>
                <a:spcPts val="0"/>
              </a:spcAft>
              <a:buClrTx/>
              <a:buSzPct val="111290"/>
            </a:pPr>
            <a:r>
              <a:rPr lang="en-IN" sz="2000" dirty="0" smtClean="0"/>
              <a:t>Thus, </a:t>
            </a:r>
            <a:r>
              <a:rPr lang="en-IN" sz="2000" dirty="0"/>
              <a:t>for an imbalanced dataset in fraud detection </a:t>
            </a:r>
            <a:r>
              <a:rPr lang="en-IN" sz="2000" dirty="0" smtClean="0"/>
              <a:t>it is advised </a:t>
            </a:r>
            <a:r>
              <a:rPr lang="en-IN" sz="2000" dirty="0"/>
              <a:t>to aim for a higher F1 score for the positive class (fraudulent transactions) while ensuring reasonable performance on the negative class (non-fraudulent transactions).</a:t>
            </a:r>
            <a:endParaRPr sz="2000" b="1" dirty="0"/>
          </a:p>
        </p:txBody>
      </p:sp>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 Evaluation</a:t>
            </a:r>
            <a:endParaRPr lang="en-IN" dirty="0"/>
          </a:p>
        </p:txBody>
      </p:sp>
    </p:spTree>
    <p:extLst>
      <p:ext uri="{BB962C8B-B14F-4D97-AF65-F5344CB8AC3E}">
        <p14:creationId xmlns:p14="http://schemas.microsoft.com/office/powerpoint/2010/main" val="416206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 Evaluation</a:t>
            </a:r>
            <a:endParaRPr lang="en-IN" dirty="0"/>
          </a:p>
        </p:txBody>
      </p:sp>
      <p:sp>
        <p:nvSpPr>
          <p:cNvPr id="4" name="TextBox 3"/>
          <p:cNvSpPr txBox="1"/>
          <p:nvPr/>
        </p:nvSpPr>
        <p:spPr>
          <a:xfrm>
            <a:off x="9318171" y="1802674"/>
            <a:ext cx="2360023" cy="1477328"/>
          </a:xfrm>
          <a:prstGeom prst="rect">
            <a:avLst/>
          </a:prstGeom>
          <a:noFill/>
        </p:spPr>
        <p:txBody>
          <a:bodyPr wrap="square" rtlCol="0">
            <a:spAutoFit/>
          </a:bodyPr>
          <a:lstStyle/>
          <a:p>
            <a:r>
              <a:rPr lang="en-IN" dirty="0" smtClean="0"/>
              <a:t>Logistic Regression Model with SMOTE correctly classified all the fraudulent transactions.</a:t>
            </a:r>
            <a:endParaRPr lang="en-IN" dirty="0"/>
          </a:p>
        </p:txBody>
      </p:sp>
      <p:pic>
        <p:nvPicPr>
          <p:cNvPr id="7" name="Picture 6"/>
          <p:cNvPicPr>
            <a:picLocks noChangeAspect="1"/>
          </p:cNvPicPr>
          <p:nvPr/>
        </p:nvPicPr>
        <p:blipFill>
          <a:blip r:embed="rId3"/>
          <a:stretch>
            <a:fillRect/>
          </a:stretch>
        </p:blipFill>
        <p:spPr>
          <a:xfrm>
            <a:off x="2595492" y="1354182"/>
            <a:ext cx="6356582" cy="5124996"/>
          </a:xfrm>
          <a:prstGeom prst="rect">
            <a:avLst/>
          </a:prstGeom>
        </p:spPr>
      </p:pic>
    </p:spTree>
    <p:extLst>
      <p:ext uri="{BB962C8B-B14F-4D97-AF65-F5344CB8AC3E}">
        <p14:creationId xmlns:p14="http://schemas.microsoft.com/office/powerpoint/2010/main" val="339753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5"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dirty="0" smtClean="0"/>
              <a:t>Model Evaluation</a:t>
            </a:r>
            <a:endParaRPr lang="en-IN" dirty="0"/>
          </a:p>
        </p:txBody>
      </p:sp>
      <p:sp>
        <p:nvSpPr>
          <p:cNvPr id="3" name="TextBox 2"/>
          <p:cNvSpPr txBox="1"/>
          <p:nvPr/>
        </p:nvSpPr>
        <p:spPr>
          <a:xfrm>
            <a:off x="9135291" y="2116183"/>
            <a:ext cx="2551612" cy="1754326"/>
          </a:xfrm>
          <a:prstGeom prst="rect">
            <a:avLst/>
          </a:prstGeom>
          <a:noFill/>
        </p:spPr>
        <p:txBody>
          <a:bodyPr wrap="square" rtlCol="0">
            <a:spAutoFit/>
          </a:bodyPr>
          <a:lstStyle/>
          <a:p>
            <a:r>
              <a:rPr lang="en-IN" dirty="0" smtClean="0"/>
              <a:t>Although the F1 score of the model is low, the model correctly classified all the fraudulent transactions which is the desired goal.</a:t>
            </a:r>
            <a:endParaRPr lang="en-IN" dirty="0"/>
          </a:p>
        </p:txBody>
      </p:sp>
      <p:pic>
        <p:nvPicPr>
          <p:cNvPr id="7" name="Picture 6"/>
          <p:cNvPicPr>
            <a:picLocks noChangeAspect="1"/>
          </p:cNvPicPr>
          <p:nvPr/>
        </p:nvPicPr>
        <p:blipFill>
          <a:blip r:embed="rId3"/>
          <a:stretch>
            <a:fillRect/>
          </a:stretch>
        </p:blipFill>
        <p:spPr>
          <a:xfrm>
            <a:off x="2342607" y="1528810"/>
            <a:ext cx="6409506" cy="4932494"/>
          </a:xfrm>
          <a:prstGeom prst="rect">
            <a:avLst/>
          </a:prstGeom>
        </p:spPr>
      </p:pic>
    </p:spTree>
    <p:extLst>
      <p:ext uri="{BB962C8B-B14F-4D97-AF65-F5344CB8AC3E}">
        <p14:creationId xmlns:p14="http://schemas.microsoft.com/office/powerpoint/2010/main" val="330182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lgn="just">
              <a:lnSpc>
                <a:spcPct val="150000"/>
              </a:lnSpc>
              <a:spcBef>
                <a:spcPts val="0"/>
              </a:spcBef>
              <a:spcAft>
                <a:spcPts val="0"/>
              </a:spcAft>
              <a:buClrTx/>
              <a:buSzPts val="3220"/>
              <a:buFont typeface="Arial" panose="020B0604020202020204" pitchFamily="34" charset="0"/>
              <a:buChar char="•"/>
            </a:pPr>
            <a:r>
              <a:rPr lang="en-IN" sz="2000" dirty="0"/>
              <a:t>Develop a machine learning model to detect potentially fraudulent transactions based on the provided features. </a:t>
            </a:r>
            <a:endParaRPr lang="en-IN" sz="2000" dirty="0" smtClean="0"/>
          </a:p>
          <a:p>
            <a:pPr lvl="0" algn="just" rtl="0">
              <a:lnSpc>
                <a:spcPct val="150000"/>
              </a:lnSpc>
              <a:spcBef>
                <a:spcPts val="0"/>
              </a:spcBef>
              <a:spcAft>
                <a:spcPts val="0"/>
              </a:spcAft>
              <a:buClrTx/>
              <a:buSzPts val="3220"/>
              <a:buFont typeface="Arial" panose="020B0604020202020204" pitchFamily="34" charset="0"/>
              <a:buChar char="•"/>
            </a:pPr>
            <a:r>
              <a:rPr lang="en-IN" sz="2000" dirty="0" smtClean="0"/>
              <a:t>The </a:t>
            </a:r>
            <a:r>
              <a:rPr lang="en-IN" sz="2000" dirty="0"/>
              <a:t>dataset contains information about various transactions, including account age, payment method, time of transaction, and category. </a:t>
            </a:r>
            <a:endParaRPr lang="en-IN" sz="2000" dirty="0" smtClean="0"/>
          </a:p>
          <a:p>
            <a:pPr lvl="0" algn="just" rtl="0">
              <a:lnSpc>
                <a:spcPct val="150000"/>
              </a:lnSpc>
              <a:spcBef>
                <a:spcPts val="0"/>
              </a:spcBef>
              <a:spcAft>
                <a:spcPts val="0"/>
              </a:spcAft>
              <a:buClrTx/>
              <a:buSzPts val="3220"/>
              <a:buFont typeface="Arial" panose="020B0604020202020204" pitchFamily="34" charset="0"/>
              <a:buChar char="•"/>
            </a:pPr>
            <a:r>
              <a:rPr lang="en-IN" sz="2000" dirty="0" smtClean="0"/>
              <a:t>The </a:t>
            </a:r>
            <a:r>
              <a:rPr lang="en-IN" sz="2000" dirty="0"/>
              <a:t>goal is to build a </a:t>
            </a:r>
            <a:r>
              <a:rPr lang="en-IN" sz="2000" b="1" dirty="0"/>
              <a:t>classification model </a:t>
            </a:r>
            <a:r>
              <a:rPr lang="en-IN" sz="2000" dirty="0"/>
              <a:t>that can accurately classify transactions as either legitimate or potentially fraudulent.</a:t>
            </a:r>
            <a:endParaRPr sz="2000" dirty="0"/>
          </a:p>
        </p:txBody>
      </p:sp>
      <p:sp>
        <p:nvSpPr>
          <p:cNvPr id="159" name="Google Shape;159;p2"/>
          <p:cNvSpPr/>
          <p:nvPr/>
        </p:nvSpPr>
        <p:spPr>
          <a:xfrm>
            <a:off x="1484310" y="842504"/>
            <a:ext cx="7493654" cy="9233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5400"/>
              <a:buFont typeface="Arial"/>
              <a:buNone/>
            </a:pPr>
            <a:r>
              <a:rPr lang="en-IN" sz="5400" b="0" i="0" u="none" strike="noStrike" cap="none" dirty="0">
                <a:solidFill>
                  <a:schemeClr val="accent1"/>
                </a:solidFill>
                <a:latin typeface="Arial Black"/>
                <a:ea typeface="Arial Black"/>
                <a:cs typeface="Arial Black"/>
                <a:sym typeface="Arial Black"/>
              </a:rPr>
              <a:t>Problem Statement</a:t>
            </a:r>
            <a:endParaRPr sz="5400" b="0" i="0" u="none" strike="noStrike" cap="none" dirty="0">
              <a:solidFill>
                <a:schemeClr val="accent1"/>
              </a:solidFill>
              <a:latin typeface="Arial Black"/>
              <a:ea typeface="Arial Black"/>
              <a:cs typeface="Arial Black"/>
              <a:sym typeface="Arial Black"/>
            </a:endParaRPr>
          </a:p>
        </p:txBody>
      </p:sp>
    </p:spTree>
    <p:extLst>
      <p:ext uri="{BB962C8B-B14F-4D97-AF65-F5344CB8AC3E}">
        <p14:creationId xmlns:p14="http://schemas.microsoft.com/office/powerpoint/2010/main" val="244655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2063142" y="477012"/>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a:t>
            </a:r>
            <a:endParaRPr dirty="0"/>
          </a:p>
        </p:txBody>
      </p:sp>
      <p:sp>
        <p:nvSpPr>
          <p:cNvPr id="188" name="Google Shape;188;p27"/>
          <p:cNvSpPr txBox="1">
            <a:spLocks noGrp="1"/>
          </p:cNvSpPr>
          <p:nvPr>
            <p:ph idx="1"/>
          </p:nvPr>
        </p:nvSpPr>
        <p:spPr>
          <a:xfrm>
            <a:off x="1826867" y="4702630"/>
            <a:ext cx="8995328" cy="1260356"/>
          </a:xfrm>
          <a:prstGeom prst="rect">
            <a:avLst/>
          </a:prstGeom>
          <a:noFill/>
          <a:ln>
            <a:noFill/>
          </a:ln>
        </p:spPr>
        <p:txBody>
          <a:bodyPr spcFirstLastPara="1" wrap="square" lIns="91425" tIns="45700" rIns="91425" bIns="45700" anchor="t" anchorCtr="0">
            <a:noAutofit/>
          </a:bodyPr>
          <a:lstStyle/>
          <a:p>
            <a:pPr marL="514350" indent="-285750">
              <a:spcBef>
                <a:spcPts val="360"/>
              </a:spcBef>
              <a:buClr>
                <a:schemeClr val="tx1"/>
              </a:buClr>
              <a:buSzPct val="111290"/>
              <a:buFont typeface="Arial" panose="020B0604020202020204" pitchFamily="34" charset="0"/>
              <a:buChar char="•"/>
            </a:pPr>
            <a:r>
              <a:rPr lang="en-IN" sz="2000" dirty="0" smtClean="0"/>
              <a:t>There are 39221 rows and 8 columns in the given dataset- “Payment_Data.csv”.</a:t>
            </a:r>
          </a:p>
          <a:p>
            <a:pPr marL="514350" indent="-285750">
              <a:spcBef>
                <a:spcPts val="360"/>
              </a:spcBef>
              <a:buClr>
                <a:schemeClr val="tx1"/>
              </a:buClr>
              <a:buSzPct val="111290"/>
              <a:buFont typeface="Arial" panose="020B0604020202020204" pitchFamily="34" charset="0"/>
              <a:buChar char="•"/>
            </a:pPr>
            <a:r>
              <a:rPr lang="en-IN" sz="2000" dirty="0" smtClean="0"/>
              <a:t>Columns “</a:t>
            </a:r>
            <a:r>
              <a:rPr lang="en-IN" sz="2000" dirty="0" err="1" smtClean="0"/>
              <a:t>paymentMethod</a:t>
            </a:r>
            <a:r>
              <a:rPr lang="en-IN" sz="2000" dirty="0" smtClean="0"/>
              <a:t>” and “Category” have nominal data which needs to be converted to numerical values to apply classification machine learning algorithms.</a:t>
            </a:r>
            <a:endParaRPr sz="2000" dirty="0"/>
          </a:p>
        </p:txBody>
      </p:sp>
      <p:pic>
        <p:nvPicPr>
          <p:cNvPr id="2" name="Picture 1"/>
          <p:cNvPicPr>
            <a:picLocks noChangeAspect="1"/>
          </p:cNvPicPr>
          <p:nvPr/>
        </p:nvPicPr>
        <p:blipFill>
          <a:blip r:embed="rId3"/>
          <a:stretch>
            <a:fillRect/>
          </a:stretch>
        </p:blipFill>
        <p:spPr>
          <a:xfrm>
            <a:off x="1715587" y="1593669"/>
            <a:ext cx="9217889" cy="3014182"/>
          </a:xfrm>
          <a:prstGeom prst="rect">
            <a:avLst/>
          </a:prstGeom>
        </p:spPr>
      </p:pic>
    </p:spTree>
    <p:extLst>
      <p:ext uri="{BB962C8B-B14F-4D97-AF65-F5344CB8AC3E}">
        <p14:creationId xmlns:p14="http://schemas.microsoft.com/office/powerpoint/2010/main" val="145650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2063142" y="5477687"/>
            <a:ext cx="8974362" cy="992776"/>
          </a:xfrm>
          <a:prstGeom prst="rect">
            <a:avLst/>
          </a:prstGeom>
          <a:noFill/>
          <a:ln>
            <a:noFill/>
          </a:ln>
        </p:spPr>
        <p:txBody>
          <a:bodyPr spcFirstLastPara="1" wrap="square" lIns="91425" tIns="45700" rIns="91425" bIns="45700" anchor="t" anchorCtr="0">
            <a:noAutofit/>
          </a:bodyPr>
          <a:lstStyle/>
          <a:p>
            <a:pPr marL="514350" lvl="0" indent="-285750" rtl="0">
              <a:lnSpc>
                <a:spcPct val="100000"/>
              </a:lnSpc>
              <a:spcBef>
                <a:spcPts val="360"/>
              </a:spcBef>
              <a:spcAft>
                <a:spcPts val="0"/>
              </a:spcAft>
              <a:buClrTx/>
              <a:buSzPct val="111290"/>
              <a:buFont typeface="Arial" panose="020B0604020202020204" pitchFamily="34" charset="0"/>
              <a:buChar char="•"/>
            </a:pPr>
            <a:r>
              <a:rPr lang="en-IN" sz="2000" dirty="0" smtClean="0"/>
              <a:t>“</a:t>
            </a:r>
            <a:r>
              <a:rPr lang="en-IN" sz="2000" dirty="0" err="1" smtClean="0"/>
              <a:t>paymentMethodAgeDays</a:t>
            </a:r>
            <a:r>
              <a:rPr lang="en-IN" sz="2000" dirty="0" smtClean="0"/>
              <a:t>” had outlier values which were far away from the mean value. </a:t>
            </a:r>
            <a:r>
              <a:rPr lang="en-IN" sz="2000" dirty="0" smtClean="0"/>
              <a:t>But upon removing the outliers using IQR method all the potential fraudulent transactions were eliminated from the dataset. Hence, Outlier removal was not done.</a:t>
            </a:r>
            <a:endParaRPr sz="2000" dirty="0"/>
          </a:p>
        </p:txBody>
      </p:sp>
      <p:grpSp>
        <p:nvGrpSpPr>
          <p:cNvPr id="3" name="Group 2"/>
          <p:cNvGrpSpPr/>
          <p:nvPr/>
        </p:nvGrpSpPr>
        <p:grpSpPr>
          <a:xfrm>
            <a:off x="2063142" y="1517459"/>
            <a:ext cx="8974362" cy="3766460"/>
            <a:chOff x="2218418" y="1569711"/>
            <a:chExt cx="8974362" cy="3766460"/>
          </a:xfrm>
        </p:grpSpPr>
        <p:pic>
          <p:nvPicPr>
            <p:cNvPr id="2" name="Picture 1"/>
            <p:cNvPicPr>
              <a:picLocks noChangeAspect="1"/>
            </p:cNvPicPr>
            <p:nvPr/>
          </p:nvPicPr>
          <p:blipFill rotWithShape="1">
            <a:blip r:embed="rId3"/>
            <a:srcRect r="7148"/>
            <a:stretch/>
          </p:blipFill>
          <p:spPr>
            <a:xfrm>
              <a:off x="2218418" y="1569711"/>
              <a:ext cx="8974362" cy="3766460"/>
            </a:xfrm>
            <a:prstGeom prst="rect">
              <a:avLst/>
            </a:prstGeom>
          </p:spPr>
        </p:pic>
        <p:sp>
          <p:nvSpPr>
            <p:cNvPr id="4" name="Rectangle 3"/>
            <p:cNvSpPr/>
            <p:nvPr/>
          </p:nvSpPr>
          <p:spPr>
            <a:xfrm>
              <a:off x="7707086" y="4761409"/>
              <a:ext cx="1193074" cy="444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772401" y="3074126"/>
              <a:ext cx="1193074" cy="637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750527" y="4761409"/>
              <a:ext cx="1193074" cy="444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Google Shape;187;p27"/>
          <p:cNvSpPr txBox="1">
            <a:spLocks/>
          </p:cNvSpPr>
          <p:nvPr/>
        </p:nvSpPr>
        <p:spPr>
          <a:xfrm>
            <a:off x="2063142" y="477012"/>
            <a:ext cx="8522778" cy="1116657"/>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1800"/>
            </a:pPr>
            <a:r>
              <a:rPr lang="en-IN" smtClean="0"/>
              <a:t>Preprocessing</a:t>
            </a:r>
            <a:endParaRPr lang="en-IN" dirty="0"/>
          </a:p>
        </p:txBody>
      </p:sp>
    </p:spTree>
    <p:extLst>
      <p:ext uri="{BB962C8B-B14F-4D97-AF65-F5344CB8AC3E}">
        <p14:creationId xmlns:p14="http://schemas.microsoft.com/office/powerpoint/2010/main" val="179195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8587445" y="1593669"/>
            <a:ext cx="3604555" cy="3721119"/>
          </a:xfrm>
          <a:prstGeom prst="rect">
            <a:avLst/>
          </a:prstGeom>
          <a:noFill/>
          <a:ln>
            <a:noFill/>
          </a:ln>
        </p:spPr>
        <p:txBody>
          <a:bodyPr spcFirstLastPara="1" wrap="square" lIns="91425" tIns="45700" rIns="91425" bIns="45700" anchor="t" anchorCtr="0">
            <a:noAutofit/>
          </a:bodyPr>
          <a:lstStyle/>
          <a:p>
            <a:pPr marL="514350" indent="-285750">
              <a:spcBef>
                <a:spcPts val="360"/>
              </a:spcBef>
              <a:buClr>
                <a:schemeClr val="tx1"/>
              </a:buClr>
              <a:buSzPct val="111290"/>
              <a:buFont typeface="Arial" panose="020B0604020202020204" pitchFamily="34" charset="0"/>
              <a:buChar char="•"/>
            </a:pPr>
            <a:r>
              <a:rPr lang="en-IN" sz="2000" dirty="0" smtClean="0"/>
              <a:t>The dataset is imbalanced as in the target column the number of fraudulent transactions is only 1.43%.</a:t>
            </a:r>
          </a:p>
          <a:p>
            <a:pPr marL="514350" indent="-285750">
              <a:spcBef>
                <a:spcPts val="360"/>
              </a:spcBef>
              <a:buClr>
                <a:schemeClr val="tx1"/>
              </a:buClr>
              <a:buSzPct val="111290"/>
              <a:buFont typeface="Arial" panose="020B0604020202020204" pitchFamily="34" charset="0"/>
              <a:buChar char="•"/>
            </a:pPr>
            <a:r>
              <a:rPr lang="en-IN" sz="2000" dirty="0" smtClean="0"/>
              <a:t>The columns “Category” and “</a:t>
            </a:r>
            <a:r>
              <a:rPr lang="en-IN" sz="2000" dirty="0" err="1" smtClean="0"/>
              <a:t>isWeekend</a:t>
            </a:r>
            <a:r>
              <a:rPr lang="en-IN" sz="2000" dirty="0" smtClean="0"/>
              <a:t>” have null values.</a:t>
            </a:r>
          </a:p>
          <a:p>
            <a:pPr marL="914400" lvl="1">
              <a:spcBef>
                <a:spcPts val="360"/>
              </a:spcBef>
              <a:buClrTx/>
              <a:buSzPct val="111290"/>
              <a:buFont typeface="Wingdings" panose="05000000000000000000" pitchFamily="2" charset="2"/>
              <a:buChar char="Ø"/>
            </a:pPr>
            <a:r>
              <a:rPr lang="en-IN" dirty="0"/>
              <a:t>Category-Null Values:95</a:t>
            </a:r>
          </a:p>
          <a:p>
            <a:pPr marL="914400" lvl="1">
              <a:spcBef>
                <a:spcPts val="360"/>
              </a:spcBef>
              <a:buClrTx/>
              <a:buSzPct val="111290"/>
              <a:buFont typeface="Wingdings" panose="05000000000000000000" pitchFamily="2" charset="2"/>
              <a:buChar char="Ø"/>
            </a:pPr>
            <a:r>
              <a:rPr lang="en-IN" dirty="0" err="1"/>
              <a:t>IsWeekend</a:t>
            </a:r>
            <a:r>
              <a:rPr lang="en-IN" dirty="0"/>
              <a:t>-Null Values:560</a:t>
            </a:r>
          </a:p>
          <a:p>
            <a:pPr marL="914400" lvl="1">
              <a:spcBef>
                <a:spcPts val="360"/>
              </a:spcBef>
              <a:buClrTx/>
              <a:buSzPct val="111290"/>
              <a:buFont typeface="Wingdings" panose="05000000000000000000" pitchFamily="2" charset="2"/>
              <a:buChar char="Ø"/>
            </a:pPr>
            <a:r>
              <a:rPr lang="en-IN" dirty="0"/>
              <a:t>Intersection-Null Values:8</a:t>
            </a:r>
          </a:p>
          <a:p>
            <a:pPr marL="914400" lvl="1">
              <a:spcBef>
                <a:spcPts val="360"/>
              </a:spcBef>
              <a:buClrTx/>
              <a:buSzPct val="111290"/>
              <a:buFont typeface="Wingdings" panose="05000000000000000000" pitchFamily="2" charset="2"/>
              <a:buChar char="Ø"/>
            </a:pPr>
            <a:r>
              <a:rPr lang="en-IN" dirty="0"/>
              <a:t>Union Null Values:647</a:t>
            </a:r>
          </a:p>
          <a:p>
            <a:pPr marL="228600" indent="0">
              <a:spcBef>
                <a:spcPts val="360"/>
              </a:spcBef>
              <a:buClr>
                <a:schemeClr val="tx1"/>
              </a:buClr>
              <a:buSzPct val="111290"/>
              <a:buNone/>
            </a:pPr>
            <a:endParaRPr sz="2000" dirty="0"/>
          </a:p>
        </p:txBody>
      </p:sp>
      <p:grpSp>
        <p:nvGrpSpPr>
          <p:cNvPr id="6" name="Group 5"/>
          <p:cNvGrpSpPr/>
          <p:nvPr/>
        </p:nvGrpSpPr>
        <p:grpSpPr>
          <a:xfrm>
            <a:off x="2307771" y="1593669"/>
            <a:ext cx="6510140" cy="4826340"/>
            <a:chOff x="311574" y="2160589"/>
            <a:chExt cx="5852158" cy="3721120"/>
          </a:xfrm>
        </p:grpSpPr>
        <p:grpSp>
          <p:nvGrpSpPr>
            <p:cNvPr id="4" name="Group 3"/>
            <p:cNvGrpSpPr/>
            <p:nvPr/>
          </p:nvGrpSpPr>
          <p:grpSpPr>
            <a:xfrm>
              <a:off x="311574" y="2160589"/>
              <a:ext cx="5852158" cy="3721120"/>
              <a:chOff x="346408" y="2008948"/>
              <a:chExt cx="5852158" cy="3721120"/>
            </a:xfrm>
          </p:grpSpPr>
          <p:pic>
            <p:nvPicPr>
              <p:cNvPr id="2" name="Picture 1"/>
              <p:cNvPicPr>
                <a:picLocks noChangeAspect="1"/>
              </p:cNvPicPr>
              <p:nvPr/>
            </p:nvPicPr>
            <p:blipFill>
              <a:blip r:embed="rId3"/>
              <a:stretch>
                <a:fillRect/>
              </a:stretch>
            </p:blipFill>
            <p:spPr>
              <a:xfrm>
                <a:off x="346408" y="2008948"/>
                <a:ext cx="5852158" cy="3721120"/>
              </a:xfrm>
              <a:prstGeom prst="rect">
                <a:avLst/>
              </a:prstGeom>
            </p:spPr>
          </p:pic>
          <p:sp>
            <p:nvSpPr>
              <p:cNvPr id="3" name="Rectangle 2"/>
              <p:cNvSpPr/>
              <p:nvPr/>
            </p:nvSpPr>
            <p:spPr>
              <a:xfrm>
                <a:off x="609600" y="5172891"/>
                <a:ext cx="644434" cy="284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Rectangle 4"/>
            <p:cNvSpPr/>
            <p:nvPr/>
          </p:nvSpPr>
          <p:spPr>
            <a:xfrm>
              <a:off x="844731" y="3962400"/>
              <a:ext cx="201168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Google Shape;187;p27"/>
          <p:cNvSpPr txBox="1">
            <a:spLocks noGrp="1"/>
          </p:cNvSpPr>
          <p:nvPr>
            <p:ph type="title"/>
          </p:nvPr>
        </p:nvSpPr>
        <p:spPr>
          <a:xfrm>
            <a:off x="2063142" y="477012"/>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a:t>
            </a:r>
            <a:endParaRPr dirty="0"/>
          </a:p>
        </p:txBody>
      </p:sp>
    </p:spTree>
    <p:extLst>
      <p:ext uri="{BB962C8B-B14F-4D97-AF65-F5344CB8AC3E}">
        <p14:creationId xmlns:p14="http://schemas.microsoft.com/office/powerpoint/2010/main" val="227949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1963918" y="1796211"/>
            <a:ext cx="5686425" cy="1552575"/>
          </a:xfrm>
          <a:prstGeom prst="rect">
            <a:avLst/>
          </a:prstGeom>
        </p:spPr>
      </p:pic>
      <p:sp>
        <p:nvSpPr>
          <p:cNvPr id="5" name="TextBox 4"/>
          <p:cNvSpPr txBox="1"/>
          <p:nvPr/>
        </p:nvSpPr>
        <p:spPr>
          <a:xfrm>
            <a:off x="7907382" y="1796211"/>
            <a:ext cx="3222171"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All the transactions having null value for the column “</a:t>
            </a:r>
            <a:r>
              <a:rPr lang="en-IN" dirty="0" err="1" smtClean="0"/>
              <a:t>isWeekend</a:t>
            </a:r>
            <a:r>
              <a:rPr lang="en-IN" dirty="0" smtClean="0"/>
              <a:t>” are potentially fraudulent. Thus eliminating all the rows with null values will make the data biased without any sample of legitimate transaction. Thus the model will not be able to learn for legitimate transactions.</a:t>
            </a:r>
          </a:p>
          <a:p>
            <a:pPr marL="285750" indent="-285750">
              <a:buFont typeface="Arial" panose="020B0604020202020204" pitchFamily="34" charset="0"/>
              <a:buChar char="•"/>
            </a:pPr>
            <a:r>
              <a:rPr lang="en-IN" dirty="0" smtClean="0"/>
              <a:t>Thus, the column “</a:t>
            </a:r>
            <a:r>
              <a:rPr lang="en-IN" dirty="0" err="1" smtClean="0"/>
              <a:t>isWeekend</a:t>
            </a:r>
            <a:r>
              <a:rPr lang="en-IN" dirty="0" smtClean="0"/>
              <a:t>” was dropped.</a:t>
            </a:r>
            <a:endParaRPr lang="en-IN" dirty="0"/>
          </a:p>
        </p:txBody>
      </p:sp>
      <p:sp>
        <p:nvSpPr>
          <p:cNvPr id="6" name="Rectangle 5"/>
          <p:cNvSpPr/>
          <p:nvPr/>
        </p:nvSpPr>
        <p:spPr>
          <a:xfrm>
            <a:off x="2063142" y="2934789"/>
            <a:ext cx="879566" cy="413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p:cNvGrpSpPr/>
          <p:nvPr/>
        </p:nvGrpSpPr>
        <p:grpSpPr>
          <a:xfrm>
            <a:off x="1940073" y="3569757"/>
            <a:ext cx="5686425" cy="2767011"/>
            <a:chOff x="677334" y="3583577"/>
            <a:chExt cx="5686425" cy="2767011"/>
          </a:xfrm>
        </p:grpSpPr>
        <p:pic>
          <p:nvPicPr>
            <p:cNvPr id="4" name="Picture 3"/>
            <p:cNvPicPr>
              <a:picLocks noChangeAspect="1"/>
            </p:cNvPicPr>
            <p:nvPr/>
          </p:nvPicPr>
          <p:blipFill>
            <a:blip r:embed="rId4"/>
            <a:stretch>
              <a:fillRect/>
            </a:stretch>
          </p:blipFill>
          <p:spPr>
            <a:xfrm>
              <a:off x="677334" y="3583577"/>
              <a:ext cx="5686425" cy="2767011"/>
            </a:xfrm>
            <a:prstGeom prst="rect">
              <a:avLst/>
            </a:prstGeom>
          </p:spPr>
        </p:pic>
        <p:sp>
          <p:nvSpPr>
            <p:cNvPr id="9" name="Rectangle 8"/>
            <p:cNvSpPr/>
            <p:nvPr/>
          </p:nvSpPr>
          <p:spPr>
            <a:xfrm>
              <a:off x="901337" y="6113417"/>
              <a:ext cx="879566" cy="237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Google Shape;187;p27"/>
          <p:cNvSpPr txBox="1">
            <a:spLocks noGrp="1"/>
          </p:cNvSpPr>
          <p:nvPr>
            <p:ph type="title"/>
          </p:nvPr>
        </p:nvSpPr>
        <p:spPr>
          <a:xfrm>
            <a:off x="2063142" y="477012"/>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a:t>
            </a:r>
            <a:endParaRPr dirty="0"/>
          </a:p>
        </p:txBody>
      </p:sp>
    </p:spTree>
    <p:extLst>
      <p:ext uri="{BB962C8B-B14F-4D97-AF65-F5344CB8AC3E}">
        <p14:creationId xmlns:p14="http://schemas.microsoft.com/office/powerpoint/2010/main" val="132393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3"/>
          <a:srcRect r="45598"/>
          <a:stretch/>
        </p:blipFill>
        <p:spPr>
          <a:xfrm>
            <a:off x="2628054" y="1840426"/>
            <a:ext cx="4478065" cy="1943164"/>
          </a:xfrm>
          <a:prstGeom prst="rect">
            <a:avLst/>
          </a:prstGeom>
        </p:spPr>
      </p:pic>
      <p:sp>
        <p:nvSpPr>
          <p:cNvPr id="4" name="TextBox 3"/>
          <p:cNvSpPr txBox="1"/>
          <p:nvPr/>
        </p:nvSpPr>
        <p:spPr>
          <a:xfrm>
            <a:off x="7323908" y="1849565"/>
            <a:ext cx="3926939"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Only 8 transactions having null values for the column “Category” were potentially fraudulent. Hence, these rows were dropped as it would not significantly affect the model predictions</a:t>
            </a:r>
            <a:r>
              <a:rPr lang="en-IN" sz="2000" dirty="0" smtClean="0"/>
              <a:t>.</a:t>
            </a:r>
          </a:p>
          <a:p>
            <a:pPr marL="285750" indent="-285750">
              <a:buFont typeface="Arial" panose="020B0604020202020204" pitchFamily="34" charset="0"/>
              <a:buChar char="•"/>
            </a:pPr>
            <a:r>
              <a:rPr lang="en-IN" sz="2000" dirty="0"/>
              <a:t>To handle nominal data One-hot encoding was used.</a:t>
            </a:r>
          </a:p>
          <a:p>
            <a:endParaRPr lang="en-IN" sz="2000" dirty="0"/>
          </a:p>
        </p:txBody>
      </p:sp>
      <p:pic>
        <p:nvPicPr>
          <p:cNvPr id="7" name="Picture 6"/>
          <p:cNvPicPr>
            <a:picLocks noChangeAspect="1"/>
          </p:cNvPicPr>
          <p:nvPr/>
        </p:nvPicPr>
        <p:blipFill rotWithShape="1">
          <a:blip r:embed="rId4"/>
          <a:srcRect r="14177"/>
          <a:stretch/>
        </p:blipFill>
        <p:spPr>
          <a:xfrm>
            <a:off x="2628054" y="3954922"/>
            <a:ext cx="4469432" cy="2898156"/>
          </a:xfrm>
          <a:prstGeom prst="rect">
            <a:avLst/>
          </a:prstGeom>
        </p:spPr>
      </p:pic>
      <p:sp>
        <p:nvSpPr>
          <p:cNvPr id="8" name="Google Shape;187;p27"/>
          <p:cNvSpPr txBox="1">
            <a:spLocks noGrp="1"/>
          </p:cNvSpPr>
          <p:nvPr>
            <p:ph type="title"/>
          </p:nvPr>
        </p:nvSpPr>
        <p:spPr>
          <a:xfrm>
            <a:off x="2063142" y="477012"/>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a:t>
            </a:r>
            <a:endParaRPr dirty="0"/>
          </a:p>
        </p:txBody>
      </p:sp>
    </p:spTree>
    <p:extLst>
      <p:ext uri="{BB962C8B-B14F-4D97-AF65-F5344CB8AC3E}">
        <p14:creationId xmlns:p14="http://schemas.microsoft.com/office/powerpoint/2010/main" val="198536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5" name="TextBox 4"/>
          <p:cNvSpPr txBox="1"/>
          <p:nvPr/>
        </p:nvSpPr>
        <p:spPr>
          <a:xfrm>
            <a:off x="9248503" y="2090056"/>
            <a:ext cx="2264228"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Using </a:t>
            </a:r>
            <a:r>
              <a:rPr lang="en-IN" sz="2000" b="1" dirty="0" smtClean="0"/>
              <a:t>One hot encoder</a:t>
            </a:r>
            <a:r>
              <a:rPr lang="en-IN" sz="2000" dirty="0" smtClean="0"/>
              <a:t> the nominal data was converted to numerical data and the original columns were dropped.</a:t>
            </a:r>
          </a:p>
          <a:p>
            <a:pPr marL="285750" indent="-285750">
              <a:buFont typeface="Arial" panose="020B0604020202020204" pitchFamily="34" charset="0"/>
              <a:buChar char="•"/>
            </a:pPr>
            <a:r>
              <a:rPr lang="en-IN" sz="2000" dirty="0"/>
              <a:t>T</a:t>
            </a:r>
            <a:r>
              <a:rPr lang="en-IN" sz="2000" dirty="0" smtClean="0"/>
              <a:t>he dataset now  had 39032 rows and 11 columns.</a:t>
            </a:r>
            <a:endParaRPr lang="en-IN" sz="2000" dirty="0"/>
          </a:p>
        </p:txBody>
      </p:sp>
      <p:pic>
        <p:nvPicPr>
          <p:cNvPr id="8" name="Picture 7"/>
          <p:cNvPicPr>
            <a:picLocks noChangeAspect="1"/>
          </p:cNvPicPr>
          <p:nvPr/>
        </p:nvPicPr>
        <p:blipFill>
          <a:blip r:embed="rId3"/>
          <a:stretch>
            <a:fillRect/>
          </a:stretch>
        </p:blipFill>
        <p:spPr>
          <a:xfrm>
            <a:off x="2151017" y="1383464"/>
            <a:ext cx="6984274" cy="5073942"/>
          </a:xfrm>
          <a:prstGeom prst="rect">
            <a:avLst/>
          </a:prstGeom>
        </p:spPr>
      </p:pic>
      <p:sp>
        <p:nvSpPr>
          <p:cNvPr id="6" name="Google Shape;187;p27"/>
          <p:cNvSpPr txBox="1">
            <a:spLocks noGrp="1"/>
          </p:cNvSpPr>
          <p:nvPr>
            <p:ph type="title"/>
          </p:nvPr>
        </p:nvSpPr>
        <p:spPr>
          <a:xfrm>
            <a:off x="2063142" y="477012"/>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a:t>
            </a:r>
            <a:endParaRPr dirty="0"/>
          </a:p>
        </p:txBody>
      </p:sp>
    </p:spTree>
    <p:extLst>
      <p:ext uri="{BB962C8B-B14F-4D97-AF65-F5344CB8AC3E}">
        <p14:creationId xmlns:p14="http://schemas.microsoft.com/office/powerpoint/2010/main" val="335845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7"/>
          <p:cNvSpPr txBox="1">
            <a:spLocks noGrp="1"/>
          </p:cNvSpPr>
          <p:nvPr>
            <p:ph idx="1"/>
          </p:nvPr>
        </p:nvSpPr>
        <p:spPr>
          <a:xfrm>
            <a:off x="8902257" y="2742870"/>
            <a:ext cx="3037195" cy="2576874"/>
          </a:xfrm>
          <a:prstGeom prst="rect">
            <a:avLst/>
          </a:prstGeom>
          <a:noFill/>
          <a:ln>
            <a:noFill/>
          </a:ln>
        </p:spPr>
        <p:txBody>
          <a:bodyPr spcFirstLastPara="1" wrap="square" lIns="91425" tIns="45700" rIns="91425" bIns="45700" anchor="t" anchorCtr="0">
            <a:normAutofit fontScale="85000" lnSpcReduction="10000"/>
          </a:bodyPr>
          <a:lstStyle/>
          <a:p>
            <a:pPr marL="514350" indent="-285750">
              <a:spcBef>
                <a:spcPts val="360"/>
              </a:spcBef>
              <a:buClrTx/>
              <a:buSzPct val="111290"/>
              <a:buFont typeface="Arial" panose="020B0604020202020204" pitchFamily="34" charset="0"/>
              <a:buChar char="•"/>
            </a:pPr>
            <a:r>
              <a:rPr lang="en-IN" dirty="0" smtClean="0"/>
              <a:t>After separating the data into features matrix (x) and target vector(y), the data was split into training and testing set using </a:t>
            </a:r>
            <a:r>
              <a:rPr lang="en-IN" dirty="0" err="1" smtClean="0"/>
              <a:t>train_test_split</a:t>
            </a:r>
            <a:r>
              <a:rPr lang="en-IN" dirty="0" smtClean="0"/>
              <a:t> method in 70:30 ratio.</a:t>
            </a:r>
            <a:endParaRPr dirty="0"/>
          </a:p>
        </p:txBody>
      </p:sp>
      <p:pic>
        <p:nvPicPr>
          <p:cNvPr id="2" name="Picture 1"/>
          <p:cNvPicPr>
            <a:picLocks noChangeAspect="1"/>
          </p:cNvPicPr>
          <p:nvPr/>
        </p:nvPicPr>
        <p:blipFill>
          <a:blip r:embed="rId3"/>
          <a:stretch>
            <a:fillRect/>
          </a:stretch>
        </p:blipFill>
        <p:spPr>
          <a:xfrm>
            <a:off x="2148919" y="1645590"/>
            <a:ext cx="6553042" cy="4648852"/>
          </a:xfrm>
          <a:prstGeom prst="rect">
            <a:avLst/>
          </a:prstGeom>
        </p:spPr>
      </p:pic>
      <p:sp>
        <p:nvSpPr>
          <p:cNvPr id="6" name="Google Shape;187;p27"/>
          <p:cNvSpPr txBox="1">
            <a:spLocks noGrp="1"/>
          </p:cNvSpPr>
          <p:nvPr>
            <p:ph type="title"/>
          </p:nvPr>
        </p:nvSpPr>
        <p:spPr>
          <a:xfrm>
            <a:off x="2063142" y="477012"/>
            <a:ext cx="8522778" cy="11166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err="1" smtClean="0"/>
              <a:t>Preprocessing</a:t>
            </a:r>
            <a:endParaRPr dirty="0"/>
          </a:p>
        </p:txBody>
      </p:sp>
    </p:spTree>
    <p:extLst>
      <p:ext uri="{BB962C8B-B14F-4D97-AF65-F5344CB8AC3E}">
        <p14:creationId xmlns:p14="http://schemas.microsoft.com/office/powerpoint/2010/main" val="169584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286</TotalTime>
  <Words>632</Words>
  <Application>Microsoft Office PowerPoint</Application>
  <PresentationFormat>Widescreen</PresentationFormat>
  <Paragraphs>57</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Garamond</vt:lpstr>
      <vt:lpstr>Wingdings</vt:lpstr>
      <vt:lpstr>Parallax</vt:lpstr>
      <vt:lpstr>PowerPoint Presentation</vt:lpstr>
      <vt:lpstr>PowerPoint Presentation</vt:lpstr>
      <vt:lpstr>Preprocessing</vt:lpstr>
      <vt:lpstr>PowerPoint Presentation</vt:lpstr>
      <vt:lpstr>Preprocessing</vt:lpstr>
      <vt:lpstr>Preprocessing</vt:lpstr>
      <vt:lpstr>Preprocessing</vt:lpstr>
      <vt:lpstr>Preprocessing</vt:lpstr>
      <vt:lpstr>Preprocessing</vt:lpstr>
      <vt:lpstr>Preprocessing-Pairplot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20</cp:revision>
  <dcterms:created xsi:type="dcterms:W3CDTF">2024-06-04T14:49:44Z</dcterms:created>
  <dcterms:modified xsi:type="dcterms:W3CDTF">2024-06-04T21:36:10Z</dcterms:modified>
</cp:coreProperties>
</file>