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Lato"/>
      <p:regular r:id="rId22"/>
      <p:bold r:id="rId23"/>
      <p:italic r:id="rId24"/>
      <p:boldItalic r:id="rId25"/>
    </p:embeddedFont>
    <p:embeddedFont>
      <p:font typeface="Maven Pro"/>
      <p:regular r:id="rId26"/>
      <p:bold r:id="rId27"/>
    </p:embeddedFont>
    <p:embeddedFont>
      <p:font typeface="Lato Black"/>
      <p:bold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22" Type="http://schemas.openxmlformats.org/officeDocument/2006/relationships/font" Target="fonts/Lato-regular.fntdata"/><Relationship Id="rId21" Type="http://schemas.openxmlformats.org/officeDocument/2006/relationships/font" Target="fonts/Nunito-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Lato-boldItalic.fntdata"/><Relationship Id="rId28" Type="http://schemas.openxmlformats.org/officeDocument/2006/relationships/font" Target="fonts/LatoBlack-bold.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lack-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Nunito-bold.fntdata"/><Relationship Id="rId18" Type="http://schemas.openxmlformats.org/officeDocument/2006/relationships/font" Target="fonts/Nuni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0458a4f9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0458a4f9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0458a4f9a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0458a4f9a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0458a4f9a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0458a4f9a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0458a4f9a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0458a4f9a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0458a4f9a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0458a4f9a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0458a4f9a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0458a4f9a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0458a4f9a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0458a4f9a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0458a4f9a5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0458a4f9a5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04df893e8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04df893e8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04df893e8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04df893e8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0458a4f9a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0458a4f9a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title"/>
          </p:nvPr>
        </p:nvSpPr>
        <p:spPr>
          <a:xfrm>
            <a:off x="852025" y="2265125"/>
            <a:ext cx="7596900" cy="7842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0" lang="en-GB" sz="2400">
                <a:solidFill>
                  <a:srgbClr val="D9D9D9"/>
                </a:solidFill>
                <a:latin typeface="Lato Black"/>
                <a:ea typeface="Lato Black"/>
                <a:cs typeface="Lato Black"/>
                <a:sym typeface="Lato Black"/>
              </a:rPr>
              <a:t>MACHINE LEARNING : Random Forest &amp; Kernel Principal Components Analysis Algorithms </a:t>
            </a:r>
            <a:endParaRPr b="0" sz="2400">
              <a:solidFill>
                <a:srgbClr val="D9D9D9"/>
              </a:solidFill>
              <a:latin typeface="Lato Black"/>
              <a:ea typeface="Lato Black"/>
              <a:cs typeface="Lato Black"/>
              <a:sym typeface="Lato Black"/>
            </a:endParaRPr>
          </a:p>
        </p:txBody>
      </p:sp>
      <p:sp>
        <p:nvSpPr>
          <p:cNvPr id="278" name="Google Shape;278;p13"/>
          <p:cNvSpPr txBox="1"/>
          <p:nvPr/>
        </p:nvSpPr>
        <p:spPr>
          <a:xfrm>
            <a:off x="356250" y="403300"/>
            <a:ext cx="82182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Lato"/>
                <a:ea typeface="Lato"/>
                <a:cs typeface="Lato"/>
                <a:sym typeface="Lato"/>
              </a:rPr>
              <a:t>Université Mohamed 5 –RABAT-</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a:p>
            <a:pPr indent="0" lvl="0" marL="0" rtl="0" algn="ctr">
              <a:spcBef>
                <a:spcPts val="0"/>
              </a:spcBef>
              <a:spcAft>
                <a:spcPts val="0"/>
              </a:spcAft>
              <a:buNone/>
            </a:pPr>
            <a:r>
              <a:rPr lang="en-GB">
                <a:latin typeface="Lato"/>
                <a:ea typeface="Lato"/>
                <a:cs typeface="Lato"/>
                <a:sym typeface="Lato"/>
              </a:rPr>
              <a:t>École nationale supérieure d'informatique et d'analyse des systèmes</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a:p>
            <a:pPr indent="0" lvl="0" marL="0" rtl="0" algn="ctr">
              <a:spcBef>
                <a:spcPts val="0"/>
              </a:spcBef>
              <a:spcAft>
                <a:spcPts val="0"/>
              </a:spcAft>
              <a:buNone/>
            </a:pPr>
            <a:r>
              <a:rPr lang="en-GB">
                <a:latin typeface="Lato"/>
                <a:ea typeface="Lato"/>
                <a:cs typeface="Lato"/>
                <a:sym typeface="Lato"/>
              </a:rPr>
              <a:t>MASTER DE RECHERCHE EN BIOINFORMATIQUE ET MODÉLISATION DES SYSTÈMES COMPLEXES APPLIQUÉE À LA SANTÉ</a:t>
            </a:r>
            <a:endParaRPr>
              <a:latin typeface="Lato"/>
              <a:ea typeface="Lato"/>
              <a:cs typeface="Lato"/>
              <a:sym typeface="Lato"/>
            </a:endParaRPr>
          </a:p>
        </p:txBody>
      </p:sp>
      <p:sp>
        <p:nvSpPr>
          <p:cNvPr id="279" name="Google Shape;279;p13"/>
          <p:cNvSpPr txBox="1"/>
          <p:nvPr/>
        </p:nvSpPr>
        <p:spPr>
          <a:xfrm>
            <a:off x="540050" y="350382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Réalisé par : </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BOUZIANE Nihal</a:t>
            </a:r>
            <a:endParaRPr>
              <a:latin typeface="Lato"/>
              <a:ea typeface="Lato"/>
              <a:cs typeface="Lato"/>
              <a:sym typeface="Lato"/>
            </a:endParaRPr>
          </a:p>
        </p:txBody>
      </p:sp>
      <p:sp>
        <p:nvSpPr>
          <p:cNvPr id="280" name="Google Shape;280;p13"/>
          <p:cNvSpPr txBox="1"/>
          <p:nvPr/>
        </p:nvSpPr>
        <p:spPr>
          <a:xfrm>
            <a:off x="6423725" y="3433650"/>
            <a:ext cx="2557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Encadré par :</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Pr. ABDELHAK MAHMOUDI </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3E7575"/>
                </a:solidFill>
                <a:latin typeface="Lato"/>
                <a:ea typeface="Lato"/>
                <a:cs typeface="Lato"/>
                <a:sym typeface="Lato"/>
              </a:rPr>
              <a:t>Principe de fonctionnement du K-PCA</a:t>
            </a:r>
            <a:endParaRPr/>
          </a:p>
        </p:txBody>
      </p:sp>
      <p:sp>
        <p:nvSpPr>
          <p:cNvPr id="333" name="Google Shape;333;p22"/>
          <p:cNvSpPr txBox="1"/>
          <p:nvPr>
            <p:ph idx="1" type="body"/>
          </p:nvPr>
        </p:nvSpPr>
        <p:spPr>
          <a:xfrm>
            <a:off x="524475" y="1597875"/>
            <a:ext cx="8457300" cy="2863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sz="1600"/>
              <a:t>En ML , l'astuce du noyau, est une méthode qui permet d'utiliser un classifieur linéaire pour résoudre un problème non linéaire. </a:t>
            </a:r>
            <a:endParaRPr sz="1600"/>
          </a:p>
          <a:p>
            <a:pPr indent="0" lvl="0" marL="457200" rtl="0" algn="l">
              <a:spcBef>
                <a:spcPts val="1200"/>
              </a:spcBef>
              <a:spcAft>
                <a:spcPts val="0"/>
              </a:spcAft>
              <a:buNone/>
            </a:pPr>
            <a:r>
              <a:t/>
            </a:r>
            <a:endParaRPr sz="1600"/>
          </a:p>
          <a:p>
            <a:pPr indent="-330200" lvl="0" marL="457200" rtl="0" algn="l">
              <a:spcBef>
                <a:spcPts val="1200"/>
              </a:spcBef>
              <a:spcAft>
                <a:spcPts val="0"/>
              </a:spcAft>
              <a:buSzPts val="1600"/>
              <a:buChar char="❖"/>
            </a:pPr>
            <a:r>
              <a:rPr lang="en-GB" sz="1600"/>
              <a:t>L'idée est de transformer l'espace de représentation des données d'entrées en un espace de plus grande dimension, où un classifieur linéaire peut être utilisé et obtenir de bonnes performances. La discrimination linéaire dans l'espace de grande dimension (appelé aussi espace de redescription) est équivalente à une discrimination non linéaire dans l'espace d'origine.</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3E7575"/>
                </a:solidFill>
                <a:latin typeface="Lato"/>
                <a:ea typeface="Lato"/>
                <a:cs typeface="Lato"/>
                <a:sym typeface="Lato"/>
              </a:rPr>
              <a:t>Conclusion</a:t>
            </a:r>
            <a:endParaRPr/>
          </a:p>
        </p:txBody>
      </p:sp>
      <p:sp>
        <p:nvSpPr>
          <p:cNvPr id="339" name="Google Shape;339;p23"/>
          <p:cNvSpPr txBox="1"/>
          <p:nvPr>
            <p:ph idx="1" type="body"/>
          </p:nvPr>
        </p:nvSpPr>
        <p:spPr>
          <a:xfrm>
            <a:off x="836200" y="1597875"/>
            <a:ext cx="7814100" cy="2541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GB" sz="1600"/>
              <a:t>A</a:t>
            </a:r>
            <a:r>
              <a:rPr lang="en-GB" sz="1600"/>
              <a:t>ujourd'hui, ML  est un terme largement utilisé qui englobe de nombreux types de programmes que nous rencontrons dans le cadre de l'analyse de données volumineuses et de l'exploration de données.</a:t>
            </a:r>
            <a:endParaRPr sz="1600"/>
          </a:p>
          <a:p>
            <a:pPr indent="0" lvl="0" marL="457200" rtl="0" algn="l">
              <a:spcBef>
                <a:spcPts val="1200"/>
              </a:spcBef>
              <a:spcAft>
                <a:spcPts val="0"/>
              </a:spcAft>
              <a:buNone/>
            </a:pPr>
            <a:r>
              <a:t/>
            </a:r>
            <a:endParaRPr sz="1600"/>
          </a:p>
          <a:p>
            <a:pPr indent="-330200" lvl="0" marL="457200" rtl="0" algn="l">
              <a:spcBef>
                <a:spcPts val="1200"/>
              </a:spcBef>
              <a:spcAft>
                <a:spcPts val="0"/>
              </a:spcAft>
              <a:buSzPts val="1600"/>
              <a:buChar char="❖"/>
            </a:pPr>
            <a:r>
              <a:rPr lang="en-GB" sz="1600"/>
              <a:t>Les avantages du Machine Learning sont immenses. Il nous aide à créer des moyens de moderniser la technologie.</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4"/>
          <p:cNvSpPr txBox="1"/>
          <p:nvPr/>
        </p:nvSpPr>
        <p:spPr>
          <a:xfrm>
            <a:off x="292250" y="2002350"/>
            <a:ext cx="6137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500">
                <a:solidFill>
                  <a:srgbClr val="EFEFEF"/>
                </a:solidFill>
                <a:latin typeface="Nunito"/>
                <a:ea typeface="Nunito"/>
                <a:cs typeface="Nunito"/>
                <a:sym typeface="Nunito"/>
              </a:rPr>
              <a:t>MERCI POUR VOTRE ATTENTION </a:t>
            </a:r>
            <a:endParaRPr sz="2500">
              <a:solidFill>
                <a:srgbClr val="EFEFEF"/>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3E7575"/>
                </a:solidFill>
                <a:latin typeface="Lato"/>
                <a:ea typeface="Lato"/>
                <a:cs typeface="Lato"/>
                <a:sym typeface="Lato"/>
              </a:rPr>
              <a:t>Plan</a:t>
            </a:r>
            <a:endParaRPr>
              <a:solidFill>
                <a:srgbClr val="3E7575"/>
              </a:solidFill>
              <a:latin typeface="Lato"/>
              <a:ea typeface="Lato"/>
              <a:cs typeface="Lato"/>
              <a:sym typeface="Lato"/>
            </a:endParaRPr>
          </a:p>
        </p:txBody>
      </p:sp>
      <p:sp>
        <p:nvSpPr>
          <p:cNvPr id="286" name="Google Shape;286;p14"/>
          <p:cNvSpPr txBox="1"/>
          <p:nvPr>
            <p:ph idx="1" type="body"/>
          </p:nvPr>
        </p:nvSpPr>
        <p:spPr>
          <a:xfrm>
            <a:off x="1303800" y="1990050"/>
            <a:ext cx="5593200" cy="2541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GB" sz="1600"/>
              <a:t>Introduction</a:t>
            </a:r>
            <a:endParaRPr sz="1600"/>
          </a:p>
          <a:p>
            <a:pPr indent="-330200" lvl="0" marL="457200" rtl="0" algn="l">
              <a:spcBef>
                <a:spcPts val="0"/>
              </a:spcBef>
              <a:spcAft>
                <a:spcPts val="0"/>
              </a:spcAft>
              <a:buSzPts val="1600"/>
              <a:buChar char="❖"/>
            </a:pPr>
            <a:r>
              <a:rPr lang="en-GB" sz="1600"/>
              <a:t>Random Forest </a:t>
            </a:r>
            <a:endParaRPr sz="1600"/>
          </a:p>
          <a:p>
            <a:pPr indent="-330200" lvl="0" marL="457200" rtl="0" algn="l">
              <a:spcBef>
                <a:spcPts val="0"/>
              </a:spcBef>
              <a:spcAft>
                <a:spcPts val="0"/>
              </a:spcAft>
              <a:buSzPts val="1600"/>
              <a:buChar char="❖"/>
            </a:pPr>
            <a:r>
              <a:rPr lang="en-GB" sz="1600"/>
              <a:t>Principe de fonctionnement du random forest</a:t>
            </a:r>
            <a:endParaRPr sz="1600"/>
          </a:p>
          <a:p>
            <a:pPr indent="-330200" lvl="0" marL="457200" rtl="0" algn="l">
              <a:spcBef>
                <a:spcPts val="0"/>
              </a:spcBef>
              <a:spcAft>
                <a:spcPts val="0"/>
              </a:spcAft>
              <a:buSzPts val="1600"/>
              <a:buChar char="❖"/>
            </a:pPr>
            <a:r>
              <a:rPr lang="en-GB" sz="1600"/>
              <a:t>Kernel Principal Components Analysis</a:t>
            </a:r>
            <a:endParaRPr sz="1600"/>
          </a:p>
          <a:p>
            <a:pPr indent="-330200" lvl="0" marL="457200" rtl="0" algn="l">
              <a:spcBef>
                <a:spcPts val="0"/>
              </a:spcBef>
              <a:spcAft>
                <a:spcPts val="0"/>
              </a:spcAft>
              <a:buSzPts val="1600"/>
              <a:buChar char="❖"/>
            </a:pPr>
            <a:r>
              <a:rPr lang="en-GB" sz="1600"/>
              <a:t>Principe de fonctionnement du K-PCA</a:t>
            </a:r>
            <a:endParaRPr sz="1600"/>
          </a:p>
          <a:p>
            <a:pPr indent="-330200" lvl="0" marL="457200" rtl="0" algn="l">
              <a:spcBef>
                <a:spcPts val="0"/>
              </a:spcBef>
              <a:spcAft>
                <a:spcPts val="0"/>
              </a:spcAft>
              <a:buSzPts val="1600"/>
              <a:buChar char="❖"/>
            </a:pPr>
            <a:r>
              <a:rPr lang="en-GB" sz="1600"/>
              <a:t>Conclusion</a:t>
            </a:r>
            <a:endParaRPr sz="1600"/>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3E7575"/>
                </a:solidFill>
                <a:latin typeface="Lato"/>
                <a:ea typeface="Lato"/>
                <a:cs typeface="Lato"/>
                <a:sym typeface="Lato"/>
              </a:rPr>
              <a:t>Introduction</a:t>
            </a:r>
            <a:endParaRPr/>
          </a:p>
        </p:txBody>
      </p:sp>
      <p:sp>
        <p:nvSpPr>
          <p:cNvPr id="292" name="Google Shape;292;p15"/>
          <p:cNvSpPr txBox="1"/>
          <p:nvPr>
            <p:ph idx="1" type="body"/>
          </p:nvPr>
        </p:nvSpPr>
        <p:spPr>
          <a:xfrm>
            <a:off x="984600" y="1736775"/>
            <a:ext cx="7174800" cy="2541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GB" sz="1600"/>
              <a:t>Machine learning est une branche de l’intelligence artificielle ,soucieuse de la conception et le </a:t>
            </a:r>
            <a:r>
              <a:rPr lang="en-GB" sz="1600"/>
              <a:t>développement</a:t>
            </a:r>
            <a:r>
              <a:rPr lang="en-GB" sz="1600"/>
              <a:t> d’algorithmes qui </a:t>
            </a:r>
            <a:r>
              <a:rPr lang="en-GB" sz="1600"/>
              <a:t>permettent</a:t>
            </a:r>
            <a:r>
              <a:rPr lang="en-GB" sz="1600"/>
              <a:t> aux ordinateurs de faire </a:t>
            </a:r>
            <a:r>
              <a:rPr lang="en-GB" sz="1600"/>
              <a:t>évoluer</a:t>
            </a:r>
            <a:r>
              <a:rPr lang="en-GB" sz="1600"/>
              <a:t> les comportements sur les </a:t>
            </a:r>
            <a:r>
              <a:rPr lang="en-GB" sz="1600"/>
              <a:t>données</a:t>
            </a:r>
            <a:r>
              <a:rPr lang="en-GB" sz="1600"/>
              <a:t> .</a:t>
            </a:r>
            <a:endParaRPr sz="1600"/>
          </a:p>
          <a:p>
            <a:pPr indent="0" lvl="0" marL="457200" rtl="0" algn="l">
              <a:spcBef>
                <a:spcPts val="1200"/>
              </a:spcBef>
              <a:spcAft>
                <a:spcPts val="0"/>
              </a:spcAft>
              <a:buNone/>
            </a:pPr>
            <a:r>
              <a:t/>
            </a:r>
            <a:endParaRPr sz="1600"/>
          </a:p>
          <a:p>
            <a:pPr indent="-330200" lvl="0" marL="457200" rtl="0" algn="l">
              <a:spcBef>
                <a:spcPts val="1200"/>
              </a:spcBef>
              <a:spcAft>
                <a:spcPts val="0"/>
              </a:spcAft>
              <a:buSzPts val="1600"/>
              <a:buChar char="❖"/>
            </a:pPr>
            <a:r>
              <a:rPr lang="en-GB" sz="1600"/>
              <a:t>ML fait </a:t>
            </a:r>
            <a:r>
              <a:rPr lang="en-GB" sz="1600"/>
              <a:t>référence</a:t>
            </a:r>
            <a:r>
              <a:rPr lang="en-GB" sz="1600"/>
              <a:t> à un </a:t>
            </a:r>
            <a:r>
              <a:rPr lang="en-GB" sz="1600"/>
              <a:t>système</a:t>
            </a:r>
            <a:r>
              <a:rPr lang="en-GB" sz="1600"/>
              <a:t> capable </a:t>
            </a:r>
            <a:r>
              <a:rPr lang="en-GB" sz="1600"/>
              <a:t>d'acquérir</a:t>
            </a:r>
            <a:r>
              <a:rPr lang="en-GB" sz="1600"/>
              <a:t> de </a:t>
            </a:r>
            <a:r>
              <a:rPr lang="en-GB" sz="1600"/>
              <a:t>d'intégrer</a:t>
            </a:r>
            <a:r>
              <a:rPr lang="en-GB" sz="1600"/>
              <a:t> de </a:t>
            </a:r>
            <a:r>
              <a:rPr lang="en-GB" sz="1600"/>
              <a:t>manière</a:t>
            </a:r>
            <a:r>
              <a:rPr lang="en-GB" sz="1600"/>
              <a:t> autonome des connaissance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3E7575"/>
                </a:solidFill>
                <a:latin typeface="Lato"/>
                <a:ea typeface="Lato"/>
                <a:cs typeface="Lato"/>
                <a:sym typeface="Lato"/>
              </a:rPr>
              <a:t>Random Forest</a:t>
            </a:r>
            <a:endParaRPr/>
          </a:p>
        </p:txBody>
      </p:sp>
      <p:sp>
        <p:nvSpPr>
          <p:cNvPr id="298" name="Google Shape;298;p16"/>
          <p:cNvSpPr txBox="1"/>
          <p:nvPr>
            <p:ph idx="1" type="body"/>
          </p:nvPr>
        </p:nvSpPr>
        <p:spPr>
          <a:xfrm>
            <a:off x="263100" y="1773225"/>
            <a:ext cx="8617800" cy="2883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sz="1600"/>
              <a:t>Random Forest est un algorithme d'apprentissage automatique supervisé largement utilisé dans les problèmes de classification(ensemble de données contenant des variables catégorielles) et de régression (ensemble de données contenant des variables continues).</a:t>
            </a:r>
            <a:endParaRPr sz="1600"/>
          </a:p>
          <a:p>
            <a:pPr indent="0" lvl="0" marL="457200" rtl="0" algn="l">
              <a:spcBef>
                <a:spcPts val="1200"/>
              </a:spcBef>
              <a:spcAft>
                <a:spcPts val="0"/>
              </a:spcAft>
              <a:buNone/>
            </a:pPr>
            <a:r>
              <a:t/>
            </a:r>
            <a:endParaRPr sz="1600"/>
          </a:p>
          <a:p>
            <a:pPr indent="-330200" lvl="0" marL="457200" rtl="0" algn="l">
              <a:spcBef>
                <a:spcPts val="1200"/>
              </a:spcBef>
              <a:spcAft>
                <a:spcPts val="0"/>
              </a:spcAft>
              <a:buSzPts val="1600"/>
              <a:buChar char="❖"/>
            </a:pPr>
            <a:r>
              <a:rPr lang="en-GB" sz="1600"/>
              <a:t>Random Forest est un classificateur qui contient un certain nombre d'arbres de décision sur divers sous-ensembles de l'ensemble de données donné et prend la moyenne pour améliorer la précision prédictive de cet ensemble de données.</a:t>
            </a:r>
            <a:endParaRPr sz="1600"/>
          </a:p>
          <a:p>
            <a:pPr indent="0" lvl="0" marL="457200" rtl="0" algn="l">
              <a:spcBef>
                <a:spcPts val="1200"/>
              </a:spcBef>
              <a:spcAft>
                <a:spcPts val="12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idx="1" type="body"/>
          </p:nvPr>
        </p:nvSpPr>
        <p:spPr>
          <a:xfrm>
            <a:off x="341550" y="1873200"/>
            <a:ext cx="8460900" cy="2179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sz="1600"/>
              <a:t>Au lieu de s'appuyer sur un arbre de décision, la Random Forest prend la prédiction de chaque arbre et sur la base des votes majoritaires des prédictions, et elle prédit la sortie finale.</a:t>
            </a:r>
            <a:endParaRPr sz="1600"/>
          </a:p>
          <a:p>
            <a:pPr indent="0" lvl="0" marL="457200" rtl="0" algn="l">
              <a:spcBef>
                <a:spcPts val="1200"/>
              </a:spcBef>
              <a:spcAft>
                <a:spcPts val="0"/>
              </a:spcAft>
              <a:buNone/>
            </a:pPr>
            <a:r>
              <a:t/>
            </a:r>
            <a:endParaRPr sz="1600"/>
          </a:p>
          <a:p>
            <a:pPr indent="-330200" lvl="0" marL="457200" rtl="0" algn="l">
              <a:spcBef>
                <a:spcPts val="1200"/>
              </a:spcBef>
              <a:spcAft>
                <a:spcPts val="0"/>
              </a:spcAft>
              <a:buSzPts val="1600"/>
              <a:buChar char="❖"/>
            </a:pPr>
            <a:r>
              <a:rPr lang="en-GB" sz="1600"/>
              <a:t>L</a:t>
            </a:r>
            <a:r>
              <a:rPr lang="en-GB" sz="1600"/>
              <a:t>e plus grand nombre d'arbres dans la forêt conduit à une plus grande précision et évite le problème de surajustement.</a:t>
            </a:r>
            <a:endParaRPr sz="1600"/>
          </a:p>
          <a:p>
            <a:pPr indent="0" lvl="0" marL="457200" rtl="0" algn="l">
              <a:spcBef>
                <a:spcPts val="1200"/>
              </a:spcBef>
              <a:spcAft>
                <a:spcPts val="12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3E7575"/>
                </a:solidFill>
                <a:latin typeface="Lato"/>
                <a:ea typeface="Lato"/>
                <a:cs typeface="Lato"/>
                <a:sym typeface="Lato"/>
              </a:rPr>
              <a:t>Principe de fonctionnement du random forest</a:t>
            </a:r>
            <a:endParaRPr>
              <a:solidFill>
                <a:srgbClr val="3E7575"/>
              </a:solidFill>
              <a:latin typeface="Lato"/>
              <a:ea typeface="Lato"/>
              <a:cs typeface="Lato"/>
              <a:sym typeface="Lato"/>
            </a:endParaRPr>
          </a:p>
        </p:txBody>
      </p:sp>
      <p:sp>
        <p:nvSpPr>
          <p:cNvPr id="309" name="Google Shape;309;p18"/>
          <p:cNvSpPr txBox="1"/>
          <p:nvPr>
            <p:ph idx="2" type="body"/>
          </p:nvPr>
        </p:nvSpPr>
        <p:spPr>
          <a:xfrm>
            <a:off x="461550" y="1597875"/>
            <a:ext cx="8403300" cy="2541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GB" sz="1600">
                <a:solidFill>
                  <a:srgbClr val="303030"/>
                </a:solidFill>
                <a:highlight>
                  <a:srgbClr val="FFFFFF"/>
                </a:highlight>
              </a:rPr>
              <a:t>Un random forest fonctionne sur le principe du bagging. </a:t>
            </a:r>
            <a:endParaRPr sz="1600">
              <a:solidFill>
                <a:srgbClr val="303030"/>
              </a:solidFill>
              <a:highlight>
                <a:srgbClr val="FFFFFF"/>
              </a:highlight>
            </a:endParaRPr>
          </a:p>
          <a:p>
            <a:pPr indent="0" lvl="0" marL="0" rtl="0" algn="l">
              <a:spcBef>
                <a:spcPts val="1200"/>
              </a:spcBef>
              <a:spcAft>
                <a:spcPts val="0"/>
              </a:spcAft>
              <a:buNone/>
            </a:pPr>
            <a:r>
              <a:t/>
            </a:r>
            <a:endParaRPr sz="1600">
              <a:solidFill>
                <a:srgbClr val="303030"/>
              </a:solidFill>
              <a:highlight>
                <a:srgbClr val="FFFFFF"/>
              </a:highlight>
            </a:endParaRPr>
          </a:p>
          <a:p>
            <a:pPr indent="-330200" lvl="0" marL="457200" rtl="0" algn="l">
              <a:spcBef>
                <a:spcPts val="1200"/>
              </a:spcBef>
              <a:spcAft>
                <a:spcPts val="0"/>
              </a:spcAft>
              <a:buClr>
                <a:srgbClr val="303030"/>
              </a:buClr>
              <a:buSzPts val="1600"/>
              <a:buChar char="❖"/>
            </a:pPr>
            <a:r>
              <a:rPr lang="en-GB" sz="1600">
                <a:solidFill>
                  <a:srgbClr val="303030"/>
                </a:solidFill>
                <a:highlight>
                  <a:srgbClr val="FFFFFF"/>
                </a:highlight>
              </a:rPr>
              <a:t> </a:t>
            </a:r>
            <a:r>
              <a:rPr lang="en-GB" sz="1600">
                <a:solidFill>
                  <a:srgbClr val="303030"/>
                </a:solidFill>
                <a:highlight>
                  <a:srgbClr val="FFFFFF"/>
                </a:highlight>
              </a:rPr>
              <a:t>La première étape consiste à découper un dataset en sous-ensembles (arbres de décision), puis de proposer un modèle d'entraînement à chacun de ses groupes. Enfin, on combine les résultats de ces arbres afin d'obtenir la prévision la plus solide.</a:t>
            </a:r>
            <a:endParaRPr sz="1600">
              <a:solidFill>
                <a:srgbClr val="303030"/>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3E7575"/>
                </a:solidFill>
                <a:latin typeface="Lato"/>
                <a:ea typeface="Lato"/>
                <a:cs typeface="Lato"/>
                <a:sym typeface="Lato"/>
              </a:rPr>
              <a:t>Ra</a:t>
            </a:r>
            <a:r>
              <a:rPr lang="en-GB">
                <a:solidFill>
                  <a:srgbClr val="3E7575"/>
                </a:solidFill>
                <a:latin typeface="Lato"/>
                <a:ea typeface="Lato"/>
                <a:cs typeface="Lato"/>
                <a:sym typeface="Lato"/>
              </a:rPr>
              <a:t>ndom forest de régression vs classification</a:t>
            </a:r>
            <a:endParaRPr>
              <a:solidFill>
                <a:srgbClr val="3E7575"/>
              </a:solidFill>
              <a:latin typeface="Lato"/>
              <a:ea typeface="Lato"/>
              <a:cs typeface="Lato"/>
              <a:sym typeface="Lato"/>
            </a:endParaRPr>
          </a:p>
        </p:txBody>
      </p:sp>
      <p:sp>
        <p:nvSpPr>
          <p:cNvPr id="315" name="Google Shape;315;p19"/>
          <p:cNvSpPr txBox="1"/>
          <p:nvPr>
            <p:ph idx="2" type="body"/>
          </p:nvPr>
        </p:nvSpPr>
        <p:spPr>
          <a:xfrm>
            <a:off x="461550" y="1597875"/>
            <a:ext cx="8403300" cy="2541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GB" sz="1600">
                <a:solidFill>
                  <a:srgbClr val="303030"/>
                </a:solidFill>
                <a:highlight>
                  <a:srgbClr val="FFFFFF"/>
                </a:highlight>
              </a:rPr>
              <a:t>Un random forest de régression consiste à calculer la moyenne des prévisions obtenues. On prend donc en compte l'ensemble des prédictions provenant des arbres décisionnels.</a:t>
            </a:r>
            <a:endParaRPr sz="1600">
              <a:solidFill>
                <a:srgbClr val="303030"/>
              </a:solidFill>
              <a:highlight>
                <a:srgbClr val="FFFFFF"/>
              </a:highlight>
            </a:endParaRPr>
          </a:p>
          <a:p>
            <a:pPr indent="0" lvl="0" marL="457200" rtl="0" algn="l">
              <a:spcBef>
                <a:spcPts val="1200"/>
              </a:spcBef>
              <a:spcAft>
                <a:spcPts val="0"/>
              </a:spcAft>
              <a:buNone/>
            </a:pPr>
            <a:r>
              <a:t/>
            </a:r>
            <a:endParaRPr sz="1600">
              <a:solidFill>
                <a:srgbClr val="303030"/>
              </a:solidFill>
              <a:highlight>
                <a:srgbClr val="FFFFFF"/>
              </a:highlight>
            </a:endParaRPr>
          </a:p>
          <a:p>
            <a:pPr indent="-330200" lvl="0" marL="457200" rtl="0" algn="l">
              <a:spcBef>
                <a:spcPts val="1200"/>
              </a:spcBef>
              <a:spcAft>
                <a:spcPts val="0"/>
              </a:spcAft>
              <a:buSzPts val="1600"/>
              <a:buChar char="❖"/>
            </a:pPr>
            <a:r>
              <a:rPr lang="en-GB" sz="1600">
                <a:solidFill>
                  <a:srgbClr val="303030"/>
                </a:solidFill>
                <a:highlight>
                  <a:srgbClr val="FFFFFF"/>
                </a:highlight>
              </a:rPr>
              <a:t>Un random forest de classification consiste a </a:t>
            </a:r>
            <a:r>
              <a:rPr lang="en-GB" sz="1600">
                <a:solidFill>
                  <a:srgbClr val="303030"/>
                </a:solidFill>
                <a:highlight>
                  <a:srgbClr val="FFFFFF"/>
                </a:highlight>
              </a:rPr>
              <a:t> choisir  la catégorie de réponse la plus fréquente. Plutôt qu'utiliser tous les résultats obtenus, on procède à une sélection en recherchant la prévision qui revient le plus souvent.</a:t>
            </a:r>
            <a:endParaRPr sz="2000">
              <a:solidFill>
                <a:srgbClr val="303030"/>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20"/>
          <p:cNvPicPr preferRelativeResize="0"/>
          <p:nvPr/>
        </p:nvPicPr>
        <p:blipFill>
          <a:blip r:embed="rId3">
            <a:alphaModFix/>
          </a:blip>
          <a:stretch>
            <a:fillRect/>
          </a:stretch>
        </p:blipFill>
        <p:spPr>
          <a:xfrm>
            <a:off x="1706700" y="398250"/>
            <a:ext cx="5730600" cy="4141250"/>
          </a:xfrm>
          <a:prstGeom prst="rect">
            <a:avLst/>
          </a:prstGeom>
          <a:noFill/>
          <a:ln>
            <a:noFill/>
          </a:ln>
        </p:spPr>
      </p:pic>
      <p:sp>
        <p:nvSpPr>
          <p:cNvPr id="321" name="Google Shape;321;p20"/>
          <p:cNvSpPr txBox="1"/>
          <p:nvPr/>
        </p:nvSpPr>
        <p:spPr>
          <a:xfrm>
            <a:off x="1227450" y="4539500"/>
            <a:ext cx="7345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latin typeface="Nunito"/>
                <a:ea typeface="Nunito"/>
                <a:cs typeface="Nunito"/>
                <a:sym typeface="Nunito"/>
              </a:rPr>
              <a:t>Exemple d'un arbre de décision pour la classification d'espèce de fleur</a:t>
            </a:r>
            <a:endParaRPr sz="1500">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type="title"/>
          </p:nvPr>
        </p:nvSpPr>
        <p:spPr>
          <a:xfrm>
            <a:off x="1303800" y="598575"/>
            <a:ext cx="59634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3E7575"/>
                </a:solidFill>
                <a:latin typeface="Lato"/>
                <a:ea typeface="Lato"/>
                <a:cs typeface="Lato"/>
                <a:sym typeface="Lato"/>
              </a:rPr>
              <a:t>Kernel Principal Components Analysis </a:t>
            </a:r>
            <a:endParaRPr/>
          </a:p>
        </p:txBody>
      </p:sp>
      <p:sp>
        <p:nvSpPr>
          <p:cNvPr id="327" name="Google Shape;327;p21"/>
          <p:cNvSpPr txBox="1"/>
          <p:nvPr>
            <p:ph idx="1" type="body"/>
          </p:nvPr>
        </p:nvSpPr>
        <p:spPr>
          <a:xfrm>
            <a:off x="579750" y="1597875"/>
            <a:ext cx="8440800" cy="3078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sz="1600"/>
              <a:t>kernel principal component analysis </a:t>
            </a:r>
            <a:r>
              <a:rPr lang="en-GB" sz="1600"/>
              <a:t>est un algorithme d'apprentissage automatique non supervisé.</a:t>
            </a:r>
            <a:endParaRPr sz="1600"/>
          </a:p>
          <a:p>
            <a:pPr indent="0" lvl="0" marL="457200" rtl="0" algn="l">
              <a:spcBef>
                <a:spcPts val="1200"/>
              </a:spcBef>
              <a:spcAft>
                <a:spcPts val="0"/>
              </a:spcAft>
              <a:buNone/>
            </a:pPr>
            <a:r>
              <a:t/>
            </a:r>
            <a:endParaRPr sz="1600"/>
          </a:p>
          <a:p>
            <a:pPr indent="-330200" lvl="0" marL="457200" rtl="0" algn="l">
              <a:spcBef>
                <a:spcPts val="1200"/>
              </a:spcBef>
              <a:spcAft>
                <a:spcPts val="0"/>
              </a:spcAft>
              <a:buSzPts val="1600"/>
              <a:buChar char="❖"/>
            </a:pPr>
            <a:r>
              <a:rPr lang="en-GB" sz="1600"/>
              <a:t>Kernel principal component analysis (kernel PCA)est une extension de l'analyse en composantes principales (ACP) utilisant des techniques de méthodes du Kernel.</a:t>
            </a:r>
            <a:endParaRPr sz="1600"/>
          </a:p>
          <a:p>
            <a:pPr indent="0" lvl="0" marL="457200" rtl="0" algn="l">
              <a:spcBef>
                <a:spcPts val="1200"/>
              </a:spcBef>
              <a:spcAft>
                <a:spcPts val="0"/>
              </a:spcAft>
              <a:buNone/>
            </a:pPr>
            <a:r>
              <a:t/>
            </a:r>
            <a:endParaRPr sz="1600"/>
          </a:p>
          <a:p>
            <a:pPr indent="-330200" lvl="0" marL="457200" rtl="0" algn="l">
              <a:spcBef>
                <a:spcPts val="1200"/>
              </a:spcBef>
              <a:spcAft>
                <a:spcPts val="0"/>
              </a:spcAft>
              <a:buSzPts val="1600"/>
              <a:buChar char="❖"/>
            </a:pPr>
            <a:r>
              <a:rPr lang="en-GB" sz="1600"/>
              <a:t> L’ajout de  kernel ( KPCA ) va nous permettre d’appliquer un modèle à des données dites non-linéaire.</a:t>
            </a:r>
            <a:endParaRPr sz="1600"/>
          </a:p>
          <a:p>
            <a:pPr indent="0" lvl="0" marL="457200" rtl="0" algn="l">
              <a:spcBef>
                <a:spcPts val="1200"/>
              </a:spcBef>
              <a:spcAft>
                <a:spcPts val="120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458B8B"/>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