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5"/>
  </p:notesMasterIdLst>
  <p:handoutMasterIdLst>
    <p:handoutMasterId r:id="rId36"/>
  </p:handoutMasterIdLst>
  <p:sldIdLst>
    <p:sldId id="267" r:id="rId5"/>
    <p:sldId id="278" r:id="rId6"/>
    <p:sldId id="279" r:id="rId7"/>
    <p:sldId id="280" r:id="rId8"/>
    <p:sldId id="281" r:id="rId9"/>
    <p:sldId id="269" r:id="rId10"/>
    <p:sldId id="271" r:id="rId11"/>
    <p:sldId id="272" r:id="rId12"/>
    <p:sldId id="288" r:id="rId13"/>
    <p:sldId id="289" r:id="rId14"/>
    <p:sldId id="298" r:id="rId15"/>
    <p:sldId id="282" r:id="rId16"/>
    <p:sldId id="283" r:id="rId17"/>
    <p:sldId id="284" r:id="rId18"/>
    <p:sldId id="285" r:id="rId19"/>
    <p:sldId id="286" r:id="rId20"/>
    <p:sldId id="287" r:id="rId21"/>
    <p:sldId id="273" r:id="rId22"/>
    <p:sldId id="299" r:id="rId23"/>
    <p:sldId id="300" r:id="rId24"/>
    <p:sldId id="290" r:id="rId25"/>
    <p:sldId id="291" r:id="rId26"/>
    <p:sldId id="293" r:id="rId27"/>
    <p:sldId id="294" r:id="rId28"/>
    <p:sldId id="292" r:id="rId29"/>
    <p:sldId id="295" r:id="rId30"/>
    <p:sldId id="296" r:id="rId31"/>
    <p:sldId id="301" r:id="rId32"/>
    <p:sldId id="302" r:id="rId33"/>
    <p:sldId id="297"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3A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599" autoAdjust="0"/>
  </p:normalViewPr>
  <p:slideViewPr>
    <p:cSldViewPr>
      <p:cViewPr varScale="1">
        <p:scale>
          <a:sx n="72" d="100"/>
          <a:sy n="72" d="100"/>
        </p:scale>
        <p:origin x="732" y="7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11/17/2022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705C7CD6-1F70-4976-B20D-15F1BB8854B6}" type="datetime1">
              <a:rPr lang="en-US" smtClean="0"/>
              <a:t>11/17/2022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370DFC-3D89-4CC6-8882-58EB4E764F50}"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DA850F1-B34C-4688-9C46-06B0D61E867E}"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C9FDFF0-E8DD-44C2-A1FA-A1EDAAA1003D}"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D7D5702-A40F-4D29-857D-64382794E406}" type="datetime1">
              <a:rPr lang="en-US" smtClean="0"/>
              <a:t>11/17/2022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D3FCFBF3-E9C1-4E9D-863C-989F2B2ACF01}" type="datetime1">
              <a:rPr lang="en-US" smtClean="0"/>
              <a:t>11/17/2022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FD064E1-1F0C-40B0-85A6-20DA5D299247}" type="datetime1">
              <a:rPr lang="en-US" smtClean="0"/>
              <a:t>11/17/2022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FB37BDD-439F-415C-9E8B-58F3B13D9028}" type="datetime1">
              <a:rPr lang="en-US" smtClean="0"/>
              <a:t>11/17/2022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7D0D986B-2F15-4A5F-8B43-1086374CD1AE}" type="datetime1">
              <a:rPr lang="en-US" smtClean="0"/>
              <a:t>11/17/2022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AE7B1FB-B33E-4E5B-AA64-621283CE6935}" type="datetime1">
              <a:rPr lang="en-US" smtClean="0"/>
              <a:t>11/17/2022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3978762-79A6-4DDC-B3BF-58904F698A86}" type="datetime1">
              <a:rPr lang="en-US" smtClean="0"/>
              <a:t>11/17/2022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B855DF69-F5C9-4007-8767-8AF374755C39}" type="datetime1">
              <a:rPr lang="en-US" smtClean="0"/>
              <a:t>11/17/2022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1" y="2204864"/>
            <a:ext cx="9429931" cy="2088232"/>
          </a:xfrm>
        </p:spPr>
        <p:txBody>
          <a:bodyPr>
            <a:normAutofit/>
          </a:bodyPr>
          <a:lstStyle/>
          <a:p>
            <a:r>
              <a:rPr lang="en-US" sz="5400" b="1" dirty="0"/>
              <a:t>Call Center Based Order Management And Inventory</a:t>
            </a:r>
          </a:p>
        </p:txBody>
      </p:sp>
      <p:sp>
        <p:nvSpPr>
          <p:cNvPr id="3" name="Subtitle 2"/>
          <p:cNvSpPr>
            <a:spLocks noGrp="1"/>
          </p:cNvSpPr>
          <p:nvPr>
            <p:ph type="subTitle" idx="1"/>
          </p:nvPr>
        </p:nvSpPr>
        <p:spPr>
          <a:xfrm>
            <a:off x="1557908" y="5373216"/>
            <a:ext cx="9429931" cy="991077"/>
          </a:xfrm>
        </p:spPr>
        <p:txBody>
          <a:bodyPr/>
          <a:lstStyle/>
          <a:p>
            <a:pPr algn="r"/>
            <a:r>
              <a:rPr lang="en-US" dirty="0">
                <a:latin typeface="Bahnschrift Light SemiCondensed" panose="020B0502040204020203" pitchFamily="34" charset="0"/>
              </a:rPr>
              <a:t>Mohamed Nihal</a:t>
            </a:r>
          </a:p>
          <a:p>
            <a:pPr algn="r"/>
            <a:r>
              <a:rPr lang="en-US" dirty="0">
                <a:latin typeface="Bahnschrift Light SemiCondensed" panose="020B0502040204020203" pitchFamily="34" charset="0"/>
              </a:rPr>
              <a:t>Mes21mca-2022</a:t>
            </a:r>
          </a:p>
          <a:p>
            <a:pPr algn="r"/>
            <a:r>
              <a:rPr lang="en-US" dirty="0">
                <a:latin typeface="Bahnschrift Light SemiCondensed" panose="020B0502040204020203" pitchFamily="34" charset="0"/>
              </a:rPr>
              <a:t>Product owner : </a:t>
            </a:r>
            <a:r>
              <a:rPr lang="en-US" dirty="0" err="1">
                <a:latin typeface="Bahnschrift Light SemiCondensed" panose="020B0502040204020203" pitchFamily="34" charset="0"/>
              </a:rPr>
              <a:t>sayed</a:t>
            </a:r>
            <a:r>
              <a:rPr lang="en-US" dirty="0">
                <a:latin typeface="Bahnschrift Light SemiCondensed" panose="020B0502040204020203" pitchFamily="34" charset="0"/>
              </a:rPr>
              <a:t> </a:t>
            </a:r>
            <a:r>
              <a:rPr lang="en-US" dirty="0" err="1">
                <a:latin typeface="Bahnschrift Light SemiCondensed" panose="020B0502040204020203" pitchFamily="34" charset="0"/>
              </a:rPr>
              <a:t>feroz</a:t>
            </a:r>
            <a:r>
              <a:rPr lang="en-US" dirty="0">
                <a:latin typeface="Bahnschrift Light SemiCondensed" panose="020B0502040204020203" pitchFamily="34" charset="0"/>
              </a:rPr>
              <a:t> </a:t>
            </a:r>
            <a:r>
              <a:rPr lang="en-US" dirty="0" err="1">
                <a:latin typeface="Bahnschrift Light SemiCondensed" panose="020B0502040204020203" pitchFamily="34" charset="0"/>
              </a:rPr>
              <a:t>ahmed</a:t>
            </a:r>
            <a:r>
              <a:rPr lang="en-US" dirty="0">
                <a:latin typeface="Bahnschrift Light SemiCondensed" panose="020B0502040204020203" pitchFamily="34" charset="0"/>
              </a:rPr>
              <a:t> m</a:t>
            </a:r>
          </a:p>
        </p:txBody>
      </p:sp>
      <p:sp>
        <p:nvSpPr>
          <p:cNvPr id="10" name="Slide Number Placeholder 9">
            <a:extLst>
              <a:ext uri="{FF2B5EF4-FFF2-40B4-BE49-F238E27FC236}">
                <a16:creationId xmlns:a16="http://schemas.microsoft.com/office/drawing/2014/main" id="{159FEDB9-ED12-36EF-91F4-4C6D2A41261E}"/>
              </a:ext>
            </a:extLst>
          </p:cNvPr>
          <p:cNvSpPr>
            <a:spLocks noGrp="1"/>
          </p:cNvSpPr>
          <p:nvPr>
            <p:ph type="sldNum" sz="quarter" idx="12"/>
          </p:nvPr>
        </p:nvSpPr>
        <p:spPr>
          <a:xfrm>
            <a:off x="11134972" y="6364293"/>
            <a:ext cx="711015" cy="304800"/>
          </a:xfrm>
        </p:spPr>
        <p:txBody>
          <a:bodyPr/>
          <a:lstStyle/>
          <a:p>
            <a:fld id="{DF28FB93-0A08-4E7D-8E63-9EFA29F1E093}" type="slidenum">
              <a:rPr lang="en-IN" sz="2400" smtClean="0"/>
              <a:pPr/>
              <a:t>1</a:t>
            </a:fld>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C0CA-E0C4-BDFD-6875-B4FC8A5C4579}"/>
              </a:ext>
            </a:extLst>
          </p:cNvPr>
          <p:cNvSpPr>
            <a:spLocks noGrp="1"/>
          </p:cNvSpPr>
          <p:nvPr>
            <p:ph type="title"/>
          </p:nvPr>
        </p:nvSpPr>
        <p:spPr>
          <a:xfrm>
            <a:off x="1053852" y="476672"/>
            <a:ext cx="9751060" cy="979512"/>
          </a:xfrm>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D839F7A-EA4B-C469-1DCC-06F1A94B28DA}"/>
              </a:ext>
            </a:extLst>
          </p:cNvPr>
          <p:cNvSpPr>
            <a:spLocks noGrp="1"/>
          </p:cNvSpPr>
          <p:nvPr>
            <p:ph idx="1"/>
          </p:nvPr>
        </p:nvSpPr>
        <p:spPr>
          <a:xfrm>
            <a:off x="765820" y="1772816"/>
            <a:ext cx="10369152" cy="4464496"/>
          </a:xfrm>
        </p:spPr>
        <p:txBody>
          <a:bodyPr>
            <a:normAutofit/>
          </a:bodyPr>
          <a:lstStyle/>
          <a:p>
            <a:r>
              <a:rPr lang="en-US" sz="2500" b="1" dirty="0">
                <a:solidFill>
                  <a:schemeClr val="accent6">
                    <a:lumMod val="75000"/>
                  </a:schemeClr>
                </a:solidFill>
              </a:rPr>
              <a:t>STATE COORDINATOR </a:t>
            </a:r>
          </a:p>
          <a:p>
            <a:pPr lvl="1">
              <a:buFont typeface="Courier New" panose="02070309020205020404" pitchFamily="49" charset="0"/>
              <a:buChar char="o"/>
            </a:pPr>
            <a:r>
              <a:rPr lang="en-US" sz="2100" dirty="0">
                <a:solidFill>
                  <a:schemeClr val="accent6">
                    <a:lumMod val="75000"/>
                  </a:schemeClr>
                </a:solidFill>
              </a:rPr>
              <a:t>The user State Coordinator who is responsible for all the order allocation of the order to the different delivery agent. </a:t>
            </a:r>
          </a:p>
          <a:p>
            <a:pPr lvl="1">
              <a:buFont typeface="Courier New" panose="02070309020205020404" pitchFamily="49" charset="0"/>
              <a:buChar char="o"/>
            </a:pPr>
            <a:r>
              <a:rPr lang="en-US" sz="2100" dirty="0">
                <a:solidFill>
                  <a:schemeClr val="accent6">
                    <a:lumMod val="75000"/>
                  </a:schemeClr>
                </a:solidFill>
              </a:rPr>
              <a:t>The delivery agent will be having stocks of their particular location where the order is received.</a:t>
            </a:r>
          </a:p>
          <a:p>
            <a:pPr lvl="1">
              <a:buFont typeface="Courier New" panose="02070309020205020404" pitchFamily="49" charset="0"/>
              <a:buChar char="o"/>
            </a:pPr>
            <a:r>
              <a:rPr lang="en-US" sz="2100" dirty="0">
                <a:solidFill>
                  <a:schemeClr val="accent6">
                    <a:lumMod val="75000"/>
                  </a:schemeClr>
                </a:solidFill>
              </a:rPr>
              <a:t>have the authority of rejecting and cancellation of order</a:t>
            </a:r>
          </a:p>
          <a:p>
            <a:pPr lvl="1">
              <a:buFont typeface="Courier New" panose="02070309020205020404" pitchFamily="49" charset="0"/>
              <a:buChar char="o"/>
            </a:pPr>
            <a:r>
              <a:rPr lang="en-US" sz="2100" dirty="0">
                <a:solidFill>
                  <a:schemeClr val="accent6">
                    <a:lumMod val="75000"/>
                  </a:schemeClr>
                </a:solidFill>
              </a:rPr>
              <a:t> Have the supreme power on the delivery agents also </a:t>
            </a:r>
          </a:p>
          <a:p>
            <a:pPr lvl="1">
              <a:buFont typeface="Courier New" panose="02070309020205020404" pitchFamily="49" charset="0"/>
              <a:buChar char="o"/>
            </a:pPr>
            <a:r>
              <a:rPr lang="en-US" sz="2100" dirty="0">
                <a:solidFill>
                  <a:schemeClr val="accent6">
                    <a:lumMod val="75000"/>
                  </a:schemeClr>
                </a:solidFill>
              </a:rPr>
              <a:t>Can look after all the reports on the delivery of the orders. </a:t>
            </a:r>
            <a:endParaRPr lang="en-IN" sz="2100" dirty="0">
              <a:solidFill>
                <a:schemeClr val="accent6">
                  <a:lumMod val="75000"/>
                </a:schemeClr>
              </a:solidFill>
            </a:endParaRPr>
          </a:p>
          <a:p>
            <a:pPr marL="301752" lvl="1" indent="0">
              <a:buNone/>
            </a:pPr>
            <a:endParaRPr lang="en-US" sz="2100" dirty="0">
              <a:solidFill>
                <a:schemeClr val="accent6">
                  <a:lumMod val="75000"/>
                </a:schemeClr>
              </a:solidFill>
            </a:endParaRPr>
          </a:p>
        </p:txBody>
      </p:sp>
      <p:sp>
        <p:nvSpPr>
          <p:cNvPr id="10" name="Slide Number Placeholder 9">
            <a:extLst>
              <a:ext uri="{FF2B5EF4-FFF2-40B4-BE49-F238E27FC236}">
                <a16:creationId xmlns:a16="http://schemas.microsoft.com/office/drawing/2014/main" id="{0B405F10-A241-92D2-616B-84AE27CDBC73}"/>
              </a:ext>
            </a:extLst>
          </p:cNvPr>
          <p:cNvSpPr>
            <a:spLocks noGrp="1"/>
          </p:cNvSpPr>
          <p:nvPr>
            <p:ph type="sldNum" sz="quarter" idx="12"/>
          </p:nvPr>
        </p:nvSpPr>
        <p:spPr>
          <a:xfrm>
            <a:off x="11067497" y="6237312"/>
            <a:ext cx="711015" cy="304800"/>
          </a:xfrm>
        </p:spPr>
        <p:txBody>
          <a:bodyPr/>
          <a:lstStyle/>
          <a:p>
            <a:fld id="{DF28FB93-0A08-4E7D-8E63-9EFA29F1E093}" type="slidenum">
              <a:rPr lang="en-IN" sz="2400" smtClean="0"/>
              <a:pPr/>
              <a:t>10</a:t>
            </a:fld>
            <a:endParaRPr lang="en-IN" dirty="0"/>
          </a:p>
        </p:txBody>
      </p:sp>
    </p:spTree>
    <p:extLst>
      <p:ext uri="{BB962C8B-B14F-4D97-AF65-F5344CB8AC3E}">
        <p14:creationId xmlns:p14="http://schemas.microsoft.com/office/powerpoint/2010/main" val="88998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F70B-8DBC-F5A5-1267-C83007A219F7}"/>
              </a:ext>
            </a:extLst>
          </p:cNvPr>
          <p:cNvSpPr>
            <a:spLocks noGrp="1"/>
          </p:cNvSpPr>
          <p:nvPr>
            <p:ph type="title"/>
          </p:nvPr>
        </p:nvSpPr>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dirty="0"/>
          </a:p>
        </p:txBody>
      </p:sp>
      <p:sp>
        <p:nvSpPr>
          <p:cNvPr id="3" name="Content Placeholder 2">
            <a:extLst>
              <a:ext uri="{FF2B5EF4-FFF2-40B4-BE49-F238E27FC236}">
                <a16:creationId xmlns:a16="http://schemas.microsoft.com/office/drawing/2014/main" id="{80C408AF-871F-024F-12AE-4A65F3572A3E}"/>
              </a:ext>
            </a:extLst>
          </p:cNvPr>
          <p:cNvSpPr>
            <a:spLocks noGrp="1"/>
          </p:cNvSpPr>
          <p:nvPr>
            <p:ph idx="1"/>
          </p:nvPr>
        </p:nvSpPr>
        <p:spPr/>
        <p:txBody>
          <a:bodyPr/>
          <a:lstStyle/>
          <a:p>
            <a:pPr marL="246888" marR="0" lvl="0" indent="-246888" algn="l" defTabSz="914400" rtl="0" eaLnBrk="1" fontAlgn="auto" latinLnBrk="0" hangingPunct="1">
              <a:lnSpc>
                <a:spcPct val="90000"/>
              </a:lnSpc>
              <a:spcBef>
                <a:spcPts val="1800"/>
              </a:spcBef>
              <a:spcAft>
                <a:spcPts val="0"/>
              </a:spcAft>
              <a:buClr>
                <a:srgbClr val="6A3A20"/>
              </a:buClr>
              <a:buSzTx/>
              <a:buFont typeface="Arial" pitchFamily="34" charset="0"/>
              <a:buChar char="•"/>
              <a:tabLst/>
              <a:defRPr/>
            </a:pPr>
            <a:r>
              <a:rPr kumimoji="0" lang="en-US" sz="2500" b="1" i="0" u="none" strike="noStrike" kern="1200" cap="none" spc="0" normalizeH="0" baseline="0" noProof="0" dirty="0">
                <a:ln>
                  <a:noFill/>
                </a:ln>
                <a:solidFill>
                  <a:srgbClr val="B95E14">
                    <a:lumMod val="75000"/>
                  </a:srgbClr>
                </a:solidFill>
                <a:effectLst/>
                <a:uLnTx/>
                <a:uFillTx/>
                <a:latin typeface="Constantia"/>
                <a:ea typeface="+mn-ea"/>
                <a:cs typeface="+mn-cs"/>
              </a:rPr>
              <a:t>BPE (BUSINESS PROCESS EXECUTIVE) </a:t>
            </a:r>
          </a:p>
          <a:p>
            <a:pPr lvl="1">
              <a:buClr>
                <a:srgbClr val="6A3A20"/>
              </a:buClr>
              <a:buFont typeface="Courier New" panose="02070309020205020404" pitchFamily="49" charset="0"/>
              <a:buChar char="o"/>
              <a:defRPr/>
            </a:pP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The order processing from the leads which had been allocated from the system admin is being processed by the BPE </a:t>
            </a:r>
          </a:p>
          <a:p>
            <a:pPr lvl="1">
              <a:buClr>
                <a:srgbClr val="6A3A20"/>
              </a:buClr>
              <a:buFont typeface="Courier New" panose="02070309020205020404" pitchFamily="49" charset="0"/>
              <a:buChar char="o"/>
              <a:defRPr/>
            </a:pP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who deals with the customer and the required product order are being taken and the invoice is generated.</a:t>
            </a:r>
            <a:r>
              <a:rPr lang="en-US" sz="2100" dirty="0">
                <a:solidFill>
                  <a:srgbClr val="B95E14">
                    <a:lumMod val="75000"/>
                  </a:srgbClr>
                </a:solidFill>
                <a:latin typeface="Constantia"/>
              </a:rPr>
              <a:t>  </a:t>
            </a:r>
          </a:p>
          <a:p>
            <a:pPr lvl="1">
              <a:buClr>
                <a:srgbClr val="6A3A20"/>
              </a:buClr>
              <a:buFont typeface="Courier New" panose="02070309020205020404" pitchFamily="49" charset="0"/>
              <a:buChar char="o"/>
              <a:defRPr/>
            </a:pPr>
            <a:r>
              <a:rPr lang="en-US" sz="2100" dirty="0">
                <a:solidFill>
                  <a:srgbClr val="B95E14">
                    <a:lumMod val="75000"/>
                  </a:srgbClr>
                </a:solidFill>
                <a:latin typeface="Constantia"/>
              </a:rPr>
              <a:t>The order are moved to the system admin for the confirmation </a:t>
            </a:r>
          </a:p>
          <a:p>
            <a:pPr lvl="1">
              <a:buClr>
                <a:srgbClr val="6A3A20"/>
              </a:buClr>
              <a:buFont typeface="Courier New" panose="02070309020205020404" pitchFamily="49" charset="0"/>
              <a:buChar char="o"/>
              <a:defRPr/>
            </a:pPr>
            <a:r>
              <a:rPr lang="en-US" sz="2100" dirty="0">
                <a:solidFill>
                  <a:srgbClr val="B95E14">
                    <a:lumMod val="75000"/>
                  </a:srgbClr>
                </a:solidFill>
                <a:latin typeface="Constantia"/>
              </a:rPr>
              <a:t>later on the order are being processed and delivered to customers.</a:t>
            </a:r>
            <a:r>
              <a:rPr kumimoji="0" lang="en-US" sz="2100" b="0" i="0" u="none" strike="noStrike" kern="1200" cap="none" spc="0" normalizeH="0" baseline="0" noProof="0" dirty="0">
                <a:ln>
                  <a:noFill/>
                </a:ln>
                <a:solidFill>
                  <a:srgbClr val="B95E14">
                    <a:lumMod val="75000"/>
                  </a:srgbClr>
                </a:solidFill>
                <a:effectLst/>
                <a:uLnTx/>
                <a:uFillTx/>
                <a:latin typeface="Constantia"/>
                <a:ea typeface="+mn-ea"/>
                <a:cs typeface="+mn-cs"/>
              </a:rPr>
              <a:t> </a:t>
            </a:r>
            <a:endParaRPr kumimoji="0" lang="en-US" sz="2000" b="1" i="0" u="none" strike="noStrike" kern="1200" cap="none" spc="0" normalizeH="0" baseline="0" noProof="0" dirty="0">
              <a:ln>
                <a:noFill/>
              </a:ln>
              <a:solidFill>
                <a:srgbClr val="B95E14">
                  <a:lumMod val="75000"/>
                </a:srgbClr>
              </a:solidFill>
              <a:effectLst/>
              <a:uLnTx/>
              <a:uFillTx/>
              <a:latin typeface="Constantia"/>
              <a:ea typeface="+mn-ea"/>
              <a:cs typeface="+mn-cs"/>
            </a:endParaRPr>
          </a:p>
          <a:p>
            <a:pPr marL="246888" marR="0" lvl="0" indent="-246888" algn="l" defTabSz="914400" rtl="0" eaLnBrk="1" fontAlgn="auto" latinLnBrk="0" hangingPunct="1">
              <a:lnSpc>
                <a:spcPct val="90000"/>
              </a:lnSpc>
              <a:spcBef>
                <a:spcPts val="1800"/>
              </a:spcBef>
              <a:spcAft>
                <a:spcPts val="0"/>
              </a:spcAft>
              <a:buClr>
                <a:srgbClr val="6A3A20"/>
              </a:buClr>
              <a:buSzTx/>
              <a:buFont typeface="Arial" pitchFamily="34" charset="0"/>
              <a:buChar char="•"/>
              <a:tabLst/>
              <a:defRPr/>
            </a:pPr>
            <a:r>
              <a:rPr kumimoji="0" lang="en-US" sz="2400" b="1" i="0" u="none" strike="noStrike" kern="1200" cap="none" spc="0" normalizeH="0" baseline="0" noProof="0" dirty="0">
                <a:ln>
                  <a:noFill/>
                </a:ln>
                <a:solidFill>
                  <a:srgbClr val="B95E14">
                    <a:lumMod val="75000"/>
                  </a:srgbClr>
                </a:solidFill>
                <a:effectLst/>
                <a:uLnTx/>
                <a:uFillTx/>
                <a:latin typeface="Constantia"/>
                <a:ea typeface="+mn-ea"/>
                <a:cs typeface="+mn-cs"/>
              </a:rPr>
              <a:t>DELIVERY AGENT </a:t>
            </a:r>
          </a:p>
          <a:p>
            <a:pPr marL="301752" marR="0" lvl="1" indent="0" algn="l" defTabSz="914400" rtl="0" eaLnBrk="1" fontAlgn="auto" latinLnBrk="0" hangingPunct="1">
              <a:lnSpc>
                <a:spcPct val="90000"/>
              </a:lnSpc>
              <a:spcBef>
                <a:spcPts val="800"/>
              </a:spcBef>
              <a:spcAft>
                <a:spcPts val="0"/>
              </a:spcAft>
              <a:buClr>
                <a:srgbClr val="6A3A20"/>
              </a:buClr>
              <a:buSzTx/>
              <a:buFont typeface="Arial" pitchFamily="34" charset="0"/>
              <a:buNone/>
              <a:tabLst/>
              <a:defRPr/>
            </a:pPr>
            <a:r>
              <a:rPr kumimoji="0" lang="en-US" sz="2000" b="0" i="0" u="none" strike="noStrike" kern="1200" cap="none" spc="0" normalizeH="0" baseline="0" noProof="0" dirty="0">
                <a:ln>
                  <a:noFill/>
                </a:ln>
                <a:solidFill>
                  <a:srgbClr val="B95E14">
                    <a:lumMod val="75000"/>
                  </a:srgbClr>
                </a:solidFill>
                <a:effectLst/>
                <a:uLnTx/>
                <a:uFillTx/>
                <a:latin typeface="Constantia"/>
                <a:ea typeface="+mn-ea"/>
                <a:cs typeface="+mn-cs"/>
              </a:rPr>
              <a:t>The important module and simpler module in which the delivery agent who deliver the goods to the customer and update the delivery in application.</a:t>
            </a:r>
          </a:p>
          <a:p>
            <a:endParaRPr lang="en-IN" dirty="0"/>
          </a:p>
        </p:txBody>
      </p:sp>
      <p:sp>
        <p:nvSpPr>
          <p:cNvPr id="11" name="Slide Number Placeholder 10">
            <a:extLst>
              <a:ext uri="{FF2B5EF4-FFF2-40B4-BE49-F238E27FC236}">
                <a16:creationId xmlns:a16="http://schemas.microsoft.com/office/drawing/2014/main" id="{ED8B7D0E-F725-DDF2-0192-BD39B09521FB}"/>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11</a:t>
            </a:fld>
            <a:endParaRPr lang="en-IN" dirty="0"/>
          </a:p>
        </p:txBody>
      </p:sp>
    </p:spTree>
    <p:extLst>
      <p:ext uri="{BB962C8B-B14F-4D97-AF65-F5344CB8AC3E}">
        <p14:creationId xmlns:p14="http://schemas.microsoft.com/office/powerpoint/2010/main" val="105404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04664"/>
            <a:ext cx="9751060" cy="952376"/>
          </a:xfrm>
        </p:spPr>
        <p:txBody>
          <a:bodyPr>
            <a:normAutofit/>
          </a:bodyPr>
          <a:lstStyle/>
          <a:p>
            <a:pPr algn="ctr"/>
            <a:r>
              <a:rPr lang="en-US" sz="4400" b="1" dirty="0">
                <a:effectLst>
                  <a:outerShdw blurRad="38100" dist="38100" dir="2700000" algn="tl">
                    <a:srgbClr val="000000">
                      <a:alpha val="43137"/>
                    </a:srgbClr>
                  </a:outerShdw>
                </a:effectLst>
              </a:rPr>
              <a:t>DATA FLOW DIAGRAM</a:t>
            </a:r>
          </a:p>
        </p:txBody>
      </p:sp>
      <p:pic>
        <p:nvPicPr>
          <p:cNvPr id="6" name="Picture 5">
            <a:extLst>
              <a:ext uri="{FF2B5EF4-FFF2-40B4-BE49-F238E27FC236}">
                <a16:creationId xmlns:a16="http://schemas.microsoft.com/office/drawing/2014/main" id="{0915C47F-7717-1962-F13E-786BFF685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 y="1357040"/>
            <a:ext cx="9051993" cy="4952279"/>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701DA1A3-6563-5042-8733-E27169EC5ED6}"/>
              </a:ext>
            </a:extLst>
          </p:cNvPr>
          <p:cNvSpPr>
            <a:spLocks noGrp="1"/>
          </p:cNvSpPr>
          <p:nvPr>
            <p:ph type="sldNum" sz="quarter" idx="12"/>
          </p:nvPr>
        </p:nvSpPr>
        <p:spPr>
          <a:xfrm>
            <a:off x="11062964" y="6156919"/>
            <a:ext cx="711015" cy="304800"/>
          </a:xfrm>
        </p:spPr>
        <p:txBody>
          <a:bodyPr/>
          <a:lstStyle/>
          <a:p>
            <a:fld id="{DF28FB93-0A08-4E7D-8E63-9EFA29F1E093}" type="slidenum">
              <a:rPr lang="en-IN" sz="2400" smtClean="0"/>
              <a:pPr/>
              <a:t>12</a:t>
            </a:fld>
            <a:endParaRPr lang="en-IN" sz="2400" dirty="0"/>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A6908A-6A32-62B6-0616-A9BB4E2A4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1141016"/>
            <a:ext cx="9217024" cy="5168303"/>
          </a:xfrm>
          <a:prstGeom prst="rect">
            <a:avLst/>
          </a:prstGeom>
          <a:ln>
            <a:noFill/>
          </a:ln>
          <a:effectLst>
            <a:softEdge rad="112500"/>
          </a:effectLst>
        </p:spPr>
      </p:pic>
      <p:sp>
        <p:nvSpPr>
          <p:cNvPr id="5" name="Title 1">
            <a:extLst>
              <a:ext uri="{FF2B5EF4-FFF2-40B4-BE49-F238E27FC236}">
                <a16:creationId xmlns:a16="http://schemas.microsoft.com/office/drawing/2014/main" id="{89FD9AF6-41D0-F88A-DB74-5D4D4CE7C8B7}"/>
              </a:ext>
            </a:extLst>
          </p:cNvPr>
          <p:cNvSpPr txBox="1">
            <a:spLocks/>
          </p:cNvSpPr>
          <p:nvPr/>
        </p:nvSpPr>
        <p:spPr>
          <a:xfrm>
            <a:off x="1269876" y="332656"/>
            <a:ext cx="9751060" cy="8083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sp>
        <p:nvSpPr>
          <p:cNvPr id="10" name="Slide Number Placeholder 9">
            <a:extLst>
              <a:ext uri="{FF2B5EF4-FFF2-40B4-BE49-F238E27FC236}">
                <a16:creationId xmlns:a16="http://schemas.microsoft.com/office/drawing/2014/main" id="{154E1BCB-C7A9-0472-3D6A-E0092A6E3EE6}"/>
              </a:ext>
            </a:extLst>
          </p:cNvPr>
          <p:cNvSpPr>
            <a:spLocks noGrp="1"/>
          </p:cNvSpPr>
          <p:nvPr>
            <p:ph type="sldNum" sz="quarter" idx="12"/>
          </p:nvPr>
        </p:nvSpPr>
        <p:spPr>
          <a:xfrm>
            <a:off x="11054102" y="6156919"/>
            <a:ext cx="711015" cy="304800"/>
          </a:xfrm>
        </p:spPr>
        <p:txBody>
          <a:bodyPr/>
          <a:lstStyle/>
          <a:p>
            <a:fld id="{DF28FB93-0A08-4E7D-8E63-9EFA29F1E093}" type="slidenum">
              <a:rPr lang="en-IN" sz="2400" smtClean="0"/>
              <a:pPr/>
              <a:t>13</a:t>
            </a:fld>
            <a:endParaRPr lang="en-IN" dirty="0"/>
          </a:p>
        </p:txBody>
      </p:sp>
    </p:spTree>
    <p:extLst>
      <p:ext uri="{BB962C8B-B14F-4D97-AF65-F5344CB8AC3E}">
        <p14:creationId xmlns:p14="http://schemas.microsoft.com/office/powerpoint/2010/main" val="3153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B481EFD-7880-FD01-EC34-4DAF369EB7F8}"/>
              </a:ext>
            </a:extLst>
          </p:cNvPr>
          <p:cNvSpPr txBox="1">
            <a:spLocks/>
          </p:cNvSpPr>
          <p:nvPr/>
        </p:nvSpPr>
        <p:spPr>
          <a:xfrm>
            <a:off x="1218883" y="476672"/>
            <a:ext cx="9751060" cy="880368"/>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371A529A-6885-92E5-ABE3-7FFAD8D2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 y="1357040"/>
            <a:ext cx="9268017" cy="5024288"/>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D40E8C0D-04CF-868F-1B1B-2F748391731E}"/>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14</a:t>
            </a:fld>
            <a:endParaRPr lang="en-IN" dirty="0"/>
          </a:p>
        </p:txBody>
      </p:sp>
    </p:spTree>
    <p:extLst>
      <p:ext uri="{BB962C8B-B14F-4D97-AF65-F5344CB8AC3E}">
        <p14:creationId xmlns:p14="http://schemas.microsoft.com/office/powerpoint/2010/main" val="12802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C32D81-33DF-2F77-34E2-2DC6F65130D1}"/>
              </a:ext>
            </a:extLst>
          </p:cNvPr>
          <p:cNvSpPr txBox="1">
            <a:spLocks/>
          </p:cNvSpPr>
          <p:nvPr/>
        </p:nvSpPr>
        <p:spPr>
          <a:xfrm>
            <a:off x="1218883" y="404664"/>
            <a:ext cx="9751060" cy="95237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FA85EBFD-FCA6-339E-252C-C34EA5C15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1357040"/>
            <a:ext cx="9751059" cy="4808263"/>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5A7E6DBE-344A-6B20-9E5C-08E6094E5361}"/>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15</a:t>
            </a:fld>
            <a:endParaRPr lang="en-IN" dirty="0"/>
          </a:p>
        </p:txBody>
      </p:sp>
    </p:spTree>
    <p:extLst>
      <p:ext uri="{BB962C8B-B14F-4D97-AF65-F5344CB8AC3E}">
        <p14:creationId xmlns:p14="http://schemas.microsoft.com/office/powerpoint/2010/main" val="197413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695CACE-2981-1783-C81E-F4EA7C520C59}"/>
              </a:ext>
            </a:extLst>
          </p:cNvPr>
          <p:cNvSpPr txBox="1">
            <a:spLocks/>
          </p:cNvSpPr>
          <p:nvPr/>
        </p:nvSpPr>
        <p:spPr>
          <a:xfrm>
            <a:off x="1218883" y="332656"/>
            <a:ext cx="9751060" cy="102438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pic>
        <p:nvPicPr>
          <p:cNvPr id="5" name="Picture 4">
            <a:extLst>
              <a:ext uri="{FF2B5EF4-FFF2-40B4-BE49-F238E27FC236}">
                <a16:creationId xmlns:a16="http://schemas.microsoft.com/office/drawing/2014/main" id="{B9E8EA32-3D85-27C1-7A9D-CC0A8A2BC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4" y="1357040"/>
            <a:ext cx="8691952" cy="4880272"/>
          </a:xfrm>
          <a:prstGeom prst="rect">
            <a:avLst/>
          </a:prstGeom>
          <a:ln>
            <a:noFill/>
          </a:ln>
          <a:effectLst>
            <a:softEdge rad="112500"/>
          </a:effectLst>
        </p:spPr>
      </p:pic>
      <p:sp>
        <p:nvSpPr>
          <p:cNvPr id="10" name="Slide Number Placeholder 9">
            <a:extLst>
              <a:ext uri="{FF2B5EF4-FFF2-40B4-BE49-F238E27FC236}">
                <a16:creationId xmlns:a16="http://schemas.microsoft.com/office/drawing/2014/main" id="{3D454293-92A3-9AD2-4E00-4C5D34493A5D}"/>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16</a:t>
            </a:fld>
            <a:endParaRPr lang="en-IN" sz="2400" dirty="0"/>
          </a:p>
        </p:txBody>
      </p:sp>
    </p:spTree>
    <p:extLst>
      <p:ext uri="{BB962C8B-B14F-4D97-AF65-F5344CB8AC3E}">
        <p14:creationId xmlns:p14="http://schemas.microsoft.com/office/powerpoint/2010/main" val="22987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7737AB-1591-AA0E-1A58-720BF0F2F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4" y="1357040"/>
            <a:ext cx="7907630" cy="4952280"/>
          </a:xfrm>
          <a:prstGeom prst="rect">
            <a:avLst/>
          </a:prstGeom>
          <a:ln>
            <a:noFill/>
          </a:ln>
          <a:effectLst>
            <a:softEdge rad="112500"/>
          </a:effectLst>
        </p:spPr>
      </p:pic>
      <p:sp>
        <p:nvSpPr>
          <p:cNvPr id="4" name="Title 1">
            <a:extLst>
              <a:ext uri="{FF2B5EF4-FFF2-40B4-BE49-F238E27FC236}">
                <a16:creationId xmlns:a16="http://schemas.microsoft.com/office/drawing/2014/main" id="{2C982E60-3631-0D67-CF6B-93B0A7032389}"/>
              </a:ext>
            </a:extLst>
          </p:cNvPr>
          <p:cNvSpPr txBox="1">
            <a:spLocks/>
          </p:cNvSpPr>
          <p:nvPr/>
        </p:nvSpPr>
        <p:spPr>
          <a:xfrm>
            <a:off x="1218883" y="404664"/>
            <a:ext cx="9751060" cy="95237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DATA FLOW DIAGRAM</a:t>
            </a:r>
          </a:p>
        </p:txBody>
      </p:sp>
      <p:sp>
        <p:nvSpPr>
          <p:cNvPr id="10" name="Slide Number Placeholder 9">
            <a:extLst>
              <a:ext uri="{FF2B5EF4-FFF2-40B4-BE49-F238E27FC236}">
                <a16:creationId xmlns:a16="http://schemas.microsoft.com/office/drawing/2014/main" id="{567C2FB3-623E-1FDC-56DB-F4C45C294605}"/>
              </a:ext>
            </a:extLst>
          </p:cNvPr>
          <p:cNvSpPr>
            <a:spLocks noGrp="1"/>
          </p:cNvSpPr>
          <p:nvPr>
            <p:ph type="sldNum" sz="quarter" idx="12"/>
          </p:nvPr>
        </p:nvSpPr>
        <p:spPr>
          <a:xfrm>
            <a:off x="11062964" y="6156920"/>
            <a:ext cx="711015" cy="304800"/>
          </a:xfrm>
        </p:spPr>
        <p:txBody>
          <a:bodyPr/>
          <a:lstStyle/>
          <a:p>
            <a:fld id="{DF28FB93-0A08-4E7D-8E63-9EFA29F1E093}" type="slidenum">
              <a:rPr lang="en-IN" sz="2400" smtClean="0"/>
              <a:pPr/>
              <a:t>17</a:t>
            </a:fld>
            <a:endParaRPr lang="en-IN" dirty="0"/>
          </a:p>
        </p:txBody>
      </p:sp>
    </p:spTree>
    <p:extLst>
      <p:ext uri="{BB962C8B-B14F-4D97-AF65-F5344CB8AC3E}">
        <p14:creationId xmlns:p14="http://schemas.microsoft.com/office/powerpoint/2010/main" val="30518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AEF131-C12F-3C64-B0C4-4946FB233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81" y="1340768"/>
            <a:ext cx="11305256" cy="5024040"/>
          </a:xfrm>
          <a:prstGeom prst="rect">
            <a:avLst/>
          </a:prstGeom>
          <a:ln>
            <a:noFill/>
          </a:ln>
          <a:effectLst>
            <a:softEdge rad="112500"/>
          </a:effectLst>
        </p:spPr>
      </p:pic>
      <p:sp>
        <p:nvSpPr>
          <p:cNvPr id="6" name="Title 1">
            <a:extLst>
              <a:ext uri="{FF2B5EF4-FFF2-40B4-BE49-F238E27FC236}">
                <a16:creationId xmlns:a16="http://schemas.microsoft.com/office/drawing/2014/main" id="{5C64ABAB-ADEF-D0BD-AE96-BDC972AB464E}"/>
              </a:ext>
            </a:extLst>
          </p:cNvPr>
          <p:cNvSpPr txBox="1">
            <a:spLocks/>
          </p:cNvSpPr>
          <p:nvPr/>
        </p:nvSpPr>
        <p:spPr>
          <a:xfrm>
            <a:off x="1125860" y="493192"/>
            <a:ext cx="9751060" cy="975072"/>
          </a:xfrm>
          <a:prstGeom prst="rect">
            <a:avLst/>
          </a:prstGeom>
        </p:spPr>
        <p:txBody>
          <a:bodyP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TABLE</a:t>
            </a:r>
          </a:p>
        </p:txBody>
      </p:sp>
      <p:sp>
        <p:nvSpPr>
          <p:cNvPr id="10" name="Slide Number Placeholder 9">
            <a:extLst>
              <a:ext uri="{FF2B5EF4-FFF2-40B4-BE49-F238E27FC236}">
                <a16:creationId xmlns:a16="http://schemas.microsoft.com/office/drawing/2014/main" id="{39A2379E-02FB-7CD4-8510-DB30EDFAADC4}"/>
              </a:ext>
            </a:extLst>
          </p:cNvPr>
          <p:cNvSpPr>
            <a:spLocks noGrp="1"/>
          </p:cNvSpPr>
          <p:nvPr>
            <p:ph type="sldNum" sz="quarter" idx="12"/>
          </p:nvPr>
        </p:nvSpPr>
        <p:spPr>
          <a:xfrm>
            <a:off x="11072029" y="6212408"/>
            <a:ext cx="711015" cy="304800"/>
          </a:xfrm>
        </p:spPr>
        <p:txBody>
          <a:bodyPr/>
          <a:lstStyle/>
          <a:p>
            <a:fld id="{DF28FB93-0A08-4E7D-8E63-9EFA29F1E093}" type="slidenum">
              <a:rPr lang="en-IN" sz="2400" smtClean="0"/>
              <a:pPr/>
              <a:t>18</a:t>
            </a:fld>
            <a:endParaRPr lang="en-IN" dirty="0"/>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BCC89E-57DB-CECC-C381-23943E5D4FAA}"/>
              </a:ext>
            </a:extLst>
          </p:cNvPr>
          <p:cNvSpPr>
            <a:spLocks noGrp="1"/>
          </p:cNvSpPr>
          <p:nvPr>
            <p:ph type="sldNum" sz="quarter" idx="12"/>
          </p:nvPr>
        </p:nvSpPr>
        <p:spPr/>
        <p:txBody>
          <a:bodyPr/>
          <a:lstStyle/>
          <a:p>
            <a:fld id="{DF28FB93-0A08-4E7D-8E63-9EFA29F1E093}" type="slidenum">
              <a:rPr lang="en-IN" smtClean="0"/>
              <a:pPr/>
              <a:t>19</a:t>
            </a:fld>
            <a:endParaRPr lang="en-IN"/>
          </a:p>
        </p:txBody>
      </p:sp>
      <p:sp>
        <p:nvSpPr>
          <p:cNvPr id="3" name="Title 1">
            <a:extLst>
              <a:ext uri="{FF2B5EF4-FFF2-40B4-BE49-F238E27FC236}">
                <a16:creationId xmlns:a16="http://schemas.microsoft.com/office/drawing/2014/main" id="{84F7105E-4AAB-A61F-A578-2E85DF942BE5}"/>
              </a:ext>
            </a:extLst>
          </p:cNvPr>
          <p:cNvSpPr txBox="1">
            <a:spLocks/>
          </p:cNvSpPr>
          <p:nvPr/>
        </p:nvSpPr>
        <p:spPr>
          <a:xfrm>
            <a:off x="1125860" y="493192"/>
            <a:ext cx="9751060" cy="975072"/>
          </a:xfrm>
          <a:prstGeom prst="rect">
            <a:avLst/>
          </a:prstGeom>
        </p:spPr>
        <p:txBody>
          <a:bodyP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TABLE</a:t>
            </a:r>
          </a:p>
        </p:txBody>
      </p:sp>
      <p:pic>
        <p:nvPicPr>
          <p:cNvPr id="5" name="Picture 4">
            <a:extLst>
              <a:ext uri="{FF2B5EF4-FFF2-40B4-BE49-F238E27FC236}">
                <a16:creationId xmlns:a16="http://schemas.microsoft.com/office/drawing/2014/main" id="{C766BA26-804B-E457-2DDD-0C5C2D00D6CB}"/>
              </a:ext>
            </a:extLst>
          </p:cNvPr>
          <p:cNvPicPr>
            <a:picLocks noChangeAspect="1"/>
          </p:cNvPicPr>
          <p:nvPr/>
        </p:nvPicPr>
        <p:blipFill>
          <a:blip r:embed="rId2"/>
          <a:stretch>
            <a:fillRect/>
          </a:stretch>
        </p:blipFill>
        <p:spPr>
          <a:xfrm>
            <a:off x="693812" y="1412776"/>
            <a:ext cx="10945216" cy="4464496"/>
          </a:xfrm>
          <a:prstGeom prst="rect">
            <a:avLst/>
          </a:prstGeom>
          <a:ln>
            <a:noFill/>
          </a:ln>
          <a:effectLst>
            <a:softEdge rad="112500"/>
          </a:effectLst>
        </p:spPr>
      </p:pic>
    </p:spTree>
    <p:extLst>
      <p:ext uri="{BB962C8B-B14F-4D97-AF65-F5344CB8AC3E}">
        <p14:creationId xmlns:p14="http://schemas.microsoft.com/office/powerpoint/2010/main" val="214880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03200"/>
            <a:ext cx="9751060" cy="1168400"/>
          </a:xfrm>
        </p:spPr>
        <p:txBody>
          <a:bodyPr>
            <a:normAutofit/>
          </a:bodyPr>
          <a:lstStyle/>
          <a:p>
            <a:r>
              <a:rPr lang="en-US" sz="4400" b="1" dirty="0">
                <a:effectLst>
                  <a:outerShdw blurRad="38100" dist="38100" dir="2700000" algn="tl">
                    <a:srgbClr val="000000">
                      <a:alpha val="43137"/>
                    </a:srgbClr>
                  </a:outerShdw>
                </a:effectLst>
              </a:rPr>
              <a:t>Table of Content</a:t>
            </a:r>
          </a:p>
        </p:txBody>
      </p:sp>
      <p:sp>
        <p:nvSpPr>
          <p:cNvPr id="14" name="Content Placeholder 13"/>
          <p:cNvSpPr>
            <a:spLocks noGrp="1"/>
          </p:cNvSpPr>
          <p:nvPr>
            <p:ph idx="1"/>
          </p:nvPr>
        </p:nvSpPr>
        <p:spPr>
          <a:xfrm>
            <a:off x="1218883" y="1628800"/>
            <a:ext cx="9751060" cy="4608512"/>
          </a:xfrm>
        </p:spPr>
        <p:txBody>
          <a:bodyPr>
            <a:normAutofit lnSpcReduction="10000"/>
          </a:bodyPr>
          <a:lstStyle/>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Introduction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Modules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Module Descriptions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Data Flow Diagram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Table Design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Developing Environment</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User Story</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Product Backlog</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Project Plan</a:t>
            </a:r>
          </a:p>
        </p:txBody>
      </p:sp>
      <p:sp>
        <p:nvSpPr>
          <p:cNvPr id="8" name="Slide Number Placeholder 7">
            <a:extLst>
              <a:ext uri="{FF2B5EF4-FFF2-40B4-BE49-F238E27FC236}">
                <a16:creationId xmlns:a16="http://schemas.microsoft.com/office/drawing/2014/main" id="{688CBB48-F81F-C18F-5568-FC29CF504692}"/>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2</a:t>
            </a:fld>
            <a:endParaRPr lang="en-IN" sz="2400"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73C405-CC93-6EAC-2DC2-66DE1D4F70D1}"/>
              </a:ext>
            </a:extLst>
          </p:cNvPr>
          <p:cNvSpPr>
            <a:spLocks noGrp="1"/>
          </p:cNvSpPr>
          <p:nvPr>
            <p:ph type="sldNum" sz="quarter" idx="12"/>
          </p:nvPr>
        </p:nvSpPr>
        <p:spPr/>
        <p:txBody>
          <a:bodyPr/>
          <a:lstStyle/>
          <a:p>
            <a:fld id="{DF28FB93-0A08-4E7D-8E63-9EFA29F1E093}" type="slidenum">
              <a:rPr lang="en-IN" smtClean="0"/>
              <a:pPr/>
              <a:t>20</a:t>
            </a:fld>
            <a:endParaRPr lang="en-IN"/>
          </a:p>
        </p:txBody>
      </p:sp>
      <p:pic>
        <p:nvPicPr>
          <p:cNvPr id="4" name="Picture 3">
            <a:extLst>
              <a:ext uri="{FF2B5EF4-FFF2-40B4-BE49-F238E27FC236}">
                <a16:creationId xmlns:a16="http://schemas.microsoft.com/office/drawing/2014/main" id="{817EFB77-033D-D56B-81B3-83989F6850DD}"/>
              </a:ext>
            </a:extLst>
          </p:cNvPr>
          <p:cNvPicPr>
            <a:picLocks noChangeAspect="1"/>
          </p:cNvPicPr>
          <p:nvPr/>
        </p:nvPicPr>
        <p:blipFill>
          <a:blip r:embed="rId2"/>
          <a:stretch>
            <a:fillRect/>
          </a:stretch>
        </p:blipFill>
        <p:spPr>
          <a:xfrm>
            <a:off x="1701924" y="1556792"/>
            <a:ext cx="8784976" cy="4687238"/>
          </a:xfrm>
          <a:prstGeom prst="rect">
            <a:avLst/>
          </a:prstGeom>
        </p:spPr>
      </p:pic>
      <p:sp>
        <p:nvSpPr>
          <p:cNvPr id="5" name="Title 1">
            <a:extLst>
              <a:ext uri="{FF2B5EF4-FFF2-40B4-BE49-F238E27FC236}">
                <a16:creationId xmlns:a16="http://schemas.microsoft.com/office/drawing/2014/main" id="{4D4BDE55-15AC-C2B3-6770-374C97979699}"/>
              </a:ext>
            </a:extLst>
          </p:cNvPr>
          <p:cNvSpPr txBox="1">
            <a:spLocks/>
          </p:cNvSpPr>
          <p:nvPr/>
        </p:nvSpPr>
        <p:spPr>
          <a:xfrm>
            <a:off x="1125860" y="509712"/>
            <a:ext cx="9751060" cy="975072"/>
          </a:xfrm>
          <a:prstGeom prst="rect">
            <a:avLst/>
          </a:prstGeom>
        </p:spPr>
        <p:txBody>
          <a:bodyP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US" sz="4400" b="1" dirty="0">
                <a:effectLst>
                  <a:outerShdw blurRad="38100" dist="38100" dir="2700000" algn="tl">
                    <a:srgbClr val="000000">
                      <a:alpha val="43137"/>
                    </a:srgbClr>
                  </a:outerShdw>
                </a:effectLst>
              </a:rPr>
              <a:t>ER DIAGRAM</a:t>
            </a:r>
          </a:p>
        </p:txBody>
      </p:sp>
    </p:spTree>
    <p:extLst>
      <p:ext uri="{BB962C8B-B14F-4D97-AF65-F5344CB8AC3E}">
        <p14:creationId xmlns:p14="http://schemas.microsoft.com/office/powerpoint/2010/main" val="319159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9AC9-2235-0A13-2EC0-EE3C01A52BB0}"/>
              </a:ext>
            </a:extLst>
          </p:cNvPr>
          <p:cNvSpPr>
            <a:spLocks noGrp="1"/>
          </p:cNvSpPr>
          <p:nvPr>
            <p:ph type="title"/>
          </p:nvPr>
        </p:nvSpPr>
        <p:spPr/>
        <p:txBody>
          <a:bodyPr>
            <a:normAutofit/>
          </a:bodyPr>
          <a:lstStyle/>
          <a:p>
            <a:pPr algn="ctr"/>
            <a:r>
              <a:rPr lang="en-US" sz="4400" b="1" dirty="0">
                <a:effectLst>
                  <a:outerShdw blurRad="38100" dist="38100" dir="2700000" algn="tl">
                    <a:srgbClr val="000000">
                      <a:alpha val="43137"/>
                    </a:srgbClr>
                  </a:outerShdw>
                </a:effectLst>
              </a:rPr>
              <a:t>DEVELOPING ENVIRONMENT</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26BD232-8CD2-917F-AB7B-FA2B5F614D9C}"/>
              </a:ext>
            </a:extLst>
          </p:cNvPr>
          <p:cNvSpPr>
            <a:spLocks noGrp="1"/>
          </p:cNvSpPr>
          <p:nvPr>
            <p:ph idx="1"/>
          </p:nvPr>
        </p:nvSpPr>
        <p:spPr/>
        <p:txBody>
          <a:bodyPr>
            <a:normAutofit/>
          </a:bodyPr>
          <a:lstStyle/>
          <a:p>
            <a:pPr>
              <a:buFont typeface="Wingdings" panose="05000000000000000000" pitchFamily="2" charset="2"/>
              <a:buChar char="Ø"/>
            </a:pPr>
            <a:r>
              <a:rPr lang="en-US"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  </a:t>
            </a:r>
          </a:p>
          <a:p>
            <a:pPr marL="301752" lvl="1" indent="0">
              <a:buNone/>
            </a:pPr>
            <a:r>
              <a:rPr lang="en-US" sz="2600" dirty="0">
                <a:solidFill>
                  <a:schemeClr val="accent6">
                    <a:lumMod val="75000"/>
                  </a:schemeClr>
                </a:solidFill>
                <a:latin typeface="Times New Roman" panose="02020603050405020304" pitchFamily="18" charset="0"/>
                <a:cs typeface="Times New Roman" panose="02020603050405020304" pitchFamily="18" charset="0"/>
              </a:rPr>
              <a:t>It is recommended that for optimal performance, the following minimum hardware is installed on the server on which the portal is hosted, as well as on clients that access the portal.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PROCESSOR : </a:t>
            </a:r>
            <a:r>
              <a:rPr lang="en-US" sz="2600" dirty="0">
                <a:solidFill>
                  <a:schemeClr val="accent6">
                    <a:lumMod val="75000"/>
                  </a:schemeClr>
                </a:solidFill>
                <a:latin typeface="Times New Roman" panose="02020603050405020304" pitchFamily="18" charset="0"/>
                <a:cs typeface="Times New Roman" panose="02020603050405020304" pitchFamily="18" charset="0"/>
              </a:rPr>
              <a:t>Intel Pentium core 3</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MONITOR : </a:t>
            </a:r>
            <a:r>
              <a:rPr lang="en-US" sz="2600" dirty="0">
                <a:solidFill>
                  <a:schemeClr val="accent6">
                    <a:lumMod val="75000"/>
                  </a:schemeClr>
                </a:solidFill>
                <a:latin typeface="Times New Roman" panose="02020603050405020304" pitchFamily="18" charset="0"/>
                <a:cs typeface="Times New Roman" panose="02020603050405020304" pitchFamily="18" charset="0"/>
              </a:rPr>
              <a:t>LCD Display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RAM : </a:t>
            </a:r>
            <a:r>
              <a:rPr lang="en-US" sz="2600" dirty="0">
                <a:solidFill>
                  <a:schemeClr val="accent6">
                    <a:lumMod val="75000"/>
                  </a:schemeClr>
                </a:solidFill>
                <a:latin typeface="Times New Roman" panose="02020603050405020304" pitchFamily="18" charset="0"/>
                <a:cs typeface="Times New Roman" panose="02020603050405020304" pitchFamily="18" charset="0"/>
              </a:rPr>
              <a:t>Min 2 GB </a:t>
            </a:r>
          </a:p>
          <a:p>
            <a:pPr lvl="1"/>
            <a:r>
              <a:rPr lang="en-US" sz="2600" b="1" dirty="0">
                <a:solidFill>
                  <a:schemeClr val="accent6">
                    <a:lumMod val="75000"/>
                  </a:schemeClr>
                </a:solidFill>
                <a:latin typeface="Times New Roman" panose="02020603050405020304" pitchFamily="18" charset="0"/>
                <a:cs typeface="Times New Roman" panose="02020603050405020304" pitchFamily="18" charset="0"/>
              </a:rPr>
              <a:t>HARD DISK : </a:t>
            </a:r>
            <a:r>
              <a:rPr lang="en-US" sz="2600" dirty="0">
                <a:solidFill>
                  <a:schemeClr val="accent6">
                    <a:lumMod val="75000"/>
                  </a:schemeClr>
                </a:solidFill>
                <a:latin typeface="Times New Roman" panose="02020603050405020304" pitchFamily="18" charset="0"/>
                <a:cs typeface="Times New Roman" panose="02020603050405020304" pitchFamily="18" charset="0"/>
              </a:rPr>
              <a:t>500 GB</a:t>
            </a:r>
            <a:endParaRPr lang="en-IN" sz="2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3F59209F-DCB4-E972-B1EA-05C98FCA3FF7}"/>
              </a:ext>
            </a:extLst>
          </p:cNvPr>
          <p:cNvSpPr>
            <a:spLocks noGrp="1"/>
          </p:cNvSpPr>
          <p:nvPr>
            <p:ph type="sldNum" sz="quarter" idx="12"/>
          </p:nvPr>
        </p:nvSpPr>
        <p:spPr>
          <a:xfrm>
            <a:off x="11134972" y="6165304"/>
            <a:ext cx="711015" cy="304800"/>
          </a:xfrm>
        </p:spPr>
        <p:txBody>
          <a:bodyPr/>
          <a:lstStyle/>
          <a:p>
            <a:fld id="{DF28FB93-0A08-4E7D-8E63-9EFA29F1E093}" type="slidenum">
              <a:rPr lang="en-IN" sz="2400" smtClean="0"/>
              <a:pPr/>
              <a:t>21</a:t>
            </a:fld>
            <a:endParaRPr lang="en-IN" sz="2400" dirty="0"/>
          </a:p>
        </p:txBody>
      </p:sp>
    </p:spTree>
    <p:extLst>
      <p:ext uri="{BB962C8B-B14F-4D97-AF65-F5344CB8AC3E}">
        <p14:creationId xmlns:p14="http://schemas.microsoft.com/office/powerpoint/2010/main" val="47918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76E-17D3-295C-E217-1C3E76733FC3}"/>
              </a:ext>
            </a:extLst>
          </p:cNvPr>
          <p:cNvSpPr>
            <a:spLocks noGrp="1"/>
          </p:cNvSpPr>
          <p:nvPr>
            <p:ph type="title"/>
          </p:nvPr>
        </p:nvSpPr>
        <p:spPr>
          <a:xfrm>
            <a:off x="1218881" y="456141"/>
            <a:ext cx="9751060" cy="979512"/>
          </a:xfrm>
        </p:spPr>
        <p:txBody>
          <a:bodyPr>
            <a:normAutofit/>
          </a:bodyPr>
          <a:lstStyle/>
          <a:p>
            <a:pPr algn="ctr"/>
            <a:r>
              <a:rPr lang="en-US" sz="4400" b="1" dirty="0">
                <a:effectLst>
                  <a:outerShdw blurRad="38100" dist="38100" dir="2700000" algn="tl">
                    <a:srgbClr val="000000">
                      <a:alpha val="43137"/>
                    </a:srgbClr>
                  </a:outerShdw>
                </a:effectLst>
              </a:rPr>
              <a:t>DEVELOPING ENVIRONMENT</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4BC6513-674C-3685-2007-23CC325D8BB0}"/>
              </a:ext>
            </a:extLst>
          </p:cNvPr>
          <p:cNvSpPr>
            <a:spLocks noGrp="1"/>
          </p:cNvSpPr>
          <p:nvPr>
            <p:ph idx="1"/>
          </p:nvPr>
        </p:nvSpPr>
        <p:spPr>
          <a:xfrm>
            <a:off x="801824" y="1610476"/>
            <a:ext cx="10585175" cy="4815723"/>
          </a:xfrm>
        </p:spPr>
        <p:txBody>
          <a:bodyPr>
            <a:noAutofit/>
          </a:bodyPr>
          <a:lstStyle/>
          <a:p>
            <a:pPr>
              <a:buFont typeface="Wingdings" panose="05000000000000000000" pitchFamily="2" charset="2"/>
              <a:buChar char="Ø"/>
            </a:pPr>
            <a:r>
              <a:rPr lang="en-IN" sz="28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 </a:t>
            </a:r>
          </a:p>
          <a:p>
            <a:pPr marL="301752" lvl="1" indent="0">
              <a:buNone/>
            </a:pPr>
            <a:r>
              <a:rPr lang="en-IN" sz="2400" dirty="0">
                <a:solidFill>
                  <a:schemeClr val="accent6">
                    <a:lumMod val="75000"/>
                  </a:schemeClr>
                </a:solidFill>
                <a:latin typeface="Times New Roman" panose="02020603050405020304" pitchFamily="18" charset="0"/>
                <a:cs typeface="Times New Roman" panose="02020603050405020304" pitchFamily="18" charset="0"/>
              </a:rPr>
              <a:t>For the proposed system to work properly, it is necessary that following software are installed and running on the server / client.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FRONT END : </a:t>
            </a:r>
            <a:r>
              <a:rPr lang="en-IN" sz="2400" dirty="0">
                <a:solidFill>
                  <a:schemeClr val="accent6">
                    <a:lumMod val="75000"/>
                  </a:schemeClr>
                </a:solidFill>
                <a:latin typeface="Times New Roman" panose="02020603050405020304" pitchFamily="18" charset="0"/>
                <a:cs typeface="Times New Roman" panose="02020603050405020304" pitchFamily="18" charset="0"/>
              </a:rPr>
              <a:t>HTML5,CSS,Javascript,Bootstrap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BACK END : </a:t>
            </a:r>
            <a:r>
              <a:rPr lang="en-IN" sz="2400" dirty="0">
                <a:solidFill>
                  <a:schemeClr val="accent6">
                    <a:lumMod val="75000"/>
                  </a:schemeClr>
                </a:solidFill>
                <a:latin typeface="Times New Roman" panose="02020603050405020304" pitchFamily="18" charset="0"/>
                <a:cs typeface="Times New Roman" panose="02020603050405020304" pitchFamily="18" charset="0"/>
              </a:rPr>
              <a:t>PHP</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Database: </a:t>
            </a:r>
            <a:r>
              <a:rPr lang="en-IN" sz="2400" dirty="0">
                <a:solidFill>
                  <a:schemeClr val="accent6">
                    <a:lumMod val="75000"/>
                  </a:schemeClr>
                </a:solidFill>
                <a:latin typeface="Times New Roman" panose="02020603050405020304" pitchFamily="18" charset="0"/>
                <a:cs typeface="Times New Roman" panose="02020603050405020304" pitchFamily="18" charset="0"/>
              </a:rPr>
              <a:t>MySQL</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IDE : </a:t>
            </a:r>
            <a:r>
              <a:rPr lang="en-IN" sz="2400" dirty="0">
                <a:solidFill>
                  <a:schemeClr val="accent6">
                    <a:lumMod val="75000"/>
                  </a:schemeClr>
                </a:solidFill>
                <a:latin typeface="Times New Roman" panose="02020603050405020304" pitchFamily="18" charset="0"/>
                <a:cs typeface="Times New Roman" panose="02020603050405020304" pitchFamily="18" charset="0"/>
              </a:rPr>
              <a:t>Visual Studio Code</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TECHNOLOGY USED :</a:t>
            </a:r>
            <a:r>
              <a:rPr lang="en-IN" sz="2400" dirty="0">
                <a:solidFill>
                  <a:schemeClr val="accent6">
                    <a:lumMod val="75000"/>
                  </a:schemeClr>
                </a:solidFill>
                <a:latin typeface="Times New Roman" panose="02020603050405020304" pitchFamily="18" charset="0"/>
                <a:cs typeface="Times New Roman" panose="02020603050405020304" pitchFamily="18" charset="0"/>
              </a:rPr>
              <a:t>  Web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OPERATING SYSTEM : </a:t>
            </a:r>
            <a:r>
              <a:rPr lang="en-IN" sz="2400" dirty="0">
                <a:solidFill>
                  <a:schemeClr val="accent6">
                    <a:lumMod val="75000"/>
                  </a:schemeClr>
                </a:solidFill>
                <a:latin typeface="Times New Roman" panose="02020603050405020304" pitchFamily="18" charset="0"/>
                <a:cs typeface="Times New Roman" panose="02020603050405020304" pitchFamily="18" charset="0"/>
              </a:rPr>
              <a:t>WINDOWS 7/8/10 for better performance </a:t>
            </a:r>
          </a:p>
          <a:p>
            <a:pPr lvl="1"/>
            <a:r>
              <a:rPr lang="en-IN" sz="2400" b="1" dirty="0">
                <a:solidFill>
                  <a:schemeClr val="accent6">
                    <a:lumMod val="75000"/>
                  </a:schemeClr>
                </a:solidFill>
                <a:latin typeface="Times New Roman" panose="02020603050405020304" pitchFamily="18" charset="0"/>
                <a:cs typeface="Times New Roman" panose="02020603050405020304" pitchFamily="18" charset="0"/>
              </a:rPr>
              <a:t>WEB BROWSER : </a:t>
            </a:r>
            <a:r>
              <a:rPr lang="en-IN" sz="2400" dirty="0">
                <a:solidFill>
                  <a:schemeClr val="accent6">
                    <a:lumMod val="75000"/>
                  </a:schemeClr>
                </a:solidFill>
                <a:latin typeface="Times New Roman" panose="02020603050405020304" pitchFamily="18" charset="0"/>
                <a:cs typeface="Times New Roman" panose="02020603050405020304" pitchFamily="18" charset="0"/>
              </a:rPr>
              <a:t>Internet Explorer/Google Chrome/Firefox</a:t>
            </a:r>
          </a:p>
        </p:txBody>
      </p:sp>
      <p:sp>
        <p:nvSpPr>
          <p:cNvPr id="10" name="Slide Number Placeholder 9">
            <a:extLst>
              <a:ext uri="{FF2B5EF4-FFF2-40B4-BE49-F238E27FC236}">
                <a16:creationId xmlns:a16="http://schemas.microsoft.com/office/drawing/2014/main" id="{82F3FA81-4209-C77A-3AA6-09553AC7D756}"/>
              </a:ext>
            </a:extLst>
          </p:cNvPr>
          <p:cNvSpPr>
            <a:spLocks noGrp="1"/>
          </p:cNvSpPr>
          <p:nvPr>
            <p:ph type="sldNum" sz="quarter" idx="12"/>
          </p:nvPr>
        </p:nvSpPr>
        <p:spPr>
          <a:xfrm>
            <a:off x="11134972" y="6273799"/>
            <a:ext cx="711015" cy="304800"/>
          </a:xfrm>
        </p:spPr>
        <p:txBody>
          <a:bodyPr/>
          <a:lstStyle/>
          <a:p>
            <a:fld id="{DF28FB93-0A08-4E7D-8E63-9EFA29F1E093}" type="slidenum">
              <a:rPr lang="en-IN" sz="2400" smtClean="0"/>
              <a:pPr/>
              <a:t>22</a:t>
            </a:fld>
            <a:endParaRPr lang="en-IN" dirty="0"/>
          </a:p>
        </p:txBody>
      </p:sp>
    </p:spTree>
    <p:extLst>
      <p:ext uri="{BB962C8B-B14F-4D97-AF65-F5344CB8AC3E}">
        <p14:creationId xmlns:p14="http://schemas.microsoft.com/office/powerpoint/2010/main" val="230224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9F-D0A1-DD30-76E6-1F3C34885C8B}"/>
              </a:ext>
            </a:extLst>
          </p:cNvPr>
          <p:cNvSpPr>
            <a:spLocks noGrp="1"/>
          </p:cNvSpPr>
          <p:nvPr>
            <p:ph type="title"/>
          </p:nvPr>
        </p:nvSpPr>
        <p:spPr>
          <a:xfrm>
            <a:off x="1218882" y="470198"/>
            <a:ext cx="9751060" cy="835496"/>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95F2FD-DE2A-EB4F-CDE7-7AB0ED8E80F1}"/>
              </a:ext>
            </a:extLst>
          </p:cNvPr>
          <p:cNvGraphicFramePr>
            <a:graphicFrameLocks noGrp="1"/>
          </p:cNvGraphicFramePr>
          <p:nvPr>
            <p:ph idx="1"/>
            <p:extLst>
              <p:ext uri="{D42A27DB-BD31-4B8C-83A1-F6EECF244321}">
                <p14:modId xmlns:p14="http://schemas.microsoft.com/office/powerpoint/2010/main" val="4273536509"/>
              </p:ext>
            </p:extLst>
          </p:nvPr>
        </p:nvGraphicFramePr>
        <p:xfrm>
          <a:off x="477788" y="1276094"/>
          <a:ext cx="11233248" cy="5166992"/>
        </p:xfrm>
        <a:graphic>
          <a:graphicData uri="http://schemas.openxmlformats.org/drawingml/2006/table">
            <a:tbl>
              <a:tblPr firstRow="1" bandRow="1">
                <a:tableStyleId>{5C22544A-7EE6-4342-B048-85BDC9FD1C3A}</a:tableStyleId>
              </a:tblPr>
              <a:tblGrid>
                <a:gridCol w="1478059">
                  <a:extLst>
                    <a:ext uri="{9D8B030D-6E8A-4147-A177-3AD203B41FA5}">
                      <a16:colId xmlns:a16="http://schemas.microsoft.com/office/drawing/2014/main" val="1365604874"/>
                    </a:ext>
                  </a:extLst>
                </a:gridCol>
                <a:gridCol w="1921477">
                  <a:extLst>
                    <a:ext uri="{9D8B030D-6E8A-4147-A177-3AD203B41FA5}">
                      <a16:colId xmlns:a16="http://schemas.microsoft.com/office/drawing/2014/main" val="3858445407"/>
                    </a:ext>
                  </a:extLst>
                </a:gridCol>
                <a:gridCol w="2433112">
                  <a:extLst>
                    <a:ext uri="{9D8B030D-6E8A-4147-A177-3AD203B41FA5}">
                      <a16:colId xmlns:a16="http://schemas.microsoft.com/office/drawing/2014/main" val="1614340118"/>
                    </a:ext>
                  </a:extLst>
                </a:gridCol>
                <a:gridCol w="5400600">
                  <a:extLst>
                    <a:ext uri="{9D8B030D-6E8A-4147-A177-3AD203B41FA5}">
                      <a16:colId xmlns:a16="http://schemas.microsoft.com/office/drawing/2014/main" val="715339628"/>
                    </a:ext>
                  </a:extLst>
                </a:gridCol>
              </a:tblGrid>
              <a:tr h="476374">
                <a:tc>
                  <a:txBody>
                    <a:bodyPr/>
                    <a:lstStyle/>
                    <a:p>
                      <a:pPr rtl="0" fontAlgn="t">
                        <a:spcBef>
                          <a:spcPts val="0"/>
                        </a:spcBef>
                        <a:spcAft>
                          <a:spcPts val="0"/>
                        </a:spcAft>
                      </a:pPr>
                      <a:r>
                        <a:rPr lang="en-IN" sz="2200" b="1" u="none" strike="noStrike">
                          <a:solidFill>
                            <a:schemeClr val="bg1"/>
                          </a:solidFill>
                          <a:effectLst>
                            <a:outerShdw blurRad="38100" dist="38100" dir="2700000" algn="tl">
                              <a:srgbClr val="000000">
                                <a:alpha val="43137"/>
                              </a:srgbClr>
                            </a:outerShdw>
                          </a:effectLst>
                        </a:rPr>
                        <a:t> User Story ID</a:t>
                      </a:r>
                      <a:endParaRPr lang="en-IN" sz="220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As a type of User</a:t>
                      </a:r>
                      <a:endParaRPr lang="en-US" sz="22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I want to </a:t>
                      </a:r>
                      <a:endParaRPr lang="en-US" sz="22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2200" b="1" u="none" strike="noStrike" dirty="0">
                          <a:solidFill>
                            <a:schemeClr val="bg1"/>
                          </a:solidFill>
                          <a:effectLst>
                            <a:outerShdw blurRad="38100" dist="38100" dir="2700000" algn="tl">
                              <a:srgbClr val="000000">
                                <a:alpha val="43137"/>
                              </a:srgbClr>
                            </a:outerShdw>
                          </a:effectLst>
                        </a:rPr>
                        <a:t>So that I can</a:t>
                      </a:r>
                      <a:endParaRPr lang="en-US" sz="22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dirty="0">
                        <a:solidFill>
                          <a:schemeClr val="bg1"/>
                        </a:solidFill>
                        <a:effectLst>
                          <a:outerShdw blurRad="38100" dist="38100" dir="2700000" algn="tl">
                            <a:srgbClr val="000000">
                              <a:alpha val="43137"/>
                            </a:srgbClr>
                          </a:outerShdw>
                        </a:effectLst>
                      </a:endParaRPr>
                    </a:p>
                  </a:txBody>
                  <a:tcPr marL="95250" marR="95250" marT="95250" marB="95250"/>
                </a:tc>
                <a:extLst>
                  <a:ext uri="{0D108BD9-81ED-4DB2-BD59-A6C34878D82A}">
                    <a16:rowId xmlns:a16="http://schemas.microsoft.com/office/drawing/2014/main" val="762157081"/>
                  </a:ext>
                </a:extLst>
              </a:tr>
              <a:tr h="721673">
                <a:tc>
                  <a:txBody>
                    <a:bodyPr/>
                    <a:lstStyle/>
                    <a:p>
                      <a:pPr rtl="0" fontAlgn="t">
                        <a:spcBef>
                          <a:spcPts val="0"/>
                        </a:spcBef>
                        <a:spcAft>
                          <a:spcPts val="0"/>
                        </a:spcAft>
                      </a:pPr>
                      <a:r>
                        <a:rPr lang="en-IN" sz="1800" b="0" u="none" strike="noStrike">
                          <a:solidFill>
                            <a:schemeClr val="accent6">
                              <a:lumMod val="50000"/>
                            </a:schemeClr>
                          </a:solidFill>
                          <a:effectLst/>
                        </a:rPr>
                        <a:t>  1 </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Login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login successful with correct username and password </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346849381"/>
                  </a:ext>
                </a:extLst>
              </a:tr>
              <a:tr h="791566">
                <a:tc>
                  <a:txBody>
                    <a:bodyPr/>
                    <a:lstStyle/>
                    <a:p>
                      <a:pPr rtl="0" fontAlgn="t">
                        <a:spcBef>
                          <a:spcPts val="0"/>
                        </a:spcBef>
                        <a:spcAft>
                          <a:spcPts val="0"/>
                        </a:spcAft>
                      </a:pPr>
                      <a:r>
                        <a:rPr lang="en-IN" sz="1800" b="0" u="none" strike="noStrike" dirty="0">
                          <a:solidFill>
                            <a:schemeClr val="accent6">
                              <a:lumMod val="50000"/>
                            </a:schemeClr>
                          </a:solidFill>
                          <a:effectLst/>
                        </a:rPr>
                        <a:t> 2</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ADMIN</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View and Manage</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Can view and Manage registered users, product, agents, inventory and payment</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1830897797"/>
                  </a:ext>
                </a:extLst>
              </a:tr>
              <a:tr h="466145">
                <a:tc>
                  <a:txBody>
                    <a:bodyPr/>
                    <a:lstStyle/>
                    <a:p>
                      <a:pPr rtl="0" fontAlgn="t">
                        <a:spcBef>
                          <a:spcPts val="0"/>
                        </a:spcBef>
                        <a:spcAft>
                          <a:spcPts val="0"/>
                        </a:spcAft>
                      </a:pPr>
                      <a:r>
                        <a:rPr lang="en-IN" sz="1800" b="0" u="none" strike="noStrike" dirty="0">
                          <a:solidFill>
                            <a:schemeClr val="accent6">
                              <a:lumMod val="50000"/>
                            </a:schemeClr>
                          </a:solidFill>
                          <a:effectLst/>
                        </a:rPr>
                        <a:t>3</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Report</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Customized different report</a:t>
                      </a:r>
                      <a:endParaRPr lang="en-IN"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534848380"/>
                  </a:ext>
                </a:extLst>
              </a:tr>
              <a:tr h="466145">
                <a:tc>
                  <a:txBody>
                    <a:bodyPr/>
                    <a:lstStyle/>
                    <a:p>
                      <a:pPr rtl="0" fontAlgn="t">
                        <a:spcBef>
                          <a:spcPts val="0"/>
                        </a:spcBef>
                        <a:spcAft>
                          <a:spcPts val="0"/>
                        </a:spcAft>
                      </a:pPr>
                      <a:r>
                        <a:rPr lang="en-IN" sz="1800" b="0" u="none" strike="noStrike">
                          <a:solidFill>
                            <a:schemeClr val="accent6">
                              <a:lumMod val="50000"/>
                            </a:schemeClr>
                          </a:solidFill>
                          <a:effectLst/>
                        </a:rPr>
                        <a:t>4</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Data Manage</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Data allocation to BPE</a:t>
                      </a:r>
                      <a:endParaRPr lang="en-IN" sz="1800">
                        <a:solidFill>
                          <a:schemeClr val="accent6">
                            <a:lumMod val="50000"/>
                          </a:schemeClr>
                        </a:solidFill>
                        <a:effectLst/>
                      </a:endParaRPr>
                    </a:p>
                  </a:txBody>
                  <a:tcPr marL="95250" marR="95250" marT="95250" marB="95250"/>
                </a:tc>
                <a:extLst>
                  <a:ext uri="{0D108BD9-81ED-4DB2-BD59-A6C34878D82A}">
                    <a16:rowId xmlns:a16="http://schemas.microsoft.com/office/drawing/2014/main" val="618492538"/>
                  </a:ext>
                </a:extLst>
              </a:tr>
              <a:tr h="721673">
                <a:tc>
                  <a:txBody>
                    <a:bodyPr/>
                    <a:lstStyle/>
                    <a:p>
                      <a:pPr rtl="0" fontAlgn="t">
                        <a:spcBef>
                          <a:spcPts val="0"/>
                        </a:spcBef>
                        <a:spcAft>
                          <a:spcPts val="0"/>
                        </a:spcAft>
                      </a:pPr>
                      <a:r>
                        <a:rPr lang="en-IN" sz="1800" b="0" u="none" strike="noStrike">
                          <a:solidFill>
                            <a:schemeClr val="accent6">
                              <a:lumMod val="50000"/>
                            </a:schemeClr>
                          </a:solidFill>
                          <a:effectLst/>
                        </a:rPr>
                        <a:t>5</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View and Manage Orders</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a:solidFill>
                            <a:schemeClr val="accent6">
                              <a:lumMod val="50000"/>
                            </a:schemeClr>
                          </a:solidFill>
                          <a:effectLst/>
                        </a:rPr>
                        <a:t>Can view and edit the order generated by the BPE</a:t>
                      </a:r>
                      <a:endParaRPr lang="en-US" sz="1800">
                        <a:solidFill>
                          <a:schemeClr val="accent6">
                            <a:lumMod val="50000"/>
                          </a:schemeClr>
                        </a:solidFill>
                        <a:effectLst/>
                      </a:endParaRPr>
                    </a:p>
                  </a:txBody>
                  <a:tcPr marL="95250" marR="95250" marT="95250" marB="95250"/>
                </a:tc>
                <a:extLst>
                  <a:ext uri="{0D108BD9-81ED-4DB2-BD59-A6C34878D82A}">
                    <a16:rowId xmlns:a16="http://schemas.microsoft.com/office/drawing/2014/main" val="4182833375"/>
                  </a:ext>
                </a:extLst>
              </a:tr>
              <a:tr h="637651">
                <a:tc>
                  <a:txBody>
                    <a:bodyPr/>
                    <a:lstStyle/>
                    <a:p>
                      <a:pPr rtl="0" fontAlgn="t">
                        <a:spcBef>
                          <a:spcPts val="0"/>
                        </a:spcBef>
                        <a:spcAft>
                          <a:spcPts val="0"/>
                        </a:spcAft>
                      </a:pPr>
                      <a:r>
                        <a:rPr lang="en-IN" sz="1800" b="0" u="none" strike="noStrike">
                          <a:solidFill>
                            <a:schemeClr val="accent6">
                              <a:lumMod val="50000"/>
                            </a:schemeClr>
                          </a:solidFill>
                          <a:effectLst/>
                        </a:rPr>
                        <a:t>6</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a:solidFill>
                            <a:schemeClr val="accent6">
                              <a:lumMod val="50000"/>
                            </a:schemeClr>
                          </a:solidFill>
                          <a:effectLst/>
                        </a:rPr>
                        <a:t>SYSTEM ADMIN</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Agent Manage</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US" sz="1800" b="0" u="none" strike="noStrike" dirty="0">
                          <a:solidFill>
                            <a:schemeClr val="accent6">
                              <a:lumMod val="50000"/>
                            </a:schemeClr>
                          </a:solidFill>
                          <a:effectLst/>
                        </a:rPr>
                        <a:t>Allocating Orders to State Coordinators</a:t>
                      </a:r>
                      <a:endParaRPr lang="en-US"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277473815"/>
                  </a:ext>
                </a:extLst>
              </a:tr>
              <a:tr h="466145">
                <a:tc>
                  <a:txBody>
                    <a:bodyPr/>
                    <a:lstStyle/>
                    <a:p>
                      <a:pPr rtl="0" fontAlgn="t">
                        <a:spcBef>
                          <a:spcPts val="0"/>
                        </a:spcBef>
                        <a:spcAft>
                          <a:spcPts val="0"/>
                        </a:spcAft>
                      </a:pPr>
                      <a:r>
                        <a:rPr lang="en-IN" sz="1800" b="0" u="none" strike="noStrike">
                          <a:solidFill>
                            <a:schemeClr val="accent6">
                              <a:lumMod val="50000"/>
                            </a:schemeClr>
                          </a:solidFill>
                          <a:effectLst/>
                        </a:rPr>
                        <a:t>7</a:t>
                      </a:r>
                      <a:endParaRPr lang="en-IN" sz="18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SYSTEM ADMIN</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Confirm Order</a:t>
                      </a:r>
                      <a:endParaRPr lang="en-IN" sz="18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800" b="0" u="none" strike="noStrike" dirty="0">
                          <a:solidFill>
                            <a:schemeClr val="accent6">
                              <a:lumMod val="50000"/>
                            </a:schemeClr>
                          </a:solidFill>
                          <a:effectLst/>
                        </a:rPr>
                        <a:t>Order Confirmation</a:t>
                      </a:r>
                      <a:endParaRPr lang="en-IN" sz="18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2252008314"/>
                  </a:ext>
                </a:extLst>
              </a:tr>
            </a:tbl>
          </a:graphicData>
        </a:graphic>
      </p:graphicFrame>
      <p:sp>
        <p:nvSpPr>
          <p:cNvPr id="5" name="Rectangle 1">
            <a:extLst>
              <a:ext uri="{FF2B5EF4-FFF2-40B4-BE49-F238E27FC236}">
                <a16:creationId xmlns:a16="http://schemas.microsoft.com/office/drawing/2014/main" id="{F483641B-E387-C5F4-247C-22EC0D36A05C}"/>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3EDE5302-E2A3-2446-96D7-0CD3D9027CDF}"/>
              </a:ext>
            </a:extLst>
          </p:cNvPr>
          <p:cNvSpPr>
            <a:spLocks noGrp="1"/>
          </p:cNvSpPr>
          <p:nvPr>
            <p:ph type="sldNum" sz="quarter" idx="12"/>
          </p:nvPr>
        </p:nvSpPr>
        <p:spPr>
          <a:xfrm>
            <a:off x="11144037" y="6237312"/>
            <a:ext cx="711015" cy="304800"/>
          </a:xfrm>
        </p:spPr>
        <p:txBody>
          <a:bodyPr/>
          <a:lstStyle/>
          <a:p>
            <a:fld id="{DF28FB93-0A08-4E7D-8E63-9EFA29F1E093}" type="slidenum">
              <a:rPr lang="en-IN" sz="2400" smtClean="0"/>
              <a:pPr/>
              <a:t>23</a:t>
            </a:fld>
            <a:endParaRPr lang="en-IN" dirty="0"/>
          </a:p>
        </p:txBody>
      </p:sp>
    </p:spTree>
    <p:extLst>
      <p:ext uri="{BB962C8B-B14F-4D97-AF65-F5344CB8AC3E}">
        <p14:creationId xmlns:p14="http://schemas.microsoft.com/office/powerpoint/2010/main" val="34552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E0F3-7A00-0A29-BDEC-86F1FF887023}"/>
              </a:ext>
            </a:extLst>
          </p:cNvPr>
          <p:cNvSpPr>
            <a:spLocks noGrp="1"/>
          </p:cNvSpPr>
          <p:nvPr>
            <p:ph type="title"/>
          </p:nvPr>
        </p:nvSpPr>
        <p:spPr>
          <a:xfrm>
            <a:off x="1218882" y="457200"/>
            <a:ext cx="9751060" cy="907504"/>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2502A8-E20B-85B2-D6EE-8FA7CE1E5794}"/>
              </a:ext>
            </a:extLst>
          </p:cNvPr>
          <p:cNvGraphicFramePr>
            <a:graphicFrameLocks noGrp="1"/>
          </p:cNvGraphicFramePr>
          <p:nvPr>
            <p:ph idx="1"/>
            <p:extLst>
              <p:ext uri="{D42A27DB-BD31-4B8C-83A1-F6EECF244321}">
                <p14:modId xmlns:p14="http://schemas.microsoft.com/office/powerpoint/2010/main" val="3750584872"/>
              </p:ext>
            </p:extLst>
          </p:nvPr>
        </p:nvGraphicFramePr>
        <p:xfrm>
          <a:off x="477788" y="1364705"/>
          <a:ext cx="11161241" cy="5036098"/>
        </p:xfrm>
        <a:graphic>
          <a:graphicData uri="http://schemas.openxmlformats.org/drawingml/2006/table">
            <a:tbl>
              <a:tblPr firstRow="1" bandRow="1">
                <a:tableStyleId>{5C22544A-7EE6-4342-B048-85BDC9FD1C3A}</a:tableStyleId>
              </a:tblPr>
              <a:tblGrid>
                <a:gridCol w="1330479">
                  <a:extLst>
                    <a:ext uri="{9D8B030D-6E8A-4147-A177-3AD203B41FA5}">
                      <a16:colId xmlns:a16="http://schemas.microsoft.com/office/drawing/2014/main" val="1019834536"/>
                    </a:ext>
                  </a:extLst>
                </a:gridCol>
                <a:gridCol w="3030536">
                  <a:extLst>
                    <a:ext uri="{9D8B030D-6E8A-4147-A177-3AD203B41FA5}">
                      <a16:colId xmlns:a16="http://schemas.microsoft.com/office/drawing/2014/main" val="3023965739"/>
                    </a:ext>
                  </a:extLst>
                </a:gridCol>
                <a:gridCol w="2513127">
                  <a:extLst>
                    <a:ext uri="{9D8B030D-6E8A-4147-A177-3AD203B41FA5}">
                      <a16:colId xmlns:a16="http://schemas.microsoft.com/office/drawing/2014/main" val="152741372"/>
                    </a:ext>
                  </a:extLst>
                </a:gridCol>
                <a:gridCol w="4287099">
                  <a:extLst>
                    <a:ext uri="{9D8B030D-6E8A-4147-A177-3AD203B41FA5}">
                      <a16:colId xmlns:a16="http://schemas.microsoft.com/office/drawing/2014/main" val="2461392761"/>
                    </a:ext>
                  </a:extLst>
                </a:gridCol>
              </a:tblGrid>
              <a:tr h="898267">
                <a:tc>
                  <a:txBody>
                    <a:bodyPr/>
                    <a:lstStyle/>
                    <a:p>
                      <a:pPr rtl="0" fontAlgn="t">
                        <a:spcBef>
                          <a:spcPts val="0"/>
                        </a:spcBef>
                        <a:spcAft>
                          <a:spcPts val="0"/>
                        </a:spcAft>
                      </a:pPr>
                      <a:r>
                        <a:rPr lang="en-IN" sz="2000" b="1" u="none" strike="noStrike">
                          <a:solidFill>
                            <a:schemeClr val="bg1"/>
                          </a:solidFill>
                          <a:effectLst>
                            <a:outerShdw blurRad="38100" dist="38100" dir="2700000" algn="tl">
                              <a:srgbClr val="000000">
                                <a:alpha val="43137"/>
                              </a:srgbClr>
                            </a:outerShdw>
                          </a:effectLst>
                        </a:rPr>
                        <a:t>  User Story ID</a:t>
                      </a:r>
                      <a:endParaRPr lang="en-IN" sz="2000" b="1">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 As a type of User</a:t>
                      </a:r>
                      <a:endParaRPr lang="en-US"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I want to </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So that I can</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extLst>
                  <a:ext uri="{0D108BD9-81ED-4DB2-BD59-A6C34878D82A}">
                    <a16:rowId xmlns:a16="http://schemas.microsoft.com/office/drawing/2014/main" val="54061803"/>
                  </a:ext>
                </a:extLst>
              </a:tr>
              <a:tr h="482061">
                <a:tc>
                  <a:txBody>
                    <a:bodyPr/>
                    <a:lstStyle/>
                    <a:p>
                      <a:pPr rtl="0" fontAlgn="t">
                        <a:spcBef>
                          <a:spcPts val="0"/>
                        </a:spcBef>
                        <a:spcAft>
                          <a:spcPts val="0"/>
                        </a:spcAft>
                      </a:pPr>
                      <a:r>
                        <a:rPr lang="en-IN" sz="1400" b="0" u="none" strike="noStrike" dirty="0">
                          <a:solidFill>
                            <a:schemeClr val="accent6">
                              <a:lumMod val="50000"/>
                            </a:schemeClr>
                          </a:solidFill>
                          <a:effectLst/>
                        </a:rPr>
                        <a:t>8</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STATE COORDINATOR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Order Allocation</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Allocation of the generated order to Delivery Agents</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885338765"/>
                  </a:ext>
                </a:extLst>
              </a:tr>
              <a:tr h="482061">
                <a:tc>
                  <a:txBody>
                    <a:bodyPr/>
                    <a:lstStyle/>
                    <a:p>
                      <a:pPr rtl="0" fontAlgn="t">
                        <a:spcBef>
                          <a:spcPts val="0"/>
                        </a:spcBef>
                        <a:spcAft>
                          <a:spcPts val="0"/>
                        </a:spcAft>
                      </a:pPr>
                      <a:r>
                        <a:rPr lang="en-IN" sz="1400" b="0" u="none" strike="noStrike">
                          <a:solidFill>
                            <a:schemeClr val="accent6">
                              <a:lumMod val="50000"/>
                            </a:schemeClr>
                          </a:solidFill>
                          <a:effectLst/>
                        </a:rPr>
                        <a:t>9</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STATE COORDINATOR</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Status Changes</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Reject, Cancel and Allot Orders</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1537582038"/>
                  </a:ext>
                </a:extLst>
              </a:tr>
              <a:tr h="510007">
                <a:tc>
                  <a:txBody>
                    <a:bodyPr/>
                    <a:lstStyle/>
                    <a:p>
                      <a:pPr rtl="0" fontAlgn="t">
                        <a:spcBef>
                          <a:spcPts val="0"/>
                        </a:spcBef>
                        <a:spcAft>
                          <a:spcPts val="0"/>
                        </a:spcAft>
                      </a:pPr>
                      <a:r>
                        <a:rPr lang="en-IN" sz="1400" b="0" u="none" strike="noStrike">
                          <a:solidFill>
                            <a:schemeClr val="accent6">
                              <a:lumMod val="50000"/>
                            </a:schemeClr>
                          </a:solidFill>
                          <a:effectLst/>
                        </a:rPr>
                        <a:t>10</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STATE COORDINATOR </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Customized different report</a:t>
                      </a:r>
                      <a:endParaRPr lang="en-IN"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643837945"/>
                  </a:ext>
                </a:extLst>
              </a:tr>
              <a:tr h="600900">
                <a:tc>
                  <a:txBody>
                    <a:bodyPr/>
                    <a:lstStyle/>
                    <a:p>
                      <a:pPr rtl="0" fontAlgn="t">
                        <a:spcBef>
                          <a:spcPts val="0"/>
                        </a:spcBef>
                        <a:spcAft>
                          <a:spcPts val="0"/>
                        </a:spcAft>
                      </a:pPr>
                      <a:r>
                        <a:rPr lang="en-IN" sz="1400" b="0" u="none" strike="noStrike" dirty="0">
                          <a:solidFill>
                            <a:schemeClr val="accent6">
                              <a:lumMod val="50000"/>
                            </a:schemeClr>
                          </a:solidFill>
                          <a:effectLst/>
                        </a:rPr>
                        <a:t>11</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BPE (BUSINESS PROCESS EXECUTIVE)</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View and Manage Order</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a:solidFill>
                            <a:schemeClr val="accent6">
                              <a:lumMod val="50000"/>
                            </a:schemeClr>
                          </a:solidFill>
                          <a:effectLst/>
                        </a:rPr>
                        <a:t>Booking of order from the data</a:t>
                      </a:r>
                      <a:endParaRPr lang="en-US" sz="1400">
                        <a:solidFill>
                          <a:schemeClr val="accent6">
                            <a:lumMod val="50000"/>
                          </a:schemeClr>
                        </a:solidFill>
                        <a:effectLst/>
                      </a:endParaRPr>
                    </a:p>
                  </a:txBody>
                  <a:tcPr marL="81156" marR="81156" marT="81156" marB="81156"/>
                </a:tc>
                <a:extLst>
                  <a:ext uri="{0D108BD9-81ED-4DB2-BD59-A6C34878D82A}">
                    <a16:rowId xmlns:a16="http://schemas.microsoft.com/office/drawing/2014/main" val="3327717445"/>
                  </a:ext>
                </a:extLst>
              </a:tr>
              <a:tr h="600900">
                <a:tc>
                  <a:txBody>
                    <a:bodyPr/>
                    <a:lstStyle/>
                    <a:p>
                      <a:pPr rtl="0" fontAlgn="t">
                        <a:spcBef>
                          <a:spcPts val="0"/>
                        </a:spcBef>
                        <a:spcAft>
                          <a:spcPts val="0"/>
                        </a:spcAft>
                      </a:pPr>
                      <a:r>
                        <a:rPr lang="en-IN" sz="1400" b="0" u="none" strike="noStrike">
                          <a:solidFill>
                            <a:schemeClr val="accent6">
                              <a:lumMod val="50000"/>
                            </a:schemeClr>
                          </a:solidFill>
                          <a:effectLst/>
                        </a:rPr>
                        <a:t>12</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BPE (BUSINESS PROCESS EXECUTIVE)</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a:solidFill>
                            <a:schemeClr val="accent6">
                              <a:lumMod val="50000"/>
                            </a:schemeClr>
                          </a:solidFill>
                          <a:effectLst/>
                        </a:rPr>
                        <a:t>Customized different report based on orders</a:t>
                      </a:r>
                      <a:endParaRPr lang="en-US" sz="1400">
                        <a:solidFill>
                          <a:schemeClr val="accent6">
                            <a:lumMod val="50000"/>
                          </a:schemeClr>
                        </a:solidFill>
                        <a:effectLst/>
                      </a:endParaRPr>
                    </a:p>
                  </a:txBody>
                  <a:tcPr marL="81156" marR="81156" marT="81156" marB="81156"/>
                </a:tc>
                <a:extLst>
                  <a:ext uri="{0D108BD9-81ED-4DB2-BD59-A6C34878D82A}">
                    <a16:rowId xmlns:a16="http://schemas.microsoft.com/office/drawing/2014/main" val="4283008720"/>
                  </a:ext>
                </a:extLst>
              </a:tr>
              <a:tr h="532712">
                <a:tc>
                  <a:txBody>
                    <a:bodyPr/>
                    <a:lstStyle/>
                    <a:p>
                      <a:pPr rtl="0" fontAlgn="t">
                        <a:spcBef>
                          <a:spcPts val="0"/>
                        </a:spcBef>
                        <a:spcAft>
                          <a:spcPts val="0"/>
                        </a:spcAft>
                      </a:pPr>
                      <a:r>
                        <a:rPr lang="en-IN" sz="1400" b="0" u="none" strike="noStrike">
                          <a:solidFill>
                            <a:schemeClr val="accent6">
                              <a:lumMod val="50000"/>
                            </a:schemeClr>
                          </a:solidFill>
                          <a:effectLst/>
                        </a:rPr>
                        <a:t>13</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Accept Orders</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Accepting order for status </a:t>
                      </a:r>
                      <a:r>
                        <a:rPr lang="en-US" sz="1400" b="0" u="none" strike="noStrike" dirty="0" err="1">
                          <a:solidFill>
                            <a:schemeClr val="accent6">
                              <a:lumMod val="50000"/>
                            </a:schemeClr>
                          </a:solidFill>
                          <a:effectLst/>
                        </a:rPr>
                        <a:t>updation</a:t>
                      </a:r>
                      <a:r>
                        <a:rPr lang="en-US" sz="1400" b="0" u="none" strike="noStrike" dirty="0">
                          <a:solidFill>
                            <a:schemeClr val="accent6">
                              <a:lumMod val="50000"/>
                            </a:schemeClr>
                          </a:solidFill>
                          <a:effectLst/>
                        </a:rPr>
                        <a:t>.</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231505503"/>
                  </a:ext>
                </a:extLst>
              </a:tr>
              <a:tr h="419183">
                <a:tc>
                  <a:txBody>
                    <a:bodyPr/>
                    <a:lstStyle/>
                    <a:p>
                      <a:pPr rtl="0" fontAlgn="t">
                        <a:spcBef>
                          <a:spcPts val="0"/>
                        </a:spcBef>
                        <a:spcAft>
                          <a:spcPts val="0"/>
                        </a:spcAft>
                      </a:pPr>
                      <a:r>
                        <a:rPr lang="en-IN" sz="1400" b="0" u="none" strike="noStrike">
                          <a:solidFill>
                            <a:schemeClr val="accent6">
                              <a:lumMod val="50000"/>
                            </a:schemeClr>
                          </a:solidFill>
                          <a:effectLst/>
                        </a:rPr>
                        <a:t>14</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Order Delivery</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Delivering the orders</a:t>
                      </a:r>
                      <a:endParaRPr lang="en-IN" sz="1400">
                        <a:solidFill>
                          <a:schemeClr val="accent6">
                            <a:lumMod val="50000"/>
                          </a:schemeClr>
                        </a:solidFill>
                        <a:effectLst/>
                      </a:endParaRPr>
                    </a:p>
                  </a:txBody>
                  <a:tcPr marL="81156" marR="81156" marT="81156" marB="81156"/>
                </a:tc>
                <a:extLst>
                  <a:ext uri="{0D108BD9-81ED-4DB2-BD59-A6C34878D82A}">
                    <a16:rowId xmlns:a16="http://schemas.microsoft.com/office/drawing/2014/main" val="3721147235"/>
                  </a:ext>
                </a:extLst>
              </a:tr>
              <a:tr h="510007">
                <a:tc>
                  <a:txBody>
                    <a:bodyPr/>
                    <a:lstStyle/>
                    <a:p>
                      <a:pPr rtl="0" fontAlgn="t">
                        <a:spcBef>
                          <a:spcPts val="0"/>
                        </a:spcBef>
                        <a:spcAft>
                          <a:spcPts val="0"/>
                        </a:spcAft>
                      </a:pPr>
                      <a:r>
                        <a:rPr lang="en-IN" sz="1400" b="0" u="none" strike="noStrike">
                          <a:solidFill>
                            <a:schemeClr val="accent6">
                              <a:lumMod val="50000"/>
                            </a:schemeClr>
                          </a:solidFill>
                          <a:effectLst/>
                        </a:rPr>
                        <a:t>15</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DELIVERY AGENT </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a:solidFill>
                            <a:schemeClr val="accent6">
                              <a:lumMod val="50000"/>
                            </a:schemeClr>
                          </a:solidFill>
                          <a:effectLst/>
                        </a:rPr>
                        <a:t>Report</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b="0" u="none" strike="noStrike" dirty="0">
                          <a:solidFill>
                            <a:schemeClr val="accent6">
                              <a:lumMod val="50000"/>
                            </a:schemeClr>
                          </a:solidFill>
                          <a:effectLst/>
                        </a:rPr>
                        <a:t>Customized different report based on delivery.</a:t>
                      </a:r>
                      <a:endParaRPr lang="en-US"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164254489"/>
                  </a:ext>
                </a:extLst>
              </a:tr>
            </a:tbl>
          </a:graphicData>
        </a:graphic>
      </p:graphicFrame>
      <p:sp>
        <p:nvSpPr>
          <p:cNvPr id="5" name="Rectangle 1">
            <a:extLst>
              <a:ext uri="{FF2B5EF4-FFF2-40B4-BE49-F238E27FC236}">
                <a16:creationId xmlns:a16="http://schemas.microsoft.com/office/drawing/2014/main" id="{38338B4C-0C8B-9079-9B22-8B5528537D0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3FCC73E-BF5D-B2E4-33B0-7FD10DD58D92}"/>
              </a:ext>
            </a:extLst>
          </p:cNvPr>
          <p:cNvSpPr>
            <a:spLocks noGrp="1"/>
          </p:cNvSpPr>
          <p:nvPr>
            <p:ph type="sldNum" sz="quarter" idx="12"/>
          </p:nvPr>
        </p:nvSpPr>
        <p:spPr>
          <a:xfrm>
            <a:off x="11144037" y="6220544"/>
            <a:ext cx="711015" cy="304800"/>
          </a:xfrm>
        </p:spPr>
        <p:txBody>
          <a:bodyPr/>
          <a:lstStyle/>
          <a:p>
            <a:fld id="{DF28FB93-0A08-4E7D-8E63-9EFA29F1E093}" type="slidenum">
              <a:rPr lang="en-IN" sz="2400" smtClean="0"/>
              <a:pPr/>
              <a:t>24</a:t>
            </a:fld>
            <a:endParaRPr lang="en-IN" dirty="0"/>
          </a:p>
        </p:txBody>
      </p:sp>
    </p:spTree>
    <p:extLst>
      <p:ext uri="{BB962C8B-B14F-4D97-AF65-F5344CB8AC3E}">
        <p14:creationId xmlns:p14="http://schemas.microsoft.com/office/powerpoint/2010/main" val="39302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9C03-173F-C212-C5E4-41586795DCCD}"/>
              </a:ext>
            </a:extLst>
          </p:cNvPr>
          <p:cNvSpPr>
            <a:spLocks noGrp="1"/>
          </p:cNvSpPr>
          <p:nvPr>
            <p:ph type="title"/>
          </p:nvPr>
        </p:nvSpPr>
        <p:spPr>
          <a:xfrm>
            <a:off x="1305880" y="409959"/>
            <a:ext cx="9751060" cy="835496"/>
          </a:xfrm>
        </p:spPr>
        <p:txBody>
          <a:bodyPr>
            <a:normAutofit/>
          </a:bodyPr>
          <a:lstStyle/>
          <a:p>
            <a:pPr algn="ctr"/>
            <a:r>
              <a:rPr lang="en-US" sz="4400" b="1" dirty="0">
                <a:effectLst>
                  <a:outerShdw blurRad="38100" dist="38100" dir="2700000" algn="tl">
                    <a:srgbClr val="000000">
                      <a:alpha val="43137"/>
                    </a:srgbClr>
                  </a:outerShdw>
                </a:effectLst>
              </a:rPr>
              <a:t>PRODUCT BACKLOG</a:t>
            </a:r>
            <a:endParaRPr lang="en-IN" sz="44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D36E7993-BBF4-6506-9AEF-EED4DBBB9BDA}"/>
              </a:ext>
            </a:extLst>
          </p:cNvPr>
          <p:cNvGraphicFramePr>
            <a:graphicFrameLocks noGrp="1"/>
          </p:cNvGraphicFramePr>
          <p:nvPr>
            <p:ph idx="1"/>
            <p:extLst>
              <p:ext uri="{D42A27DB-BD31-4B8C-83A1-F6EECF244321}">
                <p14:modId xmlns:p14="http://schemas.microsoft.com/office/powerpoint/2010/main" val="538883028"/>
              </p:ext>
            </p:extLst>
          </p:nvPr>
        </p:nvGraphicFramePr>
        <p:xfrm>
          <a:off x="621804" y="1245455"/>
          <a:ext cx="10903189" cy="5216663"/>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889815511"/>
                    </a:ext>
                  </a:extLst>
                </a:gridCol>
                <a:gridCol w="4248472">
                  <a:extLst>
                    <a:ext uri="{9D8B030D-6E8A-4147-A177-3AD203B41FA5}">
                      <a16:colId xmlns:a16="http://schemas.microsoft.com/office/drawing/2014/main" val="601859734"/>
                    </a:ext>
                  </a:extLst>
                </a:gridCol>
                <a:gridCol w="1800200">
                  <a:extLst>
                    <a:ext uri="{9D8B030D-6E8A-4147-A177-3AD203B41FA5}">
                      <a16:colId xmlns:a16="http://schemas.microsoft.com/office/drawing/2014/main" val="1611094689"/>
                    </a:ext>
                  </a:extLst>
                </a:gridCol>
                <a:gridCol w="1440160">
                  <a:extLst>
                    <a:ext uri="{9D8B030D-6E8A-4147-A177-3AD203B41FA5}">
                      <a16:colId xmlns:a16="http://schemas.microsoft.com/office/drawing/2014/main" val="4049815393"/>
                    </a:ext>
                  </a:extLst>
                </a:gridCol>
                <a:gridCol w="2550261">
                  <a:extLst>
                    <a:ext uri="{9D8B030D-6E8A-4147-A177-3AD203B41FA5}">
                      <a16:colId xmlns:a16="http://schemas.microsoft.com/office/drawing/2014/main" val="1072885805"/>
                    </a:ext>
                  </a:extLst>
                </a:gridCol>
              </a:tblGrid>
              <a:tr h="1282223">
                <a:tc>
                  <a:txBody>
                    <a:bodyPr/>
                    <a:lstStyle/>
                    <a:p>
                      <a:pPr algn="ctr"/>
                      <a:r>
                        <a:rPr lang="en-IN" dirty="0">
                          <a:solidFill>
                            <a:schemeClr val="bg1">
                              <a:lumMod val="85000"/>
                            </a:schemeClr>
                          </a:solidFill>
                        </a:rPr>
                        <a:t> ID</a:t>
                      </a:r>
                    </a:p>
                  </a:txBody>
                  <a:tcPr/>
                </a:tc>
                <a:tc>
                  <a:txBody>
                    <a:bodyPr/>
                    <a:lstStyle/>
                    <a:p>
                      <a:pPr algn="ctr"/>
                      <a:r>
                        <a:rPr lang="en-US" dirty="0">
                          <a:solidFill>
                            <a:schemeClr val="bg1">
                              <a:lumMod val="85000"/>
                            </a:schemeClr>
                          </a:solidFill>
                        </a:rPr>
                        <a:t>NAME</a:t>
                      </a:r>
                      <a:endParaRPr lang="en-IN" dirty="0">
                        <a:solidFill>
                          <a:schemeClr val="bg1">
                            <a:lumMod val="85000"/>
                          </a:schemeClr>
                        </a:solidFill>
                      </a:endParaRPr>
                    </a:p>
                  </a:txBody>
                  <a:tcPr/>
                </a:tc>
                <a:tc>
                  <a:txBody>
                    <a:bodyPr/>
                    <a:lstStyle/>
                    <a:p>
                      <a:pPr algn="l"/>
                      <a:r>
                        <a:rPr lang="en-IN" dirty="0">
                          <a:solidFill>
                            <a:schemeClr val="bg1">
                              <a:lumMod val="85000"/>
                            </a:schemeClr>
                          </a:solidFill>
                        </a:rPr>
                        <a:t> PRIORITY </a:t>
                      </a:r>
                      <a:r>
                        <a:rPr lang="en-IN" sz="1100" dirty="0">
                          <a:solidFill>
                            <a:schemeClr val="bg1">
                              <a:lumMod val="85000"/>
                            </a:schemeClr>
                          </a:solidFill>
                        </a:rPr>
                        <a:t>&lt;high/medium/law&gt;</a:t>
                      </a:r>
                    </a:p>
                  </a:txBody>
                  <a:tcPr/>
                </a:tc>
                <a:tc>
                  <a:txBody>
                    <a:bodyPr/>
                    <a:lstStyle/>
                    <a:p>
                      <a:pPr algn="ctr"/>
                      <a:r>
                        <a:rPr lang="en-IN" dirty="0">
                          <a:solidFill>
                            <a:schemeClr val="bg1">
                              <a:lumMod val="85000"/>
                            </a:schemeClr>
                          </a:solidFill>
                        </a:rPr>
                        <a:t>ESTIMATE (Hours)</a:t>
                      </a:r>
                    </a:p>
                  </a:txBody>
                  <a:tcPr/>
                </a:tc>
                <a:tc>
                  <a:txBody>
                    <a:bodyPr/>
                    <a:lstStyle/>
                    <a:p>
                      <a:pPr algn="ctr"/>
                      <a:r>
                        <a:rPr lang="en-US" dirty="0">
                          <a:solidFill>
                            <a:schemeClr val="bg1">
                              <a:lumMod val="85000"/>
                            </a:schemeClr>
                          </a:solidFill>
                        </a:rPr>
                        <a:t> STATUS</a:t>
                      </a:r>
                    </a:p>
                    <a:p>
                      <a:r>
                        <a:rPr lang="en-US" sz="1100" dirty="0">
                          <a:solidFill>
                            <a:schemeClr val="bg1">
                              <a:lumMod val="85000"/>
                            </a:schemeClr>
                          </a:solidFill>
                        </a:rPr>
                        <a:t>&lt;Planned/In progress/Completed&gt;</a:t>
                      </a:r>
                    </a:p>
                  </a:txBody>
                  <a:tcPr/>
                </a:tc>
                <a:extLst>
                  <a:ext uri="{0D108BD9-81ED-4DB2-BD59-A6C34878D82A}">
                    <a16:rowId xmlns:a16="http://schemas.microsoft.com/office/drawing/2014/main" val="3658263008"/>
                  </a:ext>
                </a:extLst>
              </a:tr>
              <a:tr h="482300">
                <a:tc>
                  <a:txBody>
                    <a:bodyPr/>
                    <a:lstStyle/>
                    <a:p>
                      <a:pPr algn="ctr"/>
                      <a:r>
                        <a:rPr lang="en-US" dirty="0">
                          <a:solidFill>
                            <a:schemeClr val="accent6">
                              <a:lumMod val="50000"/>
                            </a:schemeClr>
                          </a:solidFill>
                        </a:rPr>
                        <a:t>1</a:t>
                      </a:r>
                      <a:endParaRPr lang="en-IN" dirty="0">
                        <a:solidFill>
                          <a:schemeClr val="accent6">
                            <a:lumMod val="50000"/>
                          </a:schemeClr>
                        </a:solidFill>
                      </a:endParaRPr>
                    </a:p>
                  </a:txBody>
                  <a:tcPr/>
                </a:tc>
                <a:tc>
                  <a:txBody>
                    <a:bodyPr/>
                    <a:lstStyle/>
                    <a:p>
                      <a:r>
                        <a:rPr lang="en-US" dirty="0">
                          <a:solidFill>
                            <a:schemeClr val="accent6">
                              <a:lumMod val="50000"/>
                            </a:schemeClr>
                          </a:solidFill>
                        </a:rPr>
                        <a:t>LOGIN GENERATION FOR USERS</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IN" dirty="0">
                          <a:solidFill>
                            <a:schemeClr val="accent6">
                              <a:lumMod val="50000"/>
                            </a:schemeClr>
                          </a:solidFill>
                        </a:rPr>
                        <a:t>Completed</a:t>
                      </a:r>
                    </a:p>
                  </a:txBody>
                  <a:tcPr/>
                </a:tc>
                <a:extLst>
                  <a:ext uri="{0D108BD9-81ED-4DB2-BD59-A6C34878D82A}">
                    <a16:rowId xmlns:a16="http://schemas.microsoft.com/office/drawing/2014/main" val="1563332386"/>
                  </a:ext>
                </a:extLst>
              </a:tr>
              <a:tr h="690428">
                <a:tc>
                  <a:txBody>
                    <a:bodyPr/>
                    <a:lstStyle/>
                    <a:p>
                      <a:pPr algn="ctr"/>
                      <a:r>
                        <a:rPr lang="en-US" dirty="0">
                          <a:solidFill>
                            <a:schemeClr val="accent6">
                              <a:lumMod val="50000"/>
                            </a:schemeClr>
                          </a:solidFill>
                        </a:rPr>
                        <a:t>2</a:t>
                      </a:r>
                      <a:endParaRPr lang="en-IN" dirty="0">
                        <a:solidFill>
                          <a:schemeClr val="accent6">
                            <a:lumMod val="50000"/>
                          </a:schemeClr>
                        </a:solidFill>
                      </a:endParaRPr>
                    </a:p>
                  </a:txBody>
                  <a:tcPr/>
                </a:tc>
                <a:tc>
                  <a:txBody>
                    <a:bodyPr/>
                    <a:lstStyle/>
                    <a:p>
                      <a:r>
                        <a:rPr lang="en-US" dirty="0">
                          <a:solidFill>
                            <a:schemeClr val="accent6">
                              <a:lumMod val="50000"/>
                            </a:schemeClr>
                          </a:solidFill>
                        </a:rPr>
                        <a:t>UPLOADING DATA AND ALLOCATION</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IN" dirty="0">
                          <a:solidFill>
                            <a:schemeClr val="accent6">
                              <a:lumMod val="50000"/>
                            </a:schemeClr>
                          </a:solidFill>
                        </a:rPr>
                        <a:t>Completed</a:t>
                      </a:r>
                    </a:p>
                  </a:txBody>
                  <a:tcPr/>
                </a:tc>
                <a:extLst>
                  <a:ext uri="{0D108BD9-81ED-4DB2-BD59-A6C34878D82A}">
                    <a16:rowId xmlns:a16="http://schemas.microsoft.com/office/drawing/2014/main" val="4201687339"/>
                  </a:ext>
                </a:extLst>
              </a:tr>
              <a:tr h="986326">
                <a:tc>
                  <a:txBody>
                    <a:bodyPr/>
                    <a:lstStyle/>
                    <a:p>
                      <a:pPr algn="ctr"/>
                      <a:r>
                        <a:rPr lang="en-US" dirty="0">
                          <a:solidFill>
                            <a:schemeClr val="accent6">
                              <a:lumMod val="50000"/>
                            </a:schemeClr>
                          </a:solidFill>
                        </a:rPr>
                        <a:t>3</a:t>
                      </a:r>
                      <a:endParaRPr lang="en-IN" dirty="0">
                        <a:solidFill>
                          <a:schemeClr val="accent6">
                            <a:lumMod val="50000"/>
                          </a:schemeClr>
                        </a:solidFill>
                      </a:endParaRPr>
                    </a:p>
                  </a:txBody>
                  <a:tcPr/>
                </a:tc>
                <a:tc>
                  <a:txBody>
                    <a:bodyPr/>
                    <a:lstStyle/>
                    <a:p>
                      <a:pPr rtl="0"/>
                      <a:r>
                        <a:rPr lang="en-US" sz="1800" b="0" u="none" strike="noStrike" kern="1200" dirty="0">
                          <a:solidFill>
                            <a:schemeClr val="accent6">
                              <a:lumMod val="50000"/>
                            </a:schemeClr>
                          </a:solidFill>
                          <a:effectLst/>
                        </a:rPr>
                        <a:t>CRUD(Product ,Order ,Delivery ,Inventory) OPERATIONS</a:t>
                      </a:r>
                      <a:endParaRPr lang="en-US" b="0" dirty="0">
                        <a:solidFill>
                          <a:schemeClr val="accent6">
                            <a:lumMod val="50000"/>
                          </a:schemeClr>
                        </a:solidFill>
                        <a:effectLst/>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20</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2654794461"/>
                  </a:ext>
                </a:extLst>
              </a:tr>
              <a:tr h="690428">
                <a:tc>
                  <a:txBody>
                    <a:bodyPr/>
                    <a:lstStyle/>
                    <a:p>
                      <a:pPr algn="ctr"/>
                      <a:r>
                        <a:rPr lang="en-US" dirty="0">
                          <a:solidFill>
                            <a:schemeClr val="accent6">
                              <a:lumMod val="50000"/>
                            </a:schemeClr>
                          </a:solidFill>
                        </a:rPr>
                        <a:t>4</a:t>
                      </a:r>
                      <a:endParaRPr lang="en-IN" dirty="0">
                        <a:solidFill>
                          <a:schemeClr val="accent6">
                            <a:lumMod val="50000"/>
                          </a:schemeClr>
                        </a:solidFill>
                      </a:endParaRPr>
                    </a:p>
                  </a:txBody>
                  <a:tcPr/>
                </a:tc>
                <a:tc>
                  <a:txBody>
                    <a:bodyPr/>
                    <a:lstStyle/>
                    <a:p>
                      <a:r>
                        <a:rPr lang="en-IN" sz="1800" b="0" u="none" strike="noStrike" kern="1200" dirty="0">
                          <a:solidFill>
                            <a:schemeClr val="accent6">
                              <a:lumMod val="50000"/>
                            </a:schemeClr>
                          </a:solidFill>
                          <a:effectLst/>
                        </a:rPr>
                        <a:t>ORDER ALLOCATION FOR DISTRICT</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6.5</a:t>
                      </a:r>
                    </a:p>
                    <a:p>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29665493"/>
                  </a:ext>
                </a:extLst>
              </a:tr>
              <a:tr h="690428">
                <a:tc>
                  <a:txBody>
                    <a:bodyPr/>
                    <a:lstStyle/>
                    <a:p>
                      <a:pPr algn="ctr"/>
                      <a:r>
                        <a:rPr lang="en-US" dirty="0">
                          <a:solidFill>
                            <a:schemeClr val="accent6">
                              <a:lumMod val="50000"/>
                            </a:schemeClr>
                          </a:solidFill>
                        </a:rPr>
                        <a:t>5</a:t>
                      </a:r>
                      <a:endParaRPr lang="en-IN" dirty="0">
                        <a:solidFill>
                          <a:schemeClr val="accent6">
                            <a:lumMod val="50000"/>
                          </a:schemeClr>
                        </a:solidFill>
                      </a:endParaRPr>
                    </a:p>
                  </a:txBody>
                  <a:tcPr/>
                </a:tc>
                <a:tc>
                  <a:txBody>
                    <a:bodyPr/>
                    <a:lstStyle/>
                    <a:p>
                      <a:r>
                        <a:rPr lang="en-US" sz="1800" b="0" u="none" strike="noStrike" kern="1200" dirty="0">
                          <a:solidFill>
                            <a:schemeClr val="accent6">
                              <a:lumMod val="50000"/>
                            </a:schemeClr>
                          </a:solidFill>
                          <a:effectLst/>
                        </a:rPr>
                        <a:t>INVENTORY (Stock and payment of delivery agents)</a:t>
                      </a:r>
                      <a:endParaRPr lang="en-IN" dirty="0">
                        <a:solidFill>
                          <a:schemeClr val="accent6">
                            <a:lumMod val="50000"/>
                          </a:schemeClr>
                        </a:solidFill>
                      </a:endParaRPr>
                    </a:p>
                  </a:txBody>
                  <a:tcPr/>
                </a:tc>
                <a:tc>
                  <a:txBody>
                    <a:bodyPr/>
                    <a:lstStyle/>
                    <a:p>
                      <a:r>
                        <a:rPr lang="en-US" dirty="0">
                          <a:solidFill>
                            <a:schemeClr val="accent6">
                              <a:lumMod val="50000"/>
                            </a:schemeClr>
                          </a:solidFill>
                        </a:rPr>
                        <a:t>Medium</a:t>
                      </a:r>
                      <a:endParaRPr lang="en-IN" dirty="0">
                        <a:solidFill>
                          <a:schemeClr val="accent6">
                            <a:lumMod val="50000"/>
                          </a:schemeClr>
                        </a:solidFill>
                      </a:endParaRPr>
                    </a:p>
                  </a:txBody>
                  <a:tcPr/>
                </a:tc>
                <a:tc>
                  <a:txBody>
                    <a:bodyPr/>
                    <a:lstStyle/>
                    <a:p>
                      <a:r>
                        <a:rPr lang="en-US" dirty="0">
                          <a:solidFill>
                            <a:schemeClr val="accent6">
                              <a:lumMod val="50000"/>
                            </a:schemeClr>
                          </a:solidFill>
                        </a:rPr>
                        <a:t>7.5</a:t>
                      </a:r>
                    </a:p>
                    <a:p>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4221101047"/>
                  </a:ext>
                </a:extLst>
              </a:tr>
              <a:tr h="394530">
                <a:tc>
                  <a:txBody>
                    <a:bodyPr/>
                    <a:lstStyle/>
                    <a:p>
                      <a:pPr algn="ctr"/>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sz="1800" b="0" u="none" strike="noStrike" kern="1200" dirty="0">
                          <a:solidFill>
                            <a:schemeClr val="accent6">
                              <a:lumMod val="50000"/>
                            </a:schemeClr>
                          </a:solidFill>
                          <a:effectLst/>
                        </a:rPr>
                        <a:t>ORDER DELIVERY</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US" dirty="0">
                          <a:solidFill>
                            <a:schemeClr val="accent6">
                              <a:lumMod val="50000"/>
                            </a:schemeClr>
                          </a:solidFill>
                        </a:rPr>
                        <a:t>6</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accent6">
                              <a:lumMod val="50000"/>
                            </a:schemeClr>
                          </a:solidFill>
                        </a:rPr>
                        <a:t>Completed</a:t>
                      </a:r>
                    </a:p>
                  </a:txBody>
                  <a:tcPr/>
                </a:tc>
                <a:extLst>
                  <a:ext uri="{0D108BD9-81ED-4DB2-BD59-A6C34878D82A}">
                    <a16:rowId xmlns:a16="http://schemas.microsoft.com/office/drawing/2014/main" val="1264695920"/>
                  </a:ext>
                </a:extLst>
              </a:tr>
            </a:tbl>
          </a:graphicData>
        </a:graphic>
      </p:graphicFrame>
      <p:sp>
        <p:nvSpPr>
          <p:cNvPr id="10" name="Slide Number Placeholder 9">
            <a:extLst>
              <a:ext uri="{FF2B5EF4-FFF2-40B4-BE49-F238E27FC236}">
                <a16:creationId xmlns:a16="http://schemas.microsoft.com/office/drawing/2014/main" id="{9BD93479-8AC4-31FA-5D8F-C70B86758E34}"/>
              </a:ext>
            </a:extLst>
          </p:cNvPr>
          <p:cNvSpPr>
            <a:spLocks noGrp="1"/>
          </p:cNvSpPr>
          <p:nvPr>
            <p:ph type="sldNum" sz="quarter" idx="12"/>
          </p:nvPr>
        </p:nvSpPr>
        <p:spPr>
          <a:xfrm>
            <a:off x="11169485" y="6173613"/>
            <a:ext cx="711015" cy="304800"/>
          </a:xfrm>
        </p:spPr>
        <p:txBody>
          <a:bodyPr/>
          <a:lstStyle/>
          <a:p>
            <a:fld id="{DF28FB93-0A08-4E7D-8E63-9EFA29F1E093}" type="slidenum">
              <a:rPr lang="en-IN" sz="2400" smtClean="0"/>
              <a:pPr/>
              <a:t>25</a:t>
            </a:fld>
            <a:endParaRPr lang="en-IN" dirty="0"/>
          </a:p>
        </p:txBody>
      </p:sp>
    </p:spTree>
    <p:extLst>
      <p:ext uri="{BB962C8B-B14F-4D97-AF65-F5344CB8AC3E}">
        <p14:creationId xmlns:p14="http://schemas.microsoft.com/office/powerpoint/2010/main" val="5740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867-BBDE-990E-B8F6-9F578B0E27CA}"/>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264F15C-1E6D-89B8-4677-A7C2FEAF1590}"/>
              </a:ext>
            </a:extLst>
          </p:cNvPr>
          <p:cNvGraphicFramePr>
            <a:graphicFrameLocks noGrp="1"/>
          </p:cNvGraphicFramePr>
          <p:nvPr>
            <p:ph idx="1"/>
            <p:extLst>
              <p:ext uri="{D42A27DB-BD31-4B8C-83A1-F6EECF244321}">
                <p14:modId xmlns:p14="http://schemas.microsoft.com/office/powerpoint/2010/main" val="2230182445"/>
              </p:ext>
            </p:extLst>
          </p:nvPr>
        </p:nvGraphicFramePr>
        <p:xfrm>
          <a:off x="549796" y="1282745"/>
          <a:ext cx="11089231" cy="5248145"/>
        </p:xfrm>
        <a:graphic>
          <a:graphicData uri="http://schemas.openxmlformats.org/drawingml/2006/table">
            <a:tbl>
              <a:tblPr firstRow="1" bandRow="1">
                <a:tableStyleId>{5C22544A-7EE6-4342-B048-85BDC9FD1C3A}</a:tableStyleId>
              </a:tblPr>
              <a:tblGrid>
                <a:gridCol w="1791651">
                  <a:extLst>
                    <a:ext uri="{9D8B030D-6E8A-4147-A177-3AD203B41FA5}">
                      <a16:colId xmlns:a16="http://schemas.microsoft.com/office/drawing/2014/main" val="3836679792"/>
                    </a:ext>
                  </a:extLst>
                </a:gridCol>
                <a:gridCol w="1859516">
                  <a:extLst>
                    <a:ext uri="{9D8B030D-6E8A-4147-A177-3AD203B41FA5}">
                      <a16:colId xmlns:a16="http://schemas.microsoft.com/office/drawing/2014/main" val="1125262305"/>
                    </a:ext>
                  </a:extLst>
                </a:gridCol>
                <a:gridCol w="1859516">
                  <a:extLst>
                    <a:ext uri="{9D8B030D-6E8A-4147-A177-3AD203B41FA5}">
                      <a16:colId xmlns:a16="http://schemas.microsoft.com/office/drawing/2014/main" val="3777337671"/>
                    </a:ext>
                  </a:extLst>
                </a:gridCol>
                <a:gridCol w="1859516">
                  <a:extLst>
                    <a:ext uri="{9D8B030D-6E8A-4147-A177-3AD203B41FA5}">
                      <a16:colId xmlns:a16="http://schemas.microsoft.com/office/drawing/2014/main" val="949222794"/>
                    </a:ext>
                  </a:extLst>
                </a:gridCol>
                <a:gridCol w="1859516">
                  <a:extLst>
                    <a:ext uri="{9D8B030D-6E8A-4147-A177-3AD203B41FA5}">
                      <a16:colId xmlns:a16="http://schemas.microsoft.com/office/drawing/2014/main" val="832288204"/>
                    </a:ext>
                  </a:extLst>
                </a:gridCol>
                <a:gridCol w="1859516">
                  <a:extLst>
                    <a:ext uri="{9D8B030D-6E8A-4147-A177-3AD203B41FA5}">
                      <a16:colId xmlns:a16="http://schemas.microsoft.com/office/drawing/2014/main" val="2293667704"/>
                    </a:ext>
                  </a:extLst>
                </a:gridCol>
              </a:tblGrid>
              <a:tr h="1036712">
                <a:tc>
                  <a:txBody>
                    <a:bodyPr/>
                    <a:lstStyle/>
                    <a:p>
                      <a:pPr rtl="0" fontAlgn="t">
                        <a:spcBef>
                          <a:spcPts val="0"/>
                        </a:spcBef>
                        <a:spcAft>
                          <a:spcPts val="0"/>
                        </a:spcAft>
                      </a:pPr>
                      <a:r>
                        <a:rPr lang="en-IN" sz="2000" b="1" u="none" strike="noStrike" dirty="0">
                          <a:solidFill>
                            <a:schemeClr val="bg1">
                              <a:lumMod val="85000"/>
                            </a:schemeClr>
                          </a:solidFill>
                          <a:effectLst/>
                        </a:rPr>
                        <a:t>User</a:t>
                      </a:r>
                      <a:endParaRPr lang="en-IN" sz="2000" dirty="0">
                        <a:solidFill>
                          <a:schemeClr val="bg1">
                            <a:lumMod val="85000"/>
                          </a:schemeClr>
                        </a:solidFill>
                        <a:effectLst/>
                      </a:endParaRPr>
                    </a:p>
                    <a:p>
                      <a:pPr rtl="0" fontAlgn="t">
                        <a:spcBef>
                          <a:spcPts val="0"/>
                        </a:spcBef>
                        <a:spcAft>
                          <a:spcPts val="0"/>
                        </a:spcAft>
                      </a:pPr>
                      <a:r>
                        <a:rPr lang="en-IN" sz="2000" b="1" u="none" strike="noStrike" dirty="0">
                          <a:solidFill>
                            <a:schemeClr val="bg1">
                              <a:lumMod val="85000"/>
                            </a:schemeClr>
                          </a:solidFill>
                          <a:effectLst/>
                        </a:rPr>
                        <a:t>Story ID</a:t>
                      </a:r>
                      <a:endParaRPr lang="en-IN" sz="2000" dirty="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Task Name</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dirty="0">
                          <a:solidFill>
                            <a:schemeClr val="bg1">
                              <a:lumMod val="85000"/>
                            </a:schemeClr>
                          </a:solidFill>
                          <a:effectLst/>
                        </a:rPr>
                        <a:t>Start Date</a:t>
                      </a:r>
                      <a:endParaRPr lang="en-IN" sz="2000" dirty="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End Date</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a:solidFill>
                            <a:schemeClr val="bg1">
                              <a:lumMod val="85000"/>
                            </a:schemeClr>
                          </a:solidFill>
                          <a:effectLst/>
                        </a:rPr>
                        <a:t>   Days </a:t>
                      </a:r>
                      <a:endParaRPr lang="en-IN" sz="2000">
                        <a:solidFill>
                          <a:schemeClr val="bg1">
                            <a:lumMod val="85000"/>
                          </a:schemeClr>
                        </a:solidFill>
                        <a:effectLst/>
                      </a:endParaRPr>
                    </a:p>
                  </a:txBody>
                  <a:tcPr marL="94574" marR="94574" marT="94574" marB="94574"/>
                </a:tc>
                <a:tc>
                  <a:txBody>
                    <a:bodyPr/>
                    <a:lstStyle/>
                    <a:p>
                      <a:pPr rtl="0" fontAlgn="t">
                        <a:spcBef>
                          <a:spcPts val="0"/>
                        </a:spcBef>
                        <a:spcAft>
                          <a:spcPts val="0"/>
                        </a:spcAft>
                      </a:pPr>
                      <a:r>
                        <a:rPr lang="en-IN" sz="2000" b="1" u="none" strike="noStrike" dirty="0">
                          <a:solidFill>
                            <a:schemeClr val="bg1">
                              <a:lumMod val="85000"/>
                            </a:schemeClr>
                          </a:solidFill>
                          <a:effectLst/>
                        </a:rPr>
                        <a:t>  Status</a:t>
                      </a:r>
                      <a:endParaRPr lang="en-IN" sz="2000" dirty="0">
                        <a:solidFill>
                          <a:schemeClr val="bg1">
                            <a:lumMod val="85000"/>
                          </a:schemeClr>
                        </a:solidFill>
                        <a:effectLst/>
                      </a:endParaRPr>
                    </a:p>
                  </a:txBody>
                  <a:tcPr marL="94574" marR="94574" marT="94574" marB="94574"/>
                </a:tc>
                <a:extLst>
                  <a:ext uri="{0D108BD9-81ED-4DB2-BD59-A6C34878D82A}">
                    <a16:rowId xmlns:a16="http://schemas.microsoft.com/office/drawing/2014/main" val="2300730549"/>
                  </a:ext>
                </a:extLst>
              </a:tr>
              <a:tr h="455562">
                <a:tc>
                  <a:txBody>
                    <a:bodyPr/>
                    <a:lstStyle/>
                    <a:p>
                      <a:pPr rtl="0" fontAlgn="t">
                        <a:spcBef>
                          <a:spcPts val="0"/>
                        </a:spcBef>
                        <a:spcAft>
                          <a:spcPts val="0"/>
                        </a:spcAft>
                      </a:pPr>
                      <a:r>
                        <a:rPr lang="en-IN" sz="1800" b="0" u="none" strike="noStrike" dirty="0">
                          <a:solidFill>
                            <a:srgbClr val="000000"/>
                          </a:solidFill>
                          <a:effectLst/>
                        </a:rPr>
                        <a:t>1</a:t>
                      </a:r>
                      <a:endParaRPr lang="en-IN" sz="1800" dirty="0">
                        <a:effectLst/>
                      </a:endParaRPr>
                    </a:p>
                  </a:txBody>
                  <a:tcPr marL="94574" marR="94574" marT="94574" marB="94574"/>
                </a:tc>
                <a:tc rowSpan="5">
                  <a:txBody>
                    <a:bodyPr/>
                    <a:lstStyle/>
                    <a:p>
                      <a:pPr rtl="0" fontAlgn="t">
                        <a:spcBef>
                          <a:spcPts val="0"/>
                        </a:spcBef>
                        <a:spcAft>
                          <a:spcPts val="0"/>
                        </a:spcAft>
                      </a:pPr>
                      <a:r>
                        <a:rPr lang="en-IN" sz="1800" b="0" u="none" strike="noStrike" dirty="0">
                          <a:solidFill>
                            <a:srgbClr val="000000"/>
                          </a:solidFill>
                          <a:effectLst/>
                        </a:rPr>
                        <a:t>     </a:t>
                      </a:r>
                      <a:endParaRPr lang="en-IN" sz="1800" dirty="0">
                        <a:effectLst/>
                      </a:endParaRPr>
                    </a:p>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Sprint 1</a:t>
                      </a:r>
                      <a:endParaRPr lang="en-IN" sz="1800" dirty="0">
                        <a:effectLst/>
                      </a:endParaRPr>
                    </a:p>
                    <a:p>
                      <a:pPr rtl="0" fontAlgn="t">
                        <a:spcBef>
                          <a:spcPts val="0"/>
                        </a:spcBef>
                        <a:spcAft>
                          <a:spcPts val="0"/>
                        </a:spcAft>
                      </a:pPr>
                      <a:r>
                        <a:rPr lang="en-IN" sz="1800" b="0" u="none" strike="noStrike" dirty="0">
                          <a:solidFill>
                            <a:srgbClr val="000000"/>
                          </a:solidFill>
                          <a:effectLst/>
                        </a:rPr>
                        <a:t>     </a:t>
                      </a:r>
                      <a:endParaRPr lang="en-IN" sz="1800" dirty="0">
                        <a:effectLst/>
                      </a:endParaRPr>
                    </a:p>
                  </a:txBody>
                  <a:tcPr marL="94574" marR="94574" marT="94574" marB="94574"/>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16/08/2022</a:t>
                      </a:r>
                      <a:endParaRPr lang="en-IN" sz="1400" b="0" dirty="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17/08/2022</a:t>
                      </a:r>
                      <a:endParaRPr lang="en-IN" sz="1400" b="0" dirty="0">
                        <a:solidFill>
                          <a:schemeClr val="tx2"/>
                        </a:solidFill>
                        <a:effectLst/>
                      </a:endParaRPr>
                    </a:p>
                  </a:txBody>
                  <a:tcPr marL="76200" marR="76200" marT="76200" marB="76200"/>
                </a:tc>
                <a:tc rowSpan="5">
                  <a:txBody>
                    <a:bodyPr/>
                    <a:lstStyle/>
                    <a:p>
                      <a:pPr rtl="0" fontAlgn="t">
                        <a:spcBef>
                          <a:spcPts val="0"/>
                        </a:spcBef>
                        <a:spcAft>
                          <a:spcPts val="0"/>
                        </a:spcAft>
                      </a:pPr>
                      <a:br>
                        <a:rPr lang="en-IN" sz="1800" dirty="0">
                          <a:effectLst/>
                        </a:rPr>
                      </a:br>
                      <a:br>
                        <a:rPr lang="en-IN" sz="1800" dirty="0">
                          <a:effectLst/>
                        </a:rPr>
                      </a:br>
                      <a:br>
                        <a:rPr lang="en-IN" sz="1800" dirty="0">
                          <a:effectLst/>
                        </a:rPr>
                      </a:br>
                      <a:br>
                        <a:rPr lang="en-IN" sz="1800" dirty="0">
                          <a:effectLst/>
                        </a:rPr>
                      </a:br>
                      <a:r>
                        <a:rPr lang="en-IN" sz="1800" b="0" u="none" strike="noStrike" dirty="0">
                          <a:solidFill>
                            <a:srgbClr val="000000"/>
                          </a:solidFill>
                          <a:effectLst/>
                        </a:rPr>
                        <a:t>8</a:t>
                      </a:r>
                      <a:endParaRPr lang="en-IN" sz="1800" dirty="0">
                        <a:effectLst/>
                      </a:endParaRPr>
                    </a:p>
                    <a:p>
                      <a:pPr fontAlgn="t"/>
                      <a:br>
                        <a:rPr lang="en-IN" sz="1800" dirty="0">
                          <a:effectLst/>
                        </a:rPr>
                      </a:br>
                      <a:endParaRPr lang="en-IN" sz="1800" dirty="0">
                        <a:effectLst/>
                      </a:endParaRPr>
                    </a:p>
                  </a:txBody>
                  <a:tcPr marL="94574" marR="94574" marT="94574" marB="94574"/>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76898155"/>
                  </a:ext>
                </a:extLst>
              </a:tr>
              <a:tr h="455562">
                <a:tc>
                  <a:txBody>
                    <a:bodyPr/>
                    <a:lstStyle/>
                    <a:p>
                      <a:pPr rtl="0" fontAlgn="t">
                        <a:spcBef>
                          <a:spcPts val="0"/>
                        </a:spcBef>
                        <a:spcAft>
                          <a:spcPts val="0"/>
                        </a:spcAft>
                      </a:pPr>
                      <a:r>
                        <a:rPr lang="en-IN" sz="1800" b="0" u="none" strike="noStrike" dirty="0">
                          <a:solidFill>
                            <a:srgbClr val="000000"/>
                          </a:solidFill>
                          <a:effectLst/>
                        </a:rPr>
                        <a:t>4</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18/08/2022</a:t>
                      </a:r>
                      <a:endParaRPr lang="en-IN" sz="1400" dirty="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19/08/2022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380597522"/>
                  </a:ext>
                </a:extLst>
              </a:tr>
              <a:tr h="455562">
                <a:tc>
                  <a:txBody>
                    <a:bodyPr/>
                    <a:lstStyle/>
                    <a:p>
                      <a:pPr rtl="0" fontAlgn="t">
                        <a:spcBef>
                          <a:spcPts val="0"/>
                        </a:spcBef>
                        <a:spcAft>
                          <a:spcPts val="0"/>
                        </a:spcAft>
                      </a:pPr>
                      <a:r>
                        <a:rPr lang="en-IN" sz="1800" b="0" u="none" strike="noStrike" dirty="0">
                          <a:solidFill>
                            <a:srgbClr val="000000"/>
                          </a:solidFill>
                          <a:effectLst/>
                        </a:rPr>
                        <a:t>8</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20/08/2022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22/08/2022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371310940"/>
                  </a:ext>
                </a:extLst>
              </a:tr>
              <a:tr h="455562">
                <a:tc>
                  <a:txBody>
                    <a:bodyPr/>
                    <a:lstStyle/>
                    <a:p>
                      <a:pPr rtl="0" fontAlgn="t">
                        <a:spcBef>
                          <a:spcPts val="0"/>
                        </a:spcBef>
                        <a:spcAft>
                          <a:spcPts val="0"/>
                        </a:spcAft>
                      </a:pPr>
                      <a:r>
                        <a:rPr lang="en-IN" sz="1800" b="0" u="none" strike="noStrike" dirty="0">
                          <a:solidFill>
                            <a:srgbClr val="000000"/>
                          </a:solidFill>
                          <a:effectLst/>
                        </a:rPr>
                        <a:t>11</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23/08/2022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25/08/2022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414216048"/>
                  </a:ext>
                </a:extLst>
              </a:tr>
              <a:tr h="496180">
                <a:tc>
                  <a:txBody>
                    <a:bodyPr/>
                    <a:lstStyle/>
                    <a:p>
                      <a:pPr rtl="0" fontAlgn="t">
                        <a:spcBef>
                          <a:spcPts val="0"/>
                        </a:spcBef>
                        <a:spcAft>
                          <a:spcPts val="0"/>
                        </a:spcAft>
                      </a:pPr>
                      <a:r>
                        <a:rPr lang="en-US" sz="1800" dirty="0">
                          <a:solidFill>
                            <a:schemeClr val="tx2"/>
                          </a:solidFill>
                          <a:effectLst/>
                        </a:rPr>
                        <a:t>2</a:t>
                      </a:r>
                      <a:endParaRPr lang="en-IN" sz="1800" dirty="0">
                        <a:solidFill>
                          <a:schemeClr val="tx2"/>
                        </a:solidFill>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26/08/2022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27/08/2022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4129328981"/>
                  </a:ext>
                </a:extLst>
              </a:tr>
              <a:tr h="455562">
                <a:tc>
                  <a:txBody>
                    <a:bodyPr/>
                    <a:lstStyle/>
                    <a:p>
                      <a:pPr rtl="0" fontAlgn="t">
                        <a:spcBef>
                          <a:spcPts val="0"/>
                        </a:spcBef>
                        <a:spcAft>
                          <a:spcPts val="0"/>
                        </a:spcAft>
                      </a:pPr>
                      <a:r>
                        <a:rPr lang="en-US" sz="1800" b="0" u="none" strike="noStrike" dirty="0">
                          <a:solidFill>
                            <a:srgbClr val="000000"/>
                          </a:solidFill>
                          <a:effectLst/>
                        </a:rPr>
                        <a:t>5</a:t>
                      </a:r>
                      <a:endParaRPr lang="en-IN" sz="1800" dirty="0">
                        <a:effectLst/>
                      </a:endParaRPr>
                    </a:p>
                  </a:txBody>
                  <a:tcPr marL="94574" marR="94574" marT="94574" marB="94574"/>
                </a:tc>
                <a:tc rowSpan="4">
                  <a:txBody>
                    <a:bodyPr/>
                    <a:lstStyle/>
                    <a:p>
                      <a:pPr rtl="0" fontAlgn="t">
                        <a:spcBef>
                          <a:spcPts val="0"/>
                        </a:spcBef>
                        <a:spcAft>
                          <a:spcPts val="0"/>
                        </a:spcAft>
                      </a:pPr>
                      <a:br>
                        <a:rPr lang="en-IN" sz="1800">
                          <a:effectLst/>
                        </a:rPr>
                      </a:br>
                      <a:br>
                        <a:rPr lang="en-IN" sz="1800">
                          <a:effectLst/>
                        </a:rPr>
                      </a:br>
                      <a:br>
                        <a:rPr lang="en-IN" sz="1800">
                          <a:effectLst/>
                        </a:rPr>
                      </a:br>
                      <a:r>
                        <a:rPr lang="en-IN" sz="1800" b="0" u="none" strike="noStrike">
                          <a:solidFill>
                            <a:srgbClr val="000000"/>
                          </a:solidFill>
                          <a:effectLst/>
                        </a:rPr>
                        <a:t>Sprint 2</a:t>
                      </a:r>
                      <a:endParaRPr lang="en-IN" sz="1800">
                        <a:effectLst/>
                      </a:endParaRPr>
                    </a:p>
                  </a:txBody>
                  <a:tcPr marL="94574" marR="94574" marT="94574" marB="94574"/>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13/09/2022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16/09/2022</a:t>
                      </a:r>
                      <a:endParaRPr lang="en-IN" sz="1400">
                        <a:solidFill>
                          <a:schemeClr val="tx2"/>
                        </a:solidFill>
                        <a:effectLst/>
                      </a:endParaRPr>
                    </a:p>
                  </a:txBody>
                  <a:tcPr marL="76200" marR="76200" marT="76200" marB="76200"/>
                </a:tc>
                <a:tc rowSpan="4">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15</a:t>
                      </a:r>
                      <a:endParaRPr lang="en-IN" sz="1800" dirty="0">
                        <a:effectLst/>
                      </a:endParaRPr>
                    </a:p>
                  </a:txBody>
                  <a:tcPr marL="94574" marR="94574" marT="94574" marB="94574"/>
                </a:tc>
                <a:tc>
                  <a:txBody>
                    <a:bodyPr/>
                    <a:lstStyle/>
                    <a:p>
                      <a:pPr rtl="0" fontAlgn="t">
                        <a:spcBef>
                          <a:spcPts val="0"/>
                        </a:spcBef>
                        <a:spcAft>
                          <a:spcPts val="0"/>
                        </a:spcAft>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3373295301"/>
                  </a:ext>
                </a:extLst>
              </a:tr>
              <a:tr h="470977">
                <a:tc>
                  <a:txBody>
                    <a:bodyPr/>
                    <a:lstStyle/>
                    <a:p>
                      <a:pPr rtl="0" fontAlgn="t">
                        <a:spcBef>
                          <a:spcPts val="0"/>
                        </a:spcBef>
                        <a:spcAft>
                          <a:spcPts val="0"/>
                        </a:spcAft>
                      </a:pPr>
                      <a:r>
                        <a:rPr lang="en-US" sz="1800" b="0" u="none" strike="noStrike" dirty="0">
                          <a:solidFill>
                            <a:srgbClr val="000000"/>
                          </a:solidFill>
                          <a:effectLst/>
                        </a:rPr>
                        <a:t>9</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17/09/2022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21/09/2022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990443905"/>
                  </a:ext>
                </a:extLst>
              </a:tr>
              <a:tr h="455562">
                <a:tc>
                  <a:txBody>
                    <a:bodyPr/>
                    <a:lstStyle/>
                    <a:p>
                      <a:pPr rtl="0" fontAlgn="t">
                        <a:spcBef>
                          <a:spcPts val="0"/>
                        </a:spcBef>
                        <a:spcAft>
                          <a:spcPts val="0"/>
                        </a:spcAft>
                      </a:pPr>
                      <a:r>
                        <a:rPr lang="en-US" sz="1800" b="0" u="none" strike="noStrike" dirty="0">
                          <a:solidFill>
                            <a:srgbClr val="000000"/>
                          </a:solidFill>
                          <a:effectLst/>
                        </a:rPr>
                        <a:t>6</a:t>
                      </a:r>
                      <a:endParaRPr lang="en-IN" sz="1800" dirty="0">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22/09/2022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23/09/2022</a:t>
                      </a:r>
                      <a:endParaRPr lang="en-IN" sz="140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489706894"/>
                  </a:ext>
                </a:extLst>
              </a:tr>
              <a:tr h="455562">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3</a:t>
                      </a:r>
                      <a:endParaRPr lang="en-US" sz="1800" b="0" u="none" strike="noStrike" dirty="0">
                        <a:solidFill>
                          <a:srgbClr val="000000"/>
                        </a:solidFill>
                        <a:effectLst/>
                      </a:endParaRPr>
                    </a:p>
                  </a:txBody>
                  <a:tcPr marL="94574" marR="94574" marT="94574" marB="94574"/>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24/09/2022</a:t>
                      </a:r>
                      <a:endParaRPr lang="en-IN" sz="1400">
                        <a:solidFill>
                          <a:schemeClr val="tx2"/>
                        </a:solidFill>
                        <a:effectLst/>
                      </a:endParaRPr>
                    </a:p>
                  </a:txBody>
                  <a:tcPr marL="76200" marR="76200" marT="76200" marB="76200"/>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27/09/2022</a:t>
                      </a:r>
                      <a:endParaRPr lang="en-IN" sz="1400" dirty="0">
                        <a:solidFill>
                          <a:schemeClr val="tx2"/>
                        </a:solidFill>
                        <a:effectLst/>
                      </a:endParaRPr>
                    </a:p>
                  </a:txBody>
                  <a:tcPr marL="76200" marR="76200" marT="76200" marB="76200"/>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4574" marR="94574" marT="94574" marB="94574"/>
                </a:tc>
                <a:extLst>
                  <a:ext uri="{0D108BD9-81ED-4DB2-BD59-A6C34878D82A}">
                    <a16:rowId xmlns:a16="http://schemas.microsoft.com/office/drawing/2014/main" val="2600466222"/>
                  </a:ext>
                </a:extLst>
              </a:tr>
            </a:tbl>
          </a:graphicData>
        </a:graphic>
      </p:graphicFrame>
      <p:sp>
        <p:nvSpPr>
          <p:cNvPr id="5" name="Rectangle 1">
            <a:extLst>
              <a:ext uri="{FF2B5EF4-FFF2-40B4-BE49-F238E27FC236}">
                <a16:creationId xmlns:a16="http://schemas.microsoft.com/office/drawing/2014/main" id="{9D2532D9-1BED-53A3-86AA-AA456EA70DD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EA89843E-29DE-5A3E-121A-F40CA40E7D8A}"/>
              </a:ext>
            </a:extLst>
          </p:cNvPr>
          <p:cNvSpPr>
            <a:spLocks noGrp="1"/>
          </p:cNvSpPr>
          <p:nvPr>
            <p:ph type="sldNum" sz="quarter" idx="12"/>
          </p:nvPr>
        </p:nvSpPr>
        <p:spPr>
          <a:xfrm>
            <a:off x="11144037" y="6165304"/>
            <a:ext cx="711015" cy="304800"/>
          </a:xfrm>
        </p:spPr>
        <p:txBody>
          <a:bodyPr/>
          <a:lstStyle/>
          <a:p>
            <a:fld id="{DF28FB93-0A08-4E7D-8E63-9EFA29F1E093}" type="slidenum">
              <a:rPr lang="en-IN" sz="2400" smtClean="0"/>
              <a:pPr/>
              <a:t>26</a:t>
            </a:fld>
            <a:endParaRPr lang="en-IN" dirty="0"/>
          </a:p>
        </p:txBody>
      </p:sp>
    </p:spTree>
    <p:extLst>
      <p:ext uri="{BB962C8B-B14F-4D97-AF65-F5344CB8AC3E}">
        <p14:creationId xmlns:p14="http://schemas.microsoft.com/office/powerpoint/2010/main" val="317212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79B9-4897-E04B-7524-DB45F6F11821}"/>
              </a:ext>
            </a:extLst>
          </p:cNvPr>
          <p:cNvSpPr>
            <a:spLocks noGrp="1"/>
          </p:cNvSpPr>
          <p:nvPr>
            <p:ph type="title"/>
          </p:nvPr>
        </p:nvSpPr>
        <p:spPr>
          <a:xfrm>
            <a:off x="1218882" y="228600"/>
            <a:ext cx="9751060" cy="979512"/>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D428F67-400C-CFAA-08E6-E4F57DD0ECE9}"/>
              </a:ext>
            </a:extLst>
          </p:cNvPr>
          <p:cNvGraphicFramePr>
            <a:graphicFrameLocks noGrp="1"/>
          </p:cNvGraphicFramePr>
          <p:nvPr>
            <p:ph idx="1"/>
            <p:extLst>
              <p:ext uri="{D42A27DB-BD31-4B8C-83A1-F6EECF244321}">
                <p14:modId xmlns:p14="http://schemas.microsoft.com/office/powerpoint/2010/main" val="2011300057"/>
              </p:ext>
            </p:extLst>
          </p:nvPr>
        </p:nvGraphicFramePr>
        <p:xfrm>
          <a:off x="621804" y="1208113"/>
          <a:ext cx="11089232" cy="5173217"/>
        </p:xfrm>
        <a:graphic>
          <a:graphicData uri="http://schemas.openxmlformats.org/drawingml/2006/table">
            <a:tbl>
              <a:tblPr firstRow="1" bandRow="1">
                <a:tableStyleId>{5C22544A-7EE6-4342-B048-85BDC9FD1C3A}</a:tableStyleId>
              </a:tblPr>
              <a:tblGrid>
                <a:gridCol w="1837112">
                  <a:extLst>
                    <a:ext uri="{9D8B030D-6E8A-4147-A177-3AD203B41FA5}">
                      <a16:colId xmlns:a16="http://schemas.microsoft.com/office/drawing/2014/main" val="3549408510"/>
                    </a:ext>
                  </a:extLst>
                </a:gridCol>
                <a:gridCol w="1850424">
                  <a:extLst>
                    <a:ext uri="{9D8B030D-6E8A-4147-A177-3AD203B41FA5}">
                      <a16:colId xmlns:a16="http://schemas.microsoft.com/office/drawing/2014/main" val="1303646741"/>
                    </a:ext>
                  </a:extLst>
                </a:gridCol>
                <a:gridCol w="1850424">
                  <a:extLst>
                    <a:ext uri="{9D8B030D-6E8A-4147-A177-3AD203B41FA5}">
                      <a16:colId xmlns:a16="http://schemas.microsoft.com/office/drawing/2014/main" val="3585896006"/>
                    </a:ext>
                  </a:extLst>
                </a:gridCol>
                <a:gridCol w="1850424">
                  <a:extLst>
                    <a:ext uri="{9D8B030D-6E8A-4147-A177-3AD203B41FA5}">
                      <a16:colId xmlns:a16="http://schemas.microsoft.com/office/drawing/2014/main" val="4115769640"/>
                    </a:ext>
                  </a:extLst>
                </a:gridCol>
                <a:gridCol w="1850424">
                  <a:extLst>
                    <a:ext uri="{9D8B030D-6E8A-4147-A177-3AD203B41FA5}">
                      <a16:colId xmlns:a16="http://schemas.microsoft.com/office/drawing/2014/main" val="4202290512"/>
                    </a:ext>
                  </a:extLst>
                </a:gridCol>
                <a:gridCol w="1850424">
                  <a:extLst>
                    <a:ext uri="{9D8B030D-6E8A-4147-A177-3AD203B41FA5}">
                      <a16:colId xmlns:a16="http://schemas.microsoft.com/office/drawing/2014/main" val="4078666302"/>
                    </a:ext>
                  </a:extLst>
                </a:gridCol>
              </a:tblGrid>
              <a:tr h="1023101">
                <a:tc>
                  <a:txBody>
                    <a:bodyPr/>
                    <a:lstStyle/>
                    <a:p>
                      <a:pPr rtl="0" fontAlgn="t">
                        <a:spcBef>
                          <a:spcPts val="0"/>
                        </a:spcBef>
                        <a:spcAft>
                          <a:spcPts val="0"/>
                        </a:spcAft>
                      </a:pPr>
                      <a:r>
                        <a:rPr lang="en-IN" sz="2000" b="1" u="none" strike="noStrike" dirty="0">
                          <a:solidFill>
                            <a:schemeClr val="bg1">
                              <a:lumMod val="85000"/>
                            </a:schemeClr>
                          </a:solidFill>
                          <a:effectLst/>
                        </a:rPr>
                        <a:t>User</a:t>
                      </a:r>
                      <a:endParaRPr lang="en-IN" sz="2000" dirty="0">
                        <a:solidFill>
                          <a:schemeClr val="bg1">
                            <a:lumMod val="85000"/>
                          </a:schemeClr>
                        </a:solidFill>
                        <a:effectLst/>
                      </a:endParaRPr>
                    </a:p>
                    <a:p>
                      <a:pPr rtl="0" fontAlgn="t">
                        <a:spcBef>
                          <a:spcPts val="0"/>
                        </a:spcBef>
                        <a:spcAft>
                          <a:spcPts val="0"/>
                        </a:spcAft>
                      </a:pPr>
                      <a:r>
                        <a:rPr lang="en-IN" sz="2000" b="1" u="none" strike="noStrike" dirty="0">
                          <a:solidFill>
                            <a:schemeClr val="bg1">
                              <a:lumMod val="85000"/>
                            </a:schemeClr>
                          </a:solidFill>
                          <a:effectLst/>
                        </a:rPr>
                        <a:t>Story ID</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Task Name</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Start Date</a:t>
                      </a:r>
                      <a:endParaRPr lang="en-IN" sz="2000" dirty="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a:solidFill>
                            <a:schemeClr val="bg1">
                              <a:lumMod val="85000"/>
                            </a:schemeClr>
                          </a:solidFill>
                          <a:effectLst/>
                        </a:rPr>
                        <a:t>End Date</a:t>
                      </a:r>
                      <a:endParaRPr lang="en-IN" sz="200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a:solidFill>
                            <a:schemeClr val="bg1">
                              <a:lumMod val="85000"/>
                            </a:schemeClr>
                          </a:solidFill>
                          <a:effectLst/>
                        </a:rPr>
                        <a:t>   Days </a:t>
                      </a:r>
                      <a:endParaRPr lang="en-IN" sz="2000">
                        <a:solidFill>
                          <a:schemeClr val="bg1">
                            <a:lumMod val="85000"/>
                          </a:schemeClr>
                        </a:solidFill>
                        <a:effectLst/>
                      </a:endParaRPr>
                    </a:p>
                  </a:txBody>
                  <a:tcPr marL="95250" marR="95250" marT="95250" marB="95250"/>
                </a:tc>
                <a:tc>
                  <a:txBody>
                    <a:bodyPr/>
                    <a:lstStyle/>
                    <a:p>
                      <a:pPr rtl="0" fontAlgn="t">
                        <a:spcBef>
                          <a:spcPts val="0"/>
                        </a:spcBef>
                        <a:spcAft>
                          <a:spcPts val="0"/>
                        </a:spcAft>
                      </a:pPr>
                      <a:r>
                        <a:rPr lang="en-IN" sz="2000" b="1" u="none" strike="noStrike" dirty="0">
                          <a:solidFill>
                            <a:schemeClr val="bg1">
                              <a:lumMod val="85000"/>
                            </a:schemeClr>
                          </a:solidFill>
                          <a:effectLst/>
                        </a:rPr>
                        <a:t>  Status</a:t>
                      </a:r>
                      <a:endParaRPr lang="en-IN" sz="2000" dirty="0">
                        <a:solidFill>
                          <a:schemeClr val="bg1">
                            <a:lumMod val="85000"/>
                          </a:schemeClr>
                        </a:solidFill>
                        <a:effectLst/>
                      </a:endParaRPr>
                    </a:p>
                  </a:txBody>
                  <a:tcPr marL="95250" marR="95250" marT="95250" marB="95250"/>
                </a:tc>
                <a:extLst>
                  <a:ext uri="{0D108BD9-81ED-4DB2-BD59-A6C34878D82A}">
                    <a16:rowId xmlns:a16="http://schemas.microsoft.com/office/drawing/2014/main" val="1550196701"/>
                  </a:ext>
                </a:extLst>
              </a:tr>
              <a:tr h="691686">
                <a:tc>
                  <a:txBody>
                    <a:bodyPr/>
                    <a:lstStyle/>
                    <a:p>
                      <a:pPr rtl="0" fontAlgn="t">
                        <a:spcBef>
                          <a:spcPts val="0"/>
                        </a:spcBef>
                        <a:spcAft>
                          <a:spcPts val="0"/>
                        </a:spcAft>
                      </a:pPr>
                      <a:r>
                        <a:rPr lang="en-US" sz="1800" b="0" u="none" strike="noStrike" dirty="0">
                          <a:solidFill>
                            <a:srgbClr val="000000"/>
                          </a:solidFill>
                          <a:effectLst/>
                        </a:rPr>
                        <a:t>7</a:t>
                      </a:r>
                      <a:endParaRPr lang="en-IN" sz="1800" dirty="0">
                        <a:effectLst/>
                      </a:endParaRPr>
                    </a:p>
                  </a:txBody>
                  <a:tcPr marL="95250" marR="95250" marT="95250" marB="95250"/>
                </a:tc>
                <a:tc rowSpan="3">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SPRINT 3</a:t>
                      </a:r>
                      <a:endParaRPr lang="en-IN" sz="1800" dirty="0">
                        <a:effectLst/>
                      </a:endParaRPr>
                    </a:p>
                  </a:txBody>
                  <a:tcPr marL="95250" marR="95250" marT="95250" marB="9525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03/10/2022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06/10/2022</a:t>
                      </a:r>
                      <a:endParaRPr lang="en-IN" sz="1400" b="0">
                        <a:solidFill>
                          <a:schemeClr val="tx2"/>
                        </a:solidFill>
                        <a:effectLst/>
                      </a:endParaRPr>
                    </a:p>
                  </a:txBody>
                  <a:tcPr marL="85725" marR="85725" marT="85725" marB="85725"/>
                </a:tc>
                <a:tc rowSpan="3">
                  <a:txBody>
                    <a:bodyPr/>
                    <a:lstStyle/>
                    <a:p>
                      <a:pPr rtl="0" fontAlgn="t">
                        <a:spcBef>
                          <a:spcPts val="0"/>
                        </a:spcBef>
                        <a:spcAft>
                          <a:spcPts val="0"/>
                        </a:spcAft>
                      </a:pPr>
                      <a:r>
                        <a:rPr lang="en-IN" sz="1800" b="0" u="none" strike="noStrike" dirty="0">
                          <a:solidFill>
                            <a:srgbClr val="000000"/>
                          </a:solidFill>
                          <a:effectLst/>
                        </a:rPr>
                        <a:t>     </a:t>
                      </a:r>
                      <a:endParaRPr lang="en-IN" sz="1800" dirty="0">
                        <a:effectLst/>
                      </a:endParaRPr>
                    </a:p>
                    <a:p>
                      <a:pPr rtl="0" fontAlgn="t">
                        <a:spcBef>
                          <a:spcPts val="0"/>
                        </a:spcBef>
                        <a:spcAft>
                          <a:spcPts val="0"/>
                        </a:spcAft>
                      </a:pPr>
                      <a:br>
                        <a:rPr lang="en-IN" sz="1800" dirty="0">
                          <a:effectLst/>
                        </a:rPr>
                      </a:br>
                      <a:br>
                        <a:rPr lang="en-IN" sz="1800" dirty="0">
                          <a:effectLst/>
                        </a:rPr>
                      </a:br>
                      <a:r>
                        <a:rPr lang="en-IN" sz="1800" b="0" u="none" strike="noStrike" dirty="0">
                          <a:solidFill>
                            <a:srgbClr val="000000"/>
                          </a:solidFill>
                          <a:effectLst/>
                        </a:rPr>
                        <a:t> 12</a:t>
                      </a:r>
                      <a:endParaRPr lang="en-IN" sz="1800" dirty="0">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808412562"/>
                  </a:ext>
                </a:extLst>
              </a:tr>
              <a:tr h="691686">
                <a:tc>
                  <a:txBody>
                    <a:bodyPr/>
                    <a:lstStyle/>
                    <a:p>
                      <a:pPr rtl="0" fontAlgn="t">
                        <a:spcBef>
                          <a:spcPts val="0"/>
                        </a:spcBef>
                        <a:spcAft>
                          <a:spcPts val="0"/>
                        </a:spcAft>
                      </a:pPr>
                      <a:r>
                        <a:rPr lang="en-US" sz="1800" dirty="0">
                          <a:solidFill>
                            <a:schemeClr val="tx2"/>
                          </a:solidFill>
                          <a:effectLst/>
                        </a:rPr>
                        <a:t>14</a:t>
                      </a:r>
                      <a:endParaRPr lang="en-IN" sz="1800" dirty="0">
                        <a:solidFill>
                          <a:schemeClr val="tx2"/>
                        </a:solidFill>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07/10/2022</a:t>
                      </a:r>
                      <a:endParaRPr lang="en-IN" sz="1400" b="0" dirty="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10/10/2022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590229969"/>
                  </a:ext>
                </a:extLst>
              </a:tr>
              <a:tr h="691686">
                <a:tc>
                  <a:txBody>
                    <a:bodyPr/>
                    <a:lstStyle/>
                    <a:p>
                      <a:pPr rtl="0" fontAlgn="t">
                        <a:spcBef>
                          <a:spcPts val="0"/>
                        </a:spcBef>
                        <a:spcAft>
                          <a:spcPts val="0"/>
                        </a:spcAft>
                      </a:pPr>
                      <a:r>
                        <a:rPr lang="en-US" sz="1800" b="0" u="none" strike="noStrike" dirty="0">
                          <a:solidFill>
                            <a:srgbClr val="000000"/>
                          </a:solidFill>
                          <a:effectLst/>
                        </a:rPr>
                        <a:t>3</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11/10/2022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14/10/2022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273649182"/>
                  </a:ext>
                </a:extLst>
              </a:tr>
              <a:tr h="691686">
                <a:tc>
                  <a:txBody>
                    <a:bodyPr/>
                    <a:lstStyle/>
                    <a:p>
                      <a:pPr rtl="0" fontAlgn="t">
                        <a:spcBef>
                          <a:spcPts val="0"/>
                        </a:spcBef>
                        <a:spcAft>
                          <a:spcPts val="0"/>
                        </a:spcAft>
                      </a:pPr>
                      <a:r>
                        <a:rPr lang="en-US" sz="1800" dirty="0">
                          <a:solidFill>
                            <a:schemeClr val="tx2"/>
                          </a:solidFill>
                          <a:effectLst/>
                        </a:rPr>
                        <a:t>10</a:t>
                      </a:r>
                      <a:endParaRPr lang="en-IN" sz="1800" dirty="0">
                        <a:solidFill>
                          <a:schemeClr val="tx2"/>
                        </a:solidFill>
                        <a:effectLst/>
                      </a:endParaRPr>
                    </a:p>
                  </a:txBody>
                  <a:tcPr marL="95250" marR="95250" marT="95250" marB="95250"/>
                </a:tc>
                <a:tc rowSpan="3">
                  <a:txBody>
                    <a:bodyPr/>
                    <a:lstStyle/>
                    <a:p>
                      <a:pPr rtl="0" fontAlgn="t">
                        <a:spcBef>
                          <a:spcPts val="0"/>
                        </a:spcBef>
                        <a:spcAft>
                          <a:spcPts val="0"/>
                        </a:spcAft>
                      </a:pPr>
                      <a:br>
                        <a:rPr lang="en-IN" sz="1800">
                          <a:effectLst/>
                        </a:rPr>
                      </a:br>
                      <a:br>
                        <a:rPr lang="en-IN" sz="1800">
                          <a:effectLst/>
                        </a:rPr>
                      </a:br>
                      <a:br>
                        <a:rPr lang="en-IN" sz="1800">
                          <a:effectLst/>
                        </a:rPr>
                      </a:br>
                      <a:r>
                        <a:rPr lang="en-IN" sz="1800" b="0" u="none" strike="noStrike">
                          <a:solidFill>
                            <a:srgbClr val="000000"/>
                          </a:solidFill>
                          <a:effectLst/>
                        </a:rPr>
                        <a:t>SPRINT 4</a:t>
                      </a:r>
                      <a:endParaRPr lang="en-IN" sz="1800">
                        <a:effectLst/>
                      </a:endParaRPr>
                    </a:p>
                  </a:txBody>
                  <a:tcPr marL="95250" marR="95250" marT="95250" marB="95250"/>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28/10/2022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03/11/2022</a:t>
                      </a:r>
                      <a:endParaRPr lang="en-IN" sz="1400" b="0">
                        <a:solidFill>
                          <a:schemeClr val="tx2"/>
                        </a:solidFill>
                        <a:effectLst/>
                      </a:endParaRPr>
                    </a:p>
                  </a:txBody>
                  <a:tcPr marL="85725" marR="85725" marT="85725" marB="85725"/>
                </a:tc>
                <a:tc rowSpan="3">
                  <a:txBody>
                    <a:bodyPr/>
                    <a:lstStyle/>
                    <a:p>
                      <a:pPr rtl="0" fontAlgn="t">
                        <a:spcBef>
                          <a:spcPts val="0"/>
                        </a:spcBef>
                        <a:spcAft>
                          <a:spcPts val="0"/>
                        </a:spcAft>
                      </a:pPr>
                      <a:br>
                        <a:rPr lang="en-IN" sz="1800" dirty="0">
                          <a:effectLst/>
                        </a:rPr>
                      </a:br>
                      <a:br>
                        <a:rPr lang="en-IN" sz="1800" dirty="0">
                          <a:effectLst/>
                        </a:rPr>
                      </a:br>
                      <a:br>
                        <a:rPr lang="en-IN" sz="1800" dirty="0">
                          <a:effectLst/>
                        </a:rPr>
                      </a:br>
                      <a:r>
                        <a:rPr lang="en-IN" sz="1800" b="0" u="none" strike="noStrike" dirty="0">
                          <a:solidFill>
                            <a:srgbClr val="000000"/>
                          </a:solidFill>
                          <a:effectLst/>
                        </a:rPr>
                        <a:t>15</a:t>
                      </a:r>
                      <a:endParaRPr lang="en-IN" sz="1800" dirty="0">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182828279"/>
                  </a:ext>
                </a:extLst>
              </a:tr>
              <a:tr h="691686">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2</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04/11/2022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07/11/2022</a:t>
                      </a:r>
                      <a:endParaRPr lang="en-IN" sz="1400" b="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134580361"/>
                  </a:ext>
                </a:extLst>
              </a:tr>
              <a:tr h="691686">
                <a:tc>
                  <a:txBody>
                    <a:bodyPr/>
                    <a:lstStyle/>
                    <a:p>
                      <a:pPr rtl="0" fontAlgn="t">
                        <a:spcBef>
                          <a:spcPts val="0"/>
                        </a:spcBef>
                        <a:spcAft>
                          <a:spcPts val="0"/>
                        </a:spcAft>
                      </a:pPr>
                      <a:r>
                        <a:rPr lang="en-US" sz="1800" b="0" u="none" strike="noStrike" dirty="0">
                          <a:solidFill>
                            <a:srgbClr val="000000"/>
                          </a:solidFill>
                          <a:effectLst/>
                        </a:rPr>
                        <a:t>1</a:t>
                      </a:r>
                      <a:r>
                        <a:rPr lang="en-IN" sz="1800" b="0" u="none" strike="noStrike" dirty="0">
                          <a:solidFill>
                            <a:srgbClr val="000000"/>
                          </a:solidFill>
                          <a:effectLst/>
                        </a:rPr>
                        <a:t>5</a:t>
                      </a:r>
                      <a:endParaRPr lang="en-IN" sz="1800" dirty="0">
                        <a:effectLst/>
                      </a:endParaRPr>
                    </a:p>
                  </a:txBody>
                  <a:tcPr marL="95250" marR="95250" marT="95250" marB="95250"/>
                </a:tc>
                <a:tc vMerge="1">
                  <a:txBody>
                    <a:bodyPr/>
                    <a:lstStyle/>
                    <a:p>
                      <a:endParaRPr lang="en-IN"/>
                    </a:p>
                  </a:txBody>
                  <a:tcPr/>
                </a:tc>
                <a:tc>
                  <a:txBody>
                    <a:bodyPr/>
                    <a:lstStyle/>
                    <a:p>
                      <a:pPr rtl="0" fontAlgn="t">
                        <a:spcBef>
                          <a:spcPts val="0"/>
                        </a:spcBef>
                        <a:spcAft>
                          <a:spcPts val="0"/>
                        </a:spcAft>
                      </a:pPr>
                      <a:r>
                        <a:rPr lang="en-IN" sz="1400" b="0" i="0" u="none" strike="noStrike">
                          <a:solidFill>
                            <a:schemeClr val="tx2"/>
                          </a:solidFill>
                          <a:effectLst/>
                          <a:latin typeface="Century Gothic" panose="020B0502020202020204" pitchFamily="34" charset="0"/>
                        </a:rPr>
                        <a:t>08/11/2022</a:t>
                      </a:r>
                      <a:endParaRPr lang="en-IN" sz="1400" b="0">
                        <a:solidFill>
                          <a:schemeClr val="tx2"/>
                        </a:solidFill>
                        <a:effectLst/>
                      </a:endParaRPr>
                    </a:p>
                  </a:txBody>
                  <a:tcPr marL="85725" marR="85725" marT="85725" marB="85725"/>
                </a:tc>
                <a:tc>
                  <a:txBody>
                    <a:bodyPr/>
                    <a:lstStyle/>
                    <a:p>
                      <a:pPr rtl="0" fontAlgn="t">
                        <a:spcBef>
                          <a:spcPts val="0"/>
                        </a:spcBef>
                        <a:spcAft>
                          <a:spcPts val="0"/>
                        </a:spcAft>
                      </a:pPr>
                      <a:r>
                        <a:rPr lang="en-IN" sz="1400" b="0" i="0" u="none" strike="noStrike" dirty="0">
                          <a:solidFill>
                            <a:schemeClr val="tx2"/>
                          </a:solidFill>
                          <a:effectLst/>
                          <a:latin typeface="Century Gothic" panose="020B0502020202020204" pitchFamily="34" charset="0"/>
                        </a:rPr>
                        <a:t>11/11/2022</a:t>
                      </a:r>
                      <a:endParaRPr lang="en-IN" sz="1400" b="0" dirty="0">
                        <a:solidFill>
                          <a:schemeClr val="tx2"/>
                        </a:solidFill>
                        <a:effectLst/>
                      </a:endParaRPr>
                    </a:p>
                  </a:txBody>
                  <a:tcPr marL="85725" marR="85725" marT="85725" marB="85725"/>
                </a:tc>
                <a:tc vMerge="1">
                  <a:txBody>
                    <a:bodyPr/>
                    <a:lstStyle/>
                    <a:p>
                      <a:endParaRPr lang="en-IN"/>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Completed</a:t>
                      </a:r>
                      <a:endParaRPr lang="en-IN" sz="1800" dirty="0">
                        <a:effectLst/>
                      </a:endParaRPr>
                    </a:p>
                  </a:txBody>
                  <a:tcPr marL="95250" marR="95250" marT="95250" marB="95250"/>
                </a:tc>
                <a:extLst>
                  <a:ext uri="{0D108BD9-81ED-4DB2-BD59-A6C34878D82A}">
                    <a16:rowId xmlns:a16="http://schemas.microsoft.com/office/drawing/2014/main" val="1803749914"/>
                  </a:ext>
                </a:extLst>
              </a:tr>
            </a:tbl>
          </a:graphicData>
        </a:graphic>
      </p:graphicFrame>
      <p:sp>
        <p:nvSpPr>
          <p:cNvPr id="5" name="Rectangle 1">
            <a:extLst>
              <a:ext uri="{FF2B5EF4-FFF2-40B4-BE49-F238E27FC236}">
                <a16:creationId xmlns:a16="http://schemas.microsoft.com/office/drawing/2014/main" id="{BC7E6245-F0E9-25A1-06EA-DAA12D9E212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D9A10BDE-F305-8C24-2675-6EC26A1FFF71}"/>
              </a:ext>
            </a:extLst>
          </p:cNvPr>
          <p:cNvSpPr>
            <a:spLocks noGrp="1"/>
          </p:cNvSpPr>
          <p:nvPr>
            <p:ph type="sldNum" sz="quarter" idx="12"/>
          </p:nvPr>
        </p:nvSpPr>
        <p:spPr>
          <a:xfrm>
            <a:off x="11072029" y="6148536"/>
            <a:ext cx="711015" cy="304800"/>
          </a:xfrm>
        </p:spPr>
        <p:txBody>
          <a:bodyPr/>
          <a:lstStyle/>
          <a:p>
            <a:fld id="{DF28FB93-0A08-4E7D-8E63-9EFA29F1E093}" type="slidenum">
              <a:rPr lang="en-IN" sz="2400" smtClean="0"/>
              <a:pPr/>
              <a:t>27</a:t>
            </a:fld>
            <a:endParaRPr lang="en-IN" dirty="0"/>
          </a:p>
        </p:txBody>
      </p:sp>
    </p:spTree>
    <p:extLst>
      <p:ext uri="{BB962C8B-B14F-4D97-AF65-F5344CB8AC3E}">
        <p14:creationId xmlns:p14="http://schemas.microsoft.com/office/powerpoint/2010/main" val="18125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B4626-F37B-CEFE-3D67-30FCAA419C6C}"/>
              </a:ext>
            </a:extLst>
          </p:cNvPr>
          <p:cNvSpPr>
            <a:spLocks noGrp="1"/>
          </p:cNvSpPr>
          <p:nvPr>
            <p:ph type="sldNum" sz="quarter" idx="12"/>
          </p:nvPr>
        </p:nvSpPr>
        <p:spPr/>
        <p:txBody>
          <a:bodyPr/>
          <a:lstStyle/>
          <a:p>
            <a:fld id="{DF28FB93-0A08-4E7D-8E63-9EFA29F1E093}" type="slidenum">
              <a:rPr lang="en-IN" smtClean="0"/>
              <a:pPr/>
              <a:t>28</a:t>
            </a:fld>
            <a:endParaRPr lang="en-IN"/>
          </a:p>
        </p:txBody>
      </p:sp>
      <p:sp>
        <p:nvSpPr>
          <p:cNvPr id="5" name="Title 1">
            <a:extLst>
              <a:ext uri="{FF2B5EF4-FFF2-40B4-BE49-F238E27FC236}">
                <a16:creationId xmlns:a16="http://schemas.microsoft.com/office/drawing/2014/main" id="{A3EA67F4-0187-488B-5D2F-D073F30E0C5E}"/>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SPRINT BACKLOG</a:t>
            </a:r>
            <a:endParaRPr lang="en-IN" sz="4400" b="1" dirty="0">
              <a:effectLst>
                <a:outerShdw blurRad="38100" dist="38100" dir="2700000" algn="tl">
                  <a:srgbClr val="000000">
                    <a:alpha val="43137"/>
                  </a:srgbClr>
                </a:outerShdw>
              </a:effectLst>
            </a:endParaRPr>
          </a:p>
        </p:txBody>
      </p:sp>
      <p:graphicFrame>
        <p:nvGraphicFramePr>
          <p:cNvPr id="6" name="Table 5">
            <a:extLst>
              <a:ext uri="{FF2B5EF4-FFF2-40B4-BE49-F238E27FC236}">
                <a16:creationId xmlns:a16="http://schemas.microsoft.com/office/drawing/2014/main" id="{1561CC35-15A4-C471-7AC2-2C7A109EC925}"/>
              </a:ext>
            </a:extLst>
          </p:cNvPr>
          <p:cNvGraphicFramePr>
            <a:graphicFrameLocks noGrp="1"/>
          </p:cNvGraphicFramePr>
          <p:nvPr>
            <p:extLst>
              <p:ext uri="{D42A27DB-BD31-4B8C-83A1-F6EECF244321}">
                <p14:modId xmlns:p14="http://schemas.microsoft.com/office/powerpoint/2010/main" val="2307906779"/>
              </p:ext>
            </p:extLst>
          </p:nvPr>
        </p:nvGraphicFramePr>
        <p:xfrm>
          <a:off x="549796" y="1343898"/>
          <a:ext cx="11089239" cy="4785515"/>
        </p:xfrm>
        <a:graphic>
          <a:graphicData uri="http://schemas.openxmlformats.org/drawingml/2006/table">
            <a:tbl>
              <a:tblPr firstRow="1" bandRow="1">
                <a:tableStyleId>{5C22544A-7EE6-4342-B048-85BDC9FD1C3A}</a:tableStyleId>
              </a:tblPr>
              <a:tblGrid>
                <a:gridCol w="1121916">
                  <a:extLst>
                    <a:ext uri="{9D8B030D-6E8A-4147-A177-3AD203B41FA5}">
                      <a16:colId xmlns:a16="http://schemas.microsoft.com/office/drawing/2014/main" val="1897423257"/>
                    </a:ext>
                  </a:extLst>
                </a:gridCol>
                <a:gridCol w="1263629">
                  <a:extLst>
                    <a:ext uri="{9D8B030D-6E8A-4147-A177-3AD203B41FA5}">
                      <a16:colId xmlns:a16="http://schemas.microsoft.com/office/drawing/2014/main" val="3094701648"/>
                    </a:ext>
                  </a:extLst>
                </a:gridCol>
                <a:gridCol w="1121916">
                  <a:extLst>
                    <a:ext uri="{9D8B030D-6E8A-4147-A177-3AD203B41FA5}">
                      <a16:colId xmlns:a16="http://schemas.microsoft.com/office/drawing/2014/main" val="3139510843"/>
                    </a:ext>
                  </a:extLst>
                </a:gridCol>
                <a:gridCol w="826674">
                  <a:extLst>
                    <a:ext uri="{9D8B030D-6E8A-4147-A177-3AD203B41FA5}">
                      <a16:colId xmlns:a16="http://schemas.microsoft.com/office/drawing/2014/main" val="1366422327"/>
                    </a:ext>
                  </a:extLst>
                </a:gridCol>
                <a:gridCol w="755816">
                  <a:extLst>
                    <a:ext uri="{9D8B030D-6E8A-4147-A177-3AD203B41FA5}">
                      <a16:colId xmlns:a16="http://schemas.microsoft.com/office/drawing/2014/main" val="234654736"/>
                    </a:ext>
                  </a:extLst>
                </a:gridCol>
                <a:gridCol w="791246">
                  <a:extLst>
                    <a:ext uri="{9D8B030D-6E8A-4147-A177-3AD203B41FA5}">
                      <a16:colId xmlns:a16="http://schemas.microsoft.com/office/drawing/2014/main" val="573896607"/>
                    </a:ext>
                  </a:extLst>
                </a:gridCol>
                <a:gridCol w="744006">
                  <a:extLst>
                    <a:ext uri="{9D8B030D-6E8A-4147-A177-3AD203B41FA5}">
                      <a16:colId xmlns:a16="http://schemas.microsoft.com/office/drawing/2014/main" val="3725639883"/>
                    </a:ext>
                  </a:extLst>
                </a:gridCol>
                <a:gridCol w="744006">
                  <a:extLst>
                    <a:ext uri="{9D8B030D-6E8A-4147-A177-3AD203B41FA5}">
                      <a16:colId xmlns:a16="http://schemas.microsoft.com/office/drawing/2014/main" val="1701975435"/>
                    </a:ext>
                  </a:extLst>
                </a:gridCol>
                <a:gridCol w="744006">
                  <a:extLst>
                    <a:ext uri="{9D8B030D-6E8A-4147-A177-3AD203B41FA5}">
                      <a16:colId xmlns:a16="http://schemas.microsoft.com/office/drawing/2014/main" val="136329091"/>
                    </a:ext>
                  </a:extLst>
                </a:gridCol>
                <a:gridCol w="744006">
                  <a:extLst>
                    <a:ext uri="{9D8B030D-6E8A-4147-A177-3AD203B41FA5}">
                      <a16:colId xmlns:a16="http://schemas.microsoft.com/office/drawing/2014/main" val="496065219"/>
                    </a:ext>
                  </a:extLst>
                </a:gridCol>
                <a:gridCol w="744006">
                  <a:extLst>
                    <a:ext uri="{9D8B030D-6E8A-4147-A177-3AD203B41FA5}">
                      <a16:colId xmlns:a16="http://schemas.microsoft.com/office/drawing/2014/main" val="1435609447"/>
                    </a:ext>
                  </a:extLst>
                </a:gridCol>
                <a:gridCol w="744006">
                  <a:extLst>
                    <a:ext uri="{9D8B030D-6E8A-4147-A177-3AD203B41FA5}">
                      <a16:colId xmlns:a16="http://schemas.microsoft.com/office/drawing/2014/main" val="58289566"/>
                    </a:ext>
                  </a:extLst>
                </a:gridCol>
                <a:gridCol w="744006">
                  <a:extLst>
                    <a:ext uri="{9D8B030D-6E8A-4147-A177-3AD203B41FA5}">
                      <a16:colId xmlns:a16="http://schemas.microsoft.com/office/drawing/2014/main" val="143271479"/>
                    </a:ext>
                  </a:extLst>
                </a:gridCol>
              </a:tblGrid>
              <a:tr h="1131083">
                <a:tc>
                  <a:txBody>
                    <a:bodyPr/>
                    <a:lstStyle/>
                    <a:p>
                      <a:pPr rtl="0" fontAlgn="t">
                        <a:spcBef>
                          <a:spcPts val="0"/>
                        </a:spcBef>
                        <a:spcAft>
                          <a:spcPts val="0"/>
                        </a:spcAft>
                      </a:pPr>
                      <a:r>
                        <a:rPr lang="en-IN" sz="1400" b="1" u="none" strike="noStrike" dirty="0">
                          <a:solidFill>
                            <a:schemeClr val="bg1">
                              <a:lumMod val="85000"/>
                            </a:schemeClr>
                          </a:solidFill>
                          <a:effectLst/>
                        </a:rPr>
                        <a:t>Backlog item </a:t>
                      </a:r>
                      <a:endParaRPr lang="en-IN" sz="1400" dirty="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dirty="0">
                          <a:solidFill>
                            <a:schemeClr val="bg1">
                              <a:lumMod val="85000"/>
                            </a:schemeClr>
                          </a:solidFill>
                          <a:effectLst/>
                        </a:rPr>
                        <a:t>Status And Completion Date</a:t>
                      </a:r>
                      <a:endParaRPr lang="en-IN" sz="1400" dirty="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Original Estimation in Hours </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1</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2</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3</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4</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5</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6</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7</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8</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a:solidFill>
                            <a:schemeClr val="bg1">
                              <a:lumMod val="85000"/>
                            </a:schemeClr>
                          </a:solidFill>
                          <a:effectLst/>
                        </a:rPr>
                        <a:t>Day 9</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5447" marR="85447" marT="85447" marB="85447"/>
                </a:tc>
                <a:tc>
                  <a:txBody>
                    <a:bodyPr/>
                    <a:lstStyle/>
                    <a:p>
                      <a:pPr rtl="0" fontAlgn="t">
                        <a:spcBef>
                          <a:spcPts val="0"/>
                        </a:spcBef>
                        <a:spcAft>
                          <a:spcPts val="0"/>
                        </a:spcAft>
                      </a:pPr>
                      <a:r>
                        <a:rPr lang="en-IN" sz="1400" b="1" u="none" strike="noStrike" dirty="0">
                          <a:solidFill>
                            <a:schemeClr val="bg1">
                              <a:lumMod val="85000"/>
                            </a:schemeClr>
                          </a:solidFill>
                          <a:effectLst/>
                        </a:rPr>
                        <a:t>Day 10</a:t>
                      </a:r>
                      <a:endParaRPr lang="en-IN" sz="1400" dirty="0">
                        <a:solidFill>
                          <a:schemeClr val="bg1">
                            <a:lumMod val="85000"/>
                          </a:schemeClr>
                        </a:solidFill>
                        <a:effectLst/>
                      </a:endParaRPr>
                    </a:p>
                    <a:p>
                      <a:pPr rtl="0" fontAlgn="t">
                        <a:spcBef>
                          <a:spcPts val="0"/>
                        </a:spcBef>
                        <a:spcAft>
                          <a:spcPts val="0"/>
                        </a:spcAft>
                      </a:pPr>
                      <a:r>
                        <a:rPr lang="en-IN" sz="1400" b="1" u="none" strike="noStrike" dirty="0">
                          <a:solidFill>
                            <a:schemeClr val="bg1">
                              <a:lumMod val="85000"/>
                            </a:schemeClr>
                          </a:solidFill>
                          <a:effectLst/>
                        </a:rPr>
                        <a:t>hrs</a:t>
                      </a:r>
                      <a:endParaRPr lang="en-IN" sz="1400" dirty="0">
                        <a:solidFill>
                          <a:schemeClr val="bg1">
                            <a:lumMod val="85000"/>
                          </a:schemeClr>
                        </a:solidFill>
                        <a:effectLst/>
                      </a:endParaRPr>
                    </a:p>
                    <a:p>
                      <a:pPr fontAlgn="t"/>
                      <a:br>
                        <a:rPr lang="en-IN" sz="1400" dirty="0">
                          <a:solidFill>
                            <a:schemeClr val="bg1">
                              <a:lumMod val="85000"/>
                            </a:schemeClr>
                          </a:solidFill>
                          <a:effectLst/>
                        </a:rPr>
                      </a:br>
                      <a:endParaRPr lang="en-IN" sz="1400" dirty="0">
                        <a:solidFill>
                          <a:schemeClr val="bg1">
                            <a:lumMod val="85000"/>
                          </a:schemeClr>
                        </a:solidFill>
                        <a:effectLst/>
                      </a:endParaRPr>
                    </a:p>
                  </a:txBody>
                  <a:tcPr marL="85447" marR="85447" marT="85447" marB="85447"/>
                </a:tc>
                <a:extLst>
                  <a:ext uri="{0D108BD9-81ED-4DB2-BD59-A6C34878D82A}">
                    <a16:rowId xmlns:a16="http://schemas.microsoft.com/office/drawing/2014/main" val="3914684469"/>
                  </a:ext>
                </a:extLst>
              </a:tr>
              <a:tr h="415361">
                <a:tc gridSpan="13">
                  <a:txBody>
                    <a:bodyPr/>
                    <a:lstStyle/>
                    <a:p>
                      <a:pPr rtl="0" fontAlgn="t">
                        <a:spcBef>
                          <a:spcPts val="0"/>
                        </a:spcBef>
                        <a:spcAft>
                          <a:spcPts val="0"/>
                        </a:spcAft>
                      </a:pPr>
                      <a:r>
                        <a:rPr lang="en-IN" sz="1400" b="0" u="none" strike="noStrike" dirty="0">
                          <a:solidFill>
                            <a:srgbClr val="000000"/>
                          </a:solidFill>
                          <a:effectLst/>
                        </a:rPr>
                        <a:t>SPRINT1</a:t>
                      </a:r>
                      <a:endParaRPr lang="en-IN" sz="1400" dirty="0">
                        <a:effectLst/>
                      </a:endParaRPr>
                    </a:p>
                  </a:txBody>
                  <a:tcPr marL="85447" marR="85447" marT="85447" marB="85447"/>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60159768"/>
                  </a:ext>
                </a:extLst>
              </a:tr>
              <a:tr h="552581">
                <a:tc>
                  <a:txBody>
                    <a:bodyPr/>
                    <a:lstStyle/>
                    <a:p>
                      <a:pPr rtl="0" fontAlgn="t">
                        <a:spcBef>
                          <a:spcPts val="0"/>
                        </a:spcBef>
                        <a:spcAft>
                          <a:spcPts val="0"/>
                        </a:spcAft>
                      </a:pPr>
                      <a:r>
                        <a:rPr lang="en-IN" sz="1400" b="0" u="none" strike="noStrike">
                          <a:solidFill>
                            <a:srgbClr val="000000"/>
                          </a:solidFill>
                          <a:effectLst/>
                        </a:rPr>
                        <a:t>Table designing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16/8/2022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2266088090"/>
                  </a:ext>
                </a:extLst>
              </a:tr>
              <a:tr h="552581">
                <a:tc>
                  <a:txBody>
                    <a:bodyPr/>
                    <a:lstStyle/>
                    <a:p>
                      <a:pPr rtl="0" fontAlgn="t">
                        <a:spcBef>
                          <a:spcPts val="0"/>
                        </a:spcBef>
                        <a:spcAft>
                          <a:spcPts val="0"/>
                        </a:spcAft>
                      </a:pPr>
                      <a:r>
                        <a:rPr lang="en-IN" sz="1400" b="0" u="none" strike="noStrike">
                          <a:solidFill>
                            <a:srgbClr val="000000"/>
                          </a:solidFill>
                          <a:effectLst/>
                        </a:rPr>
                        <a:t>Form designing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22/8/2022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3</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1</a:t>
                      </a:r>
                      <a:endParaRPr lang="en-IN" sz="1400" dirty="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4010848788"/>
                  </a:ext>
                </a:extLst>
              </a:tr>
              <a:tr h="433254">
                <a:tc>
                  <a:txBody>
                    <a:bodyPr/>
                    <a:lstStyle/>
                    <a:p>
                      <a:pPr rtl="0" fontAlgn="t">
                        <a:spcBef>
                          <a:spcPts val="0"/>
                        </a:spcBef>
                        <a:spcAft>
                          <a:spcPts val="0"/>
                        </a:spcAft>
                      </a:pPr>
                      <a:r>
                        <a:rPr lang="en-IN" sz="1400" b="0" u="none" strike="noStrike">
                          <a:solidFill>
                            <a:srgbClr val="000000"/>
                          </a:solidFill>
                          <a:effectLst/>
                        </a:rPr>
                        <a:t>Coding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27/8/2022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3</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1</a:t>
                      </a:r>
                      <a:endParaRPr lang="en-IN" sz="1400" dirty="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741357586"/>
                  </a:ext>
                </a:extLst>
              </a:tr>
              <a:tr h="415361">
                <a:tc gridSpan="13">
                  <a:txBody>
                    <a:bodyPr/>
                    <a:lstStyle/>
                    <a:p>
                      <a:pPr rtl="0" fontAlgn="t">
                        <a:spcBef>
                          <a:spcPts val="0"/>
                        </a:spcBef>
                        <a:spcAft>
                          <a:spcPts val="0"/>
                        </a:spcAft>
                      </a:pPr>
                      <a:r>
                        <a:rPr lang="en-IN" sz="1400" b="0" u="none" strike="noStrike" dirty="0">
                          <a:solidFill>
                            <a:srgbClr val="000000"/>
                          </a:solidFill>
                          <a:effectLst/>
                        </a:rPr>
                        <a:t>SPRINT 2</a:t>
                      </a:r>
                      <a:endParaRPr lang="en-IN" sz="1400" dirty="0">
                        <a:effectLst/>
                      </a:endParaRPr>
                    </a:p>
                  </a:txBody>
                  <a:tcPr marL="85447" marR="85447" marT="85447" marB="85447"/>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97942734"/>
                  </a:ext>
                </a:extLst>
              </a:tr>
              <a:tr h="552581">
                <a:tc>
                  <a:txBody>
                    <a:bodyPr/>
                    <a:lstStyle/>
                    <a:p>
                      <a:pPr rtl="0" fontAlgn="t">
                        <a:spcBef>
                          <a:spcPts val="0"/>
                        </a:spcBef>
                        <a:spcAft>
                          <a:spcPts val="0"/>
                        </a:spcAft>
                      </a:pPr>
                      <a:r>
                        <a:rPr lang="en-IN" sz="1400" b="0" u="none" strike="noStrike">
                          <a:solidFill>
                            <a:srgbClr val="000000"/>
                          </a:solidFill>
                          <a:effectLst/>
                        </a:rPr>
                        <a:t>Data collection </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13/9/2022</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extLst>
                  <a:ext uri="{0D108BD9-81ED-4DB2-BD59-A6C34878D82A}">
                    <a16:rowId xmlns:a16="http://schemas.microsoft.com/office/drawing/2014/main" val="2298357015"/>
                  </a:ext>
                </a:extLst>
              </a:tr>
              <a:tr h="552581">
                <a:tc>
                  <a:txBody>
                    <a:bodyPr/>
                    <a:lstStyle/>
                    <a:p>
                      <a:pPr rtl="0" fontAlgn="t">
                        <a:spcBef>
                          <a:spcPts val="0"/>
                        </a:spcBef>
                        <a:spcAft>
                          <a:spcPts val="0"/>
                        </a:spcAft>
                      </a:pPr>
                      <a:r>
                        <a:rPr lang="en-IN" sz="1400" b="0" u="none" strike="noStrike">
                          <a:solidFill>
                            <a:srgbClr val="000000"/>
                          </a:solidFill>
                          <a:effectLst/>
                        </a:rPr>
                        <a:t>Data processing</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29/9/2022</a:t>
                      </a:r>
                      <a:endParaRPr lang="en-IN" sz="1400" dirty="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5447" marR="85447" marT="85447" marB="85447"/>
                </a:tc>
                <a:tc>
                  <a:txBody>
                    <a:bodyPr/>
                    <a:lstStyle/>
                    <a:p>
                      <a:pPr rtl="0" fontAlgn="t">
                        <a:spcBef>
                          <a:spcPts val="0"/>
                        </a:spcBef>
                        <a:spcAft>
                          <a:spcPts val="0"/>
                        </a:spcAft>
                      </a:pPr>
                      <a:r>
                        <a:rPr lang="en-IN" sz="1400" b="0" u="none" strike="noStrike" dirty="0">
                          <a:solidFill>
                            <a:srgbClr val="000000"/>
                          </a:solidFill>
                          <a:effectLst/>
                        </a:rPr>
                        <a:t>0</a:t>
                      </a:r>
                      <a:endParaRPr lang="en-IN" sz="1400" dirty="0">
                        <a:effectLst/>
                      </a:endParaRPr>
                    </a:p>
                  </a:txBody>
                  <a:tcPr marL="85447" marR="85447" marT="85447" marB="85447"/>
                </a:tc>
                <a:extLst>
                  <a:ext uri="{0D108BD9-81ED-4DB2-BD59-A6C34878D82A}">
                    <a16:rowId xmlns:a16="http://schemas.microsoft.com/office/drawing/2014/main" val="56042514"/>
                  </a:ext>
                </a:extLst>
              </a:tr>
            </a:tbl>
          </a:graphicData>
        </a:graphic>
      </p:graphicFrame>
    </p:spTree>
    <p:extLst>
      <p:ext uri="{BB962C8B-B14F-4D97-AF65-F5344CB8AC3E}">
        <p14:creationId xmlns:p14="http://schemas.microsoft.com/office/powerpoint/2010/main" val="185882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68561-7AF4-1AA8-105C-35C5E76E4E19}"/>
              </a:ext>
            </a:extLst>
          </p:cNvPr>
          <p:cNvSpPr>
            <a:spLocks noGrp="1"/>
          </p:cNvSpPr>
          <p:nvPr>
            <p:ph type="sldNum" sz="quarter" idx="12"/>
          </p:nvPr>
        </p:nvSpPr>
        <p:spPr/>
        <p:txBody>
          <a:bodyPr/>
          <a:lstStyle/>
          <a:p>
            <a:fld id="{DF28FB93-0A08-4E7D-8E63-9EFA29F1E093}" type="slidenum">
              <a:rPr lang="en-IN" smtClean="0"/>
              <a:pPr/>
              <a:t>29</a:t>
            </a:fld>
            <a:endParaRPr lang="en-IN"/>
          </a:p>
        </p:txBody>
      </p:sp>
      <p:sp>
        <p:nvSpPr>
          <p:cNvPr id="5" name="Title 1">
            <a:extLst>
              <a:ext uri="{FF2B5EF4-FFF2-40B4-BE49-F238E27FC236}">
                <a16:creationId xmlns:a16="http://schemas.microsoft.com/office/drawing/2014/main" id="{1F056EDA-5912-7CA7-DDC4-50DE6EC4E5B1}"/>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SPRINT BACKLOG</a:t>
            </a:r>
            <a:endParaRPr lang="en-IN" sz="4400" b="1" dirty="0">
              <a:effectLst>
                <a:outerShdw blurRad="38100" dist="38100" dir="2700000" algn="tl">
                  <a:srgbClr val="000000">
                    <a:alpha val="43137"/>
                  </a:srgbClr>
                </a:outerShdw>
              </a:effectLst>
            </a:endParaRPr>
          </a:p>
        </p:txBody>
      </p:sp>
      <p:graphicFrame>
        <p:nvGraphicFramePr>
          <p:cNvPr id="6" name="Table 5">
            <a:extLst>
              <a:ext uri="{FF2B5EF4-FFF2-40B4-BE49-F238E27FC236}">
                <a16:creationId xmlns:a16="http://schemas.microsoft.com/office/drawing/2014/main" id="{CEBBE629-53EC-129A-5668-6CF1AE52F17C}"/>
              </a:ext>
            </a:extLst>
          </p:cNvPr>
          <p:cNvGraphicFramePr>
            <a:graphicFrameLocks noGrp="1"/>
          </p:cNvGraphicFramePr>
          <p:nvPr>
            <p:extLst>
              <p:ext uri="{D42A27DB-BD31-4B8C-83A1-F6EECF244321}">
                <p14:modId xmlns:p14="http://schemas.microsoft.com/office/powerpoint/2010/main" val="947306574"/>
              </p:ext>
            </p:extLst>
          </p:nvPr>
        </p:nvGraphicFramePr>
        <p:xfrm>
          <a:off x="621801" y="1484784"/>
          <a:ext cx="11017227" cy="4592897"/>
        </p:xfrm>
        <a:graphic>
          <a:graphicData uri="http://schemas.openxmlformats.org/drawingml/2006/table">
            <a:tbl>
              <a:tblPr firstRow="1" bandRow="1">
                <a:tableStyleId>{5C22544A-7EE6-4342-B048-85BDC9FD1C3A}</a:tableStyleId>
              </a:tblPr>
              <a:tblGrid>
                <a:gridCol w="1114629">
                  <a:extLst>
                    <a:ext uri="{9D8B030D-6E8A-4147-A177-3AD203B41FA5}">
                      <a16:colId xmlns:a16="http://schemas.microsoft.com/office/drawing/2014/main" val="3204955275"/>
                    </a:ext>
                  </a:extLst>
                </a:gridCol>
                <a:gridCol w="1255425">
                  <a:extLst>
                    <a:ext uri="{9D8B030D-6E8A-4147-A177-3AD203B41FA5}">
                      <a16:colId xmlns:a16="http://schemas.microsoft.com/office/drawing/2014/main" val="1844923508"/>
                    </a:ext>
                  </a:extLst>
                </a:gridCol>
                <a:gridCol w="1114629">
                  <a:extLst>
                    <a:ext uri="{9D8B030D-6E8A-4147-A177-3AD203B41FA5}">
                      <a16:colId xmlns:a16="http://schemas.microsoft.com/office/drawing/2014/main" val="3243983079"/>
                    </a:ext>
                  </a:extLst>
                </a:gridCol>
                <a:gridCol w="821305">
                  <a:extLst>
                    <a:ext uri="{9D8B030D-6E8A-4147-A177-3AD203B41FA5}">
                      <a16:colId xmlns:a16="http://schemas.microsoft.com/office/drawing/2014/main" val="116350187"/>
                    </a:ext>
                  </a:extLst>
                </a:gridCol>
                <a:gridCol w="750908">
                  <a:extLst>
                    <a:ext uri="{9D8B030D-6E8A-4147-A177-3AD203B41FA5}">
                      <a16:colId xmlns:a16="http://schemas.microsoft.com/office/drawing/2014/main" val="655346889"/>
                    </a:ext>
                  </a:extLst>
                </a:gridCol>
                <a:gridCol w="786106">
                  <a:extLst>
                    <a:ext uri="{9D8B030D-6E8A-4147-A177-3AD203B41FA5}">
                      <a16:colId xmlns:a16="http://schemas.microsoft.com/office/drawing/2014/main" val="1400315642"/>
                    </a:ext>
                  </a:extLst>
                </a:gridCol>
                <a:gridCol w="739175">
                  <a:extLst>
                    <a:ext uri="{9D8B030D-6E8A-4147-A177-3AD203B41FA5}">
                      <a16:colId xmlns:a16="http://schemas.microsoft.com/office/drawing/2014/main" val="2539836059"/>
                    </a:ext>
                  </a:extLst>
                </a:gridCol>
                <a:gridCol w="739175">
                  <a:extLst>
                    <a:ext uri="{9D8B030D-6E8A-4147-A177-3AD203B41FA5}">
                      <a16:colId xmlns:a16="http://schemas.microsoft.com/office/drawing/2014/main" val="4189080815"/>
                    </a:ext>
                  </a:extLst>
                </a:gridCol>
                <a:gridCol w="739175">
                  <a:extLst>
                    <a:ext uri="{9D8B030D-6E8A-4147-A177-3AD203B41FA5}">
                      <a16:colId xmlns:a16="http://schemas.microsoft.com/office/drawing/2014/main" val="3302228107"/>
                    </a:ext>
                  </a:extLst>
                </a:gridCol>
                <a:gridCol w="739175">
                  <a:extLst>
                    <a:ext uri="{9D8B030D-6E8A-4147-A177-3AD203B41FA5}">
                      <a16:colId xmlns:a16="http://schemas.microsoft.com/office/drawing/2014/main" val="3052613683"/>
                    </a:ext>
                  </a:extLst>
                </a:gridCol>
                <a:gridCol w="739175">
                  <a:extLst>
                    <a:ext uri="{9D8B030D-6E8A-4147-A177-3AD203B41FA5}">
                      <a16:colId xmlns:a16="http://schemas.microsoft.com/office/drawing/2014/main" val="1349121383"/>
                    </a:ext>
                  </a:extLst>
                </a:gridCol>
                <a:gridCol w="739175">
                  <a:extLst>
                    <a:ext uri="{9D8B030D-6E8A-4147-A177-3AD203B41FA5}">
                      <a16:colId xmlns:a16="http://schemas.microsoft.com/office/drawing/2014/main" val="2887206682"/>
                    </a:ext>
                  </a:extLst>
                </a:gridCol>
                <a:gridCol w="739175">
                  <a:extLst>
                    <a:ext uri="{9D8B030D-6E8A-4147-A177-3AD203B41FA5}">
                      <a16:colId xmlns:a16="http://schemas.microsoft.com/office/drawing/2014/main" val="3108918687"/>
                    </a:ext>
                  </a:extLst>
                </a:gridCol>
              </a:tblGrid>
              <a:tr h="1237631">
                <a:tc>
                  <a:txBody>
                    <a:bodyPr/>
                    <a:lstStyle/>
                    <a:p>
                      <a:pPr rtl="0" fontAlgn="t">
                        <a:spcBef>
                          <a:spcPts val="0"/>
                        </a:spcBef>
                        <a:spcAft>
                          <a:spcPts val="0"/>
                        </a:spcAft>
                      </a:pPr>
                      <a:r>
                        <a:rPr lang="en-IN" sz="1400" b="1" u="none" strike="noStrike" dirty="0">
                          <a:solidFill>
                            <a:schemeClr val="bg1">
                              <a:lumMod val="85000"/>
                            </a:schemeClr>
                          </a:solidFill>
                          <a:effectLst/>
                        </a:rPr>
                        <a:t>Backlog item </a:t>
                      </a:r>
                      <a:endParaRPr lang="en-IN" sz="1400" dirty="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Status And Completion Date</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dirty="0">
                          <a:solidFill>
                            <a:schemeClr val="bg1">
                              <a:lumMod val="85000"/>
                            </a:schemeClr>
                          </a:solidFill>
                          <a:effectLst/>
                        </a:rPr>
                        <a:t>Original Estimation in Hours </a:t>
                      </a:r>
                      <a:endParaRPr lang="en-IN" sz="1400" dirty="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1</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2</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3</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4</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5</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6</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7</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8</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a:solidFill>
                            <a:schemeClr val="bg1">
                              <a:lumMod val="85000"/>
                            </a:schemeClr>
                          </a:solidFill>
                          <a:effectLst/>
                        </a:rPr>
                        <a:t>Day 9</a:t>
                      </a:r>
                      <a:endParaRPr lang="en-IN" sz="1400">
                        <a:solidFill>
                          <a:schemeClr val="bg1">
                            <a:lumMod val="85000"/>
                          </a:schemeClr>
                        </a:solidFill>
                        <a:effectLst/>
                      </a:endParaRPr>
                    </a:p>
                    <a:p>
                      <a:pPr rtl="0" fontAlgn="t">
                        <a:spcBef>
                          <a:spcPts val="0"/>
                        </a:spcBef>
                        <a:spcAft>
                          <a:spcPts val="0"/>
                        </a:spcAft>
                      </a:pPr>
                      <a:r>
                        <a:rPr lang="en-IN" sz="1400" b="1" u="none" strike="noStrike">
                          <a:solidFill>
                            <a:schemeClr val="bg1">
                              <a:lumMod val="85000"/>
                            </a:schemeClr>
                          </a:solidFill>
                          <a:effectLst/>
                        </a:rPr>
                        <a:t>hrs</a:t>
                      </a:r>
                      <a:endParaRPr lang="en-IN" sz="1400">
                        <a:solidFill>
                          <a:schemeClr val="bg1">
                            <a:lumMod val="85000"/>
                          </a:schemeClr>
                        </a:solidFill>
                        <a:effectLst/>
                      </a:endParaRPr>
                    </a:p>
                  </a:txBody>
                  <a:tcPr marL="88348" marR="88348" marT="88348" marB="88348"/>
                </a:tc>
                <a:tc>
                  <a:txBody>
                    <a:bodyPr/>
                    <a:lstStyle/>
                    <a:p>
                      <a:pPr rtl="0" fontAlgn="t">
                        <a:spcBef>
                          <a:spcPts val="0"/>
                        </a:spcBef>
                        <a:spcAft>
                          <a:spcPts val="0"/>
                        </a:spcAft>
                      </a:pPr>
                      <a:r>
                        <a:rPr lang="en-IN" sz="1400" b="1" u="none" strike="noStrike" dirty="0">
                          <a:solidFill>
                            <a:schemeClr val="bg1">
                              <a:lumMod val="85000"/>
                            </a:schemeClr>
                          </a:solidFill>
                          <a:effectLst/>
                        </a:rPr>
                        <a:t>Day 10</a:t>
                      </a:r>
                      <a:endParaRPr lang="en-IN" sz="1400" dirty="0">
                        <a:solidFill>
                          <a:schemeClr val="bg1">
                            <a:lumMod val="85000"/>
                          </a:schemeClr>
                        </a:solidFill>
                        <a:effectLst/>
                      </a:endParaRPr>
                    </a:p>
                    <a:p>
                      <a:pPr rtl="0" fontAlgn="t">
                        <a:spcBef>
                          <a:spcPts val="0"/>
                        </a:spcBef>
                        <a:spcAft>
                          <a:spcPts val="0"/>
                        </a:spcAft>
                      </a:pPr>
                      <a:r>
                        <a:rPr lang="en-IN" sz="1400" b="1" u="none" strike="noStrike" dirty="0">
                          <a:solidFill>
                            <a:schemeClr val="bg1">
                              <a:lumMod val="85000"/>
                            </a:schemeClr>
                          </a:solidFill>
                          <a:effectLst/>
                        </a:rPr>
                        <a:t>hrs</a:t>
                      </a:r>
                      <a:endParaRPr lang="en-IN" sz="1400" dirty="0">
                        <a:solidFill>
                          <a:schemeClr val="bg1">
                            <a:lumMod val="85000"/>
                          </a:schemeClr>
                        </a:solidFill>
                        <a:effectLst/>
                      </a:endParaRPr>
                    </a:p>
                    <a:p>
                      <a:pPr fontAlgn="t"/>
                      <a:br>
                        <a:rPr lang="en-IN" sz="1400" dirty="0">
                          <a:solidFill>
                            <a:schemeClr val="bg1">
                              <a:lumMod val="85000"/>
                            </a:schemeClr>
                          </a:solidFill>
                          <a:effectLst/>
                        </a:rPr>
                      </a:br>
                      <a:endParaRPr lang="en-IN" sz="1400" dirty="0">
                        <a:solidFill>
                          <a:schemeClr val="bg1">
                            <a:lumMod val="85000"/>
                          </a:schemeClr>
                        </a:solidFill>
                        <a:effectLst/>
                      </a:endParaRPr>
                    </a:p>
                  </a:txBody>
                  <a:tcPr marL="88348" marR="88348" marT="88348" marB="88348"/>
                </a:tc>
                <a:extLst>
                  <a:ext uri="{0D108BD9-81ED-4DB2-BD59-A6C34878D82A}">
                    <a16:rowId xmlns:a16="http://schemas.microsoft.com/office/drawing/2014/main" val="2118553190"/>
                  </a:ext>
                </a:extLst>
              </a:tr>
              <a:tr h="387234">
                <a:tc gridSpan="13">
                  <a:txBody>
                    <a:bodyPr/>
                    <a:lstStyle/>
                    <a:p>
                      <a:pPr rtl="0" fontAlgn="t">
                        <a:spcBef>
                          <a:spcPts val="0"/>
                        </a:spcBef>
                        <a:spcAft>
                          <a:spcPts val="0"/>
                        </a:spcAft>
                      </a:pPr>
                      <a:r>
                        <a:rPr lang="en-IN" sz="1400" b="0" u="none" strike="noStrike">
                          <a:solidFill>
                            <a:srgbClr val="000000"/>
                          </a:solidFill>
                          <a:effectLst/>
                        </a:rPr>
                        <a:t>SPRINT3</a:t>
                      </a:r>
                      <a:endParaRPr lang="en-IN" sz="1400">
                        <a:effectLst/>
                      </a:endParaRPr>
                    </a:p>
                  </a:txBody>
                  <a:tcPr marL="88348" marR="88348" marT="88348" marB="88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13099708"/>
                  </a:ext>
                </a:extLst>
              </a:tr>
              <a:tr h="559971">
                <a:tc>
                  <a:txBody>
                    <a:bodyPr/>
                    <a:lstStyle/>
                    <a:p>
                      <a:pPr rtl="0" fontAlgn="t">
                        <a:spcBef>
                          <a:spcPts val="0"/>
                        </a:spcBef>
                        <a:spcAft>
                          <a:spcPts val="0"/>
                        </a:spcAft>
                      </a:pPr>
                      <a:endParaRPr lang="en-IN" sz="1400" dirty="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3/10/2022</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2030286396"/>
                  </a:ext>
                </a:extLst>
              </a:tr>
              <a:tr h="540989">
                <a:tc>
                  <a:txBody>
                    <a:bodyPr/>
                    <a:lstStyle/>
                    <a:p>
                      <a:pPr rtl="0" fontAlgn="t">
                        <a:spcBef>
                          <a:spcPts val="0"/>
                        </a:spcBef>
                        <a:spcAft>
                          <a:spcPts val="0"/>
                        </a:spcAft>
                      </a:pPr>
                      <a:endParaRPr lang="en-IN" sz="1400" dirty="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20/10/2022</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2294136458"/>
                  </a:ext>
                </a:extLst>
              </a:tr>
              <a:tr h="387234">
                <a:tc gridSpan="13">
                  <a:txBody>
                    <a:bodyPr/>
                    <a:lstStyle/>
                    <a:p>
                      <a:pPr rtl="0" fontAlgn="t">
                        <a:spcBef>
                          <a:spcPts val="0"/>
                        </a:spcBef>
                        <a:spcAft>
                          <a:spcPts val="0"/>
                        </a:spcAft>
                      </a:pPr>
                      <a:r>
                        <a:rPr lang="en-IN" sz="1400" b="0" u="none" strike="noStrike">
                          <a:solidFill>
                            <a:srgbClr val="000000"/>
                          </a:solidFill>
                          <a:effectLst/>
                        </a:rPr>
                        <a:t>SPRINT 4</a:t>
                      </a:r>
                      <a:endParaRPr lang="en-IN" sz="1400">
                        <a:effectLst/>
                      </a:endParaRPr>
                    </a:p>
                  </a:txBody>
                  <a:tcPr marL="88348" marR="88348" marT="88348" marB="88348"/>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49608938"/>
                  </a:ext>
                </a:extLst>
              </a:tr>
              <a:tr h="540989">
                <a:tc>
                  <a:txBody>
                    <a:bodyPr/>
                    <a:lstStyle/>
                    <a:p>
                      <a:pPr rtl="0" fontAlgn="t">
                        <a:spcBef>
                          <a:spcPts val="0"/>
                        </a:spcBef>
                        <a:spcAft>
                          <a:spcPts val="0"/>
                        </a:spcAft>
                      </a:pPr>
                      <a:endParaRPr lang="en-IN" sz="1400" dirty="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8/11/2022</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7</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1174107120"/>
                  </a:ext>
                </a:extLst>
              </a:tr>
              <a:tr h="465059">
                <a:tc>
                  <a:txBody>
                    <a:bodyPr/>
                    <a:lstStyle/>
                    <a:p>
                      <a:pPr rtl="0" fontAlgn="t">
                        <a:spcBef>
                          <a:spcPts val="0"/>
                        </a:spcBef>
                        <a:spcAft>
                          <a:spcPts val="0"/>
                        </a:spcAft>
                      </a:pPr>
                      <a:r>
                        <a:rPr lang="en-IN" sz="1400" b="0" u="none" strike="noStrike">
                          <a:solidFill>
                            <a:srgbClr val="000000"/>
                          </a:solidFill>
                          <a:effectLst/>
                        </a:rPr>
                        <a:t>Testing</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15/11/2022</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dirty="0">
                          <a:solidFill>
                            <a:srgbClr val="000000"/>
                          </a:solidFill>
                          <a:effectLst/>
                        </a:rPr>
                        <a:t>7</a:t>
                      </a:r>
                      <a:endParaRPr lang="en-IN" sz="1400" dirty="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1</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0</a:t>
                      </a:r>
                      <a:endParaRPr lang="en-IN" sz="1400">
                        <a:effectLst/>
                      </a:endParaRPr>
                    </a:p>
                  </a:txBody>
                  <a:tcPr marL="88348" marR="88348" marT="88348" marB="88348"/>
                </a:tc>
                <a:extLst>
                  <a:ext uri="{0D108BD9-81ED-4DB2-BD59-A6C34878D82A}">
                    <a16:rowId xmlns:a16="http://schemas.microsoft.com/office/drawing/2014/main" val="3254457862"/>
                  </a:ext>
                </a:extLst>
              </a:tr>
              <a:tr h="468146">
                <a:tc>
                  <a:txBody>
                    <a:bodyPr/>
                    <a:lstStyle/>
                    <a:p>
                      <a:pPr rtl="0" fontAlgn="t">
                        <a:spcBef>
                          <a:spcPts val="0"/>
                        </a:spcBef>
                        <a:spcAft>
                          <a:spcPts val="0"/>
                        </a:spcAft>
                      </a:pPr>
                      <a:r>
                        <a:rPr lang="en-IN" sz="1400" b="1" u="none" strike="noStrike">
                          <a:solidFill>
                            <a:srgbClr val="000000"/>
                          </a:solidFill>
                          <a:effectLst/>
                        </a:rPr>
                        <a:t>TOTAL</a:t>
                      </a:r>
                      <a:endParaRPr lang="en-IN" sz="1400">
                        <a:effectLst/>
                      </a:endParaRPr>
                    </a:p>
                  </a:txBody>
                  <a:tcPr marL="88348" marR="88348" marT="88348" marB="88348"/>
                </a:tc>
                <a:tc>
                  <a:txBody>
                    <a:bodyPr/>
                    <a:lstStyle/>
                    <a:p>
                      <a:pPr fontAlgn="t"/>
                      <a:r>
                        <a:rPr lang="en-IN" sz="1400">
                          <a:effectLst/>
                        </a:rPr>
                        <a:t> </a:t>
                      </a: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50</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9</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9</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8</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rtl="0" fontAlgn="t">
                        <a:spcBef>
                          <a:spcPts val="0"/>
                        </a:spcBef>
                        <a:spcAft>
                          <a:spcPts val="0"/>
                        </a:spcAft>
                      </a:pPr>
                      <a:r>
                        <a:rPr lang="en-IN" sz="1400" b="0" u="none" strike="noStrike">
                          <a:solidFill>
                            <a:srgbClr val="000000"/>
                          </a:solidFill>
                          <a:effectLst/>
                        </a:rPr>
                        <a:t>6</a:t>
                      </a:r>
                      <a:endParaRPr lang="en-IN" sz="1400">
                        <a:effectLst/>
                      </a:endParaRPr>
                    </a:p>
                  </a:txBody>
                  <a:tcPr marL="88348" marR="88348" marT="88348" marB="88348"/>
                </a:tc>
                <a:tc>
                  <a:txBody>
                    <a:bodyPr/>
                    <a:lstStyle/>
                    <a:p>
                      <a:pPr fontAlgn="t"/>
                      <a:r>
                        <a:rPr lang="en-IN" sz="1400">
                          <a:effectLst/>
                        </a:rPr>
                        <a:t> </a:t>
                      </a:r>
                    </a:p>
                  </a:txBody>
                  <a:tcPr marL="88348" marR="88348" marT="88348" marB="88348"/>
                </a:tc>
                <a:tc>
                  <a:txBody>
                    <a:bodyPr/>
                    <a:lstStyle/>
                    <a:p>
                      <a:pPr fontAlgn="t"/>
                      <a:r>
                        <a:rPr lang="en-IN" sz="1400">
                          <a:effectLst/>
                        </a:rPr>
                        <a:t> </a:t>
                      </a:r>
                    </a:p>
                  </a:txBody>
                  <a:tcPr marL="88348" marR="88348" marT="88348" marB="88348"/>
                </a:tc>
                <a:tc>
                  <a:txBody>
                    <a:bodyPr/>
                    <a:lstStyle/>
                    <a:p>
                      <a:pPr fontAlgn="t"/>
                      <a:r>
                        <a:rPr lang="en-IN" sz="1400" dirty="0">
                          <a:effectLst/>
                        </a:rPr>
                        <a:t> </a:t>
                      </a:r>
                    </a:p>
                  </a:txBody>
                  <a:tcPr marL="88348" marR="88348" marT="88348" marB="88348"/>
                </a:tc>
                <a:extLst>
                  <a:ext uri="{0D108BD9-81ED-4DB2-BD59-A6C34878D82A}">
                    <a16:rowId xmlns:a16="http://schemas.microsoft.com/office/drawing/2014/main" val="3117786918"/>
                  </a:ext>
                </a:extLst>
              </a:tr>
            </a:tbl>
          </a:graphicData>
        </a:graphic>
      </p:graphicFrame>
    </p:spTree>
    <p:extLst>
      <p:ext uri="{BB962C8B-B14F-4D97-AF65-F5344CB8AC3E}">
        <p14:creationId xmlns:p14="http://schemas.microsoft.com/office/powerpoint/2010/main" val="253386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4" name="Content Placeholder 3">
            <a:extLst>
              <a:ext uri="{FF2B5EF4-FFF2-40B4-BE49-F238E27FC236}">
                <a16:creationId xmlns:a16="http://schemas.microsoft.com/office/drawing/2014/main" id="{44278CE5-D263-2DAD-E09F-CEC389F2F6B6}"/>
              </a:ext>
            </a:extLst>
          </p:cNvPr>
          <p:cNvSpPr>
            <a:spLocks noGrp="1"/>
          </p:cNvSpPr>
          <p:nvPr>
            <p:ph idx="1"/>
          </p:nvPr>
        </p:nvSpPr>
        <p:spPr>
          <a:xfrm>
            <a:off x="1341884" y="1953885"/>
            <a:ext cx="9751060" cy="4267200"/>
          </a:xfrm>
        </p:spPr>
        <p:txBody>
          <a:bodyPr/>
          <a:lstStyle/>
          <a:p>
            <a:r>
              <a:rPr lang="en-US" sz="2600" dirty="0">
                <a:solidFill>
                  <a:schemeClr val="accent6">
                    <a:lumMod val="75000"/>
                  </a:schemeClr>
                </a:solidFill>
              </a:rPr>
              <a:t>The proposed system is focusing on the customer relation management (CRM) with regarding to inventory management of the orders are being processed and delivered. </a:t>
            </a:r>
          </a:p>
          <a:p>
            <a:r>
              <a:rPr lang="en-US" sz="2600" dirty="0">
                <a:solidFill>
                  <a:schemeClr val="accent6">
                    <a:lumMod val="75000"/>
                  </a:schemeClr>
                </a:solidFill>
              </a:rPr>
              <a:t>As so the replenishment of stock to the stock point and to increase the process flow of the management.</a:t>
            </a:r>
          </a:p>
          <a:p>
            <a:r>
              <a:rPr lang="en-US" sz="2600" dirty="0">
                <a:solidFill>
                  <a:schemeClr val="accent6">
                    <a:lumMod val="75000"/>
                  </a:schemeClr>
                </a:solidFill>
              </a:rPr>
              <a:t>The application is producing a scope of automation in the field of CRM and in inventory to run the system in a fruitful and reliable way.</a:t>
            </a:r>
          </a:p>
          <a:p>
            <a:endParaRPr lang="en-IN" dirty="0"/>
          </a:p>
        </p:txBody>
      </p:sp>
      <p:sp>
        <p:nvSpPr>
          <p:cNvPr id="10" name="Slide Number Placeholder 9">
            <a:extLst>
              <a:ext uri="{FF2B5EF4-FFF2-40B4-BE49-F238E27FC236}">
                <a16:creationId xmlns:a16="http://schemas.microsoft.com/office/drawing/2014/main" id="{8B445A6E-820D-8EE7-481A-610ED98FBF67}"/>
              </a:ext>
            </a:extLst>
          </p:cNvPr>
          <p:cNvSpPr>
            <a:spLocks noGrp="1"/>
          </p:cNvSpPr>
          <p:nvPr>
            <p:ph type="sldNum" sz="quarter" idx="12"/>
          </p:nvPr>
        </p:nvSpPr>
        <p:spPr>
          <a:xfrm>
            <a:off x="11058565" y="6165304"/>
            <a:ext cx="711015" cy="304800"/>
          </a:xfrm>
        </p:spPr>
        <p:txBody>
          <a:bodyPr/>
          <a:lstStyle/>
          <a:p>
            <a:fld id="{DF28FB93-0A08-4E7D-8E63-9EFA29F1E093}" type="slidenum">
              <a:rPr lang="en-IN" sz="2400" smtClean="0"/>
              <a:pPr/>
              <a:t>3</a:t>
            </a:fld>
            <a:endParaRPr lang="en-IN" sz="2400"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3ED8E-047B-BAD8-1703-D193E5937ABB}"/>
              </a:ext>
            </a:extLst>
          </p:cNvPr>
          <p:cNvSpPr>
            <a:spLocks noGrp="1"/>
          </p:cNvSpPr>
          <p:nvPr>
            <p:ph type="ctrTitle"/>
          </p:nvPr>
        </p:nvSpPr>
        <p:spPr>
          <a:ln>
            <a:noFill/>
          </a:ln>
          <a:effectLst>
            <a:glow rad="101600">
              <a:schemeClr val="accent5">
                <a:satMod val="175000"/>
                <a:alpha val="40000"/>
              </a:schemeClr>
            </a:glow>
            <a:innerShdw blurRad="114300">
              <a:prstClr val="black"/>
            </a:inn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prst="softRound"/>
          </a:sp3d>
        </p:spPr>
        <p:txBody>
          <a:bodyPr>
            <a:normAutofit/>
          </a:bodyPr>
          <a:lstStyle/>
          <a:p>
            <a:r>
              <a:rPr lang="en-US" sz="8800" b="1" i="1" dirty="0">
                <a:effectLst>
                  <a:outerShdw blurRad="38100" dist="38100" dir="2700000" algn="tl">
                    <a:srgbClr val="000000">
                      <a:alpha val="43137"/>
                    </a:srgbClr>
                  </a:outerShdw>
                </a:effectLst>
              </a:rPr>
              <a:t>THANKYOU</a:t>
            </a:r>
            <a:endParaRPr lang="en-IN" sz="8800" b="1" i="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B0512DB5-8963-A09E-838F-D4747CF2A469}"/>
              </a:ext>
            </a:extLst>
          </p:cNvPr>
          <p:cNvSpPr>
            <a:spLocks noGrp="1"/>
          </p:cNvSpPr>
          <p:nvPr>
            <p:ph type="sldNum" sz="quarter" idx="12"/>
          </p:nvPr>
        </p:nvSpPr>
        <p:spPr>
          <a:xfrm>
            <a:off x="11350996" y="6381328"/>
            <a:ext cx="711015" cy="304800"/>
          </a:xfrm>
        </p:spPr>
        <p:txBody>
          <a:bodyPr/>
          <a:lstStyle/>
          <a:p>
            <a:fld id="{DF28FB93-0A08-4E7D-8E63-9EFA29F1E093}" type="slidenum">
              <a:rPr lang="en-IN" sz="2400" smtClean="0"/>
              <a:pPr/>
              <a:t>30</a:t>
            </a:fld>
            <a:endParaRPr lang="en-IN" dirty="0"/>
          </a:p>
        </p:txBody>
      </p:sp>
    </p:spTree>
    <p:extLst>
      <p:ext uri="{BB962C8B-B14F-4D97-AF65-F5344CB8AC3E}">
        <p14:creationId xmlns:p14="http://schemas.microsoft.com/office/powerpoint/2010/main" val="37098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4680520"/>
          </a:xfrm>
        </p:spPr>
        <p:txBody>
          <a:bodyPr>
            <a:normAutofit fontScale="85000" lnSpcReduction="20000"/>
          </a:bodyPr>
          <a:lstStyle/>
          <a:p>
            <a:pPr marL="0" indent="0">
              <a:buNone/>
            </a:pPr>
            <a:r>
              <a:rPr lang="en-US" dirty="0">
                <a:solidFill>
                  <a:schemeClr val="accent6">
                    <a:lumMod val="75000"/>
                  </a:schemeClr>
                </a:solidFill>
              </a:rPr>
              <a:t>The main objectives are,</a:t>
            </a:r>
          </a:p>
          <a:p>
            <a:r>
              <a:rPr lang="en-US" dirty="0">
                <a:solidFill>
                  <a:schemeClr val="accent6">
                    <a:lumMod val="75000"/>
                  </a:schemeClr>
                </a:solidFill>
              </a:rPr>
              <a:t>To build up the application with full working functionality of a call center on their order generation and to deliver it to the customer in a reliable manner.</a:t>
            </a:r>
          </a:p>
          <a:p>
            <a:r>
              <a:rPr lang="en-US" dirty="0">
                <a:solidFill>
                  <a:schemeClr val="accent6">
                    <a:lumMod val="75000"/>
                  </a:schemeClr>
                </a:solidFill>
              </a:rPr>
              <a:t>With the COVID-19 pandemic disrupting businesses globally, remote work-enabled solutions are more necessary today than ever.</a:t>
            </a:r>
          </a:p>
          <a:p>
            <a:r>
              <a:rPr lang="en-US" dirty="0">
                <a:solidFill>
                  <a:schemeClr val="accent6">
                    <a:lumMod val="75000"/>
                  </a:schemeClr>
                </a:solidFill>
              </a:rPr>
              <a:t>With a complete solution, the agents can connect to the center from anywhere while maintaining an efficient and personalized delivery. </a:t>
            </a:r>
          </a:p>
          <a:p>
            <a:r>
              <a:rPr lang="en-US" dirty="0">
                <a:solidFill>
                  <a:schemeClr val="accent6">
                    <a:lumMod val="75000"/>
                  </a:schemeClr>
                </a:solidFill>
              </a:rPr>
              <a:t>For the requirements the system is planned to build the complete detailed module for each requirement. </a:t>
            </a:r>
          </a:p>
          <a:p>
            <a:r>
              <a:rPr lang="en-US" dirty="0">
                <a:solidFill>
                  <a:schemeClr val="accent6">
                    <a:lumMod val="75000"/>
                  </a:schemeClr>
                </a:solidFill>
              </a:rPr>
              <a:t>As per the requirement and to built a web application in which consisting of taking an order from a customer to the final stage to delivering their required products to their homes. </a:t>
            </a:r>
          </a:p>
          <a:p>
            <a:r>
              <a:rPr lang="en-US" dirty="0">
                <a:solidFill>
                  <a:schemeClr val="accent6">
                    <a:lumMod val="75000"/>
                  </a:schemeClr>
                </a:solidFill>
              </a:rPr>
              <a:t>The application gives the feature to know what all stock is available in their particular location also had planned to include the order to be allotted to the particular region to where the order is being generated and to transfer it to the pointed delivery boy.</a:t>
            </a:r>
          </a:p>
          <a:p>
            <a:pPr marL="0" indent="0">
              <a:buNone/>
            </a:pPr>
            <a:endParaRPr lang="en-US" dirty="0"/>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sz="3600" b="1" dirty="0">
                <a:effectLst>
                  <a:outerShdw blurRad="38100" dist="38100" dir="2700000" algn="tl">
                    <a:srgbClr val="000000">
                      <a:alpha val="43137"/>
                    </a:srgbClr>
                  </a:outerShdw>
                </a:effectLst>
              </a:rPr>
              <a:t>Call Center Based Order Management And Inventory</a:t>
            </a: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4</a:t>
            </a:fld>
            <a:endParaRPr lang="en-IN" sz="2400" dirty="0"/>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765820" y="1556792"/>
            <a:ext cx="10585176" cy="4680520"/>
          </a:xfrm>
        </p:spPr>
        <p:txBody>
          <a:bodyPr>
            <a:normAutofit lnSpcReduction="10000"/>
          </a:bodyPr>
          <a:lstStyle/>
          <a:p>
            <a:r>
              <a:rPr lang="en-US" dirty="0">
                <a:solidFill>
                  <a:schemeClr val="accent6">
                    <a:lumMod val="75000"/>
                  </a:schemeClr>
                </a:solidFill>
              </a:rPr>
              <a:t>The motivation behind such an application on order management is that we used to see many situations where even after ordering the product to the call center, the products are not being reached the hands of the customer at the right time.</a:t>
            </a:r>
          </a:p>
          <a:p>
            <a:r>
              <a:rPr lang="en-US" dirty="0">
                <a:solidFill>
                  <a:schemeClr val="accent6">
                    <a:lumMod val="75000"/>
                  </a:schemeClr>
                </a:solidFill>
              </a:rPr>
              <a:t>As this, we conducted a study on what the problem happening with getting delayed of the product on the right time. </a:t>
            </a:r>
          </a:p>
          <a:p>
            <a:r>
              <a:rPr lang="en-US" dirty="0">
                <a:solidFill>
                  <a:schemeClr val="accent6">
                    <a:lumMod val="75000"/>
                  </a:schemeClr>
                </a:solidFill>
              </a:rPr>
              <a:t>In the study, we got to know that the issue is due to a lack of proper channels or the lack of missing in coordination. </a:t>
            </a:r>
          </a:p>
          <a:p>
            <a:r>
              <a:rPr lang="en-US" dirty="0">
                <a:solidFill>
                  <a:schemeClr val="accent6">
                    <a:lumMod val="75000"/>
                  </a:schemeClr>
                </a:solidFill>
              </a:rPr>
              <a:t>As our software system would support making workflow into a systematic manner and making the chain simpler. </a:t>
            </a:r>
          </a:p>
          <a:p>
            <a:r>
              <a:rPr lang="en-US" dirty="0">
                <a:solidFill>
                  <a:schemeClr val="accent6">
                    <a:lumMod val="75000"/>
                  </a:schemeClr>
                </a:solidFill>
              </a:rPr>
              <a:t>So the product is delivered at right time from the delivery boys to the hands of customer.</a:t>
            </a:r>
          </a:p>
        </p:txBody>
      </p:sp>
      <p:sp>
        <p:nvSpPr>
          <p:cNvPr id="2" name="Title 1">
            <a:extLst>
              <a:ext uri="{FF2B5EF4-FFF2-40B4-BE49-F238E27FC236}">
                <a16:creationId xmlns:a16="http://schemas.microsoft.com/office/drawing/2014/main" id="{4FE69C63-31ED-BC71-F63A-16357991BB11}"/>
              </a:ext>
            </a:extLst>
          </p:cNvPr>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9" name="Slide Number Placeholder 8">
            <a:extLst>
              <a:ext uri="{FF2B5EF4-FFF2-40B4-BE49-F238E27FC236}">
                <a16:creationId xmlns:a16="http://schemas.microsoft.com/office/drawing/2014/main" id="{161FDFEA-AF77-FBD2-AAA7-E4F505D4D697}"/>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5</a:t>
            </a:fld>
            <a:endParaRPr lang="en-IN" sz="2400" dirty="0"/>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D6E2-11B4-5818-CDE3-00155187117E}"/>
              </a:ext>
            </a:extLst>
          </p:cNvPr>
          <p:cNvSpPr>
            <a:spLocks noGrp="1"/>
          </p:cNvSpPr>
          <p:nvPr>
            <p:ph idx="1"/>
          </p:nvPr>
        </p:nvSpPr>
        <p:spPr>
          <a:xfrm>
            <a:off x="693812" y="1844261"/>
            <a:ext cx="10729192" cy="4267200"/>
          </a:xfrm>
        </p:spPr>
        <p:txBody>
          <a:bodyPr>
            <a:normAutofit/>
          </a:bodyPr>
          <a:lstStyle/>
          <a:p>
            <a:pPr marL="0" indent="0">
              <a:buNone/>
            </a:pPr>
            <a:r>
              <a:rPr lang="en-US" sz="2600" dirty="0">
                <a:solidFill>
                  <a:schemeClr val="accent6">
                    <a:lumMod val="75000"/>
                  </a:schemeClr>
                </a:solidFill>
              </a:rPr>
              <a:t>Basic functionalities are,</a:t>
            </a:r>
          </a:p>
          <a:p>
            <a:r>
              <a:rPr lang="en-US" sz="2600" dirty="0">
                <a:solidFill>
                  <a:schemeClr val="accent6">
                    <a:lumMod val="75000"/>
                  </a:schemeClr>
                </a:solidFill>
              </a:rPr>
              <a:t>Gathering the data from the customer about their requirement.</a:t>
            </a:r>
          </a:p>
          <a:p>
            <a:r>
              <a:rPr lang="en-US" sz="2600" dirty="0">
                <a:solidFill>
                  <a:schemeClr val="accent6">
                    <a:lumMod val="75000"/>
                  </a:schemeClr>
                </a:solidFill>
              </a:rPr>
              <a:t>Placing of the order by the customer to the Business Process Executives using proposed system.</a:t>
            </a:r>
          </a:p>
          <a:p>
            <a:r>
              <a:rPr lang="en-US" sz="2600" dirty="0">
                <a:solidFill>
                  <a:schemeClr val="accent6">
                    <a:lumMod val="75000"/>
                  </a:schemeClr>
                </a:solidFill>
              </a:rPr>
              <a:t>Allocating to different data to different districts delivery agents means to deliver the materials.</a:t>
            </a:r>
          </a:p>
        </p:txBody>
      </p:sp>
      <p:sp>
        <p:nvSpPr>
          <p:cNvPr id="2" name="Title 1">
            <a:extLst>
              <a:ext uri="{FF2B5EF4-FFF2-40B4-BE49-F238E27FC236}">
                <a16:creationId xmlns:a16="http://schemas.microsoft.com/office/drawing/2014/main" id="{80E344FA-B26E-E932-BFA2-493FA4A343A3}"/>
              </a:ext>
            </a:extLst>
          </p:cNvPr>
          <p:cNvSpPr>
            <a:spLocks noGrp="1"/>
          </p:cNvSpPr>
          <p:nvPr>
            <p:ph type="title"/>
          </p:nvPr>
        </p:nvSpPr>
        <p:spPr>
          <a:xfrm>
            <a:off x="405780" y="404664"/>
            <a:ext cx="12097344" cy="1016000"/>
          </a:xfrm>
        </p:spPr>
        <p:txBody>
          <a:bodyPr>
            <a:noAutofit/>
          </a:bodyPr>
          <a:lstStyle/>
          <a:p>
            <a:r>
              <a:rPr lang="en-US" sz="3600" b="1" dirty="0">
                <a:effectLst>
                  <a:outerShdw blurRad="38100" dist="38100" dir="2700000" algn="tl">
                    <a:srgbClr val="000000">
                      <a:alpha val="43137"/>
                    </a:srgbClr>
                  </a:outerShdw>
                </a:effectLst>
              </a:rPr>
              <a:t>Call Center Based Order Management And Inventory</a:t>
            </a:r>
          </a:p>
        </p:txBody>
      </p:sp>
      <p:sp>
        <p:nvSpPr>
          <p:cNvPr id="10" name="Slide Number Placeholder 9">
            <a:extLst>
              <a:ext uri="{FF2B5EF4-FFF2-40B4-BE49-F238E27FC236}">
                <a16:creationId xmlns:a16="http://schemas.microsoft.com/office/drawing/2014/main" id="{C64CC9FF-5FA2-470C-46BA-55F28A2BD838}"/>
              </a:ext>
            </a:extLst>
          </p:cNvPr>
          <p:cNvSpPr>
            <a:spLocks noGrp="1"/>
          </p:cNvSpPr>
          <p:nvPr>
            <p:ph type="sldNum" sz="quarter" idx="12"/>
          </p:nvPr>
        </p:nvSpPr>
        <p:spPr>
          <a:xfrm>
            <a:off x="11067496" y="6230258"/>
            <a:ext cx="711015" cy="304800"/>
          </a:xfrm>
        </p:spPr>
        <p:txBody>
          <a:bodyPr/>
          <a:lstStyle/>
          <a:p>
            <a:fld id="{DF28FB93-0A08-4E7D-8E63-9EFA29F1E093}" type="slidenum">
              <a:rPr lang="en-IN" sz="2400" smtClean="0"/>
              <a:pPr/>
              <a:t>6</a:t>
            </a:fld>
            <a:endParaRPr lang="en-IN"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60648"/>
            <a:ext cx="9751060" cy="874192"/>
          </a:xfrm>
        </p:spPr>
        <p:txBody>
          <a:bodyPr>
            <a:normAutofit/>
          </a:bodyPr>
          <a:lstStyle/>
          <a:p>
            <a:pPr algn="ctr"/>
            <a:r>
              <a:rPr lang="en-US" sz="4400" b="1" dirty="0">
                <a:effectLst>
                  <a:outerShdw blurRad="38100" dist="38100" dir="2700000" algn="tl">
                    <a:srgbClr val="000000">
                      <a:alpha val="43137"/>
                    </a:srgbClr>
                  </a:outerShdw>
                </a:effectLst>
              </a:rPr>
              <a:t>MODULES</a:t>
            </a:r>
          </a:p>
        </p:txBody>
      </p:sp>
      <p:graphicFrame>
        <p:nvGraphicFramePr>
          <p:cNvPr id="3" name="Table 3">
            <a:extLst>
              <a:ext uri="{FF2B5EF4-FFF2-40B4-BE49-F238E27FC236}">
                <a16:creationId xmlns:a16="http://schemas.microsoft.com/office/drawing/2014/main" id="{0D060D7A-8BCB-146F-719B-65C38245F2C1}"/>
              </a:ext>
            </a:extLst>
          </p:cNvPr>
          <p:cNvGraphicFramePr>
            <a:graphicFrameLocks noGrp="1"/>
          </p:cNvGraphicFramePr>
          <p:nvPr>
            <p:extLst>
              <p:ext uri="{D42A27DB-BD31-4B8C-83A1-F6EECF244321}">
                <p14:modId xmlns:p14="http://schemas.microsoft.com/office/powerpoint/2010/main" val="1013273577"/>
              </p:ext>
            </p:extLst>
          </p:nvPr>
        </p:nvGraphicFramePr>
        <p:xfrm>
          <a:off x="549795" y="1196752"/>
          <a:ext cx="11233249" cy="5165025"/>
        </p:xfrm>
        <a:graphic>
          <a:graphicData uri="http://schemas.openxmlformats.org/drawingml/2006/table">
            <a:tbl>
              <a:tblPr firstRow="1">
                <a:tableStyleId>{69012ECD-51FC-41F1-AA8D-1B2483CD663E}</a:tableStyleId>
              </a:tblPr>
              <a:tblGrid>
                <a:gridCol w="3727495">
                  <a:extLst>
                    <a:ext uri="{9D8B030D-6E8A-4147-A177-3AD203B41FA5}">
                      <a16:colId xmlns:a16="http://schemas.microsoft.com/office/drawing/2014/main" val="3877926787"/>
                    </a:ext>
                  </a:extLst>
                </a:gridCol>
                <a:gridCol w="3584130">
                  <a:extLst>
                    <a:ext uri="{9D8B030D-6E8A-4147-A177-3AD203B41FA5}">
                      <a16:colId xmlns:a16="http://schemas.microsoft.com/office/drawing/2014/main" val="391609099"/>
                    </a:ext>
                  </a:extLst>
                </a:gridCol>
                <a:gridCol w="3921624">
                  <a:extLst>
                    <a:ext uri="{9D8B030D-6E8A-4147-A177-3AD203B41FA5}">
                      <a16:colId xmlns:a16="http://schemas.microsoft.com/office/drawing/2014/main" val="2952300570"/>
                    </a:ext>
                  </a:extLst>
                </a:gridCol>
              </a:tblGrid>
              <a:tr h="585329">
                <a:tc>
                  <a:txBody>
                    <a:bodyPr/>
                    <a:lstStyle/>
                    <a:p>
                      <a:r>
                        <a:rPr lang="en-IN" dirty="0">
                          <a:effectLst>
                            <a:outerShdw blurRad="38100" dist="38100" dir="2700000" algn="tl">
                              <a:srgbClr val="000000">
                                <a:alpha val="43137"/>
                              </a:srgbClr>
                            </a:outerShdw>
                          </a:effectLst>
                        </a:rPr>
                        <a:t>Admin (for Master Entry)</a:t>
                      </a:r>
                    </a:p>
                    <a:p>
                      <a:endParaRPr lang="en-IN" dirty="0">
                        <a:effectLst>
                          <a:outerShdw blurRad="38100" dist="38100" dir="2700000" algn="tl">
                            <a:srgbClr val="000000">
                              <a:alpha val="43137"/>
                            </a:srgbClr>
                          </a:outerShdw>
                        </a:effectLst>
                      </a:endParaRPr>
                    </a:p>
                  </a:txBody>
                  <a:tcPr>
                    <a:lnL w="6350" cap="flat" cmpd="sng" algn="ctr">
                      <a:noFill/>
                      <a:prstDash val="solid"/>
                      <a:miter lim="800000"/>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r>
                        <a:rPr lang="en-IN" dirty="0">
                          <a:effectLst>
                            <a:outerShdw blurRad="38100" dist="38100" dir="2700000" algn="tl">
                              <a:srgbClr val="000000">
                                <a:alpha val="43137"/>
                              </a:srgbClr>
                            </a:outerShdw>
                          </a:effectLst>
                        </a:rPr>
                        <a:t>Supervisor (Sales)</a:t>
                      </a:r>
                    </a:p>
                    <a:p>
                      <a:endParaRPr lang="en-IN" dirty="0">
                        <a:effectLst>
                          <a:outerShdw blurRad="38100" dist="38100" dir="2700000" algn="tl">
                            <a:srgbClr val="000000">
                              <a:alpha val="43137"/>
                            </a:srgbClr>
                          </a:outerShdw>
                        </a:effectLst>
                      </a:endParaRPr>
                    </a:p>
                  </a:txBody>
                  <a:tcPr>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effectLst>
                            <a:outerShdw blurRad="38100" dist="38100" dir="2700000" algn="tl">
                              <a:srgbClr val="000000">
                                <a:alpha val="43137"/>
                              </a:srgbClr>
                            </a:outerShdw>
                          </a:effectLst>
                        </a:rPr>
                        <a:t>Business Process Executives (BPE)</a:t>
                      </a:r>
                    </a:p>
                    <a:p>
                      <a:endParaRPr lang="en-IN" dirty="0">
                        <a:effectLst>
                          <a:outerShdw blurRad="38100" dist="38100" dir="2700000" algn="tl">
                            <a:srgbClr val="000000">
                              <a:alpha val="43137"/>
                            </a:srgbClr>
                          </a:outerShdw>
                        </a:effectLst>
                      </a:endParaRPr>
                    </a:p>
                  </a:txBody>
                  <a:tcPr>
                    <a:lnL>
                      <a:noFill/>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1760436005"/>
                  </a:ext>
                </a:extLst>
              </a:tr>
              <a:tr h="610094">
                <a:tc>
                  <a:txBody>
                    <a:bodyPr/>
                    <a:lstStyle/>
                    <a:p>
                      <a:pPr marL="285750" indent="-285750">
                        <a:buFont typeface="Arial" panose="020B0604020202020204" pitchFamily="34" charset="0"/>
                        <a:buChar char="•"/>
                      </a:pPr>
                      <a:r>
                        <a:rPr lang="en-IN" sz="1500" dirty="0">
                          <a:solidFill>
                            <a:schemeClr val="accent6">
                              <a:lumMod val="50000"/>
                            </a:schemeClr>
                          </a:solidFill>
                        </a:rPr>
                        <a:t>User Management – Create user, Set/Reset Password, IP Configuration</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Data Allocation</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Details Entry (New and Follow-up)</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87936643"/>
                  </a:ext>
                </a:extLst>
              </a:tr>
              <a:tr h="61009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Product Management – Create New Product, Update the product details (Name &amp; Price)</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Lead Closing Confirmation</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Follow-up (Scheduled and pending)</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32457494"/>
                  </a:ext>
                </a:extLst>
              </a:tr>
              <a:tr h="47383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Campaign wise Lead Exporting</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BPE Performance Reports</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Call Follow-up Search</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14485460"/>
                  </a:ext>
                </a:extLst>
              </a:tr>
              <a:tr h="47383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Update order information after confirmation</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500" dirty="0">
                          <a:solidFill>
                            <a:schemeClr val="accent6">
                              <a:lumMod val="50000"/>
                            </a:schemeClr>
                          </a:solidFill>
                        </a:rPr>
                        <a:t>Order Tracking (Status)</a:t>
                      </a:r>
                    </a:p>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Lead Closing and Order Details Entry</a:t>
                      </a:r>
                    </a:p>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73195780"/>
                  </a:ext>
                </a:extLst>
              </a:tr>
              <a:tr h="66894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Campaign wise summary report (Lead and Order)</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500" dirty="0">
                          <a:solidFill>
                            <a:schemeClr val="accent6">
                              <a:lumMod val="50000"/>
                            </a:schemeClr>
                          </a:solidFill>
                        </a:rPr>
                        <a:t>Oder Search with order date and order number</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Direct Leads Entry</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1279806"/>
                  </a:ext>
                </a:extLst>
              </a:tr>
              <a:tr h="74817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Inventory Order Management </a:t>
                      </a:r>
                    </a:p>
                    <a:p>
                      <a:pPr marL="946404" lvl="2" indent="-342900">
                        <a:buFont typeface="Arial" panose="020B0604020202020204" pitchFamily="34" charset="0"/>
                        <a:buChar char="•"/>
                      </a:pPr>
                      <a:r>
                        <a:rPr lang="en-US" sz="1500" dirty="0">
                          <a:solidFill>
                            <a:schemeClr val="accent6">
                              <a:lumMod val="50000"/>
                            </a:schemeClr>
                          </a:solidFill>
                        </a:rPr>
                        <a:t>Order Summary Reports </a:t>
                      </a:r>
                    </a:p>
                    <a:p>
                      <a:pPr marL="946404" lvl="2" indent="-342900">
                        <a:buFont typeface="Arial" panose="020B0604020202020204" pitchFamily="34" charset="0"/>
                        <a:buChar char="•"/>
                      </a:pPr>
                      <a:r>
                        <a:rPr lang="en-US" sz="1500" dirty="0">
                          <a:solidFill>
                            <a:schemeClr val="accent6">
                              <a:lumMod val="50000"/>
                            </a:schemeClr>
                          </a:solidFill>
                        </a:rPr>
                        <a:t>Inventory Reports </a:t>
                      </a:r>
                    </a:p>
                  </a:txBody>
                  <a:tcPr>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1500">
                        <a:solidFill>
                          <a:schemeClr val="accent6">
                            <a:lumMod val="5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Order Tracking (Status)</a:t>
                      </a:r>
                    </a:p>
                  </a:txBody>
                  <a:tcPr>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282842319"/>
                  </a:ext>
                </a:extLst>
              </a:tr>
              <a:tr h="66894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1200" dirty="0">
                          <a:solidFill>
                            <a:schemeClr val="accent6">
                              <a:lumMod val="50000"/>
                            </a:schemeClr>
                          </a:solidFill>
                          <a:effectLst/>
                        </a:rPr>
                        <a:t>BPE Performance Report</a:t>
                      </a:r>
                      <a:endParaRPr lang="en-IN" sz="1500" kern="1200" dirty="0">
                        <a:solidFill>
                          <a:schemeClr val="accent6">
                            <a:lumMod val="50000"/>
                          </a:schemeClr>
                        </a:solidFill>
                        <a:effectLst/>
                        <a:latin typeface="+mn-lt"/>
                        <a:ea typeface="+mn-ea"/>
                        <a:cs typeface="+mn-cs"/>
                      </a:endParaRPr>
                    </a:p>
                  </a:txBody>
                  <a:tcPr>
                    <a:lnL w="635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1500" dirty="0">
                        <a:solidFill>
                          <a:schemeClr val="accent6">
                            <a:lumMod val="50000"/>
                          </a:schemeClr>
                        </a:solidFill>
                      </a:endParaRPr>
                    </a:p>
                  </a:txBody>
                  <a:tcPr>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solidFill>
                            <a:schemeClr val="accent6">
                              <a:lumMod val="50000"/>
                            </a:schemeClr>
                          </a:solidFill>
                        </a:rPr>
                        <a:t>My Performance Report (Call and Order Summary)</a:t>
                      </a:r>
                    </a:p>
                  </a:txBody>
                  <a:tcPr>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591872471"/>
                  </a:ext>
                </a:extLst>
              </a:tr>
            </a:tbl>
          </a:graphicData>
        </a:graphic>
      </p:graphicFrame>
      <p:sp>
        <p:nvSpPr>
          <p:cNvPr id="10" name="Slide Number Placeholder 9">
            <a:extLst>
              <a:ext uri="{FF2B5EF4-FFF2-40B4-BE49-F238E27FC236}">
                <a16:creationId xmlns:a16="http://schemas.microsoft.com/office/drawing/2014/main" id="{261FFCEE-2222-59DE-4ECB-0BD6F35BA0F4}"/>
              </a:ext>
            </a:extLst>
          </p:cNvPr>
          <p:cNvSpPr>
            <a:spLocks noGrp="1"/>
          </p:cNvSpPr>
          <p:nvPr>
            <p:ph type="sldNum" sz="quarter" idx="12"/>
          </p:nvPr>
        </p:nvSpPr>
        <p:spPr>
          <a:xfrm>
            <a:off x="11072029" y="6209377"/>
            <a:ext cx="711015" cy="304800"/>
          </a:xfrm>
        </p:spPr>
        <p:txBody>
          <a:bodyPr/>
          <a:lstStyle/>
          <a:p>
            <a:fld id="{DF28FB93-0A08-4E7D-8E63-9EFA29F1E093}" type="slidenum">
              <a:rPr lang="en-IN" sz="2400" smtClean="0"/>
              <a:pPr/>
              <a:t>7</a:t>
            </a:fld>
            <a:endParaRPr lang="en-IN" sz="2400" dirty="0"/>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538" y="501827"/>
            <a:ext cx="9751060" cy="907504"/>
          </a:xfrm>
        </p:spPr>
        <p:txBody>
          <a:bodyPr>
            <a:normAutofit/>
          </a:bodyPr>
          <a:lstStyle/>
          <a:p>
            <a:pPr algn="ctr"/>
            <a:r>
              <a:rPr lang="en-US" sz="4400" b="1" dirty="0">
                <a:effectLst>
                  <a:outerShdw blurRad="38100" dist="38100" dir="2700000" algn="tl">
                    <a:srgbClr val="000000">
                      <a:alpha val="43137"/>
                    </a:srgbClr>
                  </a:outerShdw>
                </a:effectLst>
              </a:rPr>
              <a:t>MODULES</a:t>
            </a:r>
          </a:p>
        </p:txBody>
      </p:sp>
      <p:graphicFrame>
        <p:nvGraphicFramePr>
          <p:cNvPr id="5" name="Table 5">
            <a:extLst>
              <a:ext uri="{FF2B5EF4-FFF2-40B4-BE49-F238E27FC236}">
                <a16:creationId xmlns:a16="http://schemas.microsoft.com/office/drawing/2014/main" id="{79383344-5347-27BA-58E0-108EBD52BB1C}"/>
              </a:ext>
            </a:extLst>
          </p:cNvPr>
          <p:cNvGraphicFramePr>
            <a:graphicFrameLocks noGrp="1"/>
          </p:cNvGraphicFramePr>
          <p:nvPr>
            <p:extLst>
              <p:ext uri="{D42A27DB-BD31-4B8C-83A1-F6EECF244321}">
                <p14:modId xmlns:p14="http://schemas.microsoft.com/office/powerpoint/2010/main" val="3369558175"/>
              </p:ext>
            </p:extLst>
          </p:nvPr>
        </p:nvGraphicFramePr>
        <p:xfrm>
          <a:off x="1226084" y="1600200"/>
          <a:ext cx="9980896" cy="4349079"/>
        </p:xfrm>
        <a:graphic>
          <a:graphicData uri="http://schemas.openxmlformats.org/drawingml/2006/table">
            <a:tbl>
              <a:tblPr firstRow="1" bandRow="1">
                <a:tableStyleId>{69012ECD-51FC-41F1-AA8D-1B2483CD663E}</a:tableStyleId>
              </a:tblPr>
              <a:tblGrid>
                <a:gridCol w="5338894">
                  <a:extLst>
                    <a:ext uri="{9D8B030D-6E8A-4147-A177-3AD203B41FA5}">
                      <a16:colId xmlns:a16="http://schemas.microsoft.com/office/drawing/2014/main" val="1490957969"/>
                    </a:ext>
                  </a:extLst>
                </a:gridCol>
                <a:gridCol w="4642002">
                  <a:extLst>
                    <a:ext uri="{9D8B030D-6E8A-4147-A177-3AD203B41FA5}">
                      <a16:colId xmlns:a16="http://schemas.microsoft.com/office/drawing/2014/main" val="4035469553"/>
                    </a:ext>
                  </a:extLst>
                </a:gridCol>
              </a:tblGrid>
              <a:tr h="922909">
                <a:tc>
                  <a:txBody>
                    <a:bodyPr/>
                    <a:lstStyle/>
                    <a:p>
                      <a:pPr algn="ctr"/>
                      <a:r>
                        <a:rPr lang="en-IN" sz="2400" dirty="0"/>
                        <a:t>Delivery Supervisor (District Level)</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IN" sz="2400" dirty="0"/>
                        <a:t>Delivery Boy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66680461"/>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Pending Order Show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Allocated Delivery Details</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980193121"/>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Order Allocation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Delivery Status Updating </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154463694"/>
                  </a:ext>
                </a:extLst>
              </a:tr>
              <a:tr h="443458">
                <a:tc>
                  <a:txBody>
                    <a:bodyPr/>
                    <a:lstStyle/>
                    <a:p>
                      <a:pPr marL="285750" indent="-285750" algn="l">
                        <a:buFont typeface="Arial" panose="020B0604020202020204" pitchFamily="34" charset="0"/>
                        <a:buChar char="•"/>
                      </a:pPr>
                      <a:r>
                        <a:rPr lang="en-US" sz="1800" dirty="0">
                          <a:solidFill>
                            <a:schemeClr val="accent6">
                              <a:lumMod val="50000"/>
                            </a:schemeClr>
                          </a:solidFill>
                        </a:rPr>
                        <a:t>Update on Delivery Remarks (If any)</a:t>
                      </a:r>
                      <a:endParaRPr lang="en-IN" sz="1800" dirty="0">
                        <a:solidFill>
                          <a:schemeClr val="accent6">
                            <a:lumMod val="50000"/>
                          </a:schemeClr>
                        </a:solidFill>
                      </a:endParaRP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User Feed Back Entry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21022686"/>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Walk in Order Entry</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IN" sz="1800" dirty="0">
                          <a:solidFill>
                            <a:schemeClr val="accent6">
                              <a:lumMod val="50000"/>
                            </a:schemeClr>
                          </a:solidFill>
                        </a:rPr>
                        <a:t>Direct Order Entry</a:t>
                      </a: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4193674840"/>
                  </a:ext>
                </a:extLst>
              </a:tr>
              <a:tr h="443458">
                <a:tc>
                  <a:txBody>
                    <a:bodyPr/>
                    <a:lstStyle/>
                    <a:p>
                      <a:pPr marL="285750" indent="-285750" algn="l">
                        <a:buFont typeface="Arial" panose="020B0604020202020204" pitchFamily="34" charset="0"/>
                        <a:buChar char="•"/>
                      </a:pPr>
                      <a:r>
                        <a:rPr lang="en-IN" sz="1800" dirty="0">
                          <a:solidFill>
                            <a:schemeClr val="accent6">
                              <a:lumMod val="50000"/>
                            </a:schemeClr>
                          </a:solidFill>
                        </a:rPr>
                        <a:t>Inventory Report </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322234270"/>
                  </a:ext>
                </a:extLst>
              </a:tr>
              <a:tr h="443458">
                <a:tc>
                  <a:txBody>
                    <a:bodyPr/>
                    <a:lstStyle/>
                    <a:p>
                      <a:pPr marL="285750" indent="-285750" algn="l">
                        <a:buFont typeface="Arial" panose="020B0604020202020204" pitchFamily="34" charset="0"/>
                        <a:buChar char="•"/>
                      </a:pPr>
                      <a:r>
                        <a:rPr lang="en-US" sz="1800" dirty="0">
                          <a:solidFill>
                            <a:schemeClr val="accent6">
                              <a:lumMod val="50000"/>
                            </a:schemeClr>
                          </a:solidFill>
                        </a:rPr>
                        <a:t>Product Order Request to Admin</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0" indent="0" algn="l">
                        <a:buFont typeface="Arial" panose="020B0604020202020204" pitchFamily="34" charset="0"/>
                        <a:buNone/>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04455984"/>
                  </a:ext>
                </a:extLst>
              </a:tr>
              <a:tr h="765422">
                <a:tc>
                  <a:txBody>
                    <a:bodyPr/>
                    <a:lstStyle/>
                    <a:p>
                      <a:pPr marL="285750" indent="-285750" algn="l">
                        <a:buFont typeface="Arial" panose="020B0604020202020204" pitchFamily="34" charset="0"/>
                        <a:buChar char="•"/>
                      </a:pPr>
                      <a:r>
                        <a:rPr lang="en-IN" sz="1800" dirty="0">
                          <a:solidFill>
                            <a:schemeClr val="accent6">
                              <a:lumMod val="50000"/>
                            </a:schemeClr>
                          </a:solidFill>
                        </a:rPr>
                        <a:t>Order Tracking (Status)</a:t>
                      </a:r>
                    </a:p>
                  </a:txBody>
                  <a:tcP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endParaRPr lang="en-IN" sz="1800" dirty="0">
                        <a:solidFill>
                          <a:schemeClr val="accent6">
                            <a:lumMod val="50000"/>
                          </a:schemeClr>
                        </a:solidFill>
                      </a:endParaRPr>
                    </a:p>
                  </a:txBody>
                  <a:tcP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85440002"/>
                  </a:ext>
                </a:extLst>
              </a:tr>
            </a:tbl>
          </a:graphicData>
        </a:graphic>
      </p:graphicFrame>
      <p:sp>
        <p:nvSpPr>
          <p:cNvPr id="10" name="Slide Number Placeholder 9">
            <a:extLst>
              <a:ext uri="{FF2B5EF4-FFF2-40B4-BE49-F238E27FC236}">
                <a16:creationId xmlns:a16="http://schemas.microsoft.com/office/drawing/2014/main" id="{48655BE6-7F98-F2FF-7C75-F9079083AA0F}"/>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8</a:t>
            </a:fld>
            <a:endParaRPr lang="en-IN" sz="2400" dirty="0"/>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3BEF2-0BB5-7EC0-CEDE-24C578775FE6}"/>
              </a:ext>
            </a:extLst>
          </p:cNvPr>
          <p:cNvSpPr>
            <a:spLocks noGrp="1"/>
          </p:cNvSpPr>
          <p:nvPr>
            <p:ph type="title"/>
          </p:nvPr>
        </p:nvSpPr>
        <p:spPr>
          <a:xfrm>
            <a:off x="1125860" y="476672"/>
            <a:ext cx="9751060" cy="979512"/>
          </a:xfrm>
        </p:spPr>
        <p:txBody>
          <a:bodyPr>
            <a:normAutofit/>
          </a:bodyPr>
          <a:lstStyle/>
          <a:p>
            <a:pPr algn="ctr"/>
            <a:r>
              <a:rPr lang="en-US" sz="4400" b="1" dirty="0">
                <a:effectLst>
                  <a:outerShdw blurRad="38100" dist="38100" dir="2700000" algn="tl">
                    <a:srgbClr val="000000">
                      <a:alpha val="43137"/>
                    </a:srgbClr>
                  </a:outerShdw>
                </a:effectLst>
              </a:rPr>
              <a:t>MODULE DESCRIPTION</a:t>
            </a:r>
            <a:endParaRPr lang="en-IN" sz="4400" b="1"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4933C059-65D1-9A51-E8F1-F2EF44E64AA8}"/>
              </a:ext>
            </a:extLst>
          </p:cNvPr>
          <p:cNvSpPr>
            <a:spLocks noGrp="1"/>
          </p:cNvSpPr>
          <p:nvPr>
            <p:ph idx="1"/>
          </p:nvPr>
        </p:nvSpPr>
        <p:spPr>
          <a:xfrm>
            <a:off x="837828" y="1456184"/>
            <a:ext cx="10945216" cy="4925144"/>
          </a:xfrm>
        </p:spPr>
        <p:txBody>
          <a:bodyPr>
            <a:normAutofit lnSpcReduction="10000"/>
          </a:bodyPr>
          <a:lstStyle/>
          <a:p>
            <a:r>
              <a:rPr lang="en-US" b="1" dirty="0">
                <a:solidFill>
                  <a:schemeClr val="accent6">
                    <a:lumMod val="75000"/>
                  </a:schemeClr>
                </a:solidFill>
              </a:rPr>
              <a:t>ADMIN </a:t>
            </a:r>
            <a:r>
              <a:rPr lang="en-US" dirty="0">
                <a:solidFill>
                  <a:schemeClr val="accent6">
                    <a:lumMod val="75000"/>
                  </a:schemeClr>
                </a:solidFill>
              </a:rPr>
              <a:t> </a:t>
            </a:r>
          </a:p>
          <a:p>
            <a:pPr lvl="1">
              <a:buFont typeface="Courier New" panose="02070309020205020404" pitchFamily="49" charset="0"/>
              <a:buChar char="o"/>
            </a:pPr>
            <a:r>
              <a:rPr lang="en-US" dirty="0">
                <a:solidFill>
                  <a:schemeClr val="accent6">
                    <a:lumMod val="75000"/>
                  </a:schemeClr>
                </a:solidFill>
              </a:rPr>
              <a:t>The Admin module is consisting of the task that of,</a:t>
            </a:r>
          </a:p>
          <a:p>
            <a:pPr lvl="2"/>
            <a:r>
              <a:rPr lang="en-US" dirty="0">
                <a:solidFill>
                  <a:schemeClr val="accent6">
                    <a:lumMod val="75000"/>
                  </a:schemeClr>
                </a:solidFill>
              </a:rPr>
              <a:t> the user creation</a:t>
            </a:r>
          </a:p>
          <a:p>
            <a:pPr lvl="2"/>
            <a:r>
              <a:rPr lang="en-US" dirty="0">
                <a:solidFill>
                  <a:schemeClr val="accent6">
                    <a:lumMod val="75000"/>
                  </a:schemeClr>
                </a:solidFill>
              </a:rPr>
              <a:t>product management</a:t>
            </a:r>
          </a:p>
          <a:p>
            <a:pPr lvl="2"/>
            <a:r>
              <a:rPr lang="en-US" dirty="0">
                <a:solidFill>
                  <a:schemeClr val="accent6">
                    <a:lumMod val="75000"/>
                  </a:schemeClr>
                </a:solidFill>
              </a:rPr>
              <a:t>the process of checking of the data management</a:t>
            </a:r>
          </a:p>
          <a:p>
            <a:pPr lvl="1">
              <a:buFont typeface="Courier New" panose="02070309020205020404" pitchFamily="49" charset="0"/>
              <a:buChar char="o"/>
            </a:pPr>
            <a:r>
              <a:rPr lang="en-US" dirty="0">
                <a:solidFill>
                  <a:schemeClr val="accent6">
                    <a:lumMod val="75000"/>
                  </a:schemeClr>
                </a:solidFill>
              </a:rPr>
              <a:t>the complete management of the application carried out by the admin user</a:t>
            </a:r>
          </a:p>
          <a:p>
            <a:pPr lvl="1">
              <a:buFont typeface="Courier New" panose="02070309020205020404" pitchFamily="49" charset="0"/>
              <a:buChar char="o"/>
            </a:pPr>
            <a:r>
              <a:rPr lang="en-US" dirty="0">
                <a:solidFill>
                  <a:schemeClr val="accent6">
                    <a:lumMod val="75000"/>
                  </a:schemeClr>
                </a:solidFill>
              </a:rPr>
              <a:t>this user is will look after all the required changes by the subsequent other users.</a:t>
            </a:r>
          </a:p>
          <a:p>
            <a:pPr lvl="1">
              <a:buFont typeface="Courier New" panose="02070309020205020404" pitchFamily="49" charset="0"/>
              <a:buChar char="o"/>
            </a:pPr>
            <a:endParaRPr lang="en-US" dirty="0">
              <a:solidFill>
                <a:schemeClr val="accent6">
                  <a:lumMod val="75000"/>
                </a:schemeClr>
              </a:solidFill>
            </a:endParaRPr>
          </a:p>
          <a:p>
            <a:r>
              <a:rPr lang="en-US" dirty="0">
                <a:solidFill>
                  <a:schemeClr val="accent6">
                    <a:lumMod val="75000"/>
                  </a:schemeClr>
                </a:solidFill>
              </a:rPr>
              <a:t> </a:t>
            </a:r>
            <a:r>
              <a:rPr lang="en-US" b="1" dirty="0">
                <a:solidFill>
                  <a:schemeClr val="accent6">
                    <a:lumMod val="75000"/>
                  </a:schemeClr>
                </a:solidFill>
              </a:rPr>
              <a:t>SYSTEM ADMIN </a:t>
            </a:r>
          </a:p>
          <a:p>
            <a:pPr lvl="1">
              <a:buFont typeface="Courier New" panose="02070309020205020404" pitchFamily="49" charset="0"/>
              <a:buChar char="o"/>
            </a:pPr>
            <a:r>
              <a:rPr lang="en-US" dirty="0">
                <a:solidFill>
                  <a:schemeClr val="accent6">
                    <a:lumMod val="75000"/>
                  </a:schemeClr>
                </a:solidFill>
              </a:rPr>
              <a:t>The user functionality specified for system admin is of,</a:t>
            </a:r>
          </a:p>
          <a:p>
            <a:pPr lvl="2"/>
            <a:r>
              <a:rPr lang="en-US" dirty="0">
                <a:solidFill>
                  <a:schemeClr val="accent6">
                    <a:lumMod val="75000"/>
                  </a:schemeClr>
                </a:solidFill>
              </a:rPr>
              <a:t>processing the data to the BPE on allocation basis </a:t>
            </a:r>
          </a:p>
          <a:p>
            <a:pPr lvl="2"/>
            <a:r>
              <a:rPr lang="en-US" dirty="0">
                <a:solidFill>
                  <a:schemeClr val="accent6">
                    <a:lumMod val="75000"/>
                  </a:schemeClr>
                </a:solidFill>
              </a:rPr>
              <a:t>the user will be looking after all the subsequent BPE </a:t>
            </a:r>
          </a:p>
          <a:p>
            <a:pPr lvl="2"/>
            <a:r>
              <a:rPr lang="en-US" dirty="0">
                <a:solidFill>
                  <a:schemeClr val="accent6">
                    <a:lumMod val="75000"/>
                  </a:schemeClr>
                </a:solidFill>
              </a:rPr>
              <a:t>confirmation the orders and forwarding the orders to State Coordinator Panel.</a:t>
            </a:r>
          </a:p>
          <a:p>
            <a:pPr marL="0" indent="0">
              <a:buNone/>
            </a:pPr>
            <a:endParaRPr lang="en-US" dirty="0">
              <a:solidFill>
                <a:schemeClr val="accent6">
                  <a:lumMod val="75000"/>
                </a:schemeClr>
              </a:solidFill>
            </a:endParaRPr>
          </a:p>
        </p:txBody>
      </p:sp>
      <p:sp>
        <p:nvSpPr>
          <p:cNvPr id="10" name="Slide Number Placeholder 9">
            <a:extLst>
              <a:ext uri="{FF2B5EF4-FFF2-40B4-BE49-F238E27FC236}">
                <a16:creationId xmlns:a16="http://schemas.microsoft.com/office/drawing/2014/main" id="{BA004699-CB89-A6A9-A3A9-2348C9C59049}"/>
              </a:ext>
            </a:extLst>
          </p:cNvPr>
          <p:cNvSpPr>
            <a:spLocks noGrp="1"/>
          </p:cNvSpPr>
          <p:nvPr>
            <p:ph type="sldNum" sz="quarter" idx="12"/>
          </p:nvPr>
        </p:nvSpPr>
        <p:spPr>
          <a:xfrm>
            <a:off x="11099448" y="6165304"/>
            <a:ext cx="711015" cy="304800"/>
          </a:xfrm>
        </p:spPr>
        <p:txBody>
          <a:bodyPr/>
          <a:lstStyle/>
          <a:p>
            <a:fld id="{DF28FB93-0A08-4E7D-8E63-9EFA29F1E093}" type="slidenum">
              <a:rPr lang="en-IN" sz="2400" smtClean="0"/>
              <a:pPr/>
              <a:t>9</a:t>
            </a:fld>
            <a:endParaRPr lang="en-IN" sz="2400" dirty="0"/>
          </a:p>
        </p:txBody>
      </p:sp>
    </p:spTree>
    <p:extLst>
      <p:ext uri="{BB962C8B-B14F-4D97-AF65-F5344CB8AC3E}">
        <p14:creationId xmlns:p14="http://schemas.microsoft.com/office/powerpoint/2010/main" val="42348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949</TotalTime>
  <Words>1802</Words>
  <Application>Microsoft Office PowerPoint</Application>
  <PresentationFormat>Custom</PresentationFormat>
  <Paragraphs>548</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Bahnschrift Light SemiCondensed</vt:lpstr>
      <vt:lpstr>Bahnschrift SemiCondensed</vt:lpstr>
      <vt:lpstr>Century Gothic</vt:lpstr>
      <vt:lpstr>Constantia</vt:lpstr>
      <vt:lpstr>Courier New</vt:lpstr>
      <vt:lpstr>Times New Roman</vt:lpstr>
      <vt:lpstr>Wingdings</vt:lpstr>
      <vt:lpstr>Books Classic 16x9</vt:lpstr>
      <vt:lpstr>Call Center Based Order Management And Inventory</vt:lpstr>
      <vt:lpstr>Table of Content</vt:lpstr>
      <vt:lpstr>Call Center Based Order Management And Inventory</vt:lpstr>
      <vt:lpstr>PowerPoint Presentation</vt:lpstr>
      <vt:lpstr>Call Center Based Order Management And Inventory</vt:lpstr>
      <vt:lpstr>Call Center Based Order Management And Inventory</vt:lpstr>
      <vt:lpstr>MODULES</vt:lpstr>
      <vt:lpstr>MODULES</vt:lpstr>
      <vt:lpstr>MODULE DESCRIPTION</vt:lpstr>
      <vt:lpstr>MODULE DESCRIPTION</vt:lpstr>
      <vt:lpstr>MODULE DESCRIPTION</vt:lpstr>
      <vt:lpstr>DATA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ENVIRONMENT</vt:lpstr>
      <vt:lpstr>DEVELOPING ENVIRONMENT</vt:lpstr>
      <vt:lpstr>USER STORY</vt:lpstr>
      <vt:lpstr>USER STORY</vt:lpstr>
      <vt:lpstr>PRODUCT BACKLOG</vt:lpstr>
      <vt:lpstr>PROJECT PLAN</vt:lpstr>
      <vt:lpstr>PROJECT PLAN</vt:lpstr>
      <vt:lpstr>SPRINT BACKLOG</vt:lpstr>
      <vt:lpstr>SPRINT BACKLOG</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Based Order Management And Inventory</dc:title>
  <dc:creator>Mohamed Nihal</dc:creator>
  <cp:lastModifiedBy>Mohamed Nihal</cp:lastModifiedBy>
  <cp:revision>32</cp:revision>
  <dcterms:created xsi:type="dcterms:W3CDTF">2022-09-11T07:02:34Z</dcterms:created>
  <dcterms:modified xsi:type="dcterms:W3CDTF">2022-11-17T01:52:43Z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