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2" r:id="rId5"/>
    <p:sldId id="283" r:id="rId6"/>
    <p:sldId id="285" r:id="rId7"/>
    <p:sldId id="284" r:id="rId8"/>
    <p:sldId id="281" r:id="rId9"/>
    <p:sldId id="261" r:id="rId10"/>
    <p:sldId id="257" r:id="rId11"/>
    <p:sldId id="260" r:id="rId12"/>
    <p:sldId id="311" r:id="rId13"/>
    <p:sldId id="259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00BE9C"/>
    <a:srgbClr val="14D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3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D8800-4BFF-4416-9148-C9E6947F36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609EA-4ED7-458E-841A-D6436E2276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AA39BF-A0C1-4329-B52D-A0BC4CCA7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SimSun" panose="02010600030101010101" pitchFamily="2" charset="-122"/>
              </a:defRPr>
            </a:lvl9pPr>
          </a:lstStyle>
          <a:p>
            <a:fld id="{CD82B6E9-0666-4E7E-B502-612ED3F270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3" name="直角三角形 12"/>
          <p:cNvSpPr/>
          <p:nvPr userDrawn="1"/>
        </p:nvSpPr>
        <p:spPr>
          <a:xfrm flipH="1">
            <a:off x="7436722" y="4048474"/>
            <a:ext cx="4755276" cy="2809526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4" name="直角三角形 13"/>
          <p:cNvSpPr/>
          <p:nvPr userDrawn="1"/>
        </p:nvSpPr>
        <p:spPr>
          <a:xfrm>
            <a:off x="-1" y="4048473"/>
            <a:ext cx="12152372" cy="2809527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5" name="直角三角形 14"/>
          <p:cNvSpPr/>
          <p:nvPr userDrawn="1"/>
        </p:nvSpPr>
        <p:spPr>
          <a:xfrm flipH="1">
            <a:off x="10857880" y="3991413"/>
            <a:ext cx="1334120" cy="2866587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16" name="直角三角形 10"/>
          <p:cNvSpPr/>
          <p:nvPr userDrawn="1"/>
        </p:nvSpPr>
        <p:spPr>
          <a:xfrm>
            <a:off x="-39630" y="4017850"/>
            <a:ext cx="12086328" cy="2840149"/>
          </a:xfrm>
          <a:custGeom>
            <a:avLst/>
            <a:gdLst>
              <a:gd name="connsiteX0" fmla="*/ 0 w 8375374"/>
              <a:gd name="connsiteY0" fmla="*/ 1663148 h 1663148"/>
              <a:gd name="connsiteX1" fmla="*/ 0 w 8375374"/>
              <a:gd name="connsiteY1" fmla="*/ 0 h 1663148"/>
              <a:gd name="connsiteX2" fmla="*/ 8375374 w 8375374"/>
              <a:gd name="connsiteY2" fmla="*/ 1663148 h 1663148"/>
              <a:gd name="connsiteX3" fmla="*/ 0 w 8375374"/>
              <a:gd name="connsiteY3" fmla="*/ 1663148 h 1663148"/>
              <a:gd name="connsiteX0-1" fmla="*/ 3750365 w 12125739"/>
              <a:gd name="connsiteY0-2" fmla="*/ 2458279 h 2458279"/>
              <a:gd name="connsiteX1-3" fmla="*/ 0 w 12125739"/>
              <a:gd name="connsiteY1-4" fmla="*/ 0 h 2458279"/>
              <a:gd name="connsiteX2-5" fmla="*/ 12125739 w 12125739"/>
              <a:gd name="connsiteY2-6" fmla="*/ 2458279 h 2458279"/>
              <a:gd name="connsiteX3-7" fmla="*/ 3750365 w 12125739"/>
              <a:gd name="connsiteY3-8" fmla="*/ 2458279 h 2458279"/>
              <a:gd name="connsiteX0-9" fmla="*/ 5406887 w 12125739"/>
              <a:gd name="connsiteY0-10" fmla="*/ 2445026 h 2458279"/>
              <a:gd name="connsiteX1-11" fmla="*/ 0 w 12125739"/>
              <a:gd name="connsiteY1-12" fmla="*/ 0 h 2458279"/>
              <a:gd name="connsiteX2-13" fmla="*/ 12125739 w 12125739"/>
              <a:gd name="connsiteY2-14" fmla="*/ 2458279 h 2458279"/>
              <a:gd name="connsiteX3-15" fmla="*/ 5406887 w 12125739"/>
              <a:gd name="connsiteY3-16" fmla="*/ 2445026 h 2458279"/>
            </a:gdLst>
            <a:ahLst/>
            <a:cxnLst>
              <a:cxn ang="0">
                <a:pos x="connsiteX0-9" y="connsiteY0-10"/>
              </a:cxn>
              <a:cxn ang="0">
                <a:pos x="connsiteX1-11" y="connsiteY1-12"/>
              </a:cxn>
              <a:cxn ang="0">
                <a:pos x="connsiteX2-13" y="connsiteY2-14"/>
              </a:cxn>
              <a:cxn ang="0">
                <a:pos x="connsiteX3-15" y="connsiteY3-16"/>
              </a:cxn>
            </a:cxnLst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524000" y="1043417"/>
            <a:ext cx="9144000" cy="199840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24000" y="3408353"/>
            <a:ext cx="9144000" cy="64011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 flipH="1">
            <a:off x="0" y="-31186"/>
            <a:ext cx="1524000" cy="1757949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539114" y="3287963"/>
            <a:ext cx="9128886" cy="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2"/>
            <a:ext cx="10515598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2848" y="2313991"/>
            <a:ext cx="4338000" cy="3862971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020000">
            <a:off x="806258" y="4040019"/>
            <a:ext cx="5269722" cy="69243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1020695">
            <a:off x="-385440" y="2822298"/>
            <a:ext cx="9311410" cy="1120432"/>
          </a:xfrm>
          <a:custGeom>
            <a:avLst/>
            <a:gdLst>
              <a:gd name="connsiteX0" fmla="*/ 0 w 6888970"/>
              <a:gd name="connsiteY0" fmla="*/ 5629 h 1094517"/>
              <a:gd name="connsiteX1" fmla="*/ 6336207 w 6888970"/>
              <a:gd name="connsiteY1" fmla="*/ 0 h 1094517"/>
              <a:gd name="connsiteX2" fmla="*/ 6888970 w 6888970"/>
              <a:gd name="connsiteY2" fmla="*/ 1094517 h 1094517"/>
              <a:gd name="connsiteX3" fmla="*/ 333148 w 6888970"/>
              <a:gd name="connsiteY3" fmla="*/ 1094517 h 1094517"/>
              <a:gd name="connsiteX0-1" fmla="*/ 0 w 6888970"/>
              <a:gd name="connsiteY0-2" fmla="*/ 5629 h 1127232"/>
              <a:gd name="connsiteX1-3" fmla="*/ 6336207 w 6888970"/>
              <a:gd name="connsiteY1-4" fmla="*/ 0 h 1127232"/>
              <a:gd name="connsiteX2-5" fmla="*/ 6888970 w 6888970"/>
              <a:gd name="connsiteY2-6" fmla="*/ 1094517 h 1127232"/>
              <a:gd name="connsiteX3-7" fmla="*/ 234462 w 6888970"/>
              <a:gd name="connsiteY3-8" fmla="*/ 1127232 h 1127232"/>
              <a:gd name="connsiteX4" fmla="*/ 0 w 6888970"/>
              <a:gd name="connsiteY4" fmla="*/ 5629 h 1127232"/>
              <a:gd name="connsiteX0-9" fmla="*/ 0 w 6888970"/>
              <a:gd name="connsiteY0-10" fmla="*/ 5629 h 1127232"/>
              <a:gd name="connsiteX1-11" fmla="*/ 6336207 w 6888970"/>
              <a:gd name="connsiteY1-12" fmla="*/ 0 h 1127232"/>
              <a:gd name="connsiteX2-13" fmla="*/ 6888970 w 6888970"/>
              <a:gd name="connsiteY2-14" fmla="*/ 1094517 h 1127232"/>
              <a:gd name="connsiteX3-15" fmla="*/ 234462 w 6888970"/>
              <a:gd name="connsiteY3-16" fmla="*/ 1127232 h 1127232"/>
              <a:gd name="connsiteX4-17" fmla="*/ 0 w 6888970"/>
              <a:gd name="connsiteY4-18" fmla="*/ 5629 h 1127232"/>
              <a:gd name="connsiteX0-19" fmla="*/ 0 w 6888970"/>
              <a:gd name="connsiteY0-20" fmla="*/ 5629 h 1116129"/>
              <a:gd name="connsiteX1-21" fmla="*/ 6336207 w 6888970"/>
              <a:gd name="connsiteY1-22" fmla="*/ 0 h 1116129"/>
              <a:gd name="connsiteX2-23" fmla="*/ 6888970 w 6888970"/>
              <a:gd name="connsiteY2-24" fmla="*/ 1094517 h 1116129"/>
              <a:gd name="connsiteX3-25" fmla="*/ 261416 w 6888970"/>
              <a:gd name="connsiteY3-26" fmla="*/ 1116129 h 1116129"/>
              <a:gd name="connsiteX4-27" fmla="*/ 0 w 6888970"/>
              <a:gd name="connsiteY4-28" fmla="*/ 5629 h 1116129"/>
              <a:gd name="connsiteX0-29" fmla="*/ 0 w 6888970"/>
              <a:gd name="connsiteY0-30" fmla="*/ 5629 h 1116129"/>
              <a:gd name="connsiteX1-31" fmla="*/ 6336207 w 6888970"/>
              <a:gd name="connsiteY1-32" fmla="*/ 0 h 1116129"/>
              <a:gd name="connsiteX2-33" fmla="*/ 6888970 w 6888970"/>
              <a:gd name="connsiteY2-34" fmla="*/ 1094517 h 1116129"/>
              <a:gd name="connsiteX3-35" fmla="*/ 261416 w 6888970"/>
              <a:gd name="connsiteY3-36" fmla="*/ 1116129 h 1116129"/>
              <a:gd name="connsiteX4-37" fmla="*/ 0 w 6888970"/>
              <a:gd name="connsiteY4-38" fmla="*/ 5629 h 11161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6888970" h="1116129">
                <a:moveTo>
                  <a:pt x="0" y="5629"/>
                </a:moveTo>
                <a:lnTo>
                  <a:pt x="6336207" y="0"/>
                </a:lnTo>
                <a:lnTo>
                  <a:pt x="6888970" y="1094517"/>
                </a:lnTo>
                <a:lnTo>
                  <a:pt x="261416" y="1116129"/>
                </a:lnTo>
                <a:cubicBezTo>
                  <a:pt x="-9941" y="-30167"/>
                  <a:pt x="111049" y="368592"/>
                  <a:pt x="0" y="5629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 defTabSz="384810">
              <a:defRPr/>
            </a:pPr>
            <a:endParaRPr lang="zh-CN" altLang="en-US" sz="1760" kern="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-6350" y="2800089"/>
            <a:ext cx="12198350" cy="3702506"/>
          </a:xfrm>
          <a:prstGeom prst="lin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22118">
            <a:off x="153380" y="2941977"/>
            <a:ext cx="8683425" cy="1005567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7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1264" y="2649893"/>
            <a:ext cx="3526973" cy="3340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71200"/>
            <a:ext cx="10515600" cy="864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8980"/>
            <a:ext cx="10515600" cy="1199464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871932"/>
            <a:ext cx="1051560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</a:fld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V="1">
            <a:off x="838200" y="-1"/>
            <a:ext cx="647363" cy="782240"/>
          </a:xfrm>
          <a:prstGeom prst="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75" baseline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4330" indent="-3543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 3" panose="05040102010807070707" pitchFamily="18" charset="2"/>
        <a:buChar char="p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1.png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3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Relationship Id="rId3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2.xml"/><Relationship Id="rId2" Type="http://schemas.openxmlformats.org/officeDocument/2006/relationships/image" Target="../media/image1.png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4.xml"/><Relationship Id="rId2" Type="http://schemas.openxmlformats.org/officeDocument/2006/relationships/image" Target="../media/image1.png"/><Relationship Id="rId1" Type="http://schemas.openxmlformats.org/officeDocument/2006/relationships/tags" Target="../tags/tag2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image" Target="../media/image1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Fraud Detection In Financial Transactions </a:t>
            </a:r>
            <a:endParaRPr lang="en-US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408045"/>
            <a:ext cx="9144000" cy="2257425"/>
          </a:xfrm>
        </p:spPr>
        <p:txBody>
          <a:bodyPr>
            <a:normAutofit/>
          </a:bodyPr>
          <a:lstStyle/>
          <a:p>
            <a:r>
              <a:rPr lang="en-US" altLang="zh-CN" dirty="0"/>
              <a:t>Team Member:</a:t>
            </a:r>
            <a:endParaRPr lang="en-US" altLang="zh-CN" dirty="0"/>
          </a:p>
          <a:p>
            <a:r>
              <a:rPr lang="en-US" altLang="zh-CN" dirty="0"/>
              <a:t>1.Nihal Bambale</a:t>
            </a:r>
            <a:endParaRPr lang="en-US" altLang="zh-CN" dirty="0"/>
          </a:p>
          <a:p>
            <a:r>
              <a:rPr lang="en-US" altLang="zh-CN" dirty="0"/>
              <a:t>2.Pratiksha Kale</a:t>
            </a:r>
            <a:endParaRPr lang="en-US" altLang="zh-CN" dirty="0"/>
          </a:p>
          <a:p>
            <a:r>
              <a:rPr lang="en-US" altLang="zh-CN" dirty="0"/>
              <a:t> 3.Vedant Kulkarni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Picture 3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10" y="0"/>
            <a:ext cx="2762250" cy="913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Scope: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65200" y="1736090"/>
            <a:ext cx="9682480" cy="4695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Integration of Advanced AI/ML Techniques: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Implement machine learning models to enhance fraud detection accuracy by learning complex patterns and behaviors over time.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Use anomaly detection algorithms to identify previously unknown fraud patterns.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Dynamic Rule Updates: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Develop self-adjusting rules that adapt to evolving fraud trends based on real-time data and feedback.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Allow predictive analysis to preempt emerging fraud techniques.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Real-time Decisioning and Automation: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Implement systems for automated real-time blocking of suspicious transactions while ensuring legitimate transactions are processed seamlessly.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Use robotic process automation (RPA) to streamline investigation workflows.</a:t>
            </a: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Arial" panose="020B0604020202020204" pitchFamily="34" charset="0"/>
              <a:buNone/>
            </a:pPr>
            <a:endParaRPr lang="en-US" altLang="en-US"/>
          </a:p>
          <a:p>
            <a:pPr lvl="1" indent="0">
              <a:buFont typeface="+mj-lt"/>
              <a:buNone/>
            </a:pPr>
            <a:endParaRPr lang="en-US" altLang="en-US"/>
          </a:p>
        </p:txBody>
      </p:sp>
      <p:pic>
        <p:nvPicPr>
          <p:cNvPr id="6" name="Picture 5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995728" y="1049629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Conclusion:</a:t>
            </a:r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83920" y="1678305"/>
            <a:ext cx="10525760" cy="4215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41120" y="1755775"/>
            <a:ext cx="10382250" cy="236347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zh-CN" sz="2400"/>
              <a:t>The fraud detection system efficiently identifies and flags suspicious financial transactions in real-time, ensuring security and reliability. With scalable architecture and future-ready enhancements, it strengthens fraud prevention across industries, fostering trust in digital financial systems.</a:t>
            </a:r>
            <a:endParaRPr lang="en-US" altLang="zh-CN" sz="2400"/>
          </a:p>
        </p:txBody>
      </p:sp>
      <p:pic>
        <p:nvPicPr>
          <p:cNvPr id="5" name="Picture 4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2349500" y="2190115"/>
            <a:ext cx="6040120" cy="213233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66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THANK YOU</a:t>
            </a:r>
            <a:endParaRPr lang="en-US" altLang="zh-CN" sz="660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/>
                </a:solidFill>
              </a:rPr>
              <a:t>Introduction:</a:t>
            </a:r>
            <a:endParaRPr lang="en-US" altLang="en-US" sz="3600" dirty="0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altLang="en-US" dirty="0">
                <a:cs typeface="+mn-lt"/>
              </a:rPr>
              <a:t>The project focuses on detecting fraudulent financial transactions by applying business rules on incoming transaction data. </a:t>
            </a:r>
            <a:endParaRPr lang="en-US" altLang="en-US" dirty="0">
              <a:cs typeface="+mn-lt"/>
            </a:endParaRPr>
          </a:p>
          <a:p>
            <a:pPr algn="just"/>
            <a:r>
              <a:rPr lang="en-US" altLang="en-US" dirty="0">
                <a:cs typeface="+mn-lt"/>
              </a:rPr>
              <a:t>The goal is to flag transactions that exhibit unusual behaviour such as high transaction amounts, new or unknown devices, unusual locations, and other patterns that typically suggest fraud.</a:t>
            </a:r>
            <a:endParaRPr lang="en-US" altLang="en-US" dirty="0">
              <a:cs typeface="+mn-lt"/>
            </a:endParaRPr>
          </a:p>
          <a:p>
            <a:pPr algn="just"/>
            <a:endParaRPr lang="en-US" altLang="en-US" dirty="0">
              <a:cs typeface="+mn-lt"/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745" y="111760"/>
            <a:ext cx="1884680" cy="6235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38835" y="1756410"/>
            <a:ext cx="1051496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en-US" dirty="0"/>
              <a:t>Detect fraudulent financial transactions in real-time by identifying unusual patterns such as high transaction amounts, new devices, unusual locations, and non-business hour activities, using transaction profiling, rule-based detection, and risk scoring.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dirty="0">
                <a:solidFill>
                  <a:schemeClr val="accent1"/>
                </a:solidFill>
              </a:rPr>
              <a:t>Problem Statement:</a:t>
            </a:r>
            <a:endParaRPr lang="en-US" altLang="en-US" sz="3600" dirty="0">
              <a:solidFill>
                <a:schemeClr val="accent1"/>
              </a:solidFill>
            </a:endParaRPr>
          </a:p>
        </p:txBody>
      </p:sp>
      <p:pic>
        <p:nvPicPr>
          <p:cNvPr id="2" name="Picture 1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05" y="132080"/>
            <a:ext cx="1741170" cy="575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9"/>
          <p:cNvSpPr txBox="1"/>
          <p:nvPr/>
        </p:nvSpPr>
        <p:spPr>
          <a:xfrm>
            <a:off x="0" y="80645"/>
            <a:ext cx="3086735" cy="76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Flowchart:</a:t>
            </a:r>
            <a:endParaRPr lang="en-US"/>
          </a:p>
        </p:txBody>
      </p:sp>
      <p:pic>
        <p:nvPicPr>
          <p:cNvPr id="11" name="Picture 10" descr="im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6385" y="80645"/>
            <a:ext cx="1554480" cy="51431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0" y="30480"/>
            <a:ext cx="5895340" cy="67970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14960" y="160655"/>
            <a:ext cx="9083040" cy="63563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Algorithm:</a:t>
            </a:r>
            <a:endParaRPr lang="en-US" altLang="en-US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751205" y="664210"/>
            <a:ext cx="10820400" cy="61937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just"/>
            <a:r>
              <a:rPr lang="en-US" altLang="en-US" sz="1300" dirty="0"/>
              <a:t>Start</a:t>
            </a:r>
            <a:endParaRPr lang="en-US" altLang="en-US" sz="1300" dirty="0"/>
          </a:p>
          <a:p>
            <a:pPr algn="just"/>
            <a:r>
              <a:rPr lang="en-US" altLang="en-US" sz="1300" dirty="0"/>
              <a:t> Initialize users map</a:t>
            </a:r>
            <a:endParaRPr lang="en-US" altLang="en-US" sz="1300" dirty="0"/>
          </a:p>
          <a:p>
            <a:pPr algn="just"/>
            <a:r>
              <a:rPr lang="en-US" altLang="en-US" sz="1300" dirty="0"/>
              <a:t> Loop until user exits:</a:t>
            </a:r>
            <a:endParaRPr lang="en-US" altLang="en-US" sz="1300" dirty="0"/>
          </a:p>
          <a:p>
            <a:pPr algn="just"/>
            <a:r>
              <a:rPr lang="en-US" altLang="en-US" sz="1300" dirty="0"/>
              <a:t> Display Main Menu</a:t>
            </a:r>
            <a:endParaRPr lang="en-US" altLang="en-US" sz="1300" dirty="0"/>
          </a:p>
          <a:p>
            <a:pPr algn="just"/>
            <a:r>
              <a:rPr lang="en-US" altLang="en-US" sz="1300" dirty="0"/>
              <a:t> Input user choice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Case 1: Add new user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Input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Store user in map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2: Process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Verify user existence in map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transaction details (amount, location, device)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Get current time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Check for fraud (Amount, Location, Device, Time)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If flagged, abort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Else, accept and log transaction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3: Show transaction history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Display user’s transaction history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4: Calculate average risk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Calculate and display average risk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Case 5: Show user details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Input account number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                     Display user details (name, account number, bank)</a:t>
            </a:r>
            <a:endParaRPr lang="en-US" altLang="en-US" sz="1300" dirty="0"/>
          </a:p>
          <a:p>
            <a:pPr algn="just">
              <a:lnSpc>
                <a:spcPct val="100000"/>
              </a:lnSpc>
            </a:pPr>
            <a:r>
              <a:rPr lang="en-US" altLang="en-US" sz="1300" dirty="0"/>
              <a:t>              Case 6: Exit</a:t>
            </a:r>
            <a:endParaRPr lang="en-US" altLang="en-US" sz="1300" dirty="0"/>
          </a:p>
          <a:p>
            <a:pPr algn="just"/>
            <a:r>
              <a:rPr lang="en-US" altLang="en-US" sz="1300" dirty="0"/>
              <a:t>                Exit the loop</a:t>
            </a:r>
            <a:endParaRPr lang="en-US" altLang="en-US" sz="1300" dirty="0"/>
          </a:p>
          <a:p>
            <a:pPr algn="just"/>
            <a:r>
              <a:rPr lang="en-US" altLang="en-US" sz="1300" dirty="0"/>
              <a:t>    End Loop</a:t>
            </a:r>
            <a:endParaRPr lang="en-US" altLang="en-US" sz="1300" dirty="0"/>
          </a:p>
          <a:p>
            <a:pPr algn="just"/>
            <a:r>
              <a:rPr lang="en-US" altLang="en-US" sz="1300" dirty="0"/>
              <a:t>End</a:t>
            </a:r>
            <a:endParaRPr lang="en-US" altLang="en-US" sz="1300" dirty="0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45" y="71120"/>
            <a:ext cx="1737360" cy="574851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MH_Others_2"/>
          <p:cNvCxnSpPr/>
          <p:nvPr>
            <p:custDataLst>
              <p:tags r:id="rId1"/>
            </p:custDataLst>
          </p:nvPr>
        </p:nvCxnSpPr>
        <p:spPr>
          <a:xfrm>
            <a:off x="6287135" y="5382895"/>
            <a:ext cx="4204335" cy="0"/>
          </a:xfrm>
          <a:prstGeom prst="line">
            <a:avLst/>
          </a:prstGeom>
          <a:ln w="317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Others_3"/>
          <p:cNvSpPr txBox="1"/>
          <p:nvPr>
            <p:custDataLst>
              <p:tags r:id="rId2"/>
            </p:custDataLst>
          </p:nvPr>
        </p:nvSpPr>
        <p:spPr>
          <a:xfrm>
            <a:off x="734108" y="889609"/>
            <a:ext cx="3469544" cy="4768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 algn="ctr"/>
            <a:endParaRPr lang="en-US" altLang="zh-CN" sz="4400" dirty="0">
              <a:solidFill>
                <a:srgbClr val="B2B2B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9700" y="151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</a:rPr>
              <a:t>Functional Requirements: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5920" y="459105"/>
            <a:ext cx="10931525" cy="6330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1.Transaction Profiling: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Maintain a historical record of user transactions (amount, location, time, device).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 Enable real-time retrieval of transaction history for fraud analysis.</a:t>
            </a: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  2. Rule-based Fraud Detection: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Implement rules to flag suspicious transactions based on predefined criteria (e.g., amount, device, location, time).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Support dynamic updating of rules by administrators.</a:t>
            </a:r>
            <a:endParaRPr lang="en-US" altLang="en-US"/>
          </a:p>
          <a:p>
            <a:r>
              <a:rPr lang="en-US" altLang="en-US"/>
              <a:t>  </a:t>
            </a:r>
            <a:endParaRPr lang="en-US" altLang="en-US"/>
          </a:p>
          <a:p>
            <a:r>
              <a:rPr lang="en-US" altLang="en-US"/>
              <a:t>  3. Transaction Scoring: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Assign a fraud risk score to each transaction based on its characteristics.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Store flagged transactions with risk scores for prioritization.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4. Alerts and Notifications: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Generate alerts for flagged transactions.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Send notifications to relevant parties (e.g., user, fraud analyst) for further action.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  5. Real-time Processing: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Process incoming transactions in real-time to detect fraud immediately.</a:t>
            </a:r>
            <a:endParaRPr lang="en-US" altLang="en-US"/>
          </a:p>
          <a:p>
            <a:r>
              <a:rPr lang="en-US" altLang="en-US"/>
              <a:t>  </a:t>
            </a:r>
            <a:endParaRPr lang="en-US" altLang="en-US"/>
          </a:p>
          <a:p>
            <a:r>
              <a:rPr lang="en-US" altLang="en-US"/>
              <a:t>  6. User Management: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Manage user profiles, including device and location history.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Allow manual input of suspicious transactions by analysts.</a:t>
            </a:r>
            <a:endParaRPr lang="en-US" altLang="en-US"/>
          </a:p>
        </p:txBody>
      </p:sp>
      <p:pic>
        <p:nvPicPr>
          <p:cNvPr id="5" name="Picture 4" descr="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s_3"/>
          <p:cNvSpPr txBox="1"/>
          <p:nvPr>
            <p:custDataLst>
              <p:tags r:id="rId1"/>
            </p:custDataLst>
          </p:nvPr>
        </p:nvSpPr>
        <p:spPr>
          <a:xfrm>
            <a:off x="266700" y="261620"/>
            <a:ext cx="7454265" cy="713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cs typeface="+mj-lt"/>
                <a:sym typeface="+mn-ea"/>
              </a:rPr>
              <a:t>Non-Functional Requirements:</a:t>
            </a:r>
            <a:endParaRPr lang="en-US" altLang="en-US" sz="3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cs typeface="+mj-lt"/>
            </a:endParaRPr>
          </a:p>
          <a:p>
            <a:pPr algn="ctr"/>
            <a:endParaRPr lang="en-US" altLang="en-US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黑体" panose="02010609060101010101" pitchFamily="49" charset="-122"/>
              <a:cs typeface="+mj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7420" y="893445"/>
            <a:ext cx="117773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1.Performance: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Ensure the system can process transactions within 1 second for real-time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2.Scalability: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Handle high transaction volumes during peak times without performance degradation.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3.Accuracy: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Minimize false positives and false negatives in fraud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4.Security: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Protect sensitive transaction data with encryption and secure access controls.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Ensure compliance with relevant financial regulations and standards 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114300" y="382270"/>
            <a:ext cx="5897880" cy="883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Time Complexity:</a:t>
            </a:r>
            <a:endParaRPr lang="en-US" altLang="en-US" sz="4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altLang="en-US" sz="4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31240" y="1025525"/>
            <a:ext cx="6105525" cy="359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en-US"/>
              <a:t>Add New User: O(logn)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Transaction Processing: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Show Transaction History: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Calculate Average Risk: O(m)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Show User Details: O(1)</a:t>
            </a:r>
            <a:endParaRPr lang="en-US" altLang="en-US"/>
          </a:p>
          <a:p>
            <a:pPr>
              <a:lnSpc>
                <a:spcPct val="150000"/>
              </a:lnSpc>
            </a:pP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b="1"/>
              <a:t>Space Complexity:</a:t>
            </a:r>
            <a:r>
              <a:rPr lang="en-US" altLang="en-US"/>
              <a:t> O(n×m),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where n is the number of users and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m is the average number of transactions per user.</a:t>
            </a:r>
            <a:endParaRPr lang="en-US" altLang="en-US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737360" cy="57485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H_Others_3"/>
          <p:cNvSpPr txBox="1"/>
          <p:nvPr>
            <p:custDataLst>
              <p:tags r:id="rId1"/>
            </p:custDataLst>
          </p:nvPr>
        </p:nvSpPr>
        <p:spPr>
          <a:xfrm>
            <a:off x="215900" y="280035"/>
            <a:ext cx="4709160" cy="476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zh-CN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黑体" panose="02010609060101010101" pitchFamily="49" charset="-122"/>
                <a:cs typeface="+mj-lt"/>
              </a:rPr>
              <a:t>APPLICATION: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黑体" panose="02010609060101010101" pitchFamily="49" charset="-122"/>
              <a:cs typeface="+mj-lt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72440" y="1015365"/>
            <a:ext cx="10962005" cy="5425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00100" lvl="1" indent="-342900">
              <a:buFont typeface="+mj-lt"/>
              <a:buAutoNum type="arabicPeriod"/>
            </a:pPr>
            <a:r>
              <a:rPr lang="en-US" altLang="en-US"/>
              <a:t>Banking Sector: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Detect fraudulent activities in credit card and debit card transactions.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Monitor wire transfers for unusual patterns or amounts.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unauthorized access to online banking accounts.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E-commerce: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Flag suspicious transactions in online purchases, such as high-value orders or transactions from new devices.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Prevent payment fraud by identifying discrepancies in user profiles and behavior.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Insurance: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fraudulent claims by analyzing patterns of payouts and claim requests.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Flag transactions linked to unusual locations or accounts.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Health Sector: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Identify fraud in health insurance transactions or claims.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Detect animalies in payments for medical sevices or prescriptions.</a:t>
            </a:r>
            <a:endParaRPr lang="en-US" altLang="en-US"/>
          </a:p>
        </p:txBody>
      </p:sp>
      <p:pic>
        <p:nvPicPr>
          <p:cNvPr id="3" name="Picture 2" descr="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945" y="71120"/>
            <a:ext cx="1550670" cy="5130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45622"/>
  <p:tag name="MH_LIBRARY" val="GRAPHIC"/>
  <p:tag name="MH_ORDER" val="Freeform 9"/>
</p:tagLst>
</file>

<file path=ppt/tags/tag10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TAG_VERSION" val="1.0"/>
  <p:tag name="KSO_WM_SLIDE_POSITION" val="66*144"/>
  <p:tag name="KSO_WM_SLIDE_SIZE" val="828*343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3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51026160412"/>
  <p:tag name="MH_LIBRARY" val="GRAPHIC"/>
  <p:tag name="KSO_WM_TEMPLATE_CATEGORY" val="custom"/>
  <p:tag name="KSO_WM_TEMPLATE_INDEX" val="160564"/>
  <p:tag name="KSO_WM_SLIDE_ID" val="custom160564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TAG_VERSION" val="1.0"/>
  <p:tag name="KSO_WM_SLIDE_POSITION" val="66*138"/>
  <p:tag name="KSO_WM_SLIDE_SIZE" val="828*343"/>
</p:tagLst>
</file>

<file path=ppt/tags/tag14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4"/>
  <p:tag name="KSO_WM_SLIDE_INDEX" val="4"/>
  <p:tag name="KSO_WM_SLIDE_ITEM_CNT" val="2"/>
  <p:tag name="KSO_WM_SLIDE_LAYOUT" val="f_d_a"/>
  <p:tag name="KSO_WM_SLIDE_LAYOUT_CNT" val="1_1_1"/>
  <p:tag name="KSO_WM_SLIDE_TYPE" val="text"/>
  <p:tag name="KSO_WM_BEAUTIFY_FLAG" val="#wm#"/>
  <p:tag name="KSO_WM_SLIDE_POSITION" val="66*36"/>
  <p:tag name="KSO_WM_SLIDE_SIZE" val="828*426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5*a*1"/>
  <p:tag name="KSO_WM_UNIT_CLEAR" val="1"/>
  <p:tag name="KSO_WM_UNIT_LAYERLEVEL" val="1"/>
  <p:tag name="KSO_WM_UNIT_VALUE" val="21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5*f*1"/>
  <p:tag name="KSO_WM_UNIT_CLEAR" val="1"/>
  <p:tag name="KSO_WM_UNIT_LAYERLEVEL" val="1"/>
  <p:tag name="KSO_WM_UNIT_VALUE" val="76"/>
  <p:tag name="KSO_WM_UNIT_HIGHLIGHT" val="0"/>
  <p:tag name="KSO_WM_UNIT_COMPATIBLE" val="0"/>
  <p:tag name="KSO_WM_UNIT_PRESET_TEXT_INDEX" val="4"/>
  <p:tag name="KSO_WM_UNIT_PRESET_TEXT_LEN" val="57"/>
</p:tagLst>
</file>

<file path=ppt/tags/tag17.xml><?xml version="1.0" encoding="utf-8"?>
<p:tagLst xmlns:p="http://schemas.openxmlformats.org/presentationml/2006/main">
  <p:tag name="KSO_WM_TEMPLATE_CATEGORY" val="custom"/>
  <p:tag name="KSO_WM_TEMPLATE_INDEX" val="160564"/>
  <p:tag name="KSO_WM_TAG_VERSION" val="1.0"/>
  <p:tag name="KSO_WM_SLIDE_ID" val="custom160564_5"/>
  <p:tag name="KSO_WM_SLIDE_INDEX" val="5"/>
  <p:tag name="KSO_WM_SLIDE_ITEM_CNT" val="2"/>
  <p:tag name="KSO_WM_SLIDE_LAYOUT" val="a_d_f"/>
  <p:tag name="KSO_WM_SLIDE_LAYOUT_CNT" val="1_1_1"/>
  <p:tag name="KSO_WM_SLIDE_TYPE" val="text"/>
  <p:tag name="KSO_WM_BEAUTIFY_FLAG" val="#wm#"/>
  <p:tag name="KSO_WM_SLIDE_POSITION" val="122*101"/>
  <p:tag name="KSO_WM_SLIDE_SIZE" val="715*419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MH" val="20150923145210"/>
  <p:tag name="MH_LIBRARY" val="CONTENTS"/>
  <p:tag name="MH_TYPE" val="OTHERS"/>
  <p:tag name="ID" val="553526"/>
  <p:tag name="KSO_WM_UNIT_TYPE" val="l_i"/>
  <p:tag name="KSO_WM_UNIT_INDEX" val="1_4"/>
  <p:tag name="KSO_WM_UNIT_ID" val="custom160564_7*l_i*1_4"/>
  <p:tag name="KSO_WM_UNIT_CLEAR" val="1"/>
  <p:tag name="KSO_WM_UNIT_LAYERLEVEL" val="1_1"/>
  <p:tag name="KSO_WM_DIAGRAM_GROUP_CODE" val="l1-1"/>
  <p:tag name="KSO_WM_DIAGRAM_VIRTUALLY_FRAME" val="{&quot;height&quot;:298.87456692913383,&quot;left&quot;:128.3814173228346,&quot;top&quot;:124.9872440944882,&quot;width&quot;:697.7185826771654}"/>
</p:tagLst>
</file>

<file path=ppt/tags/tag19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.xml><?xml version="1.0" encoding="utf-8"?>
<p:tagLst xmlns:p="http://schemas.openxmlformats.org/presentationml/2006/main">
  <p:tag name="MH" val="20150923145622"/>
  <p:tag name="MH_LIBRARY" val="GRAPHIC"/>
  <p:tag name="MH_ORDER" val="Straight Connector 13"/>
</p:tagLst>
</file>

<file path=ppt/tags/tag20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7"/>
  <p:tag name="KSO_WM_SLIDE_INDEX" val="7"/>
  <p:tag name="KSO_WM_SLIDE_ITEM_CNT" val="2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2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3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4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5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6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9"/>
  <p:tag name="KSO_WM_SLIDE_INDEX" val="9"/>
  <p:tag name="KSO_WM_SLIDE_ITEM_CNT" val="4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564"/>
</p:tagLst>
</file>

<file path=ppt/tags/tag28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29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0"/>
  <p:tag name="KSO_WM_SLIDE_INDEX" val="10"/>
  <p:tag name="KSO_WM_SLIDE_ITEM_CNT" val="5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30.xml><?xml version="1.0" encoding="utf-8"?>
<p:tagLst xmlns:p="http://schemas.openxmlformats.org/presentationml/2006/main">
  <p:tag name="MH" val="20150923145210"/>
  <p:tag name="MH_LIBRARY" val="CONTENTS"/>
  <p:tag name="MH_TYPE" val="OTHERS"/>
  <p:tag name="ID" val="553526"/>
  <p:tag name="KSO_WM_TAG_VERSION" val="1.0"/>
  <p:tag name="KSO_WM_BEAUTIFY_FLAG" val="#wm#"/>
  <p:tag name="KSO_WM_UNIT_TYPE" val="i"/>
  <p:tag name="KSO_WM_UNIT_ID" val="custom160564_6*i*7"/>
  <p:tag name="KSO_WM_TEMPLATE_CATEGORY" val="custom"/>
  <p:tag name="KSO_WM_TEMPLATE_INDEX" val="160564"/>
  <p:tag name="KSO_WM_UNIT_INDEX" val="7"/>
</p:tagLst>
</file>

<file path=ppt/tags/tag31.xml><?xml version="1.0" encoding="utf-8"?>
<p:tagLst xmlns:p="http://schemas.openxmlformats.org/presentationml/2006/main">
  <p:tag name="MH" val="20150923145210"/>
  <p:tag name="MH_LIBRARY" val="CONTENTS"/>
  <p:tag name="MH_AUTOCOLOR" val="TRUE"/>
  <p:tag name="MH_TYPE" val="CONTENTS"/>
  <p:tag name="ID" val="553526"/>
  <p:tag name="KSO_WM_TEMPLATE_CATEGORY" val="custom"/>
  <p:tag name="KSO_WM_TEMPLATE_INDEX" val="160564"/>
  <p:tag name="KSO_WM_TAG_VERSION" val="1.0"/>
  <p:tag name="KSO_WM_SLIDE_ID" val="custom160564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56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b"/>
  <p:tag name="KSO_WM_UNIT_INDEX" val="1"/>
  <p:tag name="KSO_WM_UNIT_ID" val="custom160564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EMPLATE_THUMBS_INDEX" val="1、4、5、8、12、16、19、25、27、28、29"/>
  <p:tag name="KSO_WM_TEMPLATE_CATEGORY" val="custom"/>
  <p:tag name="KSO_WM_TEMPLATE_INDEX" val="160564"/>
  <p:tag name="KSO_WM_TAG_VERSION" val="1.0"/>
  <p:tag name="KSO_WM_SLIDE_ID" val="custom160564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a"/>
  <p:tag name="KSO_WM_UNIT_INDEX" val="1"/>
  <p:tag name="KSO_WM_UNIT_ID" val="custom160564_2*a*1"/>
  <p:tag name="KSO_WM_UNIT_CLEAR" val="1"/>
  <p:tag name="KSO_WM_UNIT_LAYERLEVEL" val="1"/>
  <p:tag name="KSO_WM_UNIT_VALUE" val="5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564"/>
  <p:tag name="KSO_WM_UNIT_TYPE" val="f"/>
  <p:tag name="KSO_WM_UNIT_INDEX" val="1"/>
  <p:tag name="KSO_WM_UNIT_ID" val="custom160564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heme/theme1.xml><?xml version="1.0" encoding="utf-8"?>
<a:theme xmlns:a="http://schemas.openxmlformats.org/drawingml/2006/main" name="Office Theme">
  <a:themeElements>
    <a:clrScheme name="160564">
      <a:dk1>
        <a:srgbClr val="2F2F2F"/>
      </a:dk1>
      <a:lt1>
        <a:srgbClr val="F7F7F7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5396</Words>
  <Application>WPS Presentation</Application>
  <PresentationFormat>宽屏</PresentationFormat>
  <Paragraphs>162</Paragraphs>
  <Slides>12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黑体</vt:lpstr>
      <vt:lpstr>Wingdings 3</vt:lpstr>
      <vt:lpstr>Symbol</vt:lpstr>
      <vt:lpstr>Arial Narrow</vt:lpstr>
      <vt:lpstr>Calibri</vt:lpstr>
      <vt:lpstr>Microsoft YaHei</vt:lpstr>
      <vt:lpstr>Arial Unicode MS</vt:lpstr>
      <vt:lpstr>Office Theme</vt:lpstr>
      <vt:lpstr>Fraud Detection In Financial Transactions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Future Scope: 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206</cp:revision>
  <dcterms:created xsi:type="dcterms:W3CDTF">2015-09-21T02:24:00Z</dcterms:created>
  <dcterms:modified xsi:type="dcterms:W3CDTF">2025-01-22T05:56:26Z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1033-12.2.0.19805</vt:lpwstr>
  </property>
  <property fmtid="{D5CDD505-2E9C-101B-9397-08002B2CF9AE}" pid="3" name="ICV">
    <vt:lpwstr>DAE24CC351FE48FC86BF461E02A2884F_13</vt:lpwstr>
  </property>
</Properties>
</file>