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57" r:id="rId2"/>
    <p:sldId id="258" r:id="rId3"/>
    <p:sldId id="259" r:id="rId4"/>
    <p:sldId id="346" r:id="rId5"/>
    <p:sldId id="279" r:id="rId6"/>
    <p:sldId id="344" r:id="rId7"/>
    <p:sldId id="329" r:id="rId8"/>
    <p:sldId id="262" r:id="rId9"/>
    <p:sldId id="263" r:id="rId10"/>
    <p:sldId id="345" r:id="rId11"/>
    <p:sldId id="275" r:id="rId12"/>
    <p:sldId id="276" r:id="rId13"/>
    <p:sldId id="277" r:id="rId14"/>
    <p:sldId id="264" r:id="rId15"/>
    <p:sldId id="265" r:id="rId16"/>
    <p:sldId id="266" r:id="rId17"/>
    <p:sldId id="348" r:id="rId18"/>
    <p:sldId id="349" r:id="rId19"/>
    <p:sldId id="350" r:id="rId20"/>
    <p:sldId id="267" r:id="rId21"/>
    <p:sldId id="347"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B9F9F-682F-49DC-9604-1031020099E5}"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1D1C4-700E-448C-952C-AB8CAD49DEB7}" type="slidenum">
              <a:rPr lang="en-IN" smtClean="0"/>
              <a:t>‹#›</a:t>
            </a:fld>
            <a:endParaRPr lang="en-IN"/>
          </a:p>
        </p:txBody>
      </p:sp>
    </p:spTree>
    <p:extLst>
      <p:ext uri="{BB962C8B-B14F-4D97-AF65-F5344CB8AC3E}">
        <p14:creationId xmlns:p14="http://schemas.microsoft.com/office/powerpoint/2010/main" val="403843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964050-85DF-4D1D-9A33-452B5B1948B2}" type="slidenum">
              <a:rPr lang="en-US" smtClean="0"/>
              <a:pPr/>
              <a:t>8</a:t>
            </a:fld>
            <a:endParaRPr lang="en-US"/>
          </a:p>
        </p:txBody>
      </p:sp>
    </p:spTree>
    <p:extLst>
      <p:ext uri="{BB962C8B-B14F-4D97-AF65-F5344CB8AC3E}">
        <p14:creationId xmlns:p14="http://schemas.microsoft.com/office/powerpoint/2010/main" val="3874400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D97B-DE82-437F-F301-8BCC12298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421612-87E0-0FD0-D86E-5DFB2FDA0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97DEBB-87E6-B65D-C6EE-A2B804C77D46}"/>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5" name="Footer Placeholder 4">
            <a:extLst>
              <a:ext uri="{FF2B5EF4-FFF2-40B4-BE49-F238E27FC236}">
                <a16:creationId xmlns:a16="http://schemas.microsoft.com/office/drawing/2014/main" id="{805BE29E-AB69-6F9D-15A2-EEF9C1635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004E9-635D-C3AA-3964-923795AA0F40}"/>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255667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5B70-F603-EFFB-AA2C-925CFE1DCF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0DC8AA-C2C9-B598-B4C6-4757C4531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7D7C9E-119D-0ECD-7D92-6EC75070DA63}"/>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5" name="Footer Placeholder 4">
            <a:extLst>
              <a:ext uri="{FF2B5EF4-FFF2-40B4-BE49-F238E27FC236}">
                <a16:creationId xmlns:a16="http://schemas.microsoft.com/office/drawing/2014/main" id="{2A1856FC-BBA4-4BC6-84ED-DC9264681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C4B719-0DAF-ED2F-F66F-B6021C197A59}"/>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106443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47DD6-C9AF-C900-EEB1-37E12DCC5E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3A618E-D3F4-0767-CD17-BBC0807BC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54CA33-5E74-0BF3-EFAA-EF56B571CF89}"/>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5" name="Footer Placeholder 4">
            <a:extLst>
              <a:ext uri="{FF2B5EF4-FFF2-40B4-BE49-F238E27FC236}">
                <a16:creationId xmlns:a16="http://schemas.microsoft.com/office/drawing/2014/main" id="{0A038F3E-51A2-ACC7-0AFB-633246610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F8EE4-FEEF-A21E-9419-E44264B9B483}"/>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289192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88C5-53D7-7863-B49A-8DE6EBACC9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4B6EED-F84D-497C-4E6D-F6DE2C6FF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E7DF4-46C7-FC8F-8420-0E23648DC714}"/>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5" name="Footer Placeholder 4">
            <a:extLst>
              <a:ext uri="{FF2B5EF4-FFF2-40B4-BE49-F238E27FC236}">
                <a16:creationId xmlns:a16="http://schemas.microsoft.com/office/drawing/2014/main" id="{B74857FE-EAA1-9463-D1DF-65613BC47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462363-88A8-291C-B7B3-838E073CB1EE}"/>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344877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6F26-3DFE-4471-87B3-ABF19BF61C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A07F56-A279-495A-5650-5F0F025D0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064B8-4FA5-9BE9-65BB-4749715981CD}"/>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5" name="Footer Placeholder 4">
            <a:extLst>
              <a:ext uri="{FF2B5EF4-FFF2-40B4-BE49-F238E27FC236}">
                <a16:creationId xmlns:a16="http://schemas.microsoft.com/office/drawing/2014/main" id="{F0728EBF-29F0-A503-5151-3ADB838B7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570E7-779A-07B7-5BAF-1847C951AC60}"/>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340701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09F3-C5BD-1A1F-4338-5D6D0C4B8B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D96F84-6E2E-3146-0E40-108B0FA79C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3FDF31-2DCA-3594-6540-D50952FA12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80D8F8-4353-9AFE-691B-E82A6B0B10B7}"/>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6" name="Footer Placeholder 5">
            <a:extLst>
              <a:ext uri="{FF2B5EF4-FFF2-40B4-BE49-F238E27FC236}">
                <a16:creationId xmlns:a16="http://schemas.microsoft.com/office/drawing/2014/main" id="{FF1CED3B-9BA8-F573-A64F-ECA7DD8C3E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ED51DC-6B08-F045-1B6C-E64543D71159}"/>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163584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72C5-3BDF-8ED8-D0F0-161E16D98D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A34935-DD74-4EE4-C55D-562ABDEB5C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4D8039-0DB0-B0D5-F151-5DF888FD29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0B4048-33D4-21D0-D06C-48961B5B8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AE3F65-5471-0232-38E2-84ED0549E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30C689-4025-BD59-D6B3-E3BEF685E9CF}"/>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8" name="Footer Placeholder 7">
            <a:extLst>
              <a:ext uri="{FF2B5EF4-FFF2-40B4-BE49-F238E27FC236}">
                <a16:creationId xmlns:a16="http://schemas.microsoft.com/office/drawing/2014/main" id="{C110F426-75BF-A457-FC28-F515A30C95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1F77C1-871E-E64C-3A74-C592A35143C8}"/>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96587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0C3E-327E-204A-8FCB-F6DB80DD80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A11757-848B-1E5F-82F1-3A9CBF446F01}"/>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4" name="Footer Placeholder 3">
            <a:extLst>
              <a:ext uri="{FF2B5EF4-FFF2-40B4-BE49-F238E27FC236}">
                <a16:creationId xmlns:a16="http://schemas.microsoft.com/office/drawing/2014/main" id="{A32EBBFF-AC7B-0ECB-AF4F-DA247956A3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EB7046-E786-2552-C70C-C339964F29CC}"/>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245789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6B162-8314-F4F2-C2F8-3EF28B63354E}"/>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3" name="Footer Placeholder 2">
            <a:extLst>
              <a:ext uri="{FF2B5EF4-FFF2-40B4-BE49-F238E27FC236}">
                <a16:creationId xmlns:a16="http://schemas.microsoft.com/office/drawing/2014/main" id="{E996A2AF-00C5-C9E3-8D25-48016E93C8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0A7ECA-B786-42E8-6E11-F63F9EEA12C7}"/>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331854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DD87-39F6-153E-0EC3-A411C5C99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317E7B-E127-0E24-B4AE-5D5462AED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8F9A42-EFC2-F289-06A1-65C275BEE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FDE47-2F3B-17AC-BA5B-05A31FF25FEE}"/>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6" name="Footer Placeholder 5">
            <a:extLst>
              <a:ext uri="{FF2B5EF4-FFF2-40B4-BE49-F238E27FC236}">
                <a16:creationId xmlns:a16="http://schemas.microsoft.com/office/drawing/2014/main" id="{9EDD6064-C7FD-3F19-0629-7F93DE277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DC921-18C9-7ADA-74AB-F3BE13694B02}"/>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333565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6DC3-A056-88AF-F74B-7B21D35C4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DE2D95-59C3-7FF5-E09B-71E2D9FA1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4F425C9-305E-1E78-E5D7-B857AB3A5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70A1E-A01A-AA6C-72F9-B7652ECF26CB}"/>
              </a:ext>
            </a:extLst>
          </p:cNvPr>
          <p:cNvSpPr>
            <a:spLocks noGrp="1"/>
          </p:cNvSpPr>
          <p:nvPr>
            <p:ph type="dt" sz="half" idx="10"/>
          </p:nvPr>
        </p:nvSpPr>
        <p:spPr/>
        <p:txBody>
          <a:bodyPr/>
          <a:lstStyle/>
          <a:p>
            <a:fld id="{601D01CE-CBBB-49DA-9D1F-13B50BB5EE49}" type="datetimeFigureOut">
              <a:rPr lang="en-IN" smtClean="0"/>
              <a:t>13-01-2024</a:t>
            </a:fld>
            <a:endParaRPr lang="en-IN"/>
          </a:p>
        </p:txBody>
      </p:sp>
      <p:sp>
        <p:nvSpPr>
          <p:cNvPr id="6" name="Footer Placeholder 5">
            <a:extLst>
              <a:ext uri="{FF2B5EF4-FFF2-40B4-BE49-F238E27FC236}">
                <a16:creationId xmlns:a16="http://schemas.microsoft.com/office/drawing/2014/main" id="{72155EBE-3C3E-4789-9F2C-C1AFA809ED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429E8D-94FA-8DEA-2D14-048683655EB9}"/>
              </a:ext>
            </a:extLst>
          </p:cNvPr>
          <p:cNvSpPr>
            <a:spLocks noGrp="1"/>
          </p:cNvSpPr>
          <p:nvPr>
            <p:ph type="sldNum" sz="quarter" idx="12"/>
          </p:nvPr>
        </p:nvSpPr>
        <p:spPr/>
        <p:txBody>
          <a:bodyPr/>
          <a:lstStyle/>
          <a:p>
            <a:fld id="{10A87DE4-9963-45BA-AB4F-5155185F15AC}" type="slidenum">
              <a:rPr lang="en-IN" smtClean="0"/>
              <a:t>‹#›</a:t>
            </a:fld>
            <a:endParaRPr lang="en-IN"/>
          </a:p>
        </p:txBody>
      </p:sp>
    </p:spTree>
    <p:extLst>
      <p:ext uri="{BB962C8B-B14F-4D97-AF65-F5344CB8AC3E}">
        <p14:creationId xmlns:p14="http://schemas.microsoft.com/office/powerpoint/2010/main" val="404792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CAEB9-68AA-63C2-A08B-2FB7F66FE6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416EE4-40B1-6AD0-02C1-F912CF634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33B74-C2C6-5E1C-2645-F59B1B77F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D01CE-CBBB-49DA-9D1F-13B50BB5EE49}" type="datetimeFigureOut">
              <a:rPr lang="en-IN" smtClean="0"/>
              <a:t>13-01-2024</a:t>
            </a:fld>
            <a:endParaRPr lang="en-IN"/>
          </a:p>
        </p:txBody>
      </p:sp>
      <p:sp>
        <p:nvSpPr>
          <p:cNvPr id="5" name="Footer Placeholder 4">
            <a:extLst>
              <a:ext uri="{FF2B5EF4-FFF2-40B4-BE49-F238E27FC236}">
                <a16:creationId xmlns:a16="http://schemas.microsoft.com/office/drawing/2014/main" id="{3E21B7A9-4E84-EA79-0504-17E1FB541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6929C2-DE41-05EC-9A51-06CC93230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87DE4-9963-45BA-AB4F-5155185F15AC}" type="slidenum">
              <a:rPr lang="en-IN" smtClean="0"/>
              <a:t>‹#›</a:t>
            </a:fld>
            <a:endParaRPr lang="en-IN"/>
          </a:p>
        </p:txBody>
      </p:sp>
    </p:spTree>
    <p:extLst>
      <p:ext uri="{BB962C8B-B14F-4D97-AF65-F5344CB8AC3E}">
        <p14:creationId xmlns:p14="http://schemas.microsoft.com/office/powerpoint/2010/main" val="23489011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797" y="2544417"/>
            <a:ext cx="9157647" cy="1224542"/>
          </a:xfrm>
        </p:spPr>
        <p:txBody>
          <a:bodyPr/>
          <a:lstStyle/>
          <a:p>
            <a:pPr algn="ctr">
              <a:lnSpc>
                <a:spcPct val="150000"/>
              </a:lnSpc>
            </a:pPr>
            <a:r>
              <a:rPr lang="en-US" sz="2400" b="1" dirty="0">
                <a:latin typeface="Times New Roman" panose="02020603050405020304" pitchFamily="18" charset="0"/>
                <a:cs typeface="Times New Roman" panose="02020603050405020304" pitchFamily="18" charset="0"/>
              </a:rPr>
              <a:t>A LOW-POWER AND HIGH-ACCURACY APPROXIMATE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MULTIPLIER WITH RECONFIGURABLE TRUNCATION</a:t>
            </a:r>
            <a:endParaRPr lang="en-US" sz="8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759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630" y="851963"/>
            <a:ext cx="9404723" cy="1400530"/>
          </a:xfrm>
        </p:spPr>
        <p:txBody>
          <a:bodyPr/>
          <a:lstStyle/>
          <a:p>
            <a:pPr algn="ctr"/>
            <a:r>
              <a:rPr lang="en-US" sz="2400" b="1" dirty="0">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1229519" y="1752980"/>
            <a:ext cx="8661456" cy="3715413"/>
          </a:xfrm>
        </p:spPr>
        <p:txBody>
          <a:bodyPr>
            <a:normAutofit/>
          </a:bodyPr>
          <a:lstStyle/>
          <a:p>
            <a:pPr algn="just"/>
            <a:r>
              <a:rPr lang="en-US" dirty="0">
                <a:latin typeface="Times New Roman" panose="02020603050405020304" pitchFamily="18" charset="0"/>
                <a:cs typeface="Times New Roman" panose="02020603050405020304" pitchFamily="18" charset="0"/>
              </a:rPr>
              <a:t>Power  consumption is more .</a:t>
            </a:r>
          </a:p>
          <a:p>
            <a:pPr algn="just"/>
            <a:r>
              <a:rPr lang="en-US" dirty="0">
                <a:latin typeface="Times New Roman" panose="02020603050405020304" pitchFamily="18" charset="0"/>
                <a:cs typeface="Times New Roman" panose="02020603050405020304" pitchFamily="18" charset="0"/>
              </a:rPr>
              <a:t>Area efficiency is less. </a:t>
            </a:r>
          </a:p>
          <a:p>
            <a:pPr algn="just"/>
            <a:r>
              <a:rPr lang="en-US" dirty="0">
                <a:latin typeface="Times New Roman" panose="02020603050405020304" pitchFamily="18" charset="0"/>
                <a:cs typeface="Times New Roman" panose="02020603050405020304" pitchFamily="18" charset="0"/>
              </a:rPr>
              <a:t>Delay is more</a:t>
            </a:r>
          </a:p>
        </p:txBody>
      </p:sp>
    </p:spTree>
    <p:extLst>
      <p:ext uri="{BB962C8B-B14F-4D97-AF65-F5344CB8AC3E}">
        <p14:creationId xmlns:p14="http://schemas.microsoft.com/office/powerpoint/2010/main" val="268853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B11B-A599-BDF1-AE0C-B9D106A326B5}"/>
              </a:ext>
            </a:extLst>
          </p:cNvPr>
          <p:cNvSpPr>
            <a:spLocks noGrp="1"/>
          </p:cNvSpPr>
          <p:nvPr>
            <p:ph type="title"/>
          </p:nvPr>
        </p:nvSpPr>
        <p:spPr>
          <a:xfrm>
            <a:off x="924406" y="204824"/>
            <a:ext cx="9404723" cy="567699"/>
          </a:xfrm>
        </p:spPr>
        <p:txBody>
          <a:bodyPr/>
          <a:lstStyle/>
          <a:p>
            <a:pPr algn="ctr"/>
            <a:r>
              <a:rPr lang="en-US" sz="2400" b="1" dirty="0">
                <a:latin typeface="Times New Roman" panose="02020603050405020304" pitchFamily="18" charset="0"/>
                <a:cs typeface="Times New Roman" panose="02020603050405020304" pitchFamily="18" charset="0"/>
              </a:rPr>
              <a:t>Proposed Method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B31E36-1DAA-93F5-471F-D64750200C8F}"/>
              </a:ext>
            </a:extLst>
          </p:cNvPr>
          <p:cNvSpPr>
            <a:spLocks noGrp="1"/>
          </p:cNvSpPr>
          <p:nvPr>
            <p:ph idx="1"/>
          </p:nvPr>
        </p:nvSpPr>
        <p:spPr>
          <a:xfrm>
            <a:off x="566229" y="980661"/>
            <a:ext cx="11264348" cy="5672515"/>
          </a:xfrm>
        </p:spPr>
        <p:txBody>
          <a:bodyPr>
            <a:normAutofit fontScale="92500" lnSpcReduction="2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multiplication that generates accurate results. First, accurate partial products are produced using 2-input AND gates, and later compressed by the accurate compressors. Finally, accurate adders sum the compressed partial products to generate the result.</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main differences between traditional multiplication and the proposed multiplication are the steps of generating partial products and compressing the partial products.</a:t>
            </a:r>
            <a:r>
              <a:rPr lang="en-US" dirty="0"/>
              <a:t> </a:t>
            </a:r>
            <a:r>
              <a:rPr lang="en-US" dirty="0">
                <a:latin typeface="Times New Roman" panose="02020603050405020304" pitchFamily="18" charset="0"/>
                <a:cs typeface="Times New Roman" panose="02020603050405020304" pitchFamily="18" charset="0"/>
              </a:rPr>
              <a:t>In the step of generating partial products, we use the dynamic input truncation that will be introduced</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high-accuracy and low-power approximate 4-2 compressor is proposed. The proposed 4-2 approximate compressor is shown in Fig below</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8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3EA30-1253-8882-1D7B-50382F23C2A4}"/>
              </a:ext>
            </a:extLst>
          </p:cNvPr>
          <p:cNvSpPr>
            <a:spLocks noGrp="1"/>
          </p:cNvSpPr>
          <p:nvPr>
            <p:ph idx="1"/>
          </p:nvPr>
        </p:nvSpPr>
        <p:spPr>
          <a:xfrm>
            <a:off x="291549" y="530088"/>
            <a:ext cx="11542642" cy="6175512"/>
          </a:xfrm>
        </p:spPr>
        <p:txBody>
          <a:bodyPr>
            <a:normAutofit fontScale="92500" lnSpcReduction="10000"/>
          </a:bodyPr>
          <a:lstStyle/>
          <a:p>
            <a:pPr algn="just">
              <a:lnSpc>
                <a:spcPct val="150000"/>
              </a:lnSpc>
              <a:spcAft>
                <a:spcPts val="800"/>
              </a:spcAft>
              <a:tabLst>
                <a:tab pos="1155700" algn="l"/>
              </a:tabLst>
            </a:pPr>
            <a:endParaRPr lang="en-US" dirty="0">
              <a:latin typeface="Times New Roman" panose="02020603050405020304" pitchFamily="18" charset="0"/>
              <a:cs typeface="Times New Roman" panose="02020603050405020304" pitchFamily="18" charset="0"/>
            </a:endParaRPr>
          </a:p>
          <a:p>
            <a:pPr algn="just">
              <a:lnSpc>
                <a:spcPct val="150000"/>
              </a:lnSpc>
              <a:spcAft>
                <a:spcPts val="800"/>
              </a:spcAft>
              <a:tabLst>
                <a:tab pos="1155700" algn="l"/>
              </a:tabLst>
            </a:pPr>
            <a:endParaRPr lang="en-US" dirty="0">
              <a:latin typeface="Times New Roman" panose="02020603050405020304" pitchFamily="18" charset="0"/>
              <a:cs typeface="Times New Roman" panose="02020603050405020304" pitchFamily="18" charset="0"/>
            </a:endParaRPr>
          </a:p>
          <a:p>
            <a:pPr marL="0" indent="0" algn="ctr">
              <a:lnSpc>
                <a:spcPct val="150000"/>
              </a:lnSpc>
              <a:spcAft>
                <a:spcPts val="800"/>
              </a:spcAft>
              <a:buNone/>
              <a:tabLst>
                <a:tab pos="1155700" algn="l"/>
              </a:tabLst>
            </a:pPr>
            <a:endParaRPr lang="en-US" dirty="0">
              <a:latin typeface="Times New Roman" panose="02020603050405020304" pitchFamily="18" charset="0"/>
              <a:cs typeface="Times New Roman" panose="02020603050405020304" pitchFamily="18" charset="0"/>
            </a:endParaRPr>
          </a:p>
          <a:p>
            <a:pPr marL="0" indent="0" algn="ctr">
              <a:lnSpc>
                <a:spcPct val="150000"/>
              </a:lnSpc>
              <a:spcAft>
                <a:spcPts val="800"/>
              </a:spcAft>
              <a:buNone/>
              <a:tabLst>
                <a:tab pos="1155700" algn="l"/>
              </a:tabLst>
            </a:pPr>
            <a:r>
              <a:rPr lang="en-US" dirty="0">
                <a:latin typeface="Times New Roman" panose="02020603050405020304" pitchFamily="18" charset="0"/>
                <a:cs typeface="Times New Roman" panose="02020603050405020304" pitchFamily="18" charset="0"/>
              </a:rPr>
              <a:t>Fig Gate-level implementation of proposed 4-2 compressor</a:t>
            </a:r>
          </a:p>
          <a:p>
            <a:pPr algn="just">
              <a:lnSpc>
                <a:spcPct val="150000"/>
              </a:lnSpc>
              <a:spcAft>
                <a:spcPts val="800"/>
              </a:spcAft>
              <a:tabLst>
                <a:tab pos="1155700" algn="l"/>
              </a:tabLst>
            </a:pPr>
            <a:endParaRPr lang="en-US" dirty="0">
              <a:latin typeface="Times New Roman" panose="02020603050405020304" pitchFamily="18" charset="0"/>
              <a:cs typeface="Times New Roman" panose="02020603050405020304" pitchFamily="18" charset="0"/>
            </a:endParaRPr>
          </a:p>
          <a:p>
            <a:pPr algn="just">
              <a:lnSpc>
                <a:spcPct val="150000"/>
              </a:lnSpc>
              <a:spcAft>
                <a:spcPts val="800"/>
              </a:spcAft>
              <a:tabLst>
                <a:tab pos="1155700" algn="l"/>
              </a:tabLst>
            </a:pPr>
            <a:r>
              <a:rPr lang="en-US" dirty="0">
                <a:latin typeface="Times New Roman" panose="02020603050405020304" pitchFamily="18" charset="0"/>
                <a:cs typeface="Times New Roman" panose="02020603050405020304" pitchFamily="18" charset="0"/>
              </a:rPr>
              <a:t>An incorrectly computed carry bit has a higher error distance than the sum bit, i.e., an incorrect carry bit produces two times ED of that produced by an incorrect sum bit, the carry bit in the proposed compressor is designed always to be correctly generated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C1B55E-6B10-804B-20EC-338D6B94B169}"/>
              </a:ext>
            </a:extLst>
          </p:cNvPr>
          <p:cNvPicPr>
            <a:picLocks noChangeAspect="1"/>
          </p:cNvPicPr>
          <p:nvPr/>
        </p:nvPicPr>
        <p:blipFill>
          <a:blip r:embed="rId2"/>
          <a:stretch>
            <a:fillRect/>
          </a:stretch>
        </p:blipFill>
        <p:spPr>
          <a:xfrm>
            <a:off x="4177145" y="669348"/>
            <a:ext cx="2895600" cy="1695450"/>
          </a:xfrm>
          <a:prstGeom prst="rect">
            <a:avLst/>
          </a:prstGeom>
        </p:spPr>
      </p:pic>
    </p:spTree>
    <p:extLst>
      <p:ext uri="{BB962C8B-B14F-4D97-AF65-F5344CB8AC3E}">
        <p14:creationId xmlns:p14="http://schemas.microsoft.com/office/powerpoint/2010/main" val="412272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443291-E54F-5E86-970F-311E0F470DF0}"/>
              </a:ext>
            </a:extLst>
          </p:cNvPr>
          <p:cNvPicPr>
            <a:picLocks noGrp="1" noChangeAspect="1"/>
          </p:cNvPicPr>
          <p:nvPr>
            <p:ph idx="1"/>
          </p:nvPr>
        </p:nvPicPr>
        <p:blipFill>
          <a:blip r:embed="rId2"/>
          <a:stretch>
            <a:fillRect/>
          </a:stretch>
        </p:blipFill>
        <p:spPr>
          <a:xfrm>
            <a:off x="4405745" y="706582"/>
            <a:ext cx="3380509" cy="4890005"/>
          </a:xfrm>
        </p:spPr>
      </p:pic>
      <p:sp>
        <p:nvSpPr>
          <p:cNvPr id="8" name="TextBox 7">
            <a:extLst>
              <a:ext uri="{FF2B5EF4-FFF2-40B4-BE49-F238E27FC236}">
                <a16:creationId xmlns:a16="http://schemas.microsoft.com/office/drawing/2014/main" id="{C1327B0A-8D82-D145-2225-78EE0C3CF891}"/>
              </a:ext>
            </a:extLst>
          </p:cNvPr>
          <p:cNvSpPr txBox="1"/>
          <p:nvPr/>
        </p:nvSpPr>
        <p:spPr>
          <a:xfrm>
            <a:off x="3657599" y="5966752"/>
            <a:ext cx="6096000" cy="369332"/>
          </a:xfrm>
          <a:prstGeom prst="rect">
            <a:avLst/>
          </a:prstGeom>
          <a:noFill/>
        </p:spPr>
        <p:txBody>
          <a:bodyPr wrap="square">
            <a:spAutoFit/>
          </a:bodyPr>
          <a:lstStyle/>
          <a:p>
            <a:r>
              <a:rPr lang="en-IN" dirty="0"/>
              <a:t>Fig 2. Proposed approximate multiplier</a:t>
            </a:r>
          </a:p>
        </p:txBody>
      </p:sp>
    </p:spTree>
    <p:extLst>
      <p:ext uri="{BB962C8B-B14F-4D97-AF65-F5344CB8AC3E}">
        <p14:creationId xmlns:p14="http://schemas.microsoft.com/office/powerpoint/2010/main" val="240065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567" y="800448"/>
            <a:ext cx="9404723" cy="554447"/>
          </a:xfrm>
        </p:spPr>
        <p:txBody>
          <a:bodyPr/>
          <a:lstStyle/>
          <a:p>
            <a:pPr algn="ctr"/>
            <a:r>
              <a:rPr lang="en-US" sz="2400" b="1" dirty="0">
                <a:solidFill>
                  <a:schemeClr val="accent4">
                    <a:lumMod val="40000"/>
                    <a:lumOff val="60000"/>
                  </a:schemeClr>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1761115" y="1835097"/>
            <a:ext cx="8946541" cy="4195481"/>
          </a:xfrm>
        </p:spPr>
        <p:txBody>
          <a:bodyPr>
            <a:normAutofit/>
          </a:bodyPr>
          <a:lstStyle/>
          <a:p>
            <a:pPr lvl="0"/>
            <a:r>
              <a:rPr lang="en-US" dirty="0">
                <a:latin typeface="Times New Roman" panose="02020603050405020304" pitchFamily="18" charset="0"/>
                <a:cs typeface="Times New Roman" panose="02020603050405020304" pitchFamily="18" charset="0"/>
              </a:rPr>
              <a:t>Power consumption is less.</a:t>
            </a:r>
            <a:endParaRPr lang="en-GB"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Area efficiency is high. </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Delay is less</a:t>
            </a:r>
          </a:p>
        </p:txBody>
      </p:sp>
    </p:spTree>
    <p:extLst>
      <p:ext uri="{BB962C8B-B14F-4D97-AF65-F5344CB8AC3E}">
        <p14:creationId xmlns:p14="http://schemas.microsoft.com/office/powerpoint/2010/main" val="4071093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7212"/>
          </a:xfrm>
        </p:spPr>
        <p:txBody>
          <a:bodyPr/>
          <a:lstStyle/>
          <a:p>
            <a:pPr algn="ctr"/>
            <a:r>
              <a:rPr lang="en-US" sz="2400" b="1" dirty="0">
                <a:solidFill>
                  <a:schemeClr val="accent4">
                    <a:lumMod val="40000"/>
                    <a:lumOff val="60000"/>
                  </a:schemeClr>
                </a:solidFill>
                <a:latin typeface="Times New Roman" panose="02020603050405020304" pitchFamily="18" charset="0"/>
                <a:cs typeface="Times New Roman" panose="02020603050405020304" pitchFamily="18" charset="0"/>
              </a:rPr>
              <a:t>Application</a:t>
            </a:r>
          </a:p>
        </p:txBody>
      </p:sp>
      <p:sp>
        <p:nvSpPr>
          <p:cNvPr id="3" name="Content Placeholder 2"/>
          <p:cNvSpPr>
            <a:spLocks noGrp="1"/>
          </p:cNvSpPr>
          <p:nvPr>
            <p:ph idx="1"/>
          </p:nvPr>
        </p:nvSpPr>
        <p:spPr>
          <a:xfrm>
            <a:off x="864773" y="1099930"/>
            <a:ext cx="8946541" cy="4195481"/>
          </a:xfrm>
        </p:spPr>
        <p:txBody>
          <a:bodyPr/>
          <a:lstStyle/>
          <a:p>
            <a:pPr lvl="0"/>
            <a:r>
              <a:rPr lang="en-US" sz="2000" dirty="0">
                <a:latin typeface="Times New Roman" panose="02020603050405020304" pitchFamily="18" charset="0"/>
                <a:cs typeface="Times New Roman" panose="02020603050405020304" pitchFamily="18" charset="0"/>
              </a:rPr>
              <a:t>DIP</a:t>
            </a:r>
            <a:endParaRPr lang="en-GB"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DSP applications</a:t>
            </a:r>
            <a:endParaRPr lang="en-GB"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In MAC Unit</a:t>
            </a:r>
            <a:endParaRPr lang="en-GB"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Image smoothening</a:t>
            </a:r>
            <a:endParaRPr lang="en-GB"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8039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solidFill>
                  <a:schemeClr val="accent4">
                    <a:lumMod val="40000"/>
                    <a:lumOff val="60000"/>
                  </a:schemeClr>
                </a:solidFill>
                <a:latin typeface="Times New Roman" panose="02020603050405020304" pitchFamily="18" charset="0"/>
                <a:cs typeface="Times New Roman" panose="02020603050405020304" pitchFamily="18" charset="0"/>
              </a:rPr>
              <a:t>Hardware &amp; Software Requirements</a:t>
            </a:r>
          </a:p>
        </p:txBody>
      </p:sp>
      <p:sp>
        <p:nvSpPr>
          <p:cNvPr id="3" name="Content Placeholder 2"/>
          <p:cNvSpPr>
            <a:spLocks noGrp="1"/>
          </p:cNvSpPr>
          <p:nvPr>
            <p:ph idx="1"/>
          </p:nvPr>
        </p:nvSpPr>
        <p:spPr>
          <a:xfrm>
            <a:off x="875201" y="1331259"/>
            <a:ext cx="8946541" cy="4195481"/>
          </a:xfrm>
        </p:spPr>
        <p:txBody>
          <a:bodyPr/>
          <a:lstStyle/>
          <a:p>
            <a:pPr lvl="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Xilinx Vivado Tool </a:t>
            </a:r>
          </a:p>
          <a:p>
            <a:pPr lvl="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HDL: Verilog</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39404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903" y="620143"/>
            <a:ext cx="9404723" cy="1092747"/>
          </a:xfrm>
        </p:spPr>
        <p:txBody>
          <a:bodyPr/>
          <a:lstStyle/>
          <a:p>
            <a:pPr algn="ctr"/>
            <a:r>
              <a:rPr lang="en-GB" sz="3600" dirty="0"/>
              <a:t>Results</a:t>
            </a:r>
            <a:endParaRPr lang="en-GB" dirty="0"/>
          </a:p>
        </p:txBody>
      </p:sp>
      <p:pic>
        <p:nvPicPr>
          <p:cNvPr id="4" name="Picture 3"/>
          <p:cNvPicPr/>
          <p:nvPr/>
        </p:nvPicPr>
        <p:blipFill>
          <a:blip r:embed="rId2"/>
          <a:stretch>
            <a:fillRect/>
          </a:stretch>
        </p:blipFill>
        <p:spPr>
          <a:xfrm>
            <a:off x="3230245" y="2171382"/>
            <a:ext cx="5731510" cy="2515235"/>
          </a:xfrm>
          <a:prstGeom prst="rect">
            <a:avLst/>
          </a:prstGeom>
        </p:spPr>
      </p:pic>
      <p:sp>
        <p:nvSpPr>
          <p:cNvPr id="5" name="TextBox 4"/>
          <p:cNvSpPr txBox="1"/>
          <p:nvPr/>
        </p:nvSpPr>
        <p:spPr>
          <a:xfrm>
            <a:off x="5348472" y="5383369"/>
            <a:ext cx="1771639" cy="369332"/>
          </a:xfrm>
          <a:prstGeom prst="rect">
            <a:avLst/>
          </a:prstGeom>
          <a:noFill/>
        </p:spPr>
        <p:txBody>
          <a:bodyPr wrap="none" rtlCol="0">
            <a:spAutoFit/>
          </a:bodyPr>
          <a:lstStyle/>
          <a:p>
            <a:r>
              <a:rPr lang="en-GB" dirty="0"/>
              <a:t>RTL schematic</a:t>
            </a:r>
          </a:p>
        </p:txBody>
      </p:sp>
    </p:spTree>
    <p:extLst>
      <p:ext uri="{BB962C8B-B14F-4D97-AF65-F5344CB8AC3E}">
        <p14:creationId xmlns:p14="http://schemas.microsoft.com/office/powerpoint/2010/main" val="705232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681412" y="1104900"/>
            <a:ext cx="4829175" cy="4648200"/>
          </a:xfrm>
          <a:prstGeom prst="rect">
            <a:avLst/>
          </a:prstGeom>
        </p:spPr>
      </p:pic>
      <p:sp>
        <p:nvSpPr>
          <p:cNvPr id="5" name="TextBox 4"/>
          <p:cNvSpPr txBox="1"/>
          <p:nvPr/>
        </p:nvSpPr>
        <p:spPr>
          <a:xfrm>
            <a:off x="4729278" y="6194738"/>
            <a:ext cx="2733441" cy="369332"/>
          </a:xfrm>
          <a:prstGeom prst="rect">
            <a:avLst/>
          </a:prstGeom>
          <a:noFill/>
        </p:spPr>
        <p:txBody>
          <a:bodyPr wrap="none" rtlCol="0">
            <a:spAutoFit/>
          </a:bodyPr>
          <a:lstStyle/>
          <a:p>
            <a:r>
              <a:rPr lang="en-GB" dirty="0"/>
              <a:t>Technology schematic</a:t>
            </a:r>
          </a:p>
        </p:txBody>
      </p:sp>
    </p:spTree>
    <p:extLst>
      <p:ext uri="{BB962C8B-B14F-4D97-AF65-F5344CB8AC3E}">
        <p14:creationId xmlns:p14="http://schemas.microsoft.com/office/powerpoint/2010/main" val="248734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526458" y="1835481"/>
            <a:ext cx="6029665" cy="153878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605641097"/>
              </p:ext>
            </p:extLst>
          </p:nvPr>
        </p:nvGraphicFramePr>
        <p:xfrm>
          <a:off x="3422643" y="4172752"/>
          <a:ext cx="6635756" cy="1197738"/>
        </p:xfrm>
        <a:graphic>
          <a:graphicData uri="http://schemas.openxmlformats.org/drawingml/2006/table">
            <a:tbl>
              <a:tblPr firstRow="1" firstCol="1" bandRow="1">
                <a:tableStyleId>{5C22544A-7EE6-4342-B048-85BDC9FD1C3A}</a:tableStyleId>
              </a:tblPr>
              <a:tblGrid>
                <a:gridCol w="1658939">
                  <a:extLst>
                    <a:ext uri="{9D8B030D-6E8A-4147-A177-3AD203B41FA5}">
                      <a16:colId xmlns:a16="http://schemas.microsoft.com/office/drawing/2014/main" val="20000"/>
                    </a:ext>
                  </a:extLst>
                </a:gridCol>
                <a:gridCol w="1658939">
                  <a:extLst>
                    <a:ext uri="{9D8B030D-6E8A-4147-A177-3AD203B41FA5}">
                      <a16:colId xmlns:a16="http://schemas.microsoft.com/office/drawing/2014/main" val="20001"/>
                    </a:ext>
                  </a:extLst>
                </a:gridCol>
                <a:gridCol w="1658939">
                  <a:extLst>
                    <a:ext uri="{9D8B030D-6E8A-4147-A177-3AD203B41FA5}">
                      <a16:colId xmlns:a16="http://schemas.microsoft.com/office/drawing/2014/main" val="20002"/>
                    </a:ext>
                  </a:extLst>
                </a:gridCol>
                <a:gridCol w="1658939">
                  <a:extLst>
                    <a:ext uri="{9D8B030D-6E8A-4147-A177-3AD203B41FA5}">
                      <a16:colId xmlns:a16="http://schemas.microsoft.com/office/drawing/2014/main" val="20003"/>
                    </a:ext>
                  </a:extLst>
                </a:gridCol>
              </a:tblGrid>
              <a:tr h="751988">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Area (in LUT’s)</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a:effectLst/>
                          <a:latin typeface="Times New Roman" panose="02020603050405020304" pitchFamily="18" charset="0"/>
                          <a:cs typeface="Times New Roman" panose="02020603050405020304" pitchFamily="18" charset="0"/>
                        </a:rPr>
                        <a:t>Delay (in ns)</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a:effectLst/>
                          <a:latin typeface="Times New Roman" panose="02020603050405020304" pitchFamily="18" charset="0"/>
                          <a:cs typeface="Times New Roman" panose="02020603050405020304" pitchFamily="18" charset="0"/>
                        </a:rPr>
                        <a:t>Power (in Watts)</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45750">
                <a:tc>
                  <a:txBody>
                    <a:bodyPr/>
                    <a:lstStyle/>
                    <a:p>
                      <a:pPr>
                        <a:lnSpc>
                          <a:spcPct val="107000"/>
                        </a:lnSpc>
                        <a:spcAft>
                          <a:spcPts val="0"/>
                        </a:spcAft>
                      </a:pPr>
                      <a:r>
                        <a:rPr lang="en-GB" sz="2000">
                          <a:effectLst/>
                          <a:latin typeface="Times New Roman" panose="02020603050405020304" pitchFamily="18" charset="0"/>
                          <a:cs typeface="Times New Roman" panose="02020603050405020304" pitchFamily="18" charset="0"/>
                        </a:rPr>
                        <a:t>Proposed</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86</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8.563</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000" dirty="0">
                          <a:effectLst/>
                          <a:latin typeface="Times New Roman" panose="02020603050405020304" pitchFamily="18" charset="0"/>
                          <a:cs typeface="Times New Roman" panose="02020603050405020304" pitchFamily="18" charset="0"/>
                        </a:rPr>
                        <a:t>10.437</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631065" y="2163651"/>
            <a:ext cx="2348720" cy="369332"/>
          </a:xfrm>
          <a:prstGeom prst="rect">
            <a:avLst/>
          </a:prstGeom>
          <a:noFill/>
        </p:spPr>
        <p:txBody>
          <a:bodyPr wrap="none" rtlCol="0">
            <a:spAutoFit/>
          </a:bodyPr>
          <a:lstStyle/>
          <a:p>
            <a:r>
              <a:rPr lang="en-GB" dirty="0"/>
              <a:t>Simulation method:</a:t>
            </a:r>
          </a:p>
        </p:txBody>
      </p:sp>
      <p:sp>
        <p:nvSpPr>
          <p:cNvPr id="7" name="TextBox 6"/>
          <p:cNvSpPr txBox="1"/>
          <p:nvPr/>
        </p:nvSpPr>
        <p:spPr>
          <a:xfrm>
            <a:off x="592428" y="4391696"/>
            <a:ext cx="2379177" cy="369332"/>
          </a:xfrm>
          <a:prstGeom prst="rect">
            <a:avLst/>
          </a:prstGeom>
          <a:noFill/>
        </p:spPr>
        <p:txBody>
          <a:bodyPr wrap="none" rtlCol="0">
            <a:spAutoFit/>
          </a:bodyPr>
          <a:lstStyle/>
          <a:p>
            <a:r>
              <a:rPr lang="en-GB" dirty="0"/>
              <a:t>Evaluation method:</a:t>
            </a:r>
          </a:p>
        </p:txBody>
      </p:sp>
    </p:spTree>
    <p:extLst>
      <p:ext uri="{BB962C8B-B14F-4D97-AF65-F5344CB8AC3E}">
        <p14:creationId xmlns:p14="http://schemas.microsoft.com/office/powerpoint/2010/main" val="184642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54447"/>
          </a:xfrm>
        </p:spPr>
        <p:txBody>
          <a:bodyPr/>
          <a:lstStyle/>
          <a:p>
            <a:pPr algn="ctr"/>
            <a:r>
              <a:rPr lang="en-US" sz="2400" b="1" dirty="0">
                <a:solidFill>
                  <a:schemeClr val="accent4">
                    <a:lumMod val="40000"/>
                    <a:lumOff val="60000"/>
                  </a:schemeClr>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995928" y="1132368"/>
            <a:ext cx="8825659" cy="5404513"/>
          </a:xfrm>
        </p:spPr>
        <p:txBody>
          <a:bodyPr>
            <a:noAutofit/>
          </a:body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Tools Used</a:t>
            </a:r>
          </a:p>
          <a:p>
            <a:pPr>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Results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Future scope</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04059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solidFill>
                  <a:schemeClr val="accent4">
                    <a:lumMod val="40000"/>
                    <a:lumOff val="60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75201" y="1536084"/>
            <a:ext cx="9766295" cy="4195481"/>
          </a:xfrm>
        </p:spPr>
        <p:txBody>
          <a:bodyPr>
            <a:normAutofit fontScale="77500" lnSpcReduction="20000"/>
          </a:bodyPr>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In this paper, a high accuracy approximate 4-2 compressor that can be used to construct an approximate multiplier is proposed. The proposed approximate multiplier dynamically truncates partial products to adjust the accuracy and a simple error compensation circuit is used to reduce the error distance. The delay and the average power consumption of the proposed adjustable approximate multiplier is reduced, compared to the Wallace tree multiplier. Compared to other approximate multipliers, our proposed multiplier has the lowest mean error distance and lowest average power consumption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642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52388"/>
            <a:ext cx="9404723" cy="1060502"/>
          </a:xfrm>
        </p:spPr>
        <p:txBody>
          <a:bodyPr/>
          <a:lstStyle/>
          <a:p>
            <a:pPr algn="ctr"/>
            <a:r>
              <a:rPr lang="en-GB" sz="32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In the multiplier structure the delay and power can be further optimized by simply applying the pipelining concept to the existing multiplier architecture. We can further enhance the design by using some other efficient multiplier architecture can also be a further modification that is possible. </a:t>
            </a:r>
          </a:p>
        </p:txBody>
      </p:sp>
    </p:spTree>
    <p:extLst>
      <p:ext uri="{BB962C8B-B14F-4D97-AF65-F5344CB8AC3E}">
        <p14:creationId xmlns:p14="http://schemas.microsoft.com/office/powerpoint/2010/main" val="318204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solidFill>
                  <a:schemeClr val="accent4">
                    <a:lumMod val="40000"/>
                    <a:lumOff val="60000"/>
                  </a:schemeClr>
                </a:solidFill>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694373" y="1152983"/>
            <a:ext cx="10851516" cy="5698700"/>
          </a:xfrm>
        </p:spPr>
        <p:txBody>
          <a:bodyPr>
            <a:noAutofit/>
          </a:bodyPr>
          <a:lstStyle/>
          <a:p>
            <a:pPr algn="just">
              <a:lnSpc>
                <a:spcPct val="150000"/>
              </a:lnSpc>
            </a:pPr>
            <a:r>
              <a:rPr lang="en-IN" dirty="0"/>
              <a:t>[</a:t>
            </a:r>
            <a:r>
              <a:rPr lang="en-IN" dirty="0">
                <a:latin typeface="Times New Roman" panose="02020603050405020304" pitchFamily="18" charset="0"/>
                <a:cs typeface="Times New Roman" panose="02020603050405020304" pitchFamily="18" charset="0"/>
              </a:rPr>
              <a:t>1] M. de la </a:t>
            </a:r>
            <a:r>
              <a:rPr lang="en-IN" dirty="0" err="1">
                <a:latin typeface="Times New Roman" panose="02020603050405020304" pitchFamily="18" charset="0"/>
                <a:cs typeface="Times New Roman" panose="02020603050405020304" pitchFamily="18" charset="0"/>
              </a:rPr>
              <a:t>Guia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Solaz</a:t>
            </a:r>
            <a:r>
              <a:rPr lang="en-IN" dirty="0">
                <a:latin typeface="Times New Roman" panose="02020603050405020304" pitchFamily="18" charset="0"/>
                <a:cs typeface="Times New Roman" panose="02020603050405020304" pitchFamily="18" charset="0"/>
              </a:rPr>
              <a:t>, W. Han, and R. Conway, ‘‘A flexible low power DSP with a programmable truncated multiplier,’’ IEEE Trans. Circuits Syst., vol. 59, no. 11, pp. 2555–2568, Nov. 2012. </a:t>
            </a:r>
          </a:p>
          <a:p>
            <a:pPr algn="just">
              <a:lnSpc>
                <a:spcPct val="150000"/>
              </a:lnSpc>
            </a:pPr>
            <a:r>
              <a:rPr lang="en-IN" dirty="0">
                <a:latin typeface="Times New Roman" panose="02020603050405020304" pitchFamily="18" charset="0"/>
                <a:cs typeface="Times New Roman" panose="02020603050405020304" pitchFamily="18" charset="0"/>
              </a:rPr>
              <a:t>[2] R. </a:t>
            </a:r>
            <a:r>
              <a:rPr lang="en-IN" dirty="0" err="1">
                <a:latin typeface="Times New Roman" panose="02020603050405020304" pitchFamily="18" charset="0"/>
                <a:cs typeface="Times New Roman" panose="02020603050405020304" pitchFamily="18" charset="0"/>
              </a:rPr>
              <a:t>Zendegani</a:t>
            </a:r>
            <a:r>
              <a:rPr lang="en-IN" dirty="0">
                <a:latin typeface="Times New Roman" panose="02020603050405020304" pitchFamily="18" charset="0"/>
                <a:cs typeface="Times New Roman" panose="02020603050405020304" pitchFamily="18" charset="0"/>
              </a:rPr>
              <a:t>, M. Kamal, M. </a:t>
            </a:r>
            <a:r>
              <a:rPr lang="en-IN" dirty="0" err="1">
                <a:latin typeface="Times New Roman" panose="02020603050405020304" pitchFamily="18" charset="0"/>
                <a:cs typeface="Times New Roman" panose="02020603050405020304" pitchFamily="18" charset="0"/>
              </a:rPr>
              <a:t>Bahadori</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Afzali-Kusha</a:t>
            </a:r>
            <a:r>
              <a:rPr lang="en-IN" dirty="0">
                <a:latin typeface="Times New Roman" panose="02020603050405020304" pitchFamily="18" charset="0"/>
                <a:cs typeface="Times New Roman" panose="02020603050405020304" pitchFamily="18" charset="0"/>
              </a:rPr>
              <a:t>, and M. </a:t>
            </a:r>
            <a:r>
              <a:rPr lang="en-IN" dirty="0" err="1">
                <a:latin typeface="Times New Roman" panose="02020603050405020304" pitchFamily="18" charset="0"/>
                <a:cs typeface="Times New Roman" panose="02020603050405020304" pitchFamily="18" charset="0"/>
              </a:rPr>
              <a:t>Pedram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RoBa</a:t>
            </a:r>
            <a:r>
              <a:rPr lang="en-IN" dirty="0">
                <a:latin typeface="Times New Roman" panose="02020603050405020304" pitchFamily="18" charset="0"/>
                <a:cs typeface="Times New Roman" panose="02020603050405020304" pitchFamily="18" charset="0"/>
              </a:rPr>
              <a:t> multiplier: A rounding-based approximate multiplier for highspeed yet energy-efficient digital signal processing,’’ IEEE Trans. Very Large Scale </a:t>
            </a:r>
            <a:r>
              <a:rPr lang="en-IN" dirty="0" err="1">
                <a:latin typeface="Times New Roman" panose="02020603050405020304" pitchFamily="18" charset="0"/>
                <a:cs typeface="Times New Roman" panose="02020603050405020304" pitchFamily="18" charset="0"/>
              </a:rPr>
              <a:t>Integr</a:t>
            </a:r>
            <a:r>
              <a:rPr lang="en-IN" dirty="0">
                <a:latin typeface="Times New Roman" panose="02020603050405020304" pitchFamily="18" charset="0"/>
                <a:cs typeface="Times New Roman" panose="02020603050405020304" pitchFamily="18" charset="0"/>
              </a:rPr>
              <a:t>. (VLSI) Syst., vol. 25, no. 2, pp. 393–401, Feb. 2017.</a:t>
            </a:r>
          </a:p>
          <a:p>
            <a:pPr algn="just">
              <a:lnSpc>
                <a:spcPct val="150000"/>
              </a:lnSpc>
            </a:pPr>
            <a:r>
              <a:rPr lang="en-IN" dirty="0">
                <a:latin typeface="Times New Roman" panose="02020603050405020304" pitchFamily="18" charset="0"/>
                <a:cs typeface="Times New Roman" panose="02020603050405020304" pitchFamily="18" charset="0"/>
              </a:rPr>
              <a:t> [3] C. S. Wallace, ‘‘A suggestion for a fast multiplier,’’ IEEE Trans. Electron.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vol. EC-13, no. 1, pp. 14–17, Feb. 1964. </a:t>
            </a:r>
          </a:p>
          <a:p>
            <a:pPr algn="just">
              <a:lnSpc>
                <a:spcPct val="150000"/>
              </a:lnSpc>
            </a:pPr>
            <a:r>
              <a:rPr lang="en-IN" dirty="0">
                <a:latin typeface="Times New Roman" panose="02020603050405020304" pitchFamily="18" charset="0"/>
                <a:cs typeface="Times New Roman" panose="02020603050405020304" pitchFamily="18" charset="0"/>
              </a:rPr>
              <a:t>4] A. Weinberger, ‘‘4:2 carry-save adder module,’’ IBM Tech. </a:t>
            </a:r>
            <a:r>
              <a:rPr lang="en-IN" dirty="0" err="1">
                <a:latin typeface="Times New Roman" panose="02020603050405020304" pitchFamily="18" charset="0"/>
                <a:cs typeface="Times New Roman" panose="02020603050405020304" pitchFamily="18" charset="0"/>
              </a:rPr>
              <a:t>Discl</a:t>
            </a:r>
            <a:r>
              <a:rPr lang="en-IN" dirty="0">
                <a:latin typeface="Times New Roman" panose="02020603050405020304" pitchFamily="18" charset="0"/>
                <a:cs typeface="Times New Roman" panose="02020603050405020304" pitchFamily="18" charset="0"/>
              </a:rPr>
              <a:t>. Bull., vol. 23, no. 8, pp. 3811–3814, 1981.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0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947" y="748932"/>
            <a:ext cx="9404723" cy="474934"/>
          </a:xfrm>
        </p:spPr>
        <p:txBody>
          <a:bodyPr/>
          <a:lstStyle/>
          <a:p>
            <a:pPr algn="ct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11369" y="1770512"/>
            <a:ext cx="9899880" cy="4425097"/>
          </a:xfrm>
        </p:spPr>
        <p:txBody>
          <a:bodyPr>
            <a:normAutofit fontScale="85000" lnSpcReduction="20000"/>
          </a:bodyPr>
          <a:lstStyle/>
          <a:p>
            <a:pPr algn="just">
              <a:lnSpc>
                <a:spcPct val="150000"/>
              </a:lnSpc>
              <a:spcAft>
                <a:spcPts val="800"/>
              </a:spcAft>
            </a:pPr>
            <a:r>
              <a:rPr lang="en-GB" dirty="0">
                <a:latin typeface="Times New Roman" panose="02020603050405020304" pitchFamily="18" charset="0"/>
                <a:cs typeface="Times New Roman" panose="02020603050405020304" pitchFamily="18" charset="0"/>
              </a:rPr>
              <a:t>In this project, we are going to design approximate multiplier by designing an approximate compressor with high accuracy compared to existing approximate compressors. Multipliers are among the most critical arithmetic functional units in many applications, and those applications commonly require many multiplications which result in significant power consumption. For applications that have error tolerance, employing an approximate multiplier is an emerging method to reduce critical path delay and power consumption. An approximate multiplier can trade off accuracy for lower energy and higher performance.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47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lnSpc>
                <a:spcPct val="150000"/>
              </a:lnSpc>
            </a:pPr>
            <a:r>
              <a:rPr lang="en-GB" dirty="0">
                <a:latin typeface="Times New Roman" panose="02020603050405020304" pitchFamily="18" charset="0"/>
                <a:cs typeface="Times New Roman" panose="02020603050405020304" pitchFamily="18" charset="0"/>
              </a:rPr>
              <a:t>In this paper, we not only propose an approximate 4-2 compressor with high accuracy, but also an adjustable approximate multiplier that can dynamically truncate partial products to achieve variable accuracy requirements. In addition, we also propose a simple error compensation circuit to reduce error distance. The proposed approximate multiplier can adjust the accuracy and power required for multiplications at run-time based on the users’ requirement. Experimental results show that the compared to existing accurate Wallace multiplier, the proposed adjustable approximate multiplier can be reduced in parameter values. </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3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1620" y="1192369"/>
            <a:ext cx="7467600" cy="715962"/>
          </a:xfrm>
        </p:spPr>
        <p:txBody>
          <a:bodyPr>
            <a:normAutofit/>
          </a:bodyPr>
          <a:lstStyle/>
          <a:p>
            <a:pPr algn="ctr"/>
            <a:r>
              <a:rPr lang="en-US" sz="2400" b="1" dirty="0">
                <a:solidFill>
                  <a:schemeClr val="tx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1249250" y="2454498"/>
            <a:ext cx="10044545" cy="3637208"/>
          </a:xfrm>
        </p:spPr>
        <p:txBody>
          <a:bodyPr>
            <a:noAutofit/>
          </a:bodyPr>
          <a:lstStyle/>
          <a:p>
            <a:pPr algn="just">
              <a:lnSpc>
                <a:spcPct val="150000"/>
              </a:lnSpc>
            </a:pPr>
            <a:r>
              <a:rPr lang="en-US" dirty="0">
                <a:latin typeface="Times New Roman" pitchFamily="18" charset="0"/>
                <a:cs typeface="Times New Roman" pitchFamily="18" charset="0"/>
              </a:rPr>
              <a:t>Compressors are the fundamental blocks in Multipliers  which are fundamental subsystems for microprocessors, digital signal processors, and embedded systems with applications ranging from filtering to convolutional neural networks. Unfortunately, multipliers are characterized by complex logic design and constitute one of the most energy-hungry digital blocks. Therefore, approximate multiplier design has become an important research subject in recent years. </a:t>
            </a:r>
          </a:p>
        </p:txBody>
      </p:sp>
    </p:spTree>
    <p:extLst>
      <p:ext uri="{BB962C8B-B14F-4D97-AF65-F5344CB8AC3E}">
        <p14:creationId xmlns:p14="http://schemas.microsoft.com/office/powerpoint/2010/main" val="40038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8"/>
            <a:ext cx="8229600" cy="106362"/>
          </a:xfrm>
        </p:spPr>
        <p:txBody>
          <a:bodyPr>
            <a:normAutofit fontScale="90000"/>
          </a:bodyPr>
          <a:lstStyle/>
          <a:p>
            <a:r>
              <a:rPr lang="en-US" dirty="0"/>
              <a:t> </a:t>
            </a:r>
          </a:p>
        </p:txBody>
      </p:sp>
      <p:sp>
        <p:nvSpPr>
          <p:cNvPr id="2" name="Content Placeholder 1"/>
          <p:cNvSpPr>
            <a:spLocks noGrp="1"/>
          </p:cNvSpPr>
          <p:nvPr>
            <p:ph idx="1"/>
          </p:nvPr>
        </p:nvSpPr>
        <p:spPr>
          <a:xfrm>
            <a:off x="862886" y="2217998"/>
            <a:ext cx="10155382" cy="4247198"/>
          </a:xfrm>
        </p:spPr>
        <p:txBody>
          <a:bodyPr>
            <a:normAutofit fontScale="92500" lnSpcReduction="10000"/>
          </a:bodyPr>
          <a:lstStyle/>
          <a:p>
            <a:pPr algn="just">
              <a:lnSpc>
                <a:spcPct val="150000"/>
              </a:lnSpc>
            </a:pPr>
            <a:r>
              <a:rPr lang="en-US" dirty="0">
                <a:latin typeface="Times New Roman" panose="02020603050405020304" pitchFamily="18" charset="0"/>
                <a:cs typeface="Times New Roman" pitchFamily="18" charset="0"/>
              </a:rPr>
              <a:t>Approximate computing is an emerging trend in digital design that trades off the requirement of exact computation for improved speed and power performance. The approximate arithmetic blocks are utilized in them to optimize performance of these circuits. Multiplier is basic in computer arithmetic blocks. Moreover, the 4-2 compressors are widely employed in the parallel multipliers to accelerate the compression process of partial products. </a:t>
            </a:r>
          </a:p>
          <a:p>
            <a:pPr algn="just">
              <a:lnSpc>
                <a:spcPct val="150000"/>
              </a:lnSpc>
            </a:pPr>
            <a:endParaRPr lang="en-US" dirty="0">
              <a:latin typeface="Times New Roman" panose="02020603050405020304" pitchFamily="18" charset="0"/>
              <a:cs typeface="Times New Roman" pitchFamily="18" charset="0"/>
            </a:endParaRPr>
          </a:p>
          <a:p>
            <a:pPr algn="just">
              <a:lnSpc>
                <a:spcPct val="150000"/>
              </a:lnSpc>
            </a:pPr>
            <a:endParaRPr lang="en-US" dirty="0">
              <a:latin typeface="Times New Roman" panose="02020603050405020304"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7467600" cy="715962"/>
          </a:xfrm>
        </p:spPr>
        <p:txBody>
          <a:bodyPr>
            <a:normAutofit/>
          </a:bodyPr>
          <a:lstStyle/>
          <a:p>
            <a:pPr algn="ctr"/>
            <a:r>
              <a:rPr lang="en-US" sz="2400" b="1" dirty="0">
                <a:solidFill>
                  <a:schemeClr val="tx1"/>
                </a:solidFill>
                <a:latin typeface="Times New Roman" pitchFamily="18" charset="0"/>
                <a:cs typeface="Times New Roman" pitchFamily="18" charset="0"/>
              </a:rPr>
              <a:t>LITERATURE REVIEW</a:t>
            </a:r>
          </a:p>
        </p:txBody>
      </p:sp>
      <p:graphicFrame>
        <p:nvGraphicFramePr>
          <p:cNvPr id="4" name="Content Placeholder 3"/>
          <p:cNvGraphicFramePr>
            <a:graphicFrameLocks noGrp="1"/>
          </p:cNvGraphicFramePr>
          <p:nvPr>
            <p:ph idx="1"/>
          </p:nvPr>
        </p:nvGraphicFramePr>
        <p:xfrm>
          <a:off x="1905001" y="1371600"/>
          <a:ext cx="8534401" cy="473964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056830">
                  <a:extLst>
                    <a:ext uri="{9D8B030D-6E8A-4147-A177-3AD203B41FA5}">
                      <a16:colId xmlns:a16="http://schemas.microsoft.com/office/drawing/2014/main" val="20002"/>
                    </a:ext>
                  </a:extLst>
                </a:gridCol>
                <a:gridCol w="2372170">
                  <a:extLst>
                    <a:ext uri="{9D8B030D-6E8A-4147-A177-3AD203B41FA5}">
                      <a16:colId xmlns:a16="http://schemas.microsoft.com/office/drawing/2014/main" val="20003"/>
                    </a:ext>
                  </a:extLst>
                </a:gridCol>
                <a:gridCol w="2971801">
                  <a:extLst>
                    <a:ext uri="{9D8B030D-6E8A-4147-A177-3AD203B41FA5}">
                      <a16:colId xmlns:a16="http://schemas.microsoft.com/office/drawing/2014/main" val="20004"/>
                    </a:ext>
                  </a:extLst>
                </a:gridCol>
              </a:tblGrid>
              <a:tr h="838200">
                <a:tc>
                  <a:txBody>
                    <a:bodyPr/>
                    <a:lstStyle/>
                    <a:p>
                      <a:pPr algn="ctr"/>
                      <a:r>
                        <a:rPr lang="en-US" sz="2000" dirty="0">
                          <a:latin typeface="Times New Roman" panose="02020603050405020304" pitchFamily="18" charset="0"/>
                          <a:cs typeface="Times New Roman" panose="02020603050405020304" pitchFamily="18" charset="0"/>
                        </a:rPr>
                        <a:t>S. NO </a:t>
                      </a:r>
                      <a:endParaRPr lang="en-US" sz="2000" b="1" dirty="0">
                        <a:latin typeface="Times New Roman" pitchFamily="18" charset="0"/>
                        <a:cs typeface="Times New Roman"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Journal Type </a:t>
                      </a:r>
                      <a:r>
                        <a:rPr lang="en-US" sz="2000" baseline="0" dirty="0">
                          <a:latin typeface="Times New Roman" panose="02020603050405020304" pitchFamily="18" charset="0"/>
                          <a:cs typeface="Times New Roman" panose="02020603050405020304" pitchFamily="18" charset="0"/>
                        </a:rPr>
                        <a:t>with year</a:t>
                      </a:r>
                      <a:endParaRPr lang="en-US" sz="2000" b="1" dirty="0">
                        <a:latin typeface="Times New Roman" pitchFamily="18" charset="0"/>
                        <a:cs typeface="Times New Roman"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Authors</a:t>
                      </a:r>
                      <a:endParaRPr lang="en-US" sz="2000" b="1" dirty="0">
                        <a:latin typeface="Times New Roman" pitchFamily="18" charset="0"/>
                        <a:cs typeface="Times New Roman"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US" sz="2000" b="1" dirty="0">
                        <a:latin typeface="Times New Roman" pitchFamily="18" charset="0"/>
                        <a:cs typeface="Times New Roman"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Outcomes</a:t>
                      </a:r>
                      <a:endParaRPr lang="en-US" sz="2000"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13560">
                <a:tc>
                  <a:txBody>
                    <a:bodyPr/>
                    <a:lstStyle/>
                    <a:p>
                      <a:pPr algn="just"/>
                      <a:r>
                        <a:rPr lang="en-US" sz="2000" dirty="0">
                          <a:latin typeface="Times New Roman" panose="02020603050405020304" pitchFamily="18" charset="0"/>
                          <a:cs typeface="Times New Roman" panose="02020603050405020304" pitchFamily="18" charset="0"/>
                        </a:rPr>
                        <a:t>1</a:t>
                      </a:r>
                      <a:endParaRPr lang="en-US" sz="2000" b="0" dirty="0">
                        <a:latin typeface="Times New Roman" pitchFamily="18" charset="0"/>
                        <a:cs typeface="Times New Roman" pitchFamily="18" charset="0"/>
                      </a:endParaRPr>
                    </a:p>
                  </a:txBody>
                  <a:tcPr/>
                </a:tc>
                <a:tc>
                  <a:txBody>
                    <a:bodyPr/>
                    <a:lstStyle/>
                    <a:p>
                      <a:r>
                        <a:rPr lang="en-US" sz="2000" b="0" i="0" kern="1200" dirty="0">
                          <a:solidFill>
                            <a:schemeClr val="tx1"/>
                          </a:solidFill>
                          <a:effectLst/>
                          <a:latin typeface="Times New Roman" pitchFamily="18" charset="0"/>
                          <a:ea typeface="+mn-ea"/>
                          <a:cs typeface="Times New Roman" pitchFamily="18" charset="0"/>
                        </a:rPr>
                        <a:t>IEEE Embedded Systems .(2018).  </a:t>
                      </a:r>
                    </a:p>
                  </a:txBody>
                  <a:tcPr/>
                </a:tc>
                <a:tc>
                  <a:txBody>
                    <a:bodyPr/>
                    <a:lstStyle/>
                    <a:p>
                      <a:r>
                        <a:rPr lang="en-US" sz="2000" b="0" i="0" kern="1200" dirty="0">
                          <a:solidFill>
                            <a:schemeClr val="tx1"/>
                          </a:solidFill>
                          <a:effectLst/>
                          <a:latin typeface="Times New Roman" pitchFamily="18" charset="0"/>
                          <a:ea typeface="+mn-ea"/>
                          <a:cs typeface="Times New Roman" pitchFamily="18" charset="0"/>
                        </a:rPr>
                        <a:t>Ha, M., &amp; Lee, S. </a:t>
                      </a:r>
                      <a:endParaRPr lang="en-US" sz="2000" dirty="0">
                        <a:latin typeface="Times New Roman" pitchFamily="18" charset="0"/>
                        <a:cs typeface="Times New Roman" pitchFamily="18" charset="0"/>
                      </a:endParaRPr>
                    </a:p>
                  </a:txBody>
                  <a:tcPr/>
                </a:tc>
                <a:tc>
                  <a:txBody>
                    <a:bodyPr/>
                    <a:lstStyle/>
                    <a:p>
                      <a:r>
                        <a:rPr lang="en-US" sz="2000" b="0" i="0" kern="1200" dirty="0">
                          <a:solidFill>
                            <a:schemeClr val="tx1"/>
                          </a:solidFill>
                          <a:effectLst/>
                          <a:latin typeface="Times New Roman" pitchFamily="18" charset="0"/>
                          <a:ea typeface="+mn-ea"/>
                          <a:cs typeface="Times New Roman" pitchFamily="18" charset="0"/>
                        </a:rPr>
                        <a:t>Multipliers With Approximate 4–2 Compressors and Error Recovery Modules. </a:t>
                      </a:r>
                      <a:endParaRPr lang="en-US" sz="2000" dirty="0">
                        <a:latin typeface="Times New Roman" pitchFamily="18" charset="0"/>
                        <a:cs typeface="Times New Roman"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Hardware</a:t>
                      </a:r>
                      <a:r>
                        <a:rPr lang="en-US" sz="2000" b="0" baseline="0" dirty="0">
                          <a:latin typeface="Times New Roman" panose="02020603050405020304" pitchFamily="18" charset="0"/>
                          <a:cs typeface="Times New Roman" panose="02020603050405020304" pitchFamily="18" charset="0"/>
                        </a:rPr>
                        <a:t> efficiency is less</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597055">
                <a:tc>
                  <a:txBody>
                    <a:bodyPr/>
                    <a:lstStyle/>
                    <a:p>
                      <a:pPr algn="just"/>
                      <a:r>
                        <a:rPr lang="en-US" sz="2000" dirty="0">
                          <a:latin typeface="Times New Roman" panose="02020603050405020304" pitchFamily="18" charset="0"/>
                          <a:cs typeface="Times New Roman" panose="02020603050405020304" pitchFamily="18" charset="0"/>
                        </a:rPr>
                        <a:t>2</a:t>
                      </a:r>
                      <a:endParaRPr lang="en-US" sz="2000" b="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IEEE Asia Pacific Conference on Circuits and Systems</a:t>
                      </a:r>
                    </a:p>
                  </a:txBody>
                  <a:tcPr/>
                </a:tc>
                <a:tc>
                  <a:txBody>
                    <a:bodyPr/>
                    <a:lstStyle/>
                    <a:p>
                      <a:r>
                        <a:rPr lang="en-US" sz="2000" dirty="0">
                          <a:latin typeface="Times New Roman" pitchFamily="18" charset="0"/>
                          <a:cs typeface="Times New Roman" pitchFamily="18" charset="0"/>
                        </a:rPr>
                        <a:t>Yi </a:t>
                      </a:r>
                      <a:r>
                        <a:rPr lang="en-US" sz="2000" dirty="0" err="1">
                          <a:latin typeface="Times New Roman" pitchFamily="18" charset="0"/>
                          <a:cs typeface="Times New Roman" pitchFamily="18" charset="0"/>
                        </a:rPr>
                        <a:t>Guo</a:t>
                      </a:r>
                      <a:r>
                        <a:rPr lang="en-US" sz="2000" dirty="0">
                          <a:latin typeface="Times New Roman" pitchFamily="18" charset="0"/>
                          <a:cs typeface="Times New Roman" pitchFamily="18" charset="0"/>
                        </a:rPr>
                        <a:t>,</a:t>
                      </a:r>
                    </a:p>
                  </a:txBody>
                  <a:tcPr/>
                </a:tc>
                <a:tc>
                  <a:txBody>
                    <a:bodyPr/>
                    <a:lstStyle/>
                    <a:p>
                      <a:r>
                        <a:rPr lang="en-US" sz="2000" dirty="0">
                          <a:latin typeface="Times New Roman" pitchFamily="18" charset="0"/>
                          <a:cs typeface="Times New Roman" pitchFamily="18" charset="0"/>
                        </a:rPr>
                        <a:t>Low-Cost Approximate Multiplier Design using Probability-Driven Inexact Compressors</a:t>
                      </a:r>
                    </a:p>
                  </a:txBody>
                  <a:tcPr/>
                </a:tc>
                <a:tc>
                  <a:txBody>
                    <a:bodyPr/>
                    <a:lstStyle/>
                    <a:p>
                      <a:pPr algn="ctr"/>
                      <a:r>
                        <a:rPr lang="en-US" sz="2000" b="0" dirty="0">
                          <a:latin typeface="Times New Roman" panose="02020603050405020304" pitchFamily="18" charset="0"/>
                          <a:cs typeface="Times New Roman" panose="02020603050405020304" pitchFamily="18" charset="0"/>
                        </a:rPr>
                        <a:t>Area and power dissipation is more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332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057401" y="609600"/>
          <a:ext cx="8305801" cy="5257800"/>
        </p:xfrm>
        <a:graphic>
          <a:graphicData uri="http://schemas.openxmlformats.org/drawingml/2006/table">
            <a:tbl>
              <a:tblPr firstRow="1" bandRow="1">
                <a:tableStyleId>{5940675A-B579-460E-94D1-54222C63F5DA}</a:tableStyleId>
              </a:tblPr>
              <a:tblGrid>
                <a:gridCol w="505570">
                  <a:extLst>
                    <a:ext uri="{9D8B030D-6E8A-4147-A177-3AD203B41FA5}">
                      <a16:colId xmlns:a16="http://schemas.microsoft.com/office/drawing/2014/main" val="20000"/>
                    </a:ext>
                  </a:extLst>
                </a:gridCol>
                <a:gridCol w="139943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743201">
                  <a:extLst>
                    <a:ext uri="{9D8B030D-6E8A-4147-A177-3AD203B41FA5}">
                      <a16:colId xmlns:a16="http://schemas.microsoft.com/office/drawing/2014/main" val="20004"/>
                    </a:ext>
                  </a:extLst>
                </a:gridCol>
              </a:tblGrid>
              <a:tr h="959281">
                <a:tc>
                  <a:txBody>
                    <a:bodyPr/>
                    <a:lstStyle/>
                    <a:p>
                      <a:pPr algn="ctr"/>
                      <a:r>
                        <a:rPr lang="en-US" sz="2000" dirty="0">
                          <a:latin typeface="Times New Roman" panose="02020603050405020304" pitchFamily="18" charset="0"/>
                          <a:cs typeface="Times New Roman" panose="02020603050405020304" pitchFamily="18" charset="0"/>
                        </a:rPr>
                        <a:t>S. NO</a:t>
                      </a:r>
                      <a:endParaRPr lang="en-US" sz="2000" b="0" dirty="0">
                        <a:latin typeface="Times New Roman" pitchFamily="18" charset="0"/>
                        <a:cs typeface="Times New Roman"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Journal Type </a:t>
                      </a:r>
                      <a:r>
                        <a:rPr lang="en-US" sz="2000" baseline="0" dirty="0">
                          <a:latin typeface="Times New Roman" panose="02020603050405020304" pitchFamily="18" charset="0"/>
                          <a:cs typeface="Times New Roman" panose="02020603050405020304" pitchFamily="18" charset="0"/>
                        </a:rPr>
                        <a:t>with year</a:t>
                      </a:r>
                      <a:endParaRPr lang="en-US" sz="2000" b="0" dirty="0">
                        <a:latin typeface="Times New Roman" pitchFamily="18" charset="0"/>
                        <a:cs typeface="Times New Roman"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Authors</a:t>
                      </a:r>
                      <a:endParaRPr lang="en-US" sz="2000" b="0" dirty="0">
                        <a:latin typeface="Times New Roman" pitchFamily="18" charset="0"/>
                        <a:cs typeface="Times New Roman"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US" sz="2000" b="0" dirty="0">
                        <a:latin typeface="Times New Roman" pitchFamily="18" charset="0"/>
                        <a:cs typeface="Times New Roman"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Outcomes</a:t>
                      </a:r>
                      <a:endParaRPr lang="en-US" sz="2000" b="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122046">
                <a:tc>
                  <a:txBody>
                    <a:bodyPr/>
                    <a:lstStyle/>
                    <a:p>
                      <a:pPr algn="ctr"/>
                      <a:r>
                        <a:rPr lang="en-US" sz="2000" dirty="0">
                          <a:latin typeface="Times New Roman" panose="02020603050405020304" pitchFamily="18" charset="0"/>
                          <a:cs typeface="Times New Roman" panose="02020603050405020304" pitchFamily="18" charset="0"/>
                        </a:rPr>
                        <a:t>3</a:t>
                      </a:r>
                      <a:endParaRPr lang="en-US" sz="2000" b="0" dirty="0">
                        <a:latin typeface="Times New Roman" pitchFamily="18" charset="0"/>
                        <a:cs typeface="Times New Roman"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IEEE Int. </a:t>
                      </a:r>
                      <a:r>
                        <a:rPr lang="en-US" sz="2000" dirty="0" err="1">
                          <a:latin typeface="Times New Roman" panose="02020603050405020304" pitchFamily="18" charset="0"/>
                          <a:cs typeface="Times New Roman" panose="02020603050405020304" pitchFamily="18" charset="0"/>
                        </a:rPr>
                        <a:t>Symp</a:t>
                      </a:r>
                      <a:r>
                        <a:rPr lang="en-US" sz="2000" dirty="0">
                          <a:latin typeface="Times New Roman" panose="02020603050405020304" pitchFamily="18" charset="0"/>
                          <a:cs typeface="Times New Roman" panose="02020603050405020304" pitchFamily="18" charset="0"/>
                        </a:rPr>
                        <a:t>. Circuits and Syst. (ISCAS)- (2019)</a:t>
                      </a:r>
                    </a:p>
                  </a:txBody>
                  <a:tcPr/>
                </a:tc>
                <a:tc>
                  <a:txBody>
                    <a:bodyPr/>
                    <a:lstStyle/>
                    <a:p>
                      <a:r>
                        <a:rPr lang="en-US" sz="2000" dirty="0">
                          <a:latin typeface="Times New Roman" panose="02020603050405020304" pitchFamily="18" charset="0"/>
                          <a:cs typeface="Times New Roman" panose="02020603050405020304" pitchFamily="18" charset="0"/>
                        </a:rPr>
                        <a:t>X. Yi, H. Pei, Z. Zhang, </a:t>
                      </a:r>
                      <a:r>
                        <a:rPr lang="en-US" sz="2000" dirty="0" err="1">
                          <a:latin typeface="Times New Roman" panose="02020603050405020304" pitchFamily="18" charset="0"/>
                          <a:cs typeface="Times New Roman" panose="02020603050405020304" pitchFamily="18" charset="0"/>
                        </a:rPr>
                        <a:t>H.Zhou</a:t>
                      </a:r>
                      <a:r>
                        <a:rPr lang="en-US" sz="2000" dirty="0">
                          <a:latin typeface="Times New Roman" panose="02020603050405020304" pitchFamily="18" charset="0"/>
                          <a:cs typeface="Times New Roman" panose="02020603050405020304" pitchFamily="18" charset="0"/>
                        </a:rPr>
                        <a:t>, and Y. He.</a:t>
                      </a:r>
                    </a:p>
                  </a:txBody>
                  <a:tcPr/>
                </a:tc>
                <a:tc>
                  <a:txBody>
                    <a:bodyPr/>
                    <a:lstStyle/>
                    <a:p>
                      <a:r>
                        <a:rPr lang="en-US" sz="2000" dirty="0">
                          <a:latin typeface="Times New Roman" panose="02020603050405020304" pitchFamily="18" charset="0"/>
                          <a:cs typeface="Times New Roman" panose="02020603050405020304" pitchFamily="18" charset="0"/>
                        </a:rPr>
                        <a:t>Design of an Energy-Efficient Approximate Compressor for Error-Resilient Multiplications</a:t>
                      </a:r>
                    </a:p>
                  </a:txBody>
                  <a:tcPr/>
                </a:tc>
                <a:tc>
                  <a:txBody>
                    <a:bodyPr/>
                    <a:lstStyle/>
                    <a:p>
                      <a:pPr algn="l"/>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It achieves 26.7% reduction on energy-delay product (EDP) when compared with the exact multiplication.</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129914">
                <a:tc>
                  <a:txBody>
                    <a:bodyPr/>
                    <a:lstStyle/>
                    <a:p>
                      <a:pPr algn="ctr"/>
                      <a:r>
                        <a:rPr lang="en-US" sz="2000" dirty="0">
                          <a:latin typeface="Times New Roman" panose="02020603050405020304" pitchFamily="18" charset="0"/>
                          <a:cs typeface="Times New Roman" panose="02020603050405020304" pitchFamily="18" charset="0"/>
                        </a:rPr>
                        <a:t>4</a:t>
                      </a:r>
                      <a:endParaRPr lang="en-US" sz="2000" b="0" dirty="0">
                        <a:latin typeface="Times New Roman" pitchFamily="18" charset="0"/>
                        <a:cs typeface="Times New Roman"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IEEE Transactions</a:t>
                      </a:r>
                      <a:r>
                        <a:rPr lang="en-GB" sz="2000" baseline="0" dirty="0">
                          <a:latin typeface="Times New Roman" panose="02020603050405020304" pitchFamily="18" charset="0"/>
                          <a:cs typeface="Times New Roman" panose="02020603050405020304" pitchFamily="18" charset="0"/>
                        </a:rPr>
                        <a:t> – (2018)</a:t>
                      </a:r>
                      <a:endParaRPr lang="en-US" sz="2000" dirty="0">
                        <a:latin typeface="Times New Roman" pitchFamily="18" charset="0"/>
                        <a:cs typeface="Times New Roman" pitchFamily="18" charset="0"/>
                      </a:endParaRPr>
                    </a:p>
                  </a:txBody>
                  <a:tcPr/>
                </a:tc>
                <a:tc>
                  <a:txBody>
                    <a:bodyPr/>
                    <a:lstStyle/>
                    <a:p>
                      <a:r>
                        <a:rPr lang="it-IT" sz="2000" dirty="0">
                          <a:latin typeface="Times New Roman" panose="02020603050405020304" pitchFamily="18" charset="0"/>
                          <a:cs typeface="Times New Roman" panose="02020603050405020304" pitchFamily="18" charset="0"/>
                        </a:rPr>
                        <a:t>D. Esposito, A. G. M. Strollo, E. Napoli, D. De. Caro, and N. Petra.</a:t>
                      </a:r>
                      <a:endParaRPr lang="en-US" sz="2000" b="0" dirty="0">
                        <a:latin typeface="Times New Roman" pitchFamily="18" charset="0"/>
                        <a:cs typeface="Times New Roman" pitchFamily="18" charset="0"/>
                      </a:endParaRPr>
                    </a:p>
                  </a:txBody>
                  <a:tcPr/>
                </a:tc>
                <a:tc>
                  <a:txBody>
                    <a:bodyPr/>
                    <a:lstStyle/>
                    <a:p>
                      <a:r>
                        <a:rPr lang="en-GB" sz="2000" dirty="0">
                          <a:latin typeface="Times New Roman" panose="02020603050405020304" pitchFamily="18" charset="0"/>
                          <a:cs typeface="Times New Roman" panose="02020603050405020304" pitchFamily="18" charset="0"/>
                        </a:rPr>
                        <a:t>Approximate Multipliers Based on New Approximate Compressors</a:t>
                      </a:r>
                      <a:endParaRPr lang="en-US" sz="2000" dirty="0">
                        <a:latin typeface="Times New Roman" pitchFamily="18" charset="0"/>
                        <a:cs typeface="Times New Roman" pitchFamily="18" charset="0"/>
                      </a:endParaRPr>
                    </a:p>
                  </a:txBody>
                  <a:tcPr/>
                </a:tc>
                <a:tc>
                  <a:txBody>
                    <a:bodyPr/>
                    <a:lstStyle/>
                    <a:p>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the proposed circuits provide better power or speed for a target precision</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2462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Existing Method</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1382" y="1496291"/>
            <a:ext cx="6470485" cy="4624316"/>
          </a:xfrm>
        </p:spPr>
        <p:txBody>
          <a:bodyPr>
            <a:normAutofit fontScale="700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block diagram of an exact 4 : 2 compressor is shown in Figure 1. It comprises of ﬁve inputs, three outputs and two cascaded full adders. A1, A2, A3, A4 and CIN are the inputs and COUT, CARRY and SUM are the outputs of the exact 4:2 compressor. COUT, CARRY and SUM are given as </a:t>
            </a:r>
          </a:p>
          <a:p>
            <a:pPr marL="0" indent="0" algn="just">
              <a:lnSpc>
                <a:spcPct val="150000"/>
              </a:lnSpc>
              <a:buNone/>
            </a:pPr>
            <a:r>
              <a:rPr lang="en-US" dirty="0">
                <a:latin typeface="Times New Roman" panose="02020603050405020304" pitchFamily="18" charset="0"/>
                <a:cs typeface="Times New Roman" panose="02020603050405020304" pitchFamily="18" charset="0"/>
              </a:rPr>
              <a:t>COUT = A3(A1⊕A2)+A1(A1⊕A2)  …(1) </a:t>
            </a:r>
          </a:p>
          <a:p>
            <a:pPr marL="0" indent="0" algn="just">
              <a:lnSpc>
                <a:spcPct val="150000"/>
              </a:lnSpc>
              <a:buNone/>
            </a:pPr>
            <a:r>
              <a:rPr lang="en-US" dirty="0">
                <a:latin typeface="Times New Roman" panose="02020603050405020304" pitchFamily="18" charset="0"/>
                <a:cs typeface="Times New Roman" panose="02020603050405020304" pitchFamily="18" charset="0"/>
              </a:rPr>
              <a:t>CARRY=CIN(A1⊕A2⊕A3⊕A4)+A4(A1⊕A2⊕A3⊕A4)  … (2) </a:t>
            </a:r>
          </a:p>
          <a:p>
            <a:pPr marL="0" indent="0" algn="just">
              <a:lnSpc>
                <a:spcPct val="150000"/>
              </a:lnSpc>
              <a:buNone/>
            </a:pPr>
            <a:r>
              <a:rPr lang="en-US" dirty="0">
                <a:latin typeface="Times New Roman" panose="02020603050405020304" pitchFamily="18" charset="0"/>
                <a:cs typeface="Times New Roman" panose="02020603050405020304" pitchFamily="18" charset="0"/>
              </a:rPr>
              <a:t>SUM = CIN ⊕A1⊕A2⊕A3⊕A4  …(3) </a:t>
            </a:r>
          </a:p>
        </p:txBody>
      </p:sp>
      <p:sp>
        <p:nvSpPr>
          <p:cNvPr id="8" name="TextBox 7">
            <a:extLst>
              <a:ext uri="{FF2B5EF4-FFF2-40B4-BE49-F238E27FC236}">
                <a16:creationId xmlns:a16="http://schemas.microsoft.com/office/drawing/2014/main" id="{628E550C-6F3D-44E5-BECC-343E07CF1076}"/>
              </a:ext>
            </a:extLst>
          </p:cNvPr>
          <p:cNvSpPr txBox="1"/>
          <p:nvPr/>
        </p:nvSpPr>
        <p:spPr>
          <a:xfrm>
            <a:off x="7197969" y="4989063"/>
            <a:ext cx="4994031"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Fig.1 Exact compressor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356" y="1853248"/>
            <a:ext cx="3380509" cy="227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834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Department Template</Template>
  <TotalTime>189</TotalTime>
  <Words>1259</Words>
  <Application>Microsoft Office PowerPoint</Application>
  <PresentationFormat>Widescreen</PresentationFormat>
  <Paragraphs>108</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A LOW-POWER AND HIGH-ACCURACY APPROXIMATE MULTIPLIER WITH RECONFIGURABLE TRUNCATION</vt:lpstr>
      <vt:lpstr>Contents</vt:lpstr>
      <vt:lpstr>Abstract</vt:lpstr>
      <vt:lpstr>PowerPoint Presentation</vt:lpstr>
      <vt:lpstr>INTRODUCTION</vt:lpstr>
      <vt:lpstr> </vt:lpstr>
      <vt:lpstr>LITERATURE REVIEW</vt:lpstr>
      <vt:lpstr>PowerPoint Presentation</vt:lpstr>
      <vt:lpstr>Existing Method</vt:lpstr>
      <vt:lpstr>Disadvantages</vt:lpstr>
      <vt:lpstr>Proposed Method</vt:lpstr>
      <vt:lpstr>PowerPoint Presentation</vt:lpstr>
      <vt:lpstr>PowerPoint Presentation</vt:lpstr>
      <vt:lpstr>Advantages</vt:lpstr>
      <vt:lpstr>Application</vt:lpstr>
      <vt:lpstr>Hardware &amp; Software Requirements</vt:lpstr>
      <vt:lpstr>Results</vt:lpstr>
      <vt:lpstr>PowerPoint Presentation</vt:lpstr>
      <vt:lpstr>PowerPoint Presentation</vt:lpstr>
      <vt:lpstr>Conclusion</vt:lpstr>
      <vt:lpstr>Future scope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LOW-POWER AND HIGH-ACCURACY APPROXIMATE MULTIPLIER WITH RECONFIGURABLE TRUNCATION</dc:title>
  <dc:creator>Sankar</dc:creator>
  <cp:lastModifiedBy>Nihal Sandarawale</cp:lastModifiedBy>
  <cp:revision>6</cp:revision>
  <dcterms:created xsi:type="dcterms:W3CDTF">2022-07-23T04:17:44Z</dcterms:created>
  <dcterms:modified xsi:type="dcterms:W3CDTF">2024-01-13T11:53:24Z</dcterms:modified>
</cp:coreProperties>
</file>