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5ED3E-DF6A-4A0C-A573-2DF94A789012}"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A31B2-E303-4F8B-949E-C521E1DFA410}" type="slidenum">
              <a:rPr lang="en-IN" smtClean="0"/>
              <a:t>‹#›</a:t>
            </a:fld>
            <a:endParaRPr lang="en-IN"/>
          </a:p>
        </p:txBody>
      </p:sp>
    </p:spTree>
    <p:extLst>
      <p:ext uri="{BB962C8B-B14F-4D97-AF65-F5344CB8AC3E}">
        <p14:creationId xmlns:p14="http://schemas.microsoft.com/office/powerpoint/2010/main" val="1542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7A31B2-E303-4F8B-949E-C521E1DFA410}" type="slidenum">
              <a:rPr lang="en-IN" smtClean="0"/>
              <a:t>8</a:t>
            </a:fld>
            <a:endParaRPr lang="en-IN"/>
          </a:p>
        </p:txBody>
      </p:sp>
    </p:spTree>
    <p:extLst>
      <p:ext uri="{BB962C8B-B14F-4D97-AF65-F5344CB8AC3E}">
        <p14:creationId xmlns:p14="http://schemas.microsoft.com/office/powerpoint/2010/main" val="11529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8/18/2024</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8/18/2024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F20D-3A9D-C8C5-7D6D-8405F9B7015E}"/>
              </a:ext>
            </a:extLst>
          </p:cNvPr>
          <p:cNvSpPr>
            <a:spLocks noGrp="1"/>
          </p:cNvSpPr>
          <p:nvPr>
            <p:ph type="ctrTitle"/>
          </p:nvPr>
        </p:nvSpPr>
        <p:spPr>
          <a:xfrm>
            <a:off x="945594" y="1889243"/>
            <a:ext cx="9966960" cy="2926080"/>
          </a:xfrm>
        </p:spPr>
        <p:txBody>
          <a:bodyPr/>
          <a:lstStyle/>
          <a:p>
            <a:r>
              <a:rPr lang="en-US" dirty="0"/>
              <a:t>SAGA DESIGN Pattern:</a:t>
            </a:r>
            <a:br>
              <a:rPr lang="en-US" dirty="0"/>
            </a:br>
            <a:r>
              <a:rPr lang="en-US" dirty="0"/>
              <a:t>Orchestration</a:t>
            </a:r>
            <a:endParaRPr lang="en-IN" dirty="0"/>
          </a:p>
        </p:txBody>
      </p:sp>
      <p:sp>
        <p:nvSpPr>
          <p:cNvPr id="3" name="Subtitle 2">
            <a:extLst>
              <a:ext uri="{FF2B5EF4-FFF2-40B4-BE49-F238E27FC236}">
                <a16:creationId xmlns:a16="http://schemas.microsoft.com/office/drawing/2014/main" id="{92DB432E-7683-8B92-1AA3-2CB7D19BC160}"/>
              </a:ext>
            </a:extLst>
          </p:cNvPr>
          <p:cNvSpPr>
            <a:spLocks noGrp="1"/>
          </p:cNvSpPr>
          <p:nvPr>
            <p:ph type="subTitle" idx="1"/>
          </p:nvPr>
        </p:nvSpPr>
        <p:spPr>
          <a:xfrm>
            <a:off x="7705617" y="5318291"/>
            <a:ext cx="3727269" cy="1388165"/>
          </a:xfrm>
        </p:spPr>
        <p:txBody>
          <a:bodyPr/>
          <a:lstStyle/>
          <a:p>
            <a:r>
              <a:rPr lang="en-US" dirty="0"/>
              <a:t>BY</a:t>
            </a:r>
          </a:p>
          <a:p>
            <a:r>
              <a:rPr lang="en-US" dirty="0"/>
              <a:t>B. NIHAL VARMA</a:t>
            </a:r>
            <a:endParaRPr lang="en-IN" dirty="0"/>
          </a:p>
        </p:txBody>
      </p:sp>
    </p:spTree>
    <p:extLst>
      <p:ext uri="{BB962C8B-B14F-4D97-AF65-F5344CB8AC3E}">
        <p14:creationId xmlns:p14="http://schemas.microsoft.com/office/powerpoint/2010/main" val="229581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6480-21D2-0E99-2877-D080E8773A6C}"/>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24702D06-FEDD-88B4-0EA0-501B2052177A}"/>
              </a:ext>
            </a:extLst>
          </p:cNvPr>
          <p:cNvSpPr>
            <a:spLocks noGrp="1"/>
          </p:cNvSpPr>
          <p:nvPr>
            <p:ph idx="1"/>
          </p:nvPr>
        </p:nvSpPr>
        <p:spPr/>
        <p:txBody>
          <a:bodyPr/>
          <a:lstStyle/>
          <a:p>
            <a:pPr marL="45720" indent="0">
              <a:buNone/>
            </a:pPr>
            <a:r>
              <a:rPr lang="en-US" b="1" dirty="0">
                <a:solidFill>
                  <a:schemeClr val="tx1"/>
                </a:solidFill>
              </a:rPr>
              <a:t>Popular Orchestration Tools:</a:t>
            </a:r>
          </a:p>
          <a:p>
            <a:r>
              <a:rPr lang="en-US" dirty="0">
                <a:solidFill>
                  <a:schemeClr val="tx1"/>
                </a:solidFill>
              </a:rPr>
              <a:t>Netflix Conductor</a:t>
            </a:r>
          </a:p>
          <a:p>
            <a:r>
              <a:rPr lang="en-US" dirty="0">
                <a:solidFill>
                  <a:schemeClr val="tx1"/>
                </a:solidFill>
              </a:rPr>
              <a:t>Apache Camel</a:t>
            </a:r>
          </a:p>
          <a:p>
            <a:pPr marL="45720" indent="0">
              <a:buNone/>
            </a:pPr>
            <a:endParaRPr lang="en-US" dirty="0">
              <a:solidFill>
                <a:schemeClr val="tx1"/>
              </a:solidFill>
            </a:endParaRPr>
          </a:p>
          <a:p>
            <a:pPr marL="45720" indent="0">
              <a:buNone/>
            </a:pPr>
            <a:r>
              <a:rPr lang="en-US" b="1" dirty="0">
                <a:solidFill>
                  <a:schemeClr val="tx1"/>
                </a:solidFill>
              </a:rPr>
              <a:t>Languages for implementing orchestration: </a:t>
            </a:r>
          </a:p>
          <a:p>
            <a:r>
              <a:rPr lang="en-US" dirty="0">
                <a:solidFill>
                  <a:schemeClr val="tx1"/>
                </a:solidFill>
              </a:rPr>
              <a:t>Java</a:t>
            </a:r>
          </a:p>
          <a:p>
            <a:r>
              <a:rPr lang="en-US" dirty="0">
                <a:solidFill>
                  <a:schemeClr val="tx1"/>
                </a:solidFill>
              </a:rPr>
              <a:t>Python</a:t>
            </a:r>
          </a:p>
          <a:p>
            <a:r>
              <a:rPr lang="en-US" dirty="0">
                <a:solidFill>
                  <a:schemeClr val="tx1"/>
                </a:solidFill>
              </a:rPr>
              <a:t>Node.js</a:t>
            </a:r>
          </a:p>
          <a:p>
            <a:pPr marL="45720" indent="0">
              <a:buNone/>
            </a:pPr>
            <a:endParaRPr lang="en-US" dirty="0">
              <a:solidFill>
                <a:schemeClr val="tx1"/>
              </a:solidFill>
            </a:endParaRPr>
          </a:p>
          <a:p>
            <a:pPr marL="45720" indent="0">
              <a:buNone/>
            </a:pPr>
            <a:endParaRPr lang="en-US" dirty="0">
              <a:solidFill>
                <a:schemeClr val="tx1"/>
              </a:solidFill>
            </a:endParaRPr>
          </a:p>
          <a:p>
            <a:pPr marL="45720" indent="0">
              <a:buNone/>
            </a:pPr>
            <a:endParaRPr lang="en-IN" b="1" dirty="0">
              <a:solidFill>
                <a:schemeClr val="tx1"/>
              </a:solidFill>
            </a:endParaRPr>
          </a:p>
        </p:txBody>
      </p:sp>
    </p:spTree>
    <p:extLst>
      <p:ext uri="{BB962C8B-B14F-4D97-AF65-F5344CB8AC3E}">
        <p14:creationId xmlns:p14="http://schemas.microsoft.com/office/powerpoint/2010/main" val="376220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7860-EE57-04E4-FF70-CAAC02674E9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BED7970-6D64-EA5E-C578-4A84FA11A70E}"/>
              </a:ext>
            </a:extLst>
          </p:cNvPr>
          <p:cNvSpPr>
            <a:spLocks noGrp="1"/>
          </p:cNvSpPr>
          <p:nvPr>
            <p:ph idx="1"/>
          </p:nvPr>
        </p:nvSpPr>
        <p:spPr>
          <a:xfrm>
            <a:off x="1143000" y="1965960"/>
            <a:ext cx="9872871" cy="4038600"/>
          </a:xfrm>
        </p:spPr>
        <p:txBody>
          <a:bodyPr/>
          <a:lstStyle/>
          <a:p>
            <a:pPr marL="45720" indent="0" algn="just">
              <a:buNone/>
            </a:pPr>
            <a:r>
              <a:rPr lang="en-US" dirty="0">
                <a:solidFill>
                  <a:schemeClr val="tx1"/>
                </a:solidFill>
              </a:rPr>
              <a:t>The Saga Design Pattern using orchestration is a powerful approach for managing complex, distributed transactions in microservices architectures. By centralizing control in an orchestrator, it simplifies the coordination of multiple services, ensuring consistency and reliability across the system. However, this approach comes with trade-offs, such as increased complexity in the orchestrator and potential bottlenecks. Understanding these trade-offs is crucial for effectively implementing this pattern in scenarios where maintaining data integrity is critical. Overall, orchestration provides a structured, reliable way to handle distributed workflows, making it an essential tool in modern microservices design.</a:t>
            </a:r>
            <a:endParaRPr lang="en-IN" dirty="0">
              <a:solidFill>
                <a:schemeClr val="tx1"/>
              </a:solidFill>
            </a:endParaRPr>
          </a:p>
        </p:txBody>
      </p:sp>
    </p:spTree>
    <p:extLst>
      <p:ext uri="{BB962C8B-B14F-4D97-AF65-F5344CB8AC3E}">
        <p14:creationId xmlns:p14="http://schemas.microsoft.com/office/powerpoint/2010/main" val="207739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53AA-E3D5-BEE1-6EA7-F4A8E0F512A2}"/>
              </a:ext>
            </a:extLst>
          </p:cNvPr>
          <p:cNvSpPr>
            <a:spLocks noGrp="1"/>
          </p:cNvSpPr>
          <p:nvPr>
            <p:ph type="title"/>
          </p:nvPr>
        </p:nvSpPr>
        <p:spPr>
          <a:xfrm>
            <a:off x="3798699" y="2674706"/>
            <a:ext cx="9875520" cy="1356360"/>
          </a:xfrm>
        </p:spPr>
        <p:txBody>
          <a:bodyPr/>
          <a:lstStyle/>
          <a:p>
            <a:r>
              <a:rPr lang="en-US" dirty="0"/>
              <a:t>THANK YOU…</a:t>
            </a:r>
            <a:endParaRPr lang="en-IN" dirty="0"/>
          </a:p>
        </p:txBody>
      </p:sp>
    </p:spTree>
    <p:extLst>
      <p:ext uri="{BB962C8B-B14F-4D97-AF65-F5344CB8AC3E}">
        <p14:creationId xmlns:p14="http://schemas.microsoft.com/office/powerpoint/2010/main" val="132987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9CE5-D1DA-A019-6CBF-EDA40B9257F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7EAF331-FF3B-A383-490C-1747D6AF1507}"/>
              </a:ext>
            </a:extLst>
          </p:cNvPr>
          <p:cNvSpPr>
            <a:spLocks noGrp="1"/>
          </p:cNvSpPr>
          <p:nvPr>
            <p:ph idx="1"/>
          </p:nvPr>
        </p:nvSpPr>
        <p:spPr>
          <a:xfrm>
            <a:off x="1143000" y="2057400"/>
            <a:ext cx="9872871" cy="4038600"/>
          </a:xfrm>
        </p:spPr>
        <p:txBody>
          <a:bodyPr/>
          <a:lstStyle/>
          <a:p>
            <a:pPr algn="just"/>
            <a:r>
              <a:rPr lang="en-US" dirty="0">
                <a:solidFill>
                  <a:schemeClr val="tx1"/>
                </a:solidFill>
              </a:rPr>
              <a:t>A </a:t>
            </a:r>
            <a:r>
              <a:rPr lang="en-US" b="1" dirty="0">
                <a:solidFill>
                  <a:schemeClr val="tx1"/>
                </a:solidFill>
              </a:rPr>
              <a:t>Saga</a:t>
            </a:r>
            <a:r>
              <a:rPr lang="en-US" dirty="0">
                <a:solidFill>
                  <a:schemeClr val="tx1"/>
                </a:solidFill>
              </a:rPr>
              <a:t> is a design pattern used in microservices architectures to manage distributed transactions, ensuring data consistency across multiple services. </a:t>
            </a:r>
          </a:p>
          <a:p>
            <a:pPr algn="just"/>
            <a:r>
              <a:rPr lang="en-US" dirty="0">
                <a:solidFill>
                  <a:schemeClr val="tx1"/>
                </a:solidFill>
              </a:rPr>
              <a:t>It breaks down a large transaction into a sequence of smaller, independent transactions, each performed by a different service. </a:t>
            </a:r>
          </a:p>
          <a:p>
            <a:pPr algn="just"/>
            <a:r>
              <a:rPr lang="en-US" dirty="0">
                <a:solidFill>
                  <a:schemeClr val="tx1"/>
                </a:solidFill>
              </a:rPr>
              <a:t>If any step fails, compensating transactions are executed to undo the preceding operations, thus maintaining system consistency.</a:t>
            </a:r>
          </a:p>
          <a:p>
            <a:pPr marL="45720" indent="0" algn="just">
              <a:buNone/>
            </a:pPr>
            <a:endParaRPr lang="en-IN" dirty="0">
              <a:solidFill>
                <a:schemeClr val="tx1"/>
              </a:solidFill>
            </a:endParaRPr>
          </a:p>
        </p:txBody>
      </p:sp>
    </p:spTree>
    <p:extLst>
      <p:ext uri="{BB962C8B-B14F-4D97-AF65-F5344CB8AC3E}">
        <p14:creationId xmlns:p14="http://schemas.microsoft.com/office/powerpoint/2010/main" val="153860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0BB-FB9D-D79B-6D7B-003AB72C45CF}"/>
              </a:ext>
            </a:extLst>
          </p:cNvPr>
          <p:cNvSpPr>
            <a:spLocks noGrp="1"/>
          </p:cNvSpPr>
          <p:nvPr>
            <p:ph type="title"/>
          </p:nvPr>
        </p:nvSpPr>
        <p:spPr/>
        <p:txBody>
          <a:bodyPr/>
          <a:lstStyle/>
          <a:p>
            <a:r>
              <a:rPr lang="en-US" dirty="0"/>
              <a:t>Types of Saga Patterns</a:t>
            </a:r>
            <a:endParaRPr lang="en-IN" dirty="0"/>
          </a:p>
        </p:txBody>
      </p:sp>
      <p:sp>
        <p:nvSpPr>
          <p:cNvPr id="3" name="Content Placeholder 2">
            <a:extLst>
              <a:ext uri="{FF2B5EF4-FFF2-40B4-BE49-F238E27FC236}">
                <a16:creationId xmlns:a16="http://schemas.microsoft.com/office/drawing/2014/main" id="{6256168E-73B4-FB44-838D-29A1C6B141C2}"/>
              </a:ext>
            </a:extLst>
          </p:cNvPr>
          <p:cNvSpPr>
            <a:spLocks noGrp="1"/>
          </p:cNvSpPr>
          <p:nvPr>
            <p:ph idx="1"/>
          </p:nvPr>
        </p:nvSpPr>
        <p:spPr>
          <a:xfrm>
            <a:off x="1143000" y="1738901"/>
            <a:ext cx="9872871" cy="4038600"/>
          </a:xfrm>
        </p:spPr>
        <p:txBody>
          <a:bodyPr/>
          <a:lstStyle/>
          <a:p>
            <a:pPr marL="45720" indent="0">
              <a:buNone/>
            </a:pPr>
            <a:r>
              <a:rPr lang="en-US" dirty="0">
                <a:solidFill>
                  <a:schemeClr val="tx1"/>
                </a:solidFill>
              </a:rPr>
              <a:t>There are two approaches for Saga design Patterns:</a:t>
            </a:r>
          </a:p>
          <a:p>
            <a:pPr marL="502920" indent="-457200">
              <a:buAutoNum type="arabicPeriod"/>
            </a:pPr>
            <a:r>
              <a:rPr lang="en-US" dirty="0">
                <a:solidFill>
                  <a:schemeClr val="tx1"/>
                </a:solidFill>
              </a:rPr>
              <a:t>Orchestration</a:t>
            </a:r>
          </a:p>
          <a:p>
            <a:pPr marL="502920" indent="-457200">
              <a:buAutoNum type="arabicPeriod"/>
            </a:pPr>
            <a:r>
              <a:rPr lang="en-US" dirty="0">
                <a:solidFill>
                  <a:schemeClr val="tx1"/>
                </a:solidFill>
              </a:rPr>
              <a:t>Choreography</a:t>
            </a:r>
            <a:endParaRPr lang="en-IN" dirty="0">
              <a:solidFill>
                <a:schemeClr val="tx1"/>
              </a:solidFill>
            </a:endParaRPr>
          </a:p>
        </p:txBody>
      </p:sp>
      <p:pic>
        <p:nvPicPr>
          <p:cNvPr id="7" name="Picture 6">
            <a:extLst>
              <a:ext uri="{FF2B5EF4-FFF2-40B4-BE49-F238E27FC236}">
                <a16:creationId xmlns:a16="http://schemas.microsoft.com/office/drawing/2014/main" id="{436B00CF-3287-2560-F9CB-D2D31738A6C6}"/>
              </a:ext>
            </a:extLst>
          </p:cNvPr>
          <p:cNvPicPr>
            <a:picLocks noChangeAspect="1"/>
          </p:cNvPicPr>
          <p:nvPr/>
        </p:nvPicPr>
        <p:blipFill>
          <a:blip r:embed="rId2"/>
          <a:stretch>
            <a:fillRect/>
          </a:stretch>
        </p:blipFill>
        <p:spPr>
          <a:xfrm>
            <a:off x="4352693" y="2658896"/>
            <a:ext cx="5588574" cy="2426812"/>
          </a:xfrm>
          <a:prstGeom prst="rect">
            <a:avLst/>
          </a:prstGeom>
        </p:spPr>
      </p:pic>
    </p:spTree>
    <p:extLst>
      <p:ext uri="{BB962C8B-B14F-4D97-AF65-F5344CB8AC3E}">
        <p14:creationId xmlns:p14="http://schemas.microsoft.com/office/powerpoint/2010/main" val="110518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CD38-3A7B-8BCA-7155-CB29B3C3D674}"/>
              </a:ext>
            </a:extLst>
          </p:cNvPr>
          <p:cNvSpPr>
            <a:spLocks noGrp="1"/>
          </p:cNvSpPr>
          <p:nvPr>
            <p:ph type="title"/>
          </p:nvPr>
        </p:nvSpPr>
        <p:spPr>
          <a:xfrm>
            <a:off x="803953" y="589052"/>
            <a:ext cx="9875520" cy="1356360"/>
          </a:xfrm>
        </p:spPr>
        <p:txBody>
          <a:bodyPr/>
          <a:lstStyle/>
          <a:p>
            <a:r>
              <a:rPr lang="en-US" dirty="0"/>
              <a:t>ORCHESTRATION APPROACH</a:t>
            </a:r>
            <a:endParaRPr lang="en-IN" dirty="0"/>
          </a:p>
        </p:txBody>
      </p:sp>
      <p:sp>
        <p:nvSpPr>
          <p:cNvPr id="3" name="Content Placeholder 2">
            <a:extLst>
              <a:ext uri="{FF2B5EF4-FFF2-40B4-BE49-F238E27FC236}">
                <a16:creationId xmlns:a16="http://schemas.microsoft.com/office/drawing/2014/main" id="{BFC46D40-D8AC-648A-F941-FB12F972BCD3}"/>
              </a:ext>
            </a:extLst>
          </p:cNvPr>
          <p:cNvSpPr>
            <a:spLocks noGrp="1"/>
          </p:cNvSpPr>
          <p:nvPr>
            <p:ph idx="1"/>
          </p:nvPr>
        </p:nvSpPr>
        <p:spPr>
          <a:xfrm>
            <a:off x="916970" y="1945412"/>
            <a:ext cx="9872871" cy="4038600"/>
          </a:xfrm>
        </p:spPr>
        <p:txBody>
          <a:bodyPr/>
          <a:lstStyle/>
          <a:p>
            <a:r>
              <a:rPr lang="en-US" b="1" dirty="0">
                <a:solidFill>
                  <a:schemeClr val="tx1"/>
                </a:solidFill>
              </a:rPr>
              <a:t>Orchestration</a:t>
            </a:r>
            <a:r>
              <a:rPr lang="en-US" dirty="0">
                <a:solidFill>
                  <a:schemeClr val="tx1"/>
                </a:solidFill>
              </a:rPr>
              <a:t> in microservices helps in coordination and management of multiple services to automate and streamline complex workflows or business processes</a:t>
            </a:r>
          </a:p>
          <a:p>
            <a:r>
              <a:rPr lang="en-US" dirty="0">
                <a:solidFill>
                  <a:schemeClr val="tx1"/>
                </a:solidFill>
              </a:rPr>
              <a:t>In an orchestration model, a </a:t>
            </a:r>
            <a:r>
              <a:rPr lang="en-US" b="1" dirty="0">
                <a:solidFill>
                  <a:schemeClr val="tx1"/>
                </a:solidFill>
              </a:rPr>
              <a:t>centralized orchestrator service </a:t>
            </a:r>
            <a:r>
              <a:rPr lang="en-US" dirty="0">
                <a:solidFill>
                  <a:schemeClr val="tx1"/>
                </a:solidFill>
              </a:rPr>
              <a:t>directs and controls the execution of tasks by instructing each service on what to do and when to do it, ensuring that the overall process is completed efficiently.</a:t>
            </a:r>
          </a:p>
          <a:p>
            <a:r>
              <a:rPr lang="en-US" dirty="0">
                <a:solidFill>
                  <a:schemeClr val="tx1"/>
                </a:solidFill>
              </a:rPr>
              <a:t>This centralized control makes it easier to manage complex dependencies, error handling, and compensations in distributed systems.</a:t>
            </a:r>
            <a:endParaRPr lang="en-IN" dirty="0">
              <a:solidFill>
                <a:schemeClr val="tx1"/>
              </a:solidFill>
            </a:endParaRPr>
          </a:p>
        </p:txBody>
      </p:sp>
    </p:spTree>
    <p:extLst>
      <p:ext uri="{BB962C8B-B14F-4D97-AF65-F5344CB8AC3E}">
        <p14:creationId xmlns:p14="http://schemas.microsoft.com/office/powerpoint/2010/main" val="175959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4D1A-A375-CA2F-29A7-F983A6A35C92}"/>
              </a:ext>
            </a:extLst>
          </p:cNvPr>
          <p:cNvSpPr>
            <a:spLocks noGrp="1"/>
          </p:cNvSpPr>
          <p:nvPr>
            <p:ph type="title"/>
          </p:nvPr>
        </p:nvSpPr>
        <p:spPr>
          <a:xfrm>
            <a:off x="855324" y="260279"/>
            <a:ext cx="9875520" cy="1356360"/>
          </a:xfrm>
        </p:spPr>
        <p:txBody>
          <a:bodyPr/>
          <a:lstStyle/>
          <a:p>
            <a:r>
              <a:rPr lang="en-US" dirty="0"/>
              <a:t>HOW ORCHESTRATOR WORKS?</a:t>
            </a:r>
            <a:endParaRPr lang="en-IN" dirty="0"/>
          </a:p>
        </p:txBody>
      </p:sp>
      <p:sp>
        <p:nvSpPr>
          <p:cNvPr id="3" name="Content Placeholder 2">
            <a:extLst>
              <a:ext uri="{FF2B5EF4-FFF2-40B4-BE49-F238E27FC236}">
                <a16:creationId xmlns:a16="http://schemas.microsoft.com/office/drawing/2014/main" id="{54D05F85-0ED8-267E-17C9-A49D8EA10923}"/>
              </a:ext>
            </a:extLst>
          </p:cNvPr>
          <p:cNvSpPr>
            <a:spLocks noGrp="1"/>
          </p:cNvSpPr>
          <p:nvPr>
            <p:ph idx="1"/>
          </p:nvPr>
        </p:nvSpPr>
        <p:spPr>
          <a:xfrm>
            <a:off x="575353" y="1314363"/>
            <a:ext cx="10911155" cy="2661736"/>
          </a:xfrm>
        </p:spPr>
        <p:txBody>
          <a:bodyPr/>
          <a:lstStyle/>
          <a:p>
            <a:pPr algn="just"/>
            <a:r>
              <a:rPr lang="en-US" dirty="0">
                <a:solidFill>
                  <a:schemeClr val="tx1"/>
                </a:solidFill>
              </a:rPr>
              <a:t>User sends a Request to the centralized managing service called Orchestrator.</a:t>
            </a:r>
          </a:p>
          <a:p>
            <a:pPr algn="just"/>
            <a:r>
              <a:rPr lang="en-US" dirty="0">
                <a:solidFill>
                  <a:schemeClr val="tx1"/>
                </a:solidFill>
              </a:rPr>
              <a:t>The orchestrator sends commands to each service to execute a transaction.</a:t>
            </a:r>
          </a:p>
          <a:p>
            <a:pPr algn="just"/>
            <a:r>
              <a:rPr lang="en-US" dirty="0">
                <a:solidFill>
                  <a:schemeClr val="tx1"/>
                </a:solidFill>
              </a:rPr>
              <a:t>Each Service performs its local transaction by accessing data from database and sends a success/failure response back to the orchestrator.</a:t>
            </a:r>
          </a:p>
          <a:p>
            <a:pPr algn="just"/>
            <a:r>
              <a:rPr lang="en-US" dirty="0">
                <a:solidFill>
                  <a:schemeClr val="tx1"/>
                </a:solidFill>
              </a:rPr>
              <a:t>If a Transaction fails, the orchestrator initiates compensating transactions to undo the previous actions.</a:t>
            </a:r>
          </a:p>
          <a:p>
            <a:endParaRPr lang="en-IN" dirty="0"/>
          </a:p>
        </p:txBody>
      </p:sp>
      <p:pic>
        <p:nvPicPr>
          <p:cNvPr id="5" name="Picture 4">
            <a:extLst>
              <a:ext uri="{FF2B5EF4-FFF2-40B4-BE49-F238E27FC236}">
                <a16:creationId xmlns:a16="http://schemas.microsoft.com/office/drawing/2014/main" id="{61BF1A9C-CA1E-45E1-4706-FD5018F9FB0B}"/>
              </a:ext>
            </a:extLst>
          </p:cNvPr>
          <p:cNvPicPr>
            <a:picLocks noChangeAspect="1"/>
          </p:cNvPicPr>
          <p:nvPr/>
        </p:nvPicPr>
        <p:blipFill>
          <a:blip r:embed="rId2"/>
          <a:stretch>
            <a:fillRect/>
          </a:stretch>
        </p:blipFill>
        <p:spPr>
          <a:xfrm>
            <a:off x="3060111" y="3528487"/>
            <a:ext cx="7809867" cy="2950395"/>
          </a:xfrm>
          <a:prstGeom prst="rect">
            <a:avLst/>
          </a:prstGeom>
        </p:spPr>
      </p:pic>
    </p:spTree>
    <p:extLst>
      <p:ext uri="{BB962C8B-B14F-4D97-AF65-F5344CB8AC3E}">
        <p14:creationId xmlns:p14="http://schemas.microsoft.com/office/powerpoint/2010/main" val="245468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4DD0-3DD5-47C8-5823-8D24861B74C6}"/>
              </a:ext>
            </a:extLst>
          </p:cNvPr>
          <p:cNvSpPr>
            <a:spLocks noGrp="1"/>
          </p:cNvSpPr>
          <p:nvPr>
            <p:ph type="title"/>
          </p:nvPr>
        </p:nvSpPr>
        <p:spPr/>
        <p:txBody>
          <a:bodyPr/>
          <a:lstStyle/>
          <a:p>
            <a:r>
              <a:rPr lang="en-US" dirty="0"/>
              <a:t>COMPENSATION IN ORCHESTRATION</a:t>
            </a:r>
            <a:endParaRPr lang="en-IN" dirty="0"/>
          </a:p>
        </p:txBody>
      </p:sp>
      <p:sp>
        <p:nvSpPr>
          <p:cNvPr id="3" name="Content Placeholder 2">
            <a:extLst>
              <a:ext uri="{FF2B5EF4-FFF2-40B4-BE49-F238E27FC236}">
                <a16:creationId xmlns:a16="http://schemas.microsoft.com/office/drawing/2014/main" id="{52816430-01DE-7364-9FEA-A252E4ACAD20}"/>
              </a:ext>
            </a:extLst>
          </p:cNvPr>
          <p:cNvSpPr>
            <a:spLocks noGrp="1"/>
          </p:cNvSpPr>
          <p:nvPr>
            <p:ph idx="1"/>
          </p:nvPr>
        </p:nvSpPr>
        <p:spPr/>
        <p:txBody>
          <a:bodyPr/>
          <a:lstStyle/>
          <a:p>
            <a:r>
              <a:rPr lang="en-US" dirty="0">
                <a:solidFill>
                  <a:schemeClr val="tx1"/>
                </a:solidFill>
              </a:rPr>
              <a:t>Compensation is a process of undoing (rollback) or reversing actions taken by previously completed transactions when a subsequent transaction in a sequence fails.</a:t>
            </a:r>
          </a:p>
          <a:p>
            <a:r>
              <a:rPr lang="en-US" dirty="0">
                <a:solidFill>
                  <a:schemeClr val="tx1"/>
                </a:solidFill>
              </a:rPr>
              <a:t>This is especially important in the saga </a:t>
            </a:r>
            <a:r>
              <a:rPr lang="en-US" dirty="0" err="1">
                <a:solidFill>
                  <a:schemeClr val="tx1"/>
                </a:solidFill>
              </a:rPr>
              <a:t>pettern</a:t>
            </a:r>
            <a:r>
              <a:rPr lang="en-US" dirty="0">
                <a:solidFill>
                  <a:schemeClr val="tx1"/>
                </a:solidFill>
              </a:rPr>
              <a:t> where each step in a distributed transaction is independent</a:t>
            </a:r>
          </a:p>
          <a:p>
            <a:r>
              <a:rPr lang="en-US" dirty="0">
                <a:solidFill>
                  <a:schemeClr val="tx1"/>
                </a:solidFill>
              </a:rPr>
              <a:t>In Orchestration, when one service fails orchestrators gives the command to all previously executed services to undo and rollback the changes.</a:t>
            </a:r>
            <a:endParaRPr lang="en-IN" dirty="0">
              <a:solidFill>
                <a:schemeClr val="tx1"/>
              </a:solidFill>
            </a:endParaRPr>
          </a:p>
        </p:txBody>
      </p:sp>
    </p:spTree>
    <p:extLst>
      <p:ext uri="{BB962C8B-B14F-4D97-AF65-F5344CB8AC3E}">
        <p14:creationId xmlns:p14="http://schemas.microsoft.com/office/powerpoint/2010/main" val="311688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6561-5D2E-83E2-49E2-BDDD10521585}"/>
              </a:ext>
            </a:extLst>
          </p:cNvPr>
          <p:cNvSpPr>
            <a:spLocks noGrp="1"/>
          </p:cNvSpPr>
          <p:nvPr>
            <p:ph type="title"/>
          </p:nvPr>
        </p:nvSpPr>
        <p:spPr/>
        <p:txBody>
          <a:bodyPr/>
          <a:lstStyle/>
          <a:p>
            <a:r>
              <a:rPr lang="en-US" dirty="0"/>
              <a:t>Examples of Orchestration</a:t>
            </a:r>
            <a:endParaRPr lang="en-IN" dirty="0"/>
          </a:p>
        </p:txBody>
      </p:sp>
      <p:sp>
        <p:nvSpPr>
          <p:cNvPr id="3" name="Content Placeholder 2">
            <a:extLst>
              <a:ext uri="{FF2B5EF4-FFF2-40B4-BE49-F238E27FC236}">
                <a16:creationId xmlns:a16="http://schemas.microsoft.com/office/drawing/2014/main" id="{564B95BD-752C-A446-87EF-9BC44FB59361}"/>
              </a:ext>
            </a:extLst>
          </p:cNvPr>
          <p:cNvSpPr>
            <a:spLocks noGrp="1"/>
          </p:cNvSpPr>
          <p:nvPr>
            <p:ph idx="1"/>
          </p:nvPr>
        </p:nvSpPr>
        <p:spPr/>
        <p:txBody>
          <a:bodyPr/>
          <a:lstStyle/>
          <a:p>
            <a:r>
              <a:rPr lang="en-US" b="1" dirty="0">
                <a:solidFill>
                  <a:schemeClr val="tx1"/>
                </a:solidFill>
              </a:rPr>
              <a:t>E-Commerce Order Management: </a:t>
            </a:r>
            <a:r>
              <a:rPr lang="en-US" dirty="0">
                <a:solidFill>
                  <a:schemeClr val="tx1"/>
                </a:solidFill>
              </a:rPr>
              <a:t>A user places an order online involving multiple services (inventory, payment, shipping).</a:t>
            </a:r>
          </a:p>
          <a:p>
            <a:pPr marL="45720" indent="0">
              <a:buNone/>
            </a:pPr>
            <a:r>
              <a:rPr lang="en-US" b="1" dirty="0">
                <a:solidFill>
                  <a:schemeClr val="tx1"/>
                </a:solidFill>
              </a:rPr>
              <a:t>	</a:t>
            </a:r>
            <a:r>
              <a:rPr lang="en-US" dirty="0">
                <a:solidFill>
                  <a:schemeClr val="tx1"/>
                </a:solidFill>
              </a:rPr>
              <a:t>The Orchestrator coordinates the entire process, ensuring each services of order management are executed successfully</a:t>
            </a:r>
          </a:p>
          <a:p>
            <a:pPr marL="45720" indent="0">
              <a:buNone/>
            </a:pPr>
            <a:r>
              <a:rPr lang="en-US" b="1" dirty="0">
                <a:solidFill>
                  <a:schemeClr val="tx1"/>
                </a:solidFill>
              </a:rPr>
              <a:t>	</a:t>
            </a:r>
            <a:r>
              <a:rPr lang="en-US" dirty="0">
                <a:solidFill>
                  <a:schemeClr val="tx1"/>
                </a:solidFill>
              </a:rPr>
              <a:t>If any service fails, orchestrator gives command and all other services are rollbacked.</a:t>
            </a:r>
          </a:p>
          <a:p>
            <a:r>
              <a:rPr lang="en-US" b="1" dirty="0">
                <a:solidFill>
                  <a:schemeClr val="tx1"/>
                </a:solidFill>
              </a:rPr>
              <a:t>User OTP Management: </a:t>
            </a:r>
            <a:r>
              <a:rPr lang="en-US" dirty="0">
                <a:solidFill>
                  <a:schemeClr val="tx1"/>
                </a:solidFill>
              </a:rPr>
              <a:t>When User initiates a login, the orchestrator triggers a request to the OTP generation service, which creates the OTP.</a:t>
            </a:r>
            <a:endParaRPr lang="en-US" b="1" dirty="0">
              <a:solidFill>
                <a:schemeClr val="tx1"/>
              </a:solidFill>
            </a:endParaRPr>
          </a:p>
          <a:p>
            <a:pPr marL="45720" indent="0">
              <a:buNone/>
            </a:pPr>
            <a:r>
              <a:rPr lang="en-US" b="1" dirty="0">
                <a:solidFill>
                  <a:schemeClr val="tx1"/>
                </a:solidFill>
              </a:rPr>
              <a:t>	</a:t>
            </a:r>
            <a:r>
              <a:rPr lang="en-US" dirty="0">
                <a:solidFill>
                  <a:schemeClr val="tx1"/>
                </a:solidFill>
              </a:rPr>
              <a:t>Then orchestrator redirects the OTP Delivery Service(via SMS or Mail) to send the generated code to the user.</a:t>
            </a:r>
          </a:p>
        </p:txBody>
      </p:sp>
    </p:spTree>
    <p:extLst>
      <p:ext uri="{BB962C8B-B14F-4D97-AF65-F5344CB8AC3E}">
        <p14:creationId xmlns:p14="http://schemas.microsoft.com/office/powerpoint/2010/main" val="190065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FE8E-498B-C080-8385-F597852961E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02C08B9F-ED8D-9063-02A8-328BA00C0990}"/>
              </a:ext>
            </a:extLst>
          </p:cNvPr>
          <p:cNvSpPr>
            <a:spLocks noGrp="1"/>
          </p:cNvSpPr>
          <p:nvPr>
            <p:ph idx="1"/>
          </p:nvPr>
        </p:nvSpPr>
        <p:spPr/>
        <p:txBody>
          <a:bodyPr/>
          <a:lstStyle/>
          <a:p>
            <a:r>
              <a:rPr lang="en-US" b="1" dirty="0">
                <a:solidFill>
                  <a:schemeClr val="tx1"/>
                </a:solidFill>
              </a:rPr>
              <a:t>Centralized Control: </a:t>
            </a:r>
            <a:r>
              <a:rPr lang="en-US" dirty="0">
                <a:solidFill>
                  <a:schemeClr val="tx1"/>
                </a:solidFill>
              </a:rPr>
              <a:t>In Orchestration, Centralized Service helps in making easier to manage and monitor the saga’s flow</a:t>
            </a:r>
          </a:p>
          <a:p>
            <a:r>
              <a:rPr lang="en-US" b="1" dirty="0">
                <a:solidFill>
                  <a:schemeClr val="tx1"/>
                </a:solidFill>
              </a:rPr>
              <a:t>Simplified Error Handling: </a:t>
            </a:r>
            <a:r>
              <a:rPr lang="en-US" dirty="0">
                <a:solidFill>
                  <a:schemeClr val="tx1"/>
                </a:solidFill>
              </a:rPr>
              <a:t> The Orchestrator Handles all the Errors, Making it easier to ensure Consistency.</a:t>
            </a:r>
          </a:p>
          <a:p>
            <a:r>
              <a:rPr lang="en-US" b="1" dirty="0">
                <a:solidFill>
                  <a:schemeClr val="tx1"/>
                </a:solidFill>
              </a:rPr>
              <a:t>Flexibility: </a:t>
            </a:r>
            <a:r>
              <a:rPr lang="en-US" dirty="0">
                <a:solidFill>
                  <a:schemeClr val="tx1"/>
                </a:solidFill>
              </a:rPr>
              <a:t>Easier to implement complex transactional Workflows.</a:t>
            </a:r>
            <a:endParaRPr lang="en-IN" b="1" dirty="0">
              <a:solidFill>
                <a:schemeClr val="tx1"/>
              </a:solidFill>
            </a:endParaRPr>
          </a:p>
        </p:txBody>
      </p:sp>
    </p:spTree>
    <p:extLst>
      <p:ext uri="{BB962C8B-B14F-4D97-AF65-F5344CB8AC3E}">
        <p14:creationId xmlns:p14="http://schemas.microsoft.com/office/powerpoint/2010/main" val="193854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14C8-5E23-1A1D-AF6E-A330437B0AB4}"/>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E6133B66-C820-A047-DFF5-E2E5B37FE252}"/>
              </a:ext>
            </a:extLst>
          </p:cNvPr>
          <p:cNvSpPr>
            <a:spLocks noGrp="1"/>
          </p:cNvSpPr>
          <p:nvPr>
            <p:ph idx="1"/>
          </p:nvPr>
        </p:nvSpPr>
        <p:spPr/>
        <p:txBody>
          <a:bodyPr/>
          <a:lstStyle/>
          <a:p>
            <a:r>
              <a:rPr lang="en-US" b="1" dirty="0">
                <a:solidFill>
                  <a:schemeClr val="tx1"/>
                </a:solidFill>
              </a:rPr>
              <a:t>Single Point of Failure: </a:t>
            </a:r>
            <a:r>
              <a:rPr lang="en-US" dirty="0">
                <a:solidFill>
                  <a:schemeClr val="tx1"/>
                </a:solidFill>
              </a:rPr>
              <a:t> Orchestrator is the Critical component of this saga design pattern, if it fails then the whole application fails.</a:t>
            </a:r>
          </a:p>
          <a:p>
            <a:r>
              <a:rPr lang="en-US" b="1" dirty="0">
                <a:solidFill>
                  <a:schemeClr val="tx1"/>
                </a:solidFill>
              </a:rPr>
              <a:t>Complexity: </a:t>
            </a:r>
            <a:r>
              <a:rPr lang="en-US" dirty="0">
                <a:solidFill>
                  <a:schemeClr val="tx1"/>
                </a:solidFill>
              </a:rPr>
              <a:t>The Orchestrator needs to handle all the possible failure </a:t>
            </a:r>
            <a:r>
              <a:rPr lang="en-US" dirty="0" err="1">
                <a:solidFill>
                  <a:schemeClr val="tx1"/>
                </a:solidFill>
              </a:rPr>
              <a:t>senarios</a:t>
            </a:r>
            <a:r>
              <a:rPr lang="en-US" dirty="0">
                <a:solidFill>
                  <a:schemeClr val="tx1"/>
                </a:solidFill>
              </a:rPr>
              <a:t> and compensations</a:t>
            </a:r>
          </a:p>
          <a:p>
            <a:r>
              <a:rPr lang="en-US" b="1" dirty="0">
                <a:solidFill>
                  <a:schemeClr val="tx1"/>
                </a:solidFill>
              </a:rPr>
              <a:t>Potential Bottleneck: </a:t>
            </a:r>
            <a:r>
              <a:rPr lang="en-US" dirty="0">
                <a:solidFill>
                  <a:schemeClr val="tx1"/>
                </a:solidFill>
              </a:rPr>
              <a:t> The applications may be working slowly, because the orchestrator alone need to handle of all the services.</a:t>
            </a:r>
            <a:endParaRPr lang="en-IN" b="1" dirty="0">
              <a:solidFill>
                <a:schemeClr val="tx1"/>
              </a:solidFill>
            </a:endParaRPr>
          </a:p>
        </p:txBody>
      </p:sp>
    </p:spTree>
    <p:extLst>
      <p:ext uri="{BB962C8B-B14F-4D97-AF65-F5344CB8AC3E}">
        <p14:creationId xmlns:p14="http://schemas.microsoft.com/office/powerpoint/2010/main" val="18173174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94</TotalTime>
  <Words>651</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Corbel</vt:lpstr>
      <vt:lpstr>Basis</vt:lpstr>
      <vt:lpstr>SAGA DESIGN Pattern: Orchestration</vt:lpstr>
      <vt:lpstr>INTRODUCTION</vt:lpstr>
      <vt:lpstr>Types of Saga Patterns</vt:lpstr>
      <vt:lpstr>ORCHESTRATION APPROACH</vt:lpstr>
      <vt:lpstr>HOW ORCHESTRATOR WORKS?</vt:lpstr>
      <vt:lpstr>COMPENSATION IN ORCHESTRATION</vt:lpstr>
      <vt:lpstr>Examples of Orchestration</vt:lpstr>
      <vt:lpstr>Advantages</vt:lpstr>
      <vt:lpstr>DISADVANTAGES</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Nihal Varma Balerao(UST,IN)</dc:creator>
  <cp:lastModifiedBy>Nihal Varma Balerao(UST,IN)</cp:lastModifiedBy>
  <cp:revision>1</cp:revision>
  <dcterms:created xsi:type="dcterms:W3CDTF">2024-08-18T07:32:20Z</dcterms:created>
  <dcterms:modified xsi:type="dcterms:W3CDTF">2024-08-18T09:06:56Z</dcterms:modified>
</cp:coreProperties>
</file>