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6"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AC3964-77E1-48D4-BEA4-1E4C582BB44D}" type="datetimeFigureOut">
              <a:rPr lang="en-IN" smtClean="0"/>
              <a:t>11-10-2023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318631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AC3964-77E1-48D4-BEA4-1E4C582BB44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142847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AC3964-77E1-48D4-BEA4-1E4C582BB44D}" type="datetimeFigureOut">
              <a:rPr lang="en-IN" smtClean="0"/>
              <a:t>11-10-2023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374788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AC3964-77E1-48D4-BEA4-1E4C582BB44D}" type="datetimeFigureOut">
              <a:rPr lang="en-IN" smtClean="0"/>
              <a:t>11-10-2023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0A96AC8-C950-4E15-9484-D8B50D13259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3511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AC3964-77E1-48D4-BEA4-1E4C582BB44D}" type="datetimeFigureOut">
              <a:rPr lang="en-IN" smtClean="0"/>
              <a:t>11-10-2023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3698530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AC3964-77E1-48D4-BEA4-1E4C582BB44D}"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1061914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AC3964-77E1-48D4-BEA4-1E4C582BB44D}"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2790654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C3964-77E1-48D4-BEA4-1E4C582BB44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130685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AC3964-77E1-48D4-BEA4-1E4C582BB44D}" type="datetimeFigureOut">
              <a:rPr lang="en-IN" smtClean="0"/>
              <a:t>11-10-2023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411649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AC3964-77E1-48D4-BEA4-1E4C582BB44D}"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108400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AC3964-77E1-48D4-BEA4-1E4C582BB44D}" type="datetimeFigureOut">
              <a:rPr lang="en-IN" smtClean="0"/>
              <a:t>11-10-2023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2137646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AC3964-77E1-48D4-BEA4-1E4C582BB44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501210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AC3964-77E1-48D4-BEA4-1E4C582BB44D}"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223770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C3964-77E1-48D4-BEA4-1E4C582BB44D}"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4109035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C3964-77E1-48D4-BEA4-1E4C582BB44D}"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2709625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AC3964-77E1-48D4-BEA4-1E4C582BB44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322932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AC3964-77E1-48D4-BEA4-1E4C582BB44D}"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A96AC8-C950-4E15-9484-D8B50D132596}" type="slidenum">
              <a:rPr lang="en-IN" smtClean="0"/>
              <a:t>‹#›</a:t>
            </a:fld>
            <a:endParaRPr lang="en-IN"/>
          </a:p>
        </p:txBody>
      </p:sp>
    </p:spTree>
    <p:extLst>
      <p:ext uri="{BB962C8B-B14F-4D97-AF65-F5344CB8AC3E}">
        <p14:creationId xmlns:p14="http://schemas.microsoft.com/office/powerpoint/2010/main" val="374823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AC3964-77E1-48D4-BEA4-1E4C582BB44D}" type="datetimeFigureOut">
              <a:rPr lang="en-IN" smtClean="0"/>
              <a:t>11-10-2023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A96AC8-C950-4E15-9484-D8B50D132596}" type="slidenum">
              <a:rPr lang="en-IN" smtClean="0"/>
              <a:t>‹#›</a:t>
            </a:fld>
            <a:endParaRPr lang="en-IN"/>
          </a:p>
        </p:txBody>
      </p:sp>
    </p:spTree>
    <p:extLst>
      <p:ext uri="{BB962C8B-B14F-4D97-AF65-F5344CB8AC3E}">
        <p14:creationId xmlns:p14="http://schemas.microsoft.com/office/powerpoint/2010/main" val="303921048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3C3E3-E40C-C22E-D768-72BBA85F3A31}"/>
              </a:ext>
            </a:extLst>
          </p:cNvPr>
          <p:cNvSpPr>
            <a:spLocks noGrp="1"/>
          </p:cNvSpPr>
          <p:nvPr>
            <p:ph type="title"/>
          </p:nvPr>
        </p:nvSpPr>
        <p:spPr>
          <a:xfrm>
            <a:off x="775892" y="1109709"/>
            <a:ext cx="10730307" cy="2587801"/>
          </a:xfrm>
        </p:spPr>
        <p:txBody>
          <a:bodyPr>
            <a:normAutofit fontScale="90000"/>
          </a:bodyPr>
          <a:lstStyle/>
          <a:p>
            <a:pPr algn="ctr"/>
            <a:r>
              <a:rPr lang="en-IN" sz="4000" dirty="0">
                <a:solidFill>
                  <a:schemeClr val="tx1"/>
                </a:solidFill>
                <a:latin typeface="Arial Rounded MT Bold" panose="020F0704030504030204" pitchFamily="34" charset="0"/>
              </a:rPr>
              <a:t>Professional readiness for innovation employability &amp; entrepreneurship </a:t>
            </a:r>
            <a:br>
              <a:rPr lang="en-IN" sz="4000" dirty="0">
                <a:solidFill>
                  <a:schemeClr val="tx1"/>
                </a:solidFill>
                <a:latin typeface="Arial Rounded MT Bold" panose="020F0704030504030204" pitchFamily="34" charset="0"/>
              </a:rPr>
            </a:br>
            <a:r>
              <a:rPr lang="en-IN" sz="4000" dirty="0">
                <a:solidFill>
                  <a:schemeClr val="tx1"/>
                </a:solidFill>
                <a:latin typeface="Arial Rounded MT Bold" panose="020F0704030504030204" pitchFamily="34" charset="0"/>
              </a:rPr>
              <a:t>(PRIEE) - 20IT928 - C9</a:t>
            </a:r>
            <a:br>
              <a:rPr lang="en-IN" sz="4000" dirty="0">
                <a:solidFill>
                  <a:schemeClr val="tx1"/>
                </a:solidFill>
                <a:latin typeface="Arial Rounded MT Bold" panose="020F0704030504030204" pitchFamily="34" charset="0"/>
              </a:rPr>
            </a:br>
            <a:br>
              <a:rPr lang="en-IN" sz="4000" dirty="0">
                <a:solidFill>
                  <a:schemeClr val="tx1"/>
                </a:solidFill>
                <a:latin typeface="Arial Rounded MT Bold" panose="020F0704030504030204" pitchFamily="34" charset="0"/>
              </a:rPr>
            </a:br>
            <a:r>
              <a:rPr lang="en-IN" sz="4000" dirty="0">
                <a:solidFill>
                  <a:schemeClr val="accent4">
                    <a:lumMod val="75000"/>
                  </a:schemeClr>
                </a:solidFill>
                <a:latin typeface="Arial Rounded MT Bold" panose="020F0704030504030204" pitchFamily="34" charset="0"/>
              </a:rPr>
              <a:t>R.M.K. Engineering College</a:t>
            </a:r>
            <a:endParaRPr lang="en-IN" dirty="0">
              <a:solidFill>
                <a:schemeClr val="accent4">
                  <a:lumMod val="75000"/>
                </a:schemeClr>
              </a:solidFill>
            </a:endParaRPr>
          </a:p>
        </p:txBody>
      </p:sp>
      <p:sp>
        <p:nvSpPr>
          <p:cNvPr id="3" name="Text Placeholder 2">
            <a:extLst>
              <a:ext uri="{FF2B5EF4-FFF2-40B4-BE49-F238E27FC236}">
                <a16:creationId xmlns:a16="http://schemas.microsoft.com/office/drawing/2014/main" id="{20EDAB71-4E84-4F4B-F574-B8E4BBBA3B8C}"/>
              </a:ext>
            </a:extLst>
          </p:cNvPr>
          <p:cNvSpPr>
            <a:spLocks noGrp="1"/>
          </p:cNvSpPr>
          <p:nvPr>
            <p:ph type="body" idx="1"/>
          </p:nvPr>
        </p:nvSpPr>
        <p:spPr>
          <a:xfrm>
            <a:off x="775892" y="4394200"/>
            <a:ext cx="10490200" cy="1846802"/>
          </a:xfrm>
        </p:spPr>
        <p:txBody>
          <a:bodyPr>
            <a:noAutofit/>
          </a:bodyPr>
          <a:lstStyle/>
          <a:p>
            <a:pPr algn="l"/>
            <a:endParaRPr lang="en-IN" sz="2800" b="1" dirty="0">
              <a:solidFill>
                <a:schemeClr val="accent6">
                  <a:lumMod val="60000"/>
                  <a:lumOff val="40000"/>
                </a:schemeClr>
              </a:solidFill>
              <a:latin typeface="Arial Rounded MT Bold" panose="020F0704030504030204" pitchFamily="34" charset="0"/>
            </a:endParaRPr>
          </a:p>
          <a:p>
            <a:pPr algn="l"/>
            <a:r>
              <a:rPr lang="en-IN" sz="2800" b="1" dirty="0">
                <a:solidFill>
                  <a:schemeClr val="accent6">
                    <a:lumMod val="60000"/>
                    <a:lumOff val="40000"/>
                  </a:schemeClr>
                </a:solidFill>
                <a:latin typeface="Arial Rounded MT Bold" panose="020F0704030504030204" pitchFamily="34" charset="0"/>
              </a:rPr>
              <a:t>B. Sai Goutham- (111720102020)</a:t>
            </a:r>
          </a:p>
          <a:p>
            <a:pPr algn="l"/>
            <a:r>
              <a:rPr lang="en-IN" sz="2800" b="1" dirty="0">
                <a:solidFill>
                  <a:schemeClr val="accent6">
                    <a:lumMod val="60000"/>
                    <a:lumOff val="40000"/>
                  </a:schemeClr>
                </a:solidFill>
                <a:latin typeface="Arial Rounded MT Bold" panose="020F0704030504030204" pitchFamily="34" charset="0"/>
              </a:rPr>
              <a:t>B. </a:t>
            </a:r>
            <a:r>
              <a:rPr lang="en-IN" sz="2800" b="1" dirty="0" err="1">
                <a:solidFill>
                  <a:schemeClr val="accent6">
                    <a:lumMod val="60000"/>
                    <a:lumOff val="40000"/>
                  </a:schemeClr>
                </a:solidFill>
                <a:latin typeface="Arial Rounded MT Bold" panose="020F0704030504030204" pitchFamily="34" charset="0"/>
              </a:rPr>
              <a:t>Praneeth</a:t>
            </a:r>
            <a:r>
              <a:rPr lang="en-IN" sz="2800" b="1" dirty="0">
                <a:solidFill>
                  <a:schemeClr val="accent6">
                    <a:lumMod val="60000"/>
                    <a:lumOff val="40000"/>
                  </a:schemeClr>
                </a:solidFill>
                <a:latin typeface="Arial Rounded MT Bold" panose="020F0704030504030204" pitchFamily="34" charset="0"/>
              </a:rPr>
              <a:t> Reddy- (111720102015)</a:t>
            </a:r>
          </a:p>
          <a:p>
            <a:pPr algn="l"/>
            <a:r>
              <a:rPr lang="en-IN" sz="2800" b="1" dirty="0">
                <a:solidFill>
                  <a:schemeClr val="accent6">
                    <a:lumMod val="60000"/>
                    <a:lumOff val="40000"/>
                  </a:schemeClr>
                </a:solidFill>
                <a:latin typeface="Arial Rounded MT Bold" panose="020F0704030504030204" pitchFamily="34" charset="0"/>
              </a:rPr>
              <a:t>B. Nihanth Sai- (111720102019)</a:t>
            </a:r>
          </a:p>
          <a:p>
            <a:pPr algn="ctr">
              <a:spcAft>
                <a:spcPts val="3000"/>
              </a:spcAft>
            </a:pPr>
            <a:endParaRPr lang="en-IN" sz="2800" b="1" dirty="0">
              <a:solidFill>
                <a:schemeClr val="accent6">
                  <a:lumMod val="60000"/>
                  <a:lumOff val="40000"/>
                </a:schemeClr>
              </a:solidFill>
              <a:latin typeface="Arial Rounded MT Bold" panose="020F0704030504030204" pitchFamily="34" charset="0"/>
            </a:endParaRPr>
          </a:p>
          <a:p>
            <a:endParaRPr lang="en-IN" sz="2800" b="1" dirty="0"/>
          </a:p>
        </p:txBody>
      </p:sp>
    </p:spTree>
    <p:extLst>
      <p:ext uri="{BB962C8B-B14F-4D97-AF65-F5344CB8AC3E}">
        <p14:creationId xmlns:p14="http://schemas.microsoft.com/office/powerpoint/2010/main" val="394184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D5BF-CB12-2781-5D53-B1B13FE00DFA}"/>
              </a:ext>
            </a:extLst>
          </p:cNvPr>
          <p:cNvSpPr>
            <a:spLocks noGrp="1"/>
          </p:cNvSpPr>
          <p:nvPr>
            <p:ph type="ctrTitle"/>
          </p:nvPr>
        </p:nvSpPr>
        <p:spPr>
          <a:xfrm>
            <a:off x="1371600" y="1092202"/>
            <a:ext cx="9448800" cy="1825096"/>
          </a:xfrm>
        </p:spPr>
        <p:txBody>
          <a:bodyPr>
            <a:normAutofit/>
          </a:bodyPr>
          <a:lstStyle/>
          <a:p>
            <a:endParaRPr lang="en-IN" dirty="0"/>
          </a:p>
        </p:txBody>
      </p:sp>
      <p:sp>
        <p:nvSpPr>
          <p:cNvPr id="3" name="Subtitle 2">
            <a:extLst>
              <a:ext uri="{FF2B5EF4-FFF2-40B4-BE49-F238E27FC236}">
                <a16:creationId xmlns:a16="http://schemas.microsoft.com/office/drawing/2014/main" id="{62EFF6BE-EED2-4149-A578-B84A0694F03F}"/>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958A10C7-8630-DC10-1901-C9C197295075}"/>
              </a:ext>
            </a:extLst>
          </p:cNvPr>
          <p:cNvPicPr>
            <a:picLocks noChangeAspect="1"/>
          </p:cNvPicPr>
          <p:nvPr/>
        </p:nvPicPr>
        <p:blipFill>
          <a:blip r:embed="rId2"/>
          <a:stretch>
            <a:fill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3262B92D-27A4-90DE-5D0E-7B26C6AAFEBB}"/>
              </a:ext>
            </a:extLst>
          </p:cNvPr>
          <p:cNvSpPr txBox="1"/>
          <p:nvPr/>
        </p:nvSpPr>
        <p:spPr>
          <a:xfrm flipH="1">
            <a:off x="1695634" y="4009500"/>
            <a:ext cx="9614515" cy="2585323"/>
          </a:xfrm>
          <a:prstGeom prst="rect">
            <a:avLst/>
          </a:prstGeom>
          <a:noFill/>
        </p:spPr>
        <p:txBody>
          <a:bodyPr wrap="square" rtlCol="0">
            <a:spAutoFit/>
          </a:bodyPr>
          <a:lstStyle/>
          <a:p>
            <a:r>
              <a:rPr lang="en-US" sz="5400" b="1" dirty="0">
                <a:solidFill>
                  <a:schemeClr val="bg1"/>
                </a:solidFill>
                <a:latin typeface="Arial Black" panose="020B0A04020102020204" pitchFamily="34" charset="0"/>
              </a:rPr>
              <a:t>Developing A flight delay prediction model using machine learning</a:t>
            </a:r>
            <a:endParaRPr lang="en-IN" sz="54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19195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4F156-B5E9-F79A-C2E3-AD273AFFD425}"/>
              </a:ext>
            </a:extLst>
          </p:cNvPr>
          <p:cNvSpPr>
            <a:spLocks noGrp="1"/>
          </p:cNvSpPr>
          <p:nvPr>
            <p:ph type="title"/>
          </p:nvPr>
        </p:nvSpPr>
        <p:spPr>
          <a:xfrm>
            <a:off x="1581704" y="382633"/>
            <a:ext cx="8610600" cy="1293028"/>
          </a:xfrm>
        </p:spPr>
        <p:txBody>
          <a:bodyPr/>
          <a:lstStyle/>
          <a:p>
            <a:pPr algn="ctr"/>
            <a:r>
              <a:rPr lang="en-US" dirty="0">
                <a:solidFill>
                  <a:srgbClr val="00CCFF"/>
                </a:solidFill>
              </a:rPr>
              <a:t>Abstract</a:t>
            </a:r>
            <a:endParaRPr lang="en-IN" dirty="0">
              <a:solidFill>
                <a:srgbClr val="00CCFF"/>
              </a:solidFill>
            </a:endParaRPr>
          </a:p>
        </p:txBody>
      </p:sp>
      <p:sp>
        <p:nvSpPr>
          <p:cNvPr id="3" name="Content Placeholder 2">
            <a:extLst>
              <a:ext uri="{FF2B5EF4-FFF2-40B4-BE49-F238E27FC236}">
                <a16:creationId xmlns:a16="http://schemas.microsoft.com/office/drawing/2014/main" id="{8455D985-CA2E-9C02-AE94-42665DD7BB4B}"/>
              </a:ext>
            </a:extLst>
          </p:cNvPr>
          <p:cNvSpPr>
            <a:spLocks noGrp="1"/>
          </p:cNvSpPr>
          <p:nvPr>
            <p:ph idx="1"/>
          </p:nvPr>
        </p:nvSpPr>
        <p:spPr>
          <a:xfrm>
            <a:off x="685800" y="1901597"/>
            <a:ext cx="10820400" cy="4490325"/>
          </a:xfrm>
        </p:spPr>
        <p:txBody>
          <a:bodyPr>
            <a:noAutofit/>
          </a:bodyPr>
          <a:lstStyle/>
          <a:p>
            <a:pPr marL="0" indent="0" algn="just">
              <a:buNone/>
            </a:pPr>
            <a:r>
              <a:rPr lang="en-US" sz="2700" dirty="0">
                <a:latin typeface="Times New Roman" panose="02020603050405020304" pitchFamily="18" charset="0"/>
                <a:cs typeface="Times New Roman" panose="02020603050405020304" pitchFamily="18" charset="0"/>
              </a:rPr>
              <a:t>This project conducts a comprehensive study into a flight delay prediction model using advanced machine learning techniques. Flight delays hold substantial economic and operational significance for both airlines and passengers. By analyzing historical flight data, the model aims to forecast flight delays by considering factors like weather conditions, historical punctuality records, airport congestion, and airline-specific variables. Various machine learning algorithms, including regression and classification methods, provide accurate predictions. The rigorous evaluation assesses the model's prediction accuracy, precision, recall, and F1 score. This research offers insights into flight delay causes and enhances airline operations and passenger experiences through data-driven decision-making.</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01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B1B3-44B5-2DE0-197F-23D00643F007}"/>
              </a:ext>
            </a:extLst>
          </p:cNvPr>
          <p:cNvSpPr>
            <a:spLocks noGrp="1"/>
          </p:cNvSpPr>
          <p:nvPr>
            <p:ph type="title"/>
          </p:nvPr>
        </p:nvSpPr>
        <p:spPr>
          <a:xfrm>
            <a:off x="1705992" y="1012948"/>
            <a:ext cx="8610600" cy="1293028"/>
          </a:xfrm>
        </p:spPr>
        <p:txBody>
          <a:bodyPr/>
          <a:lstStyle/>
          <a:p>
            <a:pPr algn="ctr"/>
            <a:r>
              <a:rPr lang="en-US" dirty="0">
                <a:solidFill>
                  <a:schemeClr val="accent4">
                    <a:lumMod val="60000"/>
                    <a:lumOff val="40000"/>
                  </a:schemeClr>
                </a:solidFill>
              </a:rPr>
              <a:t>Problem statement</a:t>
            </a:r>
            <a:endParaRPr lang="en-IN"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8CF94526-C0E1-C0A6-C77F-BE939BB7B889}"/>
              </a:ext>
            </a:extLst>
          </p:cNvPr>
          <p:cNvSpPr>
            <a:spLocks noGrp="1"/>
          </p:cNvSpPr>
          <p:nvPr>
            <p:ph idx="1"/>
          </p:nvPr>
        </p:nvSpPr>
        <p:spPr>
          <a:xfrm>
            <a:off x="685800" y="2833876"/>
            <a:ext cx="10820400" cy="3176308"/>
          </a:xfrm>
        </p:spPr>
        <p:txBody>
          <a:bodyPr/>
          <a:lstStyle/>
          <a:p>
            <a:pPr marL="0" indent="0">
              <a:buNone/>
            </a:pPr>
            <a:endParaRPr lang="en-US" dirty="0"/>
          </a:p>
          <a:p>
            <a:pPr marL="0" indent="0" algn="just">
              <a:buNone/>
            </a:pPr>
            <a:r>
              <a:rPr lang="en-US" sz="2700" dirty="0">
                <a:latin typeface="Times New Roman" panose="02020603050405020304" pitchFamily="18" charset="0"/>
                <a:cs typeface="Times New Roman" panose="02020603050405020304" pitchFamily="18" charset="0"/>
              </a:rPr>
              <a:t>The challenge is to construct a precise flight delay prediction model using machine learning, leveraging historical flight data, weather conditions, airport congestion, and airline-specific attributes. The goal is to enhance airline efficiency, passenger experiences, and resource allocation by accurately forecasting flight delays in the aviation sector.</a:t>
            </a:r>
            <a:endParaRPr lang="en-IN"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45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1D9E-81B9-4C5A-A93B-178E6C0138B5}"/>
              </a:ext>
            </a:extLst>
          </p:cNvPr>
          <p:cNvSpPr>
            <a:spLocks noGrp="1"/>
          </p:cNvSpPr>
          <p:nvPr>
            <p:ph type="title"/>
          </p:nvPr>
        </p:nvSpPr>
        <p:spPr>
          <a:xfrm>
            <a:off x="1648658" y="684474"/>
            <a:ext cx="8610600" cy="1293028"/>
          </a:xfrm>
        </p:spPr>
        <p:txBody>
          <a:bodyPr/>
          <a:lstStyle/>
          <a:p>
            <a:pPr algn="ctr"/>
            <a:r>
              <a:rPr lang="en-US" dirty="0">
                <a:solidFill>
                  <a:schemeClr val="accent2">
                    <a:lumMod val="60000"/>
                    <a:lumOff val="40000"/>
                  </a:schemeClr>
                </a:solidFill>
              </a:rPr>
              <a:t>Technology stack</a:t>
            </a:r>
            <a:endParaRPr lang="en-IN" dirty="0">
              <a:solidFill>
                <a:schemeClr val="accent2">
                  <a:lumMod val="60000"/>
                  <a:lumOff val="40000"/>
                </a:schemeClr>
              </a:solidFill>
            </a:endParaRPr>
          </a:p>
        </p:txBody>
      </p:sp>
      <p:sp>
        <p:nvSpPr>
          <p:cNvPr id="3" name="Content Placeholder 2">
            <a:extLst>
              <a:ext uri="{FF2B5EF4-FFF2-40B4-BE49-F238E27FC236}">
                <a16:creationId xmlns:a16="http://schemas.microsoft.com/office/drawing/2014/main" id="{267797F2-421F-A156-6939-ED85FE6C3369}"/>
              </a:ext>
            </a:extLst>
          </p:cNvPr>
          <p:cNvSpPr>
            <a:spLocks noGrp="1"/>
          </p:cNvSpPr>
          <p:nvPr>
            <p:ph idx="1"/>
          </p:nvPr>
        </p:nvSpPr>
        <p:spPr>
          <a:xfrm>
            <a:off x="543758" y="2139968"/>
            <a:ext cx="10820400" cy="4500529"/>
          </a:xfrm>
        </p:spPr>
        <p:txBody>
          <a:bodyPr>
            <a:normAutofit/>
          </a:bodyPr>
          <a:lstStyle/>
          <a:p>
            <a:r>
              <a:rPr lang="en-US" sz="2500" dirty="0">
                <a:latin typeface="Times New Roman" panose="02020603050405020304" pitchFamily="18" charset="0"/>
                <a:cs typeface="Times New Roman" panose="02020603050405020304" pitchFamily="18" charset="0"/>
              </a:rPr>
              <a:t>Programming languages : Python</a:t>
            </a:r>
          </a:p>
          <a:p>
            <a:r>
              <a:rPr lang="en-US" sz="2500" dirty="0">
                <a:latin typeface="Times New Roman" panose="02020603050405020304" pitchFamily="18" charset="0"/>
                <a:cs typeface="Times New Roman" panose="02020603050405020304" pitchFamily="18" charset="0"/>
              </a:rPr>
              <a:t>Data manipulation and Analysis : Pandas, NumPy</a:t>
            </a:r>
          </a:p>
          <a:p>
            <a:r>
              <a:rPr lang="en-US" sz="2500" dirty="0">
                <a:latin typeface="Times New Roman" panose="02020603050405020304" pitchFamily="18" charset="0"/>
                <a:cs typeface="Times New Roman" panose="02020603050405020304" pitchFamily="18" charset="0"/>
              </a:rPr>
              <a:t>ML Frameworks : TensorFlow / </a:t>
            </a:r>
            <a:r>
              <a:rPr lang="en-US" sz="2500" dirty="0" err="1">
                <a:latin typeface="Times New Roman" panose="02020603050405020304" pitchFamily="18" charset="0"/>
                <a:cs typeface="Times New Roman" panose="02020603050405020304" pitchFamily="18" charset="0"/>
              </a:rPr>
              <a:t>pyTorch</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Data Visualization : Matplotlib</a:t>
            </a:r>
          </a:p>
          <a:p>
            <a:r>
              <a:rPr lang="en-US" sz="2500" dirty="0">
                <a:latin typeface="Times New Roman" panose="02020603050405020304" pitchFamily="18" charset="0"/>
                <a:cs typeface="Times New Roman" panose="02020603050405020304" pitchFamily="18" charset="0"/>
              </a:rPr>
              <a:t>Model Development : Docker, Kubernetes </a:t>
            </a:r>
          </a:p>
          <a:p>
            <a:r>
              <a:rPr lang="en-US" sz="2500" dirty="0">
                <a:latin typeface="Times New Roman" panose="02020603050405020304" pitchFamily="18" charset="0"/>
                <a:cs typeface="Times New Roman" panose="02020603050405020304" pitchFamily="18" charset="0"/>
              </a:rPr>
              <a:t>Cloud Services : Google cloud</a:t>
            </a:r>
          </a:p>
          <a:p>
            <a:r>
              <a:rPr lang="en-US" sz="2500" dirty="0">
                <a:latin typeface="Times New Roman" panose="02020603050405020304" pitchFamily="18" charset="0"/>
                <a:cs typeface="Times New Roman" panose="02020603050405020304" pitchFamily="18" charset="0"/>
              </a:rPr>
              <a:t>Database Management : SQL &amp; NoSQL Databases</a:t>
            </a:r>
          </a:p>
          <a:p>
            <a:r>
              <a:rPr lang="en-US" sz="2500" dirty="0">
                <a:latin typeface="Times New Roman" panose="02020603050405020304" pitchFamily="18" charset="0"/>
                <a:cs typeface="Times New Roman" panose="02020603050405020304" pitchFamily="18" charset="0"/>
              </a:rPr>
              <a:t>Version control and collaboration : </a:t>
            </a:r>
            <a:r>
              <a:rPr lang="en-US" sz="2500" dirty="0" err="1">
                <a:latin typeface="Times New Roman" panose="02020603050405020304" pitchFamily="18" charset="0"/>
                <a:cs typeface="Times New Roman" panose="02020603050405020304" pitchFamily="18" charset="0"/>
              </a:rPr>
              <a:t>GitHu</a:t>
            </a:r>
            <a:r>
              <a:rPr lang="en-IN" sz="2500" dirty="0">
                <a:latin typeface="Times New Roman" panose="02020603050405020304" pitchFamily="18" charset="0"/>
                <a:cs typeface="Times New Roman" panose="02020603050405020304" pitchFamily="18" charset="0"/>
              </a:rPr>
              <a:t>b</a:t>
            </a:r>
          </a:p>
          <a:p>
            <a:r>
              <a:rPr lang="en-IN" sz="2500" dirty="0">
                <a:latin typeface="Times New Roman" panose="02020603050405020304" pitchFamily="18" charset="0"/>
                <a:cs typeface="Times New Roman" panose="02020603050405020304" pitchFamily="18" charset="0"/>
              </a:rPr>
              <a:t>API Testing and Documentation : Postman / Swagger</a:t>
            </a:r>
          </a:p>
          <a:p>
            <a:endParaRPr lang="en-US" dirty="0"/>
          </a:p>
        </p:txBody>
      </p:sp>
    </p:spTree>
    <p:extLst>
      <p:ext uri="{BB962C8B-B14F-4D97-AF65-F5344CB8AC3E}">
        <p14:creationId xmlns:p14="http://schemas.microsoft.com/office/powerpoint/2010/main" val="13816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9D47F416-7B43-7F57-5D77-E87D1BD81086}"/>
              </a:ext>
            </a:extLst>
          </p:cNvPr>
          <p:cNvPicPr>
            <a:picLocks noChangeAspect="1"/>
          </p:cNvPicPr>
          <p:nvPr/>
        </p:nvPicPr>
        <p:blipFill rotWithShape="1">
          <a:blip r:embed="rId2"/>
          <a:srcRect l="3536" t="15574" r="9871" b="14607"/>
          <a:stretch/>
        </p:blipFill>
        <p:spPr>
          <a:xfrm>
            <a:off x="0" y="0"/>
            <a:ext cx="12192000" cy="6858000"/>
          </a:xfrm>
          <a:prstGeom prst="rect">
            <a:avLst/>
          </a:prstGeom>
        </p:spPr>
      </p:pic>
    </p:spTree>
    <p:extLst>
      <p:ext uri="{BB962C8B-B14F-4D97-AF65-F5344CB8AC3E}">
        <p14:creationId xmlns:p14="http://schemas.microsoft.com/office/powerpoint/2010/main" val="24916387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52</TotalTime>
  <Words>283</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Arial Rounded MT Bold</vt:lpstr>
      <vt:lpstr>Century Gothic</vt:lpstr>
      <vt:lpstr>Times New Roman</vt:lpstr>
      <vt:lpstr>Vapor Trail</vt:lpstr>
      <vt:lpstr>Professional readiness for innovation employability &amp; entrepreneurship  (PRIEE) - 20IT928 - C9  R.M.K. Engineering College</vt:lpstr>
      <vt:lpstr>PowerPoint Presentation</vt:lpstr>
      <vt:lpstr>Abstract</vt:lpstr>
      <vt:lpstr>Problem statement</vt:lpstr>
      <vt:lpstr>Technology stack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CHARISHMA REDDY YERRA</dc:creator>
  <cp:lastModifiedBy>Nihanth Sai</cp:lastModifiedBy>
  <cp:revision>5</cp:revision>
  <dcterms:created xsi:type="dcterms:W3CDTF">2023-09-05T03:46:21Z</dcterms:created>
  <dcterms:modified xsi:type="dcterms:W3CDTF">2023-10-11T05:00:17Z</dcterms:modified>
</cp:coreProperties>
</file>