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35" autoAdjust="0"/>
  </p:normalViewPr>
  <p:slideViewPr>
    <p:cSldViewPr snapToGrid="0">
      <p:cViewPr varScale="1">
        <p:scale>
          <a:sx n="90" d="100"/>
          <a:sy n="90" d="100"/>
        </p:scale>
        <p:origin x="6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4FB56-3C58-489E-A4FF-E97C62F87C88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CF00A-CE2A-4AC3-8C4E-269B5B520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13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大家好，这个视频讲的是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算法，如果想看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python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实现的讲解，可以看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p2</a:t>
            </a:r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CF00A-CE2A-4AC3-8C4E-269B5B5209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</a:t>
            </a:r>
            <a:r>
              <a:rPr lang="en-US" altLang="zh-CN" dirty="0"/>
              <a:t>DES</a:t>
            </a:r>
            <a:r>
              <a:rPr lang="zh-CN" altLang="en-US" dirty="0"/>
              <a:t>是对称加密中的分组加密，也叫块加密。对称加密中还有另一种加密方式是流密码加密，比如</a:t>
            </a:r>
            <a:r>
              <a:rPr lang="en-US" altLang="zh-CN" dirty="0"/>
              <a:t>RC4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DES</a:t>
            </a:r>
            <a:r>
              <a:rPr lang="zh-CN" altLang="en-US" dirty="0"/>
              <a:t>的分组加密长度为</a:t>
            </a:r>
            <a:r>
              <a:rPr lang="en-US" altLang="zh-CN" dirty="0"/>
              <a:t>64bit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字节一组进行加密。</a:t>
            </a:r>
            <a:endParaRPr lang="en-US" altLang="zh-CN" dirty="0"/>
          </a:p>
          <a:p>
            <a:r>
              <a:rPr lang="zh-CN" altLang="en-US" dirty="0"/>
              <a:t>密钥长度为</a:t>
            </a:r>
            <a:r>
              <a:rPr lang="en-US" altLang="zh-CN" dirty="0"/>
              <a:t>64</a:t>
            </a:r>
            <a:r>
              <a:rPr lang="zh-CN" altLang="en-US" dirty="0"/>
              <a:t>位，其中每个字节最后一位为奇偶校验位，使得每个字节有奇数个</a:t>
            </a:r>
            <a:r>
              <a:rPr lang="en-US" altLang="zh-CN" dirty="0"/>
              <a:t>1</a:t>
            </a:r>
            <a:r>
              <a:rPr lang="zh-CN" altLang="en-US" dirty="0"/>
              <a:t>，不参与实际运算。奇偶校验位在过去机器存储不可靠时进行校验，现在几乎用不到了，但是因为后续轮密钥生成中用到的位替换，还是以</a:t>
            </a:r>
            <a:r>
              <a:rPr lang="en-US" altLang="zh-CN" dirty="0"/>
              <a:t>64</a:t>
            </a:r>
            <a:r>
              <a:rPr lang="zh-CN" altLang="en-US" dirty="0"/>
              <a:t>位为基本，所以第三方网站以及</a:t>
            </a:r>
            <a:r>
              <a:rPr lang="en-US" altLang="zh-CN" dirty="0"/>
              <a:t>p2</a:t>
            </a:r>
            <a:r>
              <a:rPr lang="zh-CN" altLang="en-US" dirty="0"/>
              <a:t>中实现的算法，还是输入的</a:t>
            </a:r>
            <a:r>
              <a:rPr lang="en-US" altLang="zh-CN" dirty="0"/>
              <a:t>64</a:t>
            </a:r>
            <a:r>
              <a:rPr lang="zh-CN" altLang="en-US" dirty="0"/>
              <a:t>位密钥，而不是</a:t>
            </a:r>
            <a:r>
              <a:rPr lang="en-US" altLang="zh-CN" dirty="0"/>
              <a:t>56</a:t>
            </a:r>
            <a:r>
              <a:rPr lang="zh-CN" altLang="en-US" dirty="0"/>
              <a:t>位密钥。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DES</a:t>
            </a:r>
            <a:r>
              <a:rPr lang="zh-CN" altLang="en-US" dirty="0"/>
              <a:t>加密过程中，每一块会经过</a:t>
            </a:r>
            <a:r>
              <a:rPr lang="en-US" altLang="zh-CN" dirty="0"/>
              <a:t>16</a:t>
            </a:r>
            <a:r>
              <a:rPr lang="zh-CN" altLang="en-US" dirty="0"/>
              <a:t>轮迭代运算，所以轮密钥扩展也是</a:t>
            </a:r>
            <a:r>
              <a:rPr lang="en-US" altLang="zh-CN" dirty="0"/>
              <a:t>16</a:t>
            </a:r>
            <a:r>
              <a:rPr lang="zh-CN" altLang="en-US" dirty="0"/>
              <a:t>个子密钥。</a:t>
            </a:r>
            <a:endParaRPr lang="en-US" altLang="zh-CN" dirty="0"/>
          </a:p>
          <a:p>
            <a:r>
              <a:rPr lang="zh-CN" altLang="en-US" dirty="0"/>
              <a:t>参与加密运算的轮密钥依次从</a:t>
            </a:r>
            <a:r>
              <a:rPr lang="en-US" altLang="zh-CN" dirty="0"/>
              <a:t>rk0</a:t>
            </a:r>
            <a:r>
              <a:rPr lang="zh-CN" altLang="en-US" dirty="0"/>
              <a:t>到</a:t>
            </a:r>
            <a:r>
              <a:rPr lang="en-US" altLang="zh-CN" dirty="0"/>
              <a:t>rk15</a:t>
            </a:r>
            <a:r>
              <a:rPr lang="zh-CN" altLang="en-US" dirty="0"/>
              <a:t>，而解密其余步骤均与加密相同，只是轮密钥需要逆转，就是加密的轮密钥依次从</a:t>
            </a:r>
            <a:r>
              <a:rPr lang="en-US" altLang="zh-CN" dirty="0"/>
              <a:t>rk15</a:t>
            </a:r>
            <a:r>
              <a:rPr lang="zh-CN" altLang="en-US" dirty="0"/>
              <a:t>到</a:t>
            </a:r>
            <a:r>
              <a:rPr lang="en-US" altLang="zh-CN" dirty="0"/>
              <a:t>rk0</a:t>
            </a:r>
            <a:r>
              <a:rPr lang="zh-CN" altLang="en-US" dirty="0"/>
              <a:t>依次参与运算即可。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CF00A-CE2A-4AC3-8C4E-269B5B5209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479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接下来我们开始讲讲</a:t>
            </a:r>
            <a:r>
              <a:rPr lang="en-US" altLang="zh-CN" dirty="0"/>
              <a:t>DES</a:t>
            </a:r>
            <a:r>
              <a:rPr lang="zh-CN" altLang="en-US" dirty="0"/>
              <a:t>算法的细节，算法不难，如果不懂，多看几次，做做笔记就会了。请大家准备好小本本，那我们开始咯。</a:t>
            </a:r>
            <a:endParaRPr lang="en-US" altLang="zh-CN" dirty="0"/>
          </a:p>
          <a:p>
            <a:r>
              <a:rPr lang="zh-CN" altLang="en-US" dirty="0"/>
              <a:t>我们会将</a:t>
            </a:r>
            <a:r>
              <a:rPr lang="en-US" altLang="zh-CN" dirty="0"/>
              <a:t>DES</a:t>
            </a:r>
            <a:r>
              <a:rPr lang="zh-CN" altLang="en-US" dirty="0"/>
              <a:t>输入的数据进行</a:t>
            </a:r>
            <a:r>
              <a:rPr lang="en-US" altLang="zh-CN" dirty="0"/>
              <a:t>64bit</a:t>
            </a:r>
            <a:r>
              <a:rPr lang="zh-CN" altLang="en-US" dirty="0"/>
              <a:t>的分块，这部分上一页有讲，我们开始对每一块数据进行如下操作。</a:t>
            </a:r>
            <a:endParaRPr lang="en-US" altLang="zh-CN" dirty="0"/>
          </a:p>
          <a:p>
            <a:r>
              <a:rPr lang="zh-CN" altLang="en-US" dirty="0"/>
              <a:t>我们会将数据块通过查</a:t>
            </a:r>
            <a:r>
              <a:rPr lang="en-US" altLang="zh-CN" dirty="0"/>
              <a:t>IP</a:t>
            </a:r>
            <a:r>
              <a:rPr lang="zh-CN" altLang="en-US" dirty="0"/>
              <a:t>表，按照表中的数字进行逐位替换，比如</a:t>
            </a:r>
            <a:r>
              <a:rPr lang="en-US" altLang="zh-CN" dirty="0"/>
              <a:t>IP</a:t>
            </a:r>
            <a:r>
              <a:rPr lang="zh-CN" altLang="en-US" dirty="0"/>
              <a:t>表第一位显示</a:t>
            </a:r>
            <a:r>
              <a:rPr lang="en-US" altLang="zh-CN" dirty="0"/>
              <a:t>58</a:t>
            </a:r>
            <a:r>
              <a:rPr lang="zh-CN" altLang="en-US" dirty="0"/>
              <a:t>，我们就在输出的第一位替换为输入的第</a:t>
            </a:r>
            <a:r>
              <a:rPr lang="en-US" altLang="zh-CN" dirty="0"/>
              <a:t>58</a:t>
            </a:r>
            <a:r>
              <a:rPr lang="zh-CN" altLang="en-US" dirty="0"/>
              <a:t>位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1.</a:t>
            </a:r>
          </a:p>
          <a:p>
            <a:r>
              <a:rPr lang="zh-CN" altLang="en-US" dirty="0"/>
              <a:t>查表完毕后，需要把输出的</a:t>
            </a:r>
            <a:r>
              <a:rPr lang="en-US" altLang="zh-CN" dirty="0"/>
              <a:t>64</a:t>
            </a:r>
            <a:r>
              <a:rPr lang="zh-CN" altLang="en-US" dirty="0"/>
              <a:t>位结果，前</a:t>
            </a:r>
            <a:r>
              <a:rPr lang="en-US" altLang="zh-CN" dirty="0"/>
              <a:t>32</a:t>
            </a:r>
            <a:r>
              <a:rPr lang="zh-CN" altLang="en-US" dirty="0"/>
              <a:t>位分到列表</a:t>
            </a:r>
            <a:r>
              <a:rPr lang="en-US" altLang="zh-CN" dirty="0"/>
              <a:t>L</a:t>
            </a:r>
            <a:r>
              <a:rPr lang="zh-CN" altLang="en-US" dirty="0"/>
              <a:t>，后</a:t>
            </a:r>
            <a:r>
              <a:rPr lang="en-US" altLang="zh-CN" dirty="0"/>
              <a:t>32</a:t>
            </a:r>
            <a:r>
              <a:rPr lang="zh-CN" altLang="en-US" dirty="0"/>
              <a:t>位分到列表</a:t>
            </a:r>
            <a:r>
              <a:rPr lang="en-US" altLang="zh-CN" dirty="0"/>
              <a:t>R</a:t>
            </a:r>
            <a:r>
              <a:rPr lang="zh-CN" altLang="en-US" dirty="0"/>
              <a:t>，也就是左和右。</a:t>
            </a:r>
            <a:endParaRPr lang="en-US" altLang="zh-CN" dirty="0"/>
          </a:p>
          <a:p>
            <a:r>
              <a:rPr lang="zh-CN" altLang="en-US" dirty="0"/>
              <a:t>接下来我们需要对</a:t>
            </a:r>
            <a:r>
              <a:rPr lang="en-US" altLang="zh-CN" dirty="0"/>
              <a:t>L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中的数据进行</a:t>
            </a:r>
            <a:r>
              <a:rPr lang="en-US" altLang="zh-CN" dirty="0"/>
              <a:t>16</a:t>
            </a:r>
            <a:r>
              <a:rPr lang="zh-CN" altLang="en-US" dirty="0"/>
              <a:t>轮迭代。每一轮中，列表</a:t>
            </a:r>
            <a:r>
              <a:rPr lang="en-US" altLang="zh-CN" dirty="0"/>
              <a:t>L</a:t>
            </a:r>
            <a:r>
              <a:rPr lang="zh-CN" altLang="en-US" dirty="0"/>
              <a:t>中会新增一个元素，就是上一轮</a:t>
            </a:r>
            <a:r>
              <a:rPr lang="en-US" altLang="zh-CN" dirty="0"/>
              <a:t>R</a:t>
            </a:r>
            <a:r>
              <a:rPr lang="zh-CN" altLang="en-US" dirty="0"/>
              <a:t>的结果，而列表</a:t>
            </a:r>
            <a:r>
              <a:rPr lang="en-US" altLang="zh-CN" dirty="0"/>
              <a:t>R</a:t>
            </a:r>
            <a:r>
              <a:rPr lang="zh-CN" altLang="en-US" dirty="0"/>
              <a:t>中会新增一个元素，这个元素是由上一轮的</a:t>
            </a:r>
            <a:r>
              <a:rPr lang="en-US" altLang="zh-CN" dirty="0"/>
              <a:t>L</a:t>
            </a:r>
            <a:r>
              <a:rPr lang="zh-CN" altLang="en-US" dirty="0"/>
              <a:t>与函数</a:t>
            </a:r>
            <a:r>
              <a:rPr lang="en-US" altLang="zh-CN" dirty="0"/>
              <a:t>f</a:t>
            </a:r>
            <a:r>
              <a:rPr lang="zh-CN" altLang="en-US" dirty="0"/>
              <a:t>进行异或的结果。函数</a:t>
            </a:r>
            <a:r>
              <a:rPr lang="en-US" altLang="zh-CN" dirty="0"/>
              <a:t>f</a:t>
            </a:r>
            <a:r>
              <a:rPr lang="zh-CN" altLang="en-US" dirty="0"/>
              <a:t>需要两个参数，一个是上一轮的</a:t>
            </a:r>
            <a:r>
              <a:rPr lang="en-US" altLang="zh-CN" dirty="0"/>
              <a:t>R</a:t>
            </a:r>
            <a:r>
              <a:rPr lang="zh-CN" altLang="en-US" dirty="0"/>
              <a:t>，还有当前轮的轮密钥。轮密钥</a:t>
            </a:r>
            <a:r>
              <a:rPr lang="en-US" altLang="zh-CN" dirty="0" err="1"/>
              <a:t>rk</a:t>
            </a:r>
            <a:r>
              <a:rPr lang="zh-CN" altLang="en-US" dirty="0"/>
              <a:t>的生成和函数</a:t>
            </a:r>
            <a:r>
              <a:rPr lang="en-US" altLang="zh-CN" dirty="0"/>
              <a:t>f</a:t>
            </a:r>
            <a:r>
              <a:rPr lang="zh-CN" altLang="en-US" dirty="0"/>
              <a:t>我们会在接下来进行讲解。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CF00A-CE2A-4AC3-8C4E-269B5B5209E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160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经过</a:t>
            </a:r>
            <a:r>
              <a:rPr lang="en-US" altLang="zh-CN" dirty="0"/>
              <a:t>16</a:t>
            </a:r>
            <a:r>
              <a:rPr lang="zh-CN" altLang="en-US" dirty="0"/>
              <a:t>轮迭代运算后，我们将</a:t>
            </a:r>
            <a:r>
              <a:rPr lang="en-US" altLang="zh-CN" dirty="0"/>
              <a:t>R[16]</a:t>
            </a:r>
            <a:r>
              <a:rPr lang="zh-CN" altLang="en-US" dirty="0"/>
              <a:t>的结果与</a:t>
            </a:r>
            <a:r>
              <a:rPr lang="en-US" altLang="zh-CN" dirty="0"/>
              <a:t>L[16]</a:t>
            </a:r>
            <a:r>
              <a:rPr lang="zh-CN" altLang="en-US" dirty="0"/>
              <a:t>的结果进行合并，赋值到</a:t>
            </a:r>
            <a:r>
              <a:rPr lang="en-US" altLang="zh-CN" dirty="0"/>
              <a:t>IP</a:t>
            </a:r>
            <a:r>
              <a:rPr lang="zh-CN" altLang="en-US" dirty="0"/>
              <a:t>逆置换的输入，最后经过</a:t>
            </a:r>
            <a:r>
              <a:rPr lang="en-US" altLang="zh-CN" dirty="0"/>
              <a:t>IP</a:t>
            </a:r>
            <a:r>
              <a:rPr lang="zh-CN" altLang="en-US" dirty="0"/>
              <a:t>逆置换的查表，输出就为</a:t>
            </a:r>
            <a:r>
              <a:rPr lang="en-US" altLang="zh-CN" dirty="0"/>
              <a:t>DES</a:t>
            </a:r>
            <a:r>
              <a:rPr lang="zh-CN" altLang="en-US" dirty="0"/>
              <a:t>加密的结果。</a:t>
            </a:r>
            <a:endParaRPr lang="en-US" altLang="zh-CN" dirty="0"/>
          </a:p>
          <a:p>
            <a:r>
              <a:rPr lang="zh-CN" altLang="en-US" dirty="0"/>
              <a:t>需要注意的是，</a:t>
            </a:r>
            <a:r>
              <a:rPr lang="en-US" altLang="zh-CN" dirty="0"/>
              <a:t>IP</a:t>
            </a:r>
            <a:r>
              <a:rPr lang="zh-CN" altLang="en-US" dirty="0"/>
              <a:t>逆置换的输入顺序先是</a:t>
            </a:r>
            <a:r>
              <a:rPr lang="en-US" altLang="zh-CN" dirty="0"/>
              <a:t>R</a:t>
            </a:r>
            <a:r>
              <a:rPr lang="zh-CN" altLang="en-US" dirty="0"/>
              <a:t>后是</a:t>
            </a:r>
            <a:r>
              <a:rPr lang="en-US" altLang="zh-CN" dirty="0"/>
              <a:t>L</a:t>
            </a:r>
            <a:r>
              <a:rPr lang="zh-CN" altLang="en-US" dirty="0"/>
              <a:t>，不要搞错哦。</a:t>
            </a:r>
            <a:endParaRPr lang="en-US" altLang="zh-CN" dirty="0"/>
          </a:p>
          <a:p>
            <a:r>
              <a:rPr lang="en-US" altLang="zh-CN" dirty="0"/>
              <a:t>DES</a:t>
            </a:r>
            <a:r>
              <a:rPr lang="zh-CN" altLang="en-US" dirty="0"/>
              <a:t>大致的加密就是这些，怎么样，没有想象中难吧。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CF00A-CE2A-4AC3-8C4E-269B5B5209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693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接下来我们讲解迭代函数</a:t>
            </a:r>
            <a:r>
              <a:rPr lang="en-US" altLang="zh-CN" dirty="0"/>
              <a:t>f</a:t>
            </a:r>
            <a:r>
              <a:rPr lang="zh-CN" altLang="en-US" dirty="0"/>
              <a:t>是如何操作的。</a:t>
            </a:r>
            <a:endParaRPr lang="en-US" altLang="zh-CN" dirty="0"/>
          </a:p>
          <a:p>
            <a:r>
              <a:rPr lang="zh-CN" altLang="en-US" dirty="0"/>
              <a:t>首先我们通过</a:t>
            </a:r>
            <a:r>
              <a:rPr lang="en-US" altLang="zh-CN" dirty="0"/>
              <a:t>E</a:t>
            </a:r>
            <a:r>
              <a:rPr lang="zh-CN" altLang="en-US" dirty="0"/>
              <a:t>扩展，将</a:t>
            </a:r>
            <a:r>
              <a:rPr lang="en-US" altLang="zh-CN" dirty="0"/>
              <a:t>32</a:t>
            </a:r>
            <a:r>
              <a:rPr lang="zh-CN" altLang="en-US" dirty="0"/>
              <a:t>位的数据块，也就是上一轮结果</a:t>
            </a:r>
            <a:r>
              <a:rPr lang="en-US" altLang="zh-CN" dirty="0"/>
              <a:t>R</a:t>
            </a:r>
            <a:r>
              <a:rPr lang="zh-CN" altLang="en-US" dirty="0"/>
              <a:t>，通过</a:t>
            </a:r>
            <a:r>
              <a:rPr lang="en-US" altLang="zh-CN" dirty="0"/>
              <a:t>E</a:t>
            </a:r>
            <a:r>
              <a:rPr lang="zh-CN" altLang="en-US" dirty="0"/>
              <a:t>扩展，扩展到</a:t>
            </a:r>
            <a:r>
              <a:rPr lang="en-US" altLang="zh-CN" dirty="0"/>
              <a:t>48</a:t>
            </a:r>
            <a:r>
              <a:rPr lang="zh-CN" altLang="en-US" dirty="0"/>
              <a:t>位，</a:t>
            </a:r>
            <a:r>
              <a:rPr lang="en-US" altLang="zh-CN" dirty="0"/>
              <a:t>E</a:t>
            </a:r>
            <a:r>
              <a:rPr lang="zh-CN" altLang="en-US" dirty="0"/>
              <a:t>扩展这张表非常由规律，他将每</a:t>
            </a:r>
            <a:r>
              <a:rPr lang="en-US" altLang="zh-CN" dirty="0"/>
              <a:t>4</a:t>
            </a:r>
            <a:r>
              <a:rPr lang="zh-CN" altLang="en-US" dirty="0"/>
              <a:t>比特的数据分为一组， 一共</a:t>
            </a:r>
            <a:r>
              <a:rPr lang="en-US" altLang="zh-CN" dirty="0"/>
              <a:t>8</a:t>
            </a:r>
            <a:r>
              <a:rPr lang="zh-CN" altLang="en-US" dirty="0"/>
              <a:t>组，每组的最前方新增上一组的最后一位，每组的最后新增下一组的第一位，其中第一组和最后一组也可以理解为将他们首位连接起来的循环。这样我们就生成了</a:t>
            </a:r>
            <a:r>
              <a:rPr lang="en-US" altLang="zh-CN" dirty="0"/>
              <a:t>48</a:t>
            </a:r>
            <a:r>
              <a:rPr lang="zh-CN" altLang="en-US" dirty="0"/>
              <a:t>位的结果，实际算法实现中，我们一般直接写进表里就好。</a:t>
            </a:r>
            <a:endParaRPr lang="en-US" altLang="zh-CN" dirty="0"/>
          </a:p>
          <a:p>
            <a:r>
              <a:rPr lang="zh-CN" altLang="en-US" dirty="0"/>
              <a:t>下一步需要将</a:t>
            </a:r>
            <a:r>
              <a:rPr lang="en-US" altLang="zh-CN" dirty="0"/>
              <a:t>48</a:t>
            </a:r>
            <a:r>
              <a:rPr lang="zh-CN" altLang="en-US" dirty="0"/>
              <a:t>位结果与输入的轮密钥进行异或运算。</a:t>
            </a:r>
            <a:endParaRPr lang="en-US" altLang="zh-CN" dirty="0"/>
          </a:p>
          <a:p>
            <a:r>
              <a:rPr lang="zh-CN" altLang="en-US" dirty="0"/>
              <a:t>再下一步就是</a:t>
            </a:r>
            <a:r>
              <a:rPr lang="en-US" altLang="zh-CN" dirty="0"/>
              <a:t>S</a:t>
            </a:r>
            <a:r>
              <a:rPr lang="zh-CN" altLang="en-US" dirty="0"/>
              <a:t>盒置换，如第二张图片所示，我们分为</a:t>
            </a:r>
            <a:r>
              <a:rPr lang="en-US" altLang="zh-CN" dirty="0"/>
              <a:t>6</a:t>
            </a:r>
            <a:r>
              <a:rPr lang="zh-CN" altLang="en-US" dirty="0"/>
              <a:t>位一组，一共</a:t>
            </a:r>
            <a:r>
              <a:rPr lang="en-US" altLang="zh-CN" dirty="0"/>
              <a:t>8</a:t>
            </a:r>
            <a:r>
              <a:rPr lang="zh-CN" altLang="en-US" dirty="0"/>
              <a:t>组，将每一组第一位和最后一位组成一个</a:t>
            </a:r>
            <a:r>
              <a:rPr lang="en-US" altLang="zh-CN" dirty="0"/>
              <a:t>0-3</a:t>
            </a:r>
            <a:r>
              <a:rPr lang="zh-CN" altLang="en-US" dirty="0"/>
              <a:t>的二进制数，作为</a:t>
            </a:r>
            <a:r>
              <a:rPr lang="en-US" altLang="zh-CN" dirty="0"/>
              <a:t>S</a:t>
            </a:r>
            <a:r>
              <a:rPr lang="zh-CN" altLang="en-US" dirty="0"/>
              <a:t>盒这张表的行，</a:t>
            </a:r>
            <a:r>
              <a:rPr lang="en-US" altLang="zh-CN" dirty="0"/>
              <a:t>r-o-w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，中间</a:t>
            </a:r>
            <a:r>
              <a:rPr lang="en-US" altLang="zh-CN" dirty="0"/>
              <a:t>4</a:t>
            </a:r>
            <a:r>
              <a:rPr lang="zh-CN" altLang="en-US" dirty="0"/>
              <a:t>位二进制组成数字</a:t>
            </a:r>
            <a:r>
              <a:rPr lang="en-US" altLang="zh-CN" dirty="0"/>
              <a:t>0-15</a:t>
            </a:r>
            <a:r>
              <a:rPr lang="zh-CN" altLang="en-US" dirty="0"/>
              <a:t>，作为</a:t>
            </a:r>
            <a:r>
              <a:rPr lang="en-US" altLang="zh-CN" dirty="0"/>
              <a:t>S</a:t>
            </a:r>
            <a:r>
              <a:rPr lang="zh-CN" altLang="en-US" dirty="0"/>
              <a:t>盒表中的列，</a:t>
            </a:r>
            <a:r>
              <a:rPr lang="en-US" altLang="zh-CN" dirty="0"/>
              <a:t>column</a:t>
            </a:r>
            <a:r>
              <a:rPr lang="zh-CN" altLang="en-US" dirty="0"/>
              <a:t>。这样我们就将</a:t>
            </a:r>
            <a:r>
              <a:rPr lang="en-US" altLang="zh-CN" dirty="0"/>
              <a:t>6</a:t>
            </a:r>
            <a:r>
              <a:rPr lang="zh-CN" altLang="en-US" dirty="0"/>
              <a:t>位的输入转换位</a:t>
            </a:r>
            <a:r>
              <a:rPr lang="en-US" altLang="zh-CN" dirty="0"/>
              <a:t>4</a:t>
            </a:r>
            <a:r>
              <a:rPr lang="zh-CN" altLang="en-US" dirty="0"/>
              <a:t>位的输出，这也是</a:t>
            </a:r>
            <a:r>
              <a:rPr lang="en-US" altLang="zh-CN" dirty="0"/>
              <a:t>DES</a:t>
            </a:r>
            <a:r>
              <a:rPr lang="zh-CN" altLang="en-US" dirty="0"/>
              <a:t>非线性设计的原因。这样的</a:t>
            </a:r>
            <a:r>
              <a:rPr lang="en-US" altLang="zh-CN" dirty="0"/>
              <a:t>S</a:t>
            </a:r>
            <a:r>
              <a:rPr lang="zh-CN" altLang="en-US" dirty="0"/>
              <a:t>盒一共有</a:t>
            </a:r>
            <a:r>
              <a:rPr lang="en-US" altLang="zh-CN" dirty="0"/>
              <a:t>8</a:t>
            </a:r>
            <a:r>
              <a:rPr lang="zh-CN" altLang="en-US" dirty="0"/>
              <a:t>个，正好对应将</a:t>
            </a:r>
            <a:r>
              <a:rPr lang="en-US" altLang="zh-CN" dirty="0"/>
              <a:t>48</a:t>
            </a:r>
            <a:r>
              <a:rPr lang="zh-CN" altLang="en-US" dirty="0"/>
              <a:t>位数据块分为</a:t>
            </a:r>
            <a:r>
              <a:rPr lang="en-US" altLang="zh-CN" dirty="0"/>
              <a:t>8</a:t>
            </a:r>
            <a:r>
              <a:rPr lang="zh-CN" altLang="en-US" dirty="0"/>
              <a:t>组。额外提一下，因为</a:t>
            </a:r>
            <a:r>
              <a:rPr lang="en-US" altLang="zh-CN" dirty="0"/>
              <a:t>DES</a:t>
            </a:r>
            <a:r>
              <a:rPr lang="zh-CN" altLang="en-US" dirty="0"/>
              <a:t>的</a:t>
            </a:r>
            <a:r>
              <a:rPr lang="en-US" altLang="zh-CN" dirty="0"/>
              <a:t>S</a:t>
            </a:r>
            <a:r>
              <a:rPr lang="zh-CN" altLang="en-US" dirty="0"/>
              <a:t>盒生成方式没有公布，所以这也是大部分人说</a:t>
            </a:r>
            <a:r>
              <a:rPr lang="en-US" altLang="zh-CN" dirty="0"/>
              <a:t>DES</a:t>
            </a:r>
            <a:r>
              <a:rPr lang="zh-CN" altLang="en-US" dirty="0"/>
              <a:t>可能不安全，在</a:t>
            </a:r>
            <a:r>
              <a:rPr lang="en-US" altLang="zh-CN" dirty="0"/>
              <a:t>S</a:t>
            </a:r>
            <a:r>
              <a:rPr lang="zh-CN" altLang="en-US" dirty="0"/>
              <a:t>盒中留有后门。</a:t>
            </a:r>
            <a:endParaRPr lang="en-US" altLang="zh-CN" dirty="0"/>
          </a:p>
          <a:p>
            <a:r>
              <a:rPr lang="zh-CN" altLang="en-US" dirty="0"/>
              <a:t>最后一步就是通过查</a:t>
            </a:r>
            <a:r>
              <a:rPr lang="en-US" altLang="zh-CN" dirty="0"/>
              <a:t>P</a:t>
            </a:r>
            <a:r>
              <a:rPr lang="zh-CN" altLang="en-US" dirty="0"/>
              <a:t>表进行置换就可以输出</a:t>
            </a:r>
            <a:r>
              <a:rPr lang="en-US" altLang="zh-CN" dirty="0"/>
              <a:t>f</a:t>
            </a:r>
            <a:r>
              <a:rPr lang="zh-CN" altLang="en-US" dirty="0"/>
              <a:t>函数的结果，最后与上一轮</a:t>
            </a:r>
            <a:r>
              <a:rPr lang="en-US" altLang="zh-CN" dirty="0"/>
              <a:t>L</a:t>
            </a:r>
            <a:r>
              <a:rPr lang="zh-CN" altLang="en-US" dirty="0"/>
              <a:t>新增元素进行异或操作，就完成了本轮迭代。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CF00A-CE2A-4AC3-8C4E-269B5B5209E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316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这一部分我们是简单进行了</a:t>
            </a:r>
            <a:r>
              <a:rPr lang="en-US" altLang="zh-CN" dirty="0"/>
              <a:t>S</a:t>
            </a:r>
            <a:r>
              <a:rPr lang="zh-CN" altLang="en-US" dirty="0"/>
              <a:t>盒运算的举例，</a:t>
            </a:r>
            <a:endParaRPr lang="en-US" altLang="zh-CN" dirty="0"/>
          </a:p>
          <a:p>
            <a:r>
              <a:rPr lang="zh-CN" altLang="en-US" dirty="0"/>
              <a:t>加入这个数据</a:t>
            </a:r>
            <a:r>
              <a:rPr lang="en-US" altLang="zh-CN" dirty="0"/>
              <a:t>B</a:t>
            </a:r>
            <a:r>
              <a:rPr lang="zh-CN" altLang="en-US" dirty="0"/>
              <a:t>的二进制为 </a:t>
            </a:r>
            <a:r>
              <a:rPr lang="en-US" altLang="zh-CN" dirty="0"/>
              <a:t>101111</a:t>
            </a:r>
          </a:p>
          <a:p>
            <a:r>
              <a:rPr lang="zh-CN" altLang="en-US" dirty="0"/>
              <a:t>那么我们会将它的第</a:t>
            </a:r>
            <a:r>
              <a:rPr lang="en-US" altLang="zh-CN" dirty="0"/>
              <a:t>1</a:t>
            </a:r>
            <a:r>
              <a:rPr lang="zh-CN" altLang="en-US" dirty="0"/>
              <a:t>位和第</a:t>
            </a:r>
            <a:r>
              <a:rPr lang="en-US" altLang="zh-CN" dirty="0"/>
              <a:t>6</a:t>
            </a:r>
            <a:r>
              <a:rPr lang="zh-CN" altLang="en-US" dirty="0"/>
              <a:t>位作为它的行，也就是第</a:t>
            </a:r>
            <a:r>
              <a:rPr lang="en-US" altLang="zh-CN" dirty="0"/>
              <a:t>3</a:t>
            </a:r>
            <a:r>
              <a:rPr lang="zh-CN" altLang="en-US" dirty="0"/>
              <a:t>行</a:t>
            </a:r>
            <a:endParaRPr lang="en-US" altLang="zh-CN" dirty="0"/>
          </a:p>
          <a:p>
            <a:r>
              <a:rPr lang="zh-CN" altLang="en-US" dirty="0"/>
              <a:t>中间的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0111</a:t>
            </a:r>
            <a:r>
              <a:rPr lang="zh-CN" altLang="en-US" dirty="0"/>
              <a:t>作为它的列，也就是第</a:t>
            </a:r>
            <a:r>
              <a:rPr lang="en-US" altLang="zh-CN" dirty="0"/>
              <a:t>7</a:t>
            </a:r>
            <a:r>
              <a:rPr lang="zh-CN" altLang="en-US" dirty="0"/>
              <a:t>列，通过查表，得出是</a:t>
            </a:r>
            <a:r>
              <a:rPr lang="en-US" altLang="zh-CN" dirty="0"/>
              <a:t>7</a:t>
            </a:r>
            <a:r>
              <a:rPr lang="zh-CN" altLang="en-US" dirty="0"/>
              <a:t>，那么它的输出结果就是</a:t>
            </a:r>
            <a:r>
              <a:rPr lang="en-US" altLang="zh-CN" dirty="0"/>
              <a:t>0111</a:t>
            </a:r>
            <a:r>
              <a:rPr lang="zh-CN" altLang="en-US" dirty="0"/>
              <a:t>，这样我们就将</a:t>
            </a:r>
            <a:r>
              <a:rPr lang="en-US" altLang="zh-CN" dirty="0"/>
              <a:t>6</a:t>
            </a:r>
            <a:r>
              <a:rPr lang="zh-CN" altLang="en-US" dirty="0"/>
              <a:t>位数据压缩到</a:t>
            </a:r>
            <a:r>
              <a:rPr lang="en-US" altLang="zh-CN" dirty="0"/>
              <a:t>4</a:t>
            </a:r>
            <a:r>
              <a:rPr lang="zh-CN" altLang="en-US" dirty="0"/>
              <a:t>位了。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CF00A-CE2A-4AC3-8C4E-269B5B5209E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132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下面是</a:t>
            </a:r>
            <a:r>
              <a:rPr lang="en-US" altLang="zh-CN" dirty="0"/>
              <a:t>DES</a:t>
            </a:r>
            <a:r>
              <a:rPr lang="zh-CN" altLang="en-US" dirty="0"/>
              <a:t>中轮密钥的生成</a:t>
            </a:r>
            <a:endParaRPr lang="en-US" altLang="zh-CN" dirty="0"/>
          </a:p>
          <a:p>
            <a:r>
              <a:rPr lang="zh-CN" altLang="en-US" dirty="0"/>
              <a:t>首先输入</a:t>
            </a:r>
            <a:r>
              <a:rPr lang="en-US" altLang="zh-CN" dirty="0"/>
              <a:t>64</a:t>
            </a:r>
            <a:r>
              <a:rPr lang="zh-CN" altLang="en-US" dirty="0"/>
              <a:t>位密钥后，会进行</a:t>
            </a:r>
            <a:r>
              <a:rPr lang="en-US" altLang="zh-CN" dirty="0"/>
              <a:t>PC-1</a:t>
            </a:r>
            <a:r>
              <a:rPr lang="zh-CN" altLang="en-US" dirty="0"/>
              <a:t>的置换输出</a:t>
            </a:r>
            <a:r>
              <a:rPr lang="en-US" altLang="zh-CN" dirty="0"/>
              <a:t>56</a:t>
            </a:r>
            <a:r>
              <a:rPr lang="zh-CN" altLang="en-US" dirty="0"/>
              <a:t>比特长度，并将输出的前</a:t>
            </a:r>
            <a:r>
              <a:rPr lang="en-US" altLang="zh-CN" dirty="0"/>
              <a:t>28</a:t>
            </a:r>
            <a:r>
              <a:rPr lang="zh-CN" altLang="en-US" dirty="0"/>
              <a:t>位与后</a:t>
            </a:r>
            <a:r>
              <a:rPr lang="en-US" altLang="zh-CN" dirty="0"/>
              <a:t>28</a:t>
            </a:r>
            <a:r>
              <a:rPr lang="zh-CN" altLang="en-US" dirty="0"/>
              <a:t>为分别赋值给</a:t>
            </a:r>
            <a:r>
              <a:rPr lang="en-US" altLang="zh-CN" dirty="0"/>
              <a:t>C[0]</a:t>
            </a:r>
            <a:r>
              <a:rPr lang="zh-CN" altLang="en-US" dirty="0"/>
              <a:t>和</a:t>
            </a:r>
            <a:r>
              <a:rPr lang="en-US" altLang="zh-CN" dirty="0"/>
              <a:t>D[0]</a:t>
            </a:r>
          </a:p>
          <a:p>
            <a:r>
              <a:rPr lang="zh-CN" altLang="en-US" dirty="0"/>
              <a:t>再将</a:t>
            </a:r>
            <a:r>
              <a:rPr lang="en-US" altLang="zh-CN" dirty="0"/>
              <a:t>C[0]</a:t>
            </a:r>
            <a:r>
              <a:rPr lang="zh-CN" altLang="en-US" dirty="0"/>
              <a:t>和</a:t>
            </a:r>
            <a:r>
              <a:rPr lang="en-US" altLang="zh-CN" dirty="0"/>
              <a:t>D[0]</a:t>
            </a:r>
            <a:r>
              <a:rPr lang="zh-CN" altLang="en-US" dirty="0"/>
              <a:t>循环左移，左移位数如图中所属，如果在第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轮，循环左移</a:t>
            </a:r>
            <a:r>
              <a:rPr lang="en-US" altLang="zh-CN" dirty="0"/>
              <a:t>1</a:t>
            </a:r>
            <a:r>
              <a:rPr lang="zh-CN" altLang="en-US" dirty="0"/>
              <a:t>位，其它</a:t>
            </a:r>
            <a:r>
              <a:rPr lang="en-US" altLang="zh-CN" dirty="0"/>
              <a:t>12</a:t>
            </a:r>
            <a:r>
              <a:rPr lang="zh-CN" altLang="en-US" dirty="0"/>
              <a:t>轮均循环左移</a:t>
            </a:r>
            <a:r>
              <a:rPr lang="en-US" altLang="zh-CN" dirty="0"/>
              <a:t>2</a:t>
            </a:r>
            <a:r>
              <a:rPr lang="zh-CN" altLang="en-US" dirty="0"/>
              <a:t>位，新的结果新增到列表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中。作为下一轮循环左移的输入。并且将</a:t>
            </a:r>
            <a:r>
              <a:rPr lang="en-US" altLang="zh-CN" dirty="0"/>
              <a:t>C[1]</a:t>
            </a:r>
            <a:r>
              <a:rPr lang="zh-CN" altLang="en-US" dirty="0"/>
              <a:t>，</a:t>
            </a:r>
            <a:r>
              <a:rPr lang="en-US" altLang="zh-CN" dirty="0"/>
              <a:t>D[1]</a:t>
            </a:r>
            <a:r>
              <a:rPr lang="zh-CN" altLang="en-US" dirty="0"/>
              <a:t>开始到</a:t>
            </a:r>
            <a:r>
              <a:rPr lang="en-US" altLang="zh-CN" dirty="0"/>
              <a:t>C[16],D[16]</a:t>
            </a:r>
            <a:r>
              <a:rPr lang="zh-CN" altLang="en-US" dirty="0"/>
              <a:t>的结果经过</a:t>
            </a:r>
            <a:r>
              <a:rPr lang="en-US" altLang="zh-CN" dirty="0"/>
              <a:t>PC-2</a:t>
            </a:r>
            <a:r>
              <a:rPr lang="zh-CN" altLang="en-US" dirty="0"/>
              <a:t>的置换，依次生成</a:t>
            </a:r>
            <a:r>
              <a:rPr lang="en-US" altLang="zh-CN" dirty="0"/>
              <a:t>16</a:t>
            </a:r>
            <a:r>
              <a:rPr lang="zh-CN" altLang="en-US" dirty="0"/>
              <a:t>轮轮密钥。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CF00A-CE2A-4AC3-8C4E-269B5B5209E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109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需要注意的是，</a:t>
            </a:r>
            <a:r>
              <a:rPr lang="en-US" altLang="zh-CN" dirty="0"/>
              <a:t>DES</a:t>
            </a:r>
            <a:r>
              <a:rPr lang="zh-CN" altLang="en-US" dirty="0"/>
              <a:t>存在</a:t>
            </a:r>
            <a:r>
              <a:rPr lang="en-US" altLang="zh-CN" dirty="0"/>
              <a:t>4</a:t>
            </a:r>
            <a:r>
              <a:rPr lang="zh-CN" altLang="en-US" dirty="0"/>
              <a:t>个超级弱密钥，分别是图片中的</a:t>
            </a:r>
            <a:r>
              <a:rPr lang="en-US" altLang="zh-CN" dirty="0"/>
              <a:t>4</a:t>
            </a:r>
            <a:r>
              <a:rPr lang="zh-CN" altLang="en-US" dirty="0"/>
              <a:t>个，原因是他们经过轮密钥扩展，输出了</a:t>
            </a:r>
            <a:r>
              <a:rPr lang="en-US" altLang="zh-CN" dirty="0"/>
              <a:t>16</a:t>
            </a:r>
            <a:r>
              <a:rPr lang="zh-CN" altLang="en-US" dirty="0"/>
              <a:t>轮相同的轮密钥，导致减少了算法的复杂度，所以在密钥生成时需要避免生成这四种密钥。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CF00A-CE2A-4AC3-8C4E-269B5B5209E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89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最后感谢大家观看，算法的实现在下一个视频中。此</a:t>
            </a:r>
            <a:r>
              <a:rPr lang="en-US" altLang="zh-CN" dirty="0"/>
              <a:t>PPT</a:t>
            </a:r>
            <a:r>
              <a:rPr lang="zh-CN" altLang="en-US" dirty="0"/>
              <a:t>文件和实现代码我已经备注到简介中。如果有用的话，交出你们的一键三联，我是</a:t>
            </a:r>
            <a:r>
              <a:rPr lang="en-US" altLang="zh-CN" dirty="0"/>
              <a:t>lucy</a:t>
            </a:r>
            <a:r>
              <a:rPr lang="zh-CN" altLang="en-US" dirty="0"/>
              <a:t>再爱我一次。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CF00A-CE2A-4AC3-8C4E-269B5B5209E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763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E711-1470-4DAA-AB63-F66554AC1A32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F81F-D8D8-4B21-BF8C-AB938DABF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19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E711-1470-4DAA-AB63-F66554AC1A32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F81F-D8D8-4B21-BF8C-AB938DABF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5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E711-1470-4DAA-AB63-F66554AC1A32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F81F-D8D8-4B21-BF8C-AB938DABF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3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E711-1470-4DAA-AB63-F66554AC1A32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F81F-D8D8-4B21-BF8C-AB938DABF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88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E711-1470-4DAA-AB63-F66554AC1A32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F81F-D8D8-4B21-BF8C-AB938DABF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28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E711-1470-4DAA-AB63-F66554AC1A32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F81F-D8D8-4B21-BF8C-AB938DABF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09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E711-1470-4DAA-AB63-F66554AC1A32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F81F-D8D8-4B21-BF8C-AB938DABF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49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E711-1470-4DAA-AB63-F66554AC1A32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F81F-D8D8-4B21-BF8C-AB938DABF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6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E711-1470-4DAA-AB63-F66554AC1A32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F81F-D8D8-4B21-BF8C-AB938DABF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89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E711-1470-4DAA-AB63-F66554AC1A32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F81F-D8D8-4B21-BF8C-AB938DABF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85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E711-1470-4DAA-AB63-F66554AC1A32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F81F-D8D8-4B21-BF8C-AB938DABF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60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292E711-1470-4DAA-AB63-F66554AC1A32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C27F81F-D8D8-4B21-BF8C-AB938DABF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71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31F79CD-9BF0-7F53-50C0-10872B3E2566}"/>
              </a:ext>
            </a:extLst>
          </p:cNvPr>
          <p:cNvSpPr txBox="1"/>
          <p:nvPr/>
        </p:nvSpPr>
        <p:spPr>
          <a:xfrm>
            <a:off x="2639785" y="2041071"/>
            <a:ext cx="6346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DES</a:t>
            </a:r>
            <a:r>
              <a:rPr lang="zh-CN" altLang="en-US" sz="7200" b="1" dirty="0"/>
              <a:t>算法讲解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31935D-918F-D110-FB3A-32BC709FD387}"/>
              </a:ext>
            </a:extLst>
          </p:cNvPr>
          <p:cNvSpPr txBox="1"/>
          <p:nvPr/>
        </p:nvSpPr>
        <p:spPr>
          <a:xfrm>
            <a:off x="2639785" y="3198167"/>
            <a:ext cx="3594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Data Encryption Standard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A5ABA5-A03B-3722-B2F6-22A0C7B9F261}"/>
              </a:ext>
            </a:extLst>
          </p:cNvPr>
          <p:cNvSpPr txBox="1"/>
          <p:nvPr/>
        </p:nvSpPr>
        <p:spPr>
          <a:xfrm>
            <a:off x="8278586" y="5094514"/>
            <a:ext cx="259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Author: Lucy</a:t>
            </a:r>
            <a:r>
              <a:rPr lang="zh-CN" altLang="en-US" dirty="0"/>
              <a:t>再爱我一次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744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1926536-A53C-3F40-C77D-D1BFA739C89F}"/>
              </a:ext>
            </a:extLst>
          </p:cNvPr>
          <p:cNvSpPr txBox="1"/>
          <p:nvPr/>
        </p:nvSpPr>
        <p:spPr>
          <a:xfrm>
            <a:off x="932932" y="540918"/>
            <a:ext cx="1837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DES</a:t>
            </a:r>
            <a:r>
              <a:rPr lang="zh-CN" altLang="en-US" sz="3600" b="1" dirty="0"/>
              <a:t>性质</a:t>
            </a:r>
            <a:endParaRPr lang="en-US" altLang="zh-CN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74F5B5-626A-DD6E-7DED-145BC479978B}"/>
              </a:ext>
            </a:extLst>
          </p:cNvPr>
          <p:cNvSpPr txBox="1"/>
          <p:nvPr/>
        </p:nvSpPr>
        <p:spPr>
          <a:xfrm>
            <a:off x="2210000" y="1154258"/>
            <a:ext cx="7771999" cy="5162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对称加密</a:t>
            </a:r>
            <a:endParaRPr lang="en-US" altLang="zh-CN" sz="24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分组加密（块加密）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分组加密长度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(block) == 64 bit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密钥长度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(key) == 56 bit + 8 bit(</a:t>
            </a:r>
            <a:r>
              <a:rPr lang="zh-CN" altLang="en-US" sz="2400" dirty="0"/>
              <a:t>奇偶校验位</a:t>
            </a:r>
            <a:r>
              <a:rPr lang="en-US" altLang="zh-CN" sz="2400" dirty="0"/>
              <a:t>) == 64 bit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迭代轮数：</a:t>
            </a:r>
            <a:r>
              <a:rPr lang="en-US" altLang="zh-CN" sz="2400" dirty="0"/>
              <a:t>16</a:t>
            </a:r>
            <a:r>
              <a:rPr lang="zh-CN" altLang="en-US" sz="2400" dirty="0"/>
              <a:t>轮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加密：轮密钥（</a:t>
            </a:r>
            <a:r>
              <a:rPr lang="en-US" altLang="zh-CN" sz="2400" dirty="0" err="1"/>
              <a:t>rk</a:t>
            </a:r>
            <a:r>
              <a:rPr lang="en-US" altLang="zh-CN" sz="2400" dirty="0"/>
              <a:t>[0], </a:t>
            </a:r>
            <a:r>
              <a:rPr lang="en-US" altLang="zh-CN" sz="2400" dirty="0" err="1"/>
              <a:t>rk</a:t>
            </a:r>
            <a:r>
              <a:rPr lang="en-US" altLang="zh-CN" sz="2400" dirty="0"/>
              <a:t>[1]…</a:t>
            </a:r>
            <a:r>
              <a:rPr lang="en-US" altLang="zh-CN" sz="2400" dirty="0" err="1"/>
              <a:t>rk</a:t>
            </a:r>
            <a:r>
              <a:rPr lang="en-US" altLang="zh-CN" sz="2400" dirty="0"/>
              <a:t>[15]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解密：轮密钥逆转（</a:t>
            </a:r>
            <a:r>
              <a:rPr lang="en-US" altLang="zh-CN" sz="2400" dirty="0" err="1"/>
              <a:t>rk</a:t>
            </a:r>
            <a:r>
              <a:rPr lang="en-US" altLang="zh-CN" sz="2400" dirty="0"/>
              <a:t>[15], </a:t>
            </a:r>
            <a:r>
              <a:rPr lang="en-US" altLang="zh-CN" sz="2400" dirty="0" err="1"/>
              <a:t>rk</a:t>
            </a:r>
            <a:r>
              <a:rPr lang="en-US" altLang="zh-CN" sz="2400" dirty="0"/>
              <a:t>[14]…</a:t>
            </a:r>
            <a:r>
              <a:rPr lang="en-US" altLang="zh-CN" sz="2400" dirty="0" err="1"/>
              <a:t>rk</a:t>
            </a:r>
            <a:r>
              <a:rPr lang="en-US" altLang="zh-CN" sz="2400" dirty="0"/>
              <a:t>[0]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1107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8E4E1BA-3451-9BA2-27FB-589FB41EDF93}"/>
              </a:ext>
            </a:extLst>
          </p:cNvPr>
          <p:cNvSpPr txBox="1"/>
          <p:nvPr/>
        </p:nvSpPr>
        <p:spPr>
          <a:xfrm>
            <a:off x="932932" y="540918"/>
            <a:ext cx="3186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pc="300" dirty="0"/>
              <a:t>DES detail-1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F6F7B3F-D564-356F-0553-838EDCAE2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191" y="835125"/>
            <a:ext cx="3272845" cy="518775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37E3022-49D8-EA08-F964-0A17B44E1138}"/>
              </a:ext>
            </a:extLst>
          </p:cNvPr>
          <p:cNvSpPr txBox="1"/>
          <p:nvPr/>
        </p:nvSpPr>
        <p:spPr>
          <a:xfrm>
            <a:off x="980048" y="2090172"/>
            <a:ext cx="51159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输入数据块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IP</a:t>
            </a:r>
            <a:r>
              <a:rPr lang="zh-CN" altLang="en-US" sz="2800" dirty="0"/>
              <a:t>置换 </a:t>
            </a:r>
            <a:r>
              <a:rPr lang="en-US" altLang="zh-CN" sz="2800" dirty="0"/>
              <a:t>64 -&gt; 64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L[0], R[0] = IP[:32], IP[32:]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迭代部分</a:t>
            </a:r>
            <a:endParaRPr lang="en-US" altLang="zh-C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R[1] = L[0] XOR f(R[0], </a:t>
            </a:r>
            <a:r>
              <a:rPr lang="en-US" altLang="zh-CN" sz="2800" dirty="0" err="1"/>
              <a:t>rk</a:t>
            </a:r>
            <a:r>
              <a:rPr lang="en-US" altLang="zh-CN" sz="2800" dirty="0"/>
              <a:t>[0])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L[1] = R[0]</a:t>
            </a:r>
          </a:p>
        </p:txBody>
      </p:sp>
    </p:spTree>
    <p:extLst>
      <p:ext uri="{BB962C8B-B14F-4D97-AF65-F5344CB8AC3E}">
        <p14:creationId xmlns:p14="http://schemas.microsoft.com/office/powerpoint/2010/main" val="328084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FE96D84-D8AC-1467-1B89-CBE7C8943791}"/>
              </a:ext>
            </a:extLst>
          </p:cNvPr>
          <p:cNvSpPr txBox="1"/>
          <p:nvPr/>
        </p:nvSpPr>
        <p:spPr>
          <a:xfrm>
            <a:off x="932932" y="540918"/>
            <a:ext cx="3216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pc="300" dirty="0"/>
              <a:t>DES detail-2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AED416-5C92-EE67-976E-4FD7BA1A4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737" y="864083"/>
            <a:ext cx="3891840" cy="52305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BFB2EBA-7A3B-5DF2-C09F-2E69C45D4A27}"/>
              </a:ext>
            </a:extLst>
          </p:cNvPr>
          <p:cNvSpPr txBox="1"/>
          <p:nvPr/>
        </p:nvSpPr>
        <p:spPr>
          <a:xfrm flipH="1">
            <a:off x="598714" y="316739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IP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 </a:t>
            </a:r>
            <a:r>
              <a:rPr lang="zh-CN" altLang="en-US" sz="2800" dirty="0"/>
              <a:t>输入 </a:t>
            </a:r>
            <a:r>
              <a:rPr lang="en-US" altLang="zh-CN" sz="2800" dirty="0"/>
              <a:t>R[16], L[16]   </a:t>
            </a:r>
            <a:r>
              <a:rPr lang="zh-CN" altLang="en-US" sz="2800" dirty="0">
                <a:solidFill>
                  <a:srgbClr val="FF0000"/>
                </a:solidFill>
              </a:rPr>
              <a:t>注意输入顺序 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003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1C8C26-4120-5F1F-205E-1470738CACA6}"/>
              </a:ext>
            </a:extLst>
          </p:cNvPr>
          <p:cNvSpPr txBox="1"/>
          <p:nvPr/>
        </p:nvSpPr>
        <p:spPr>
          <a:xfrm>
            <a:off x="932932" y="540918"/>
            <a:ext cx="5542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pc="300" dirty="0"/>
              <a:t>DES detail-3 </a:t>
            </a:r>
            <a:r>
              <a:rPr lang="zh-CN" altLang="en-US" sz="3600" b="1" spc="300" dirty="0"/>
              <a:t>迭代函数</a:t>
            </a:r>
            <a:r>
              <a:rPr lang="en-US" altLang="zh-CN" sz="3600" b="1" spc="300" dirty="0"/>
              <a:t>f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296CAC-EBEE-7433-1B2A-58C329B0F08E}"/>
              </a:ext>
            </a:extLst>
          </p:cNvPr>
          <p:cNvSpPr txBox="1"/>
          <p:nvPr/>
        </p:nvSpPr>
        <p:spPr>
          <a:xfrm>
            <a:off x="1317171" y="2151727"/>
            <a:ext cx="48958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E</a:t>
            </a:r>
            <a:r>
              <a:rPr lang="zh-CN" altLang="en-US" sz="4000" dirty="0"/>
              <a:t>拓展 </a:t>
            </a:r>
            <a:r>
              <a:rPr lang="en-US" altLang="zh-CN" sz="4000" dirty="0"/>
              <a:t>32 -&gt; 48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000" dirty="0"/>
              <a:t>异或轮密钥 </a:t>
            </a:r>
            <a:r>
              <a:rPr lang="en-US" altLang="zh-CN" sz="4000" dirty="0"/>
              <a:t>48 -&gt; 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S</a:t>
            </a:r>
            <a:r>
              <a:rPr lang="zh-CN" altLang="en-US" sz="4000" dirty="0"/>
              <a:t>盒置换 </a:t>
            </a:r>
            <a:r>
              <a:rPr lang="en-US" altLang="zh-CN" sz="4000" dirty="0"/>
              <a:t>48 -&gt; 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P</a:t>
            </a:r>
            <a:r>
              <a:rPr lang="zh-CN" altLang="en-US" sz="4000" dirty="0"/>
              <a:t>置换 </a:t>
            </a:r>
            <a:r>
              <a:rPr lang="en-US" altLang="zh-CN" sz="4000" dirty="0"/>
              <a:t>32 -&gt; 32</a:t>
            </a:r>
            <a:endParaRPr lang="zh-CN" altLang="en-US" sz="4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9C3122-2496-5109-F7A5-6495274EB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674" y="223157"/>
            <a:ext cx="2544590" cy="29833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B1063B-A6B0-6D8F-609F-D7F1176D6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674" y="3286506"/>
            <a:ext cx="5058530" cy="328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7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527215B-9C07-7C57-1F60-41C48EF6B561}"/>
              </a:ext>
            </a:extLst>
          </p:cNvPr>
          <p:cNvSpPr txBox="1"/>
          <p:nvPr/>
        </p:nvSpPr>
        <p:spPr>
          <a:xfrm>
            <a:off x="932932" y="540918"/>
            <a:ext cx="5114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pc="300" dirty="0"/>
              <a:t>DES detail-4 S</a:t>
            </a:r>
            <a:r>
              <a:rPr lang="zh-CN" altLang="en-US" sz="3600" b="1" spc="300" dirty="0"/>
              <a:t>盒举例</a:t>
            </a:r>
            <a:endParaRPr lang="en-US" altLang="zh-CN" sz="3600" b="1" spc="3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B27471-608F-5587-905D-BD7260C4C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683" y="1238631"/>
            <a:ext cx="7271315" cy="507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D6DBA3-B24D-1176-4151-45B62A84D556}"/>
              </a:ext>
            </a:extLst>
          </p:cNvPr>
          <p:cNvSpPr txBox="1"/>
          <p:nvPr/>
        </p:nvSpPr>
        <p:spPr>
          <a:xfrm>
            <a:off x="932932" y="540918"/>
            <a:ext cx="6344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pc="300" dirty="0"/>
              <a:t>DES detail-5 </a:t>
            </a:r>
            <a:r>
              <a:rPr lang="zh-CN" altLang="en-US" sz="3600" b="1" spc="300" dirty="0"/>
              <a:t>生成轮密钥</a:t>
            </a:r>
            <a:r>
              <a:rPr lang="en-US" altLang="zh-CN" sz="3600" b="1" spc="300" dirty="0" err="1"/>
              <a:t>rk</a:t>
            </a:r>
            <a:endParaRPr lang="en-US" altLang="zh-CN" sz="3600" b="1" spc="3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617269-9565-FE33-D107-AAF49EFF1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686" y="1493299"/>
            <a:ext cx="5692814" cy="387139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44B2F5E-B0EB-DBC5-C8FA-58F8A49381C5}"/>
              </a:ext>
            </a:extLst>
          </p:cNvPr>
          <p:cNvSpPr txBox="1"/>
          <p:nvPr/>
        </p:nvSpPr>
        <p:spPr>
          <a:xfrm>
            <a:off x="1177536" y="2274836"/>
            <a:ext cx="46649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PC-1 </a:t>
            </a:r>
            <a:r>
              <a:rPr lang="zh-CN" altLang="en-US" sz="2400" dirty="0"/>
              <a:t>置换 </a:t>
            </a:r>
            <a:r>
              <a:rPr lang="en-US" altLang="zh-CN" sz="2400" dirty="0"/>
              <a:t>64 -&gt; 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C[0], D[0] = PC-1[:28], PC-1[28:]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迭代循环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循环左移 </a:t>
            </a:r>
            <a:r>
              <a:rPr lang="en-US" altLang="zh-CN" sz="2400" dirty="0"/>
              <a:t>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PC-2 </a:t>
            </a:r>
            <a:r>
              <a:rPr lang="zh-CN" altLang="en-US" sz="2400" dirty="0"/>
              <a:t>置换 </a:t>
            </a:r>
            <a:r>
              <a:rPr lang="en-US" altLang="zh-CN" sz="2400" dirty="0"/>
              <a:t>56 -&gt; 48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输出轮密钥</a:t>
            </a:r>
            <a:r>
              <a:rPr lang="en-US" altLang="zh-CN" sz="2400" dirty="0" err="1"/>
              <a:t>rk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8125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45A316A-ECA8-21EF-C1A5-8DE6CFF34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632" y="643466"/>
            <a:ext cx="816273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18C7CE-1575-7013-C167-95EE139AC849}"/>
              </a:ext>
            </a:extLst>
          </p:cNvPr>
          <p:cNvSpPr txBox="1"/>
          <p:nvPr/>
        </p:nvSpPr>
        <p:spPr>
          <a:xfrm>
            <a:off x="1834856" y="304427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谢谢观看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9FA27D-4DF0-A5DB-8E32-BF3179426020}"/>
              </a:ext>
            </a:extLst>
          </p:cNvPr>
          <p:cNvSpPr txBox="1"/>
          <p:nvPr/>
        </p:nvSpPr>
        <p:spPr>
          <a:xfrm>
            <a:off x="8278586" y="5094514"/>
            <a:ext cx="259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Author: Lucy</a:t>
            </a:r>
            <a:r>
              <a:rPr lang="zh-CN" altLang="en-US" dirty="0"/>
              <a:t>再爱我一次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068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1488</Words>
  <Application>Microsoft Office PowerPoint</Application>
  <PresentationFormat>宽屏</PresentationFormat>
  <Paragraphs>72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Aptos</vt:lpstr>
      <vt:lpstr>Aptos Display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kyiwong97@gmail.com;Kyi Wong;https://github.com/NihaoKangkang</dc:creator>
  <cp:lastModifiedBy>Kyi Wong</cp:lastModifiedBy>
  <cp:revision>15</cp:revision>
  <dcterms:created xsi:type="dcterms:W3CDTF">2025-04-14T03:26:44Z</dcterms:created>
  <dcterms:modified xsi:type="dcterms:W3CDTF">2025-04-15T00:45:22Z</dcterms:modified>
  <cp:contentStatus>最终状态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