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8" r:id="rId1"/>
  </p:sldMasterIdLst>
  <p:notesMasterIdLst>
    <p:notesMasterId r:id="rId13"/>
  </p:notesMasterIdLst>
  <p:sldIdLst>
    <p:sldId id="256" r:id="rId2"/>
    <p:sldId id="258" r:id="rId3"/>
    <p:sldId id="267" r:id="rId4"/>
    <p:sldId id="261" r:id="rId5"/>
    <p:sldId id="262" r:id="rId6"/>
    <p:sldId id="263" r:id="rId7"/>
    <p:sldId id="266" r:id="rId8"/>
    <p:sldId id="264" r:id="rId9"/>
    <p:sldId id="268" r:id="rId10"/>
    <p:sldId id="269" r:id="rId11"/>
    <p:sldId id="260" r:id="rId12"/>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56" d="100"/>
          <a:sy n="56" d="100"/>
        </p:scale>
        <p:origin x="1416"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extLst>
      <p:ext uri="{BB962C8B-B14F-4D97-AF65-F5344CB8AC3E}">
        <p14:creationId xmlns:p14="http://schemas.microsoft.com/office/powerpoint/2010/main" val="269360174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2</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1938" cy="40068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defRPr/>
            </a:pPr>
            <a:fld id="{AB06AE92-0EA4-41ED-81D6-744C2943D14D}" type="slidenum">
              <a:rPr lang="en-IN" altLang="en-US" smtClean="0"/>
              <a:pPr>
                <a:defRPr/>
              </a:pPr>
              <a:t>9</a:t>
            </a:fld>
            <a:endParaRPr lang="en-IN" altLang="en-US"/>
          </a:p>
        </p:txBody>
      </p:sp>
    </p:spTree>
    <p:extLst>
      <p:ext uri="{BB962C8B-B14F-4D97-AF65-F5344CB8AC3E}">
        <p14:creationId xmlns:p14="http://schemas.microsoft.com/office/powerpoint/2010/main" val="221310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11</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10739" cy="7578343"/>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42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33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805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52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6498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21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14191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379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16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0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9453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53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6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39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6142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03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10740" cy="7578343"/>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B61BEF0D-F0BB-DE4B-95CE-6DB70DBA9567}" type="datetimeFigureOut">
              <a:rPr lang="en-US" smtClean="0"/>
              <a:pPr/>
              <a:t>10/10/2024</a:t>
            </a:fld>
            <a:endParaRPr lang="en-US" dirty="0"/>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39159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4824" y="1952477"/>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MoShop (E-commerce Store)  </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Siddharth Kumar-23107044</a:t>
            </a:r>
          </a:p>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Sarvesh Deve-23107021</a:t>
            </a:r>
          </a:p>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 Patil-23107007</a:t>
            </a:r>
          </a:p>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Arjun Talekar-23107005</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Poonam Pangarkar</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073CE51F-3A0D-E00E-C6A7-3F2831960954}"/>
              </a:ext>
            </a:extLst>
          </p:cNvPr>
          <p:cNvPicPr>
            <a:picLocks noChangeAspect="1"/>
          </p:cNvPicPr>
          <p:nvPr/>
        </p:nvPicPr>
        <p:blipFill>
          <a:blip r:embed="rId3"/>
          <a:stretch>
            <a:fillRect/>
          </a:stretch>
        </p:blipFill>
        <p:spPr>
          <a:xfrm>
            <a:off x="0" y="0"/>
            <a:ext cx="10080625" cy="195247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FE8C5-8E86-C6F2-D45D-615A70300E12}"/>
              </a:ext>
            </a:extLst>
          </p:cNvPr>
          <p:cNvSpPr/>
          <p:nvPr/>
        </p:nvSpPr>
        <p:spPr>
          <a:xfrm>
            <a:off x="879504" y="1479159"/>
            <a:ext cx="2160239" cy="939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Payment and Generation of Receipt</a:t>
            </a:r>
          </a:p>
        </p:txBody>
      </p:sp>
      <p:sp>
        <p:nvSpPr>
          <p:cNvPr id="3" name="Flowchart: Connector 2">
            <a:extLst>
              <a:ext uri="{FF2B5EF4-FFF2-40B4-BE49-F238E27FC236}">
                <a16:creationId xmlns:a16="http://schemas.microsoft.com/office/drawing/2014/main" id="{2B151F9E-1D47-3F3C-36C1-95597E217018}"/>
              </a:ext>
            </a:extLst>
          </p:cNvPr>
          <p:cNvSpPr/>
          <p:nvPr/>
        </p:nvSpPr>
        <p:spPr>
          <a:xfrm>
            <a:off x="1671591" y="471047"/>
            <a:ext cx="576064" cy="576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8F5ADB46-425B-B7F5-1CF7-2D7737F04C44}"/>
              </a:ext>
            </a:extLst>
          </p:cNvPr>
          <p:cNvCxnSpPr>
            <a:cxnSpLocks/>
            <a:stCxn id="3" idx="4"/>
            <a:endCxn id="2" idx="0"/>
          </p:cNvCxnSpPr>
          <p:nvPr/>
        </p:nvCxnSpPr>
        <p:spPr>
          <a:xfrm>
            <a:off x="1959623" y="1047111"/>
            <a:ext cx="1"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8652DE0A-6EEC-1881-8120-EAA87198B97B}"/>
              </a:ext>
            </a:extLst>
          </p:cNvPr>
          <p:cNvSpPr/>
          <p:nvPr/>
        </p:nvSpPr>
        <p:spPr>
          <a:xfrm>
            <a:off x="879503" y="2919319"/>
            <a:ext cx="2160239"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 Confirmation</a:t>
            </a:r>
          </a:p>
        </p:txBody>
      </p:sp>
      <p:sp>
        <p:nvSpPr>
          <p:cNvPr id="9" name="Rectangle 8">
            <a:extLst>
              <a:ext uri="{FF2B5EF4-FFF2-40B4-BE49-F238E27FC236}">
                <a16:creationId xmlns:a16="http://schemas.microsoft.com/office/drawing/2014/main" id="{CC85F662-A79D-D4B3-8334-68337190BAB7}"/>
              </a:ext>
            </a:extLst>
          </p:cNvPr>
          <p:cNvSpPr/>
          <p:nvPr/>
        </p:nvSpPr>
        <p:spPr>
          <a:xfrm>
            <a:off x="879503" y="4143455"/>
            <a:ext cx="2160239"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cxnSp>
        <p:nvCxnSpPr>
          <p:cNvPr id="11" name="Straight Arrow Connector 10">
            <a:extLst>
              <a:ext uri="{FF2B5EF4-FFF2-40B4-BE49-F238E27FC236}">
                <a16:creationId xmlns:a16="http://schemas.microsoft.com/office/drawing/2014/main" id="{A941C437-7115-E4C8-5192-AD3F989A0D62}"/>
              </a:ext>
            </a:extLst>
          </p:cNvPr>
          <p:cNvCxnSpPr>
            <a:cxnSpLocks/>
            <a:stCxn id="2" idx="2"/>
            <a:endCxn id="7" idx="0"/>
          </p:cNvCxnSpPr>
          <p:nvPr/>
        </p:nvCxnSpPr>
        <p:spPr>
          <a:xfrm flipH="1">
            <a:off x="1959623" y="2418841"/>
            <a:ext cx="1"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37D6334-1FF2-E2E5-1015-0D4B882DEF80}"/>
              </a:ext>
            </a:extLst>
          </p:cNvPr>
          <p:cNvCxnSpPr>
            <a:stCxn id="7" idx="2"/>
            <a:endCxn id="9" idx="0"/>
          </p:cNvCxnSpPr>
          <p:nvPr/>
        </p:nvCxnSpPr>
        <p:spPr>
          <a:xfrm>
            <a:off x="1959623" y="3711407"/>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F158CA39-41B6-EC34-224C-64BE704D8F59}"/>
              </a:ext>
            </a:extLst>
          </p:cNvPr>
          <p:cNvSpPr/>
          <p:nvPr/>
        </p:nvSpPr>
        <p:spPr>
          <a:xfrm>
            <a:off x="5488015" y="2559279"/>
            <a:ext cx="2576633" cy="939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Manage Advertisement (Controlled by Admin)</a:t>
            </a:r>
          </a:p>
        </p:txBody>
      </p:sp>
      <p:sp>
        <p:nvSpPr>
          <p:cNvPr id="16" name="Rectangle: Rounded Corners 15">
            <a:extLst>
              <a:ext uri="{FF2B5EF4-FFF2-40B4-BE49-F238E27FC236}">
                <a16:creationId xmlns:a16="http://schemas.microsoft.com/office/drawing/2014/main" id="{C600B47E-F752-4A39-4654-713E8EA3F1DC}"/>
              </a:ext>
            </a:extLst>
          </p:cNvPr>
          <p:cNvSpPr/>
          <p:nvPr/>
        </p:nvSpPr>
        <p:spPr>
          <a:xfrm>
            <a:off x="4138966" y="512285"/>
            <a:ext cx="1811469" cy="7749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cxnSp>
        <p:nvCxnSpPr>
          <p:cNvPr id="18" name="Straight Arrow Connector 17">
            <a:extLst>
              <a:ext uri="{FF2B5EF4-FFF2-40B4-BE49-F238E27FC236}">
                <a16:creationId xmlns:a16="http://schemas.microsoft.com/office/drawing/2014/main" id="{E934E99D-5D47-6FF5-C96B-3122C50C74CC}"/>
              </a:ext>
            </a:extLst>
          </p:cNvPr>
          <p:cNvCxnSpPr>
            <a:cxnSpLocks/>
            <a:stCxn id="16" idx="2"/>
          </p:cNvCxnSpPr>
          <p:nvPr/>
        </p:nvCxnSpPr>
        <p:spPr>
          <a:xfrm flipH="1">
            <a:off x="5044700" y="1287266"/>
            <a:ext cx="1" cy="4615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Rounded Corners 23">
            <a:extLst>
              <a:ext uri="{FF2B5EF4-FFF2-40B4-BE49-F238E27FC236}">
                <a16:creationId xmlns:a16="http://schemas.microsoft.com/office/drawing/2014/main" id="{D7C2A597-34A8-4601-717E-D9F792B169D4}"/>
              </a:ext>
            </a:extLst>
          </p:cNvPr>
          <p:cNvSpPr/>
          <p:nvPr/>
        </p:nvSpPr>
        <p:spPr>
          <a:xfrm>
            <a:off x="5488015" y="3995861"/>
            <a:ext cx="2576633" cy="939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Receipt Management</a:t>
            </a:r>
          </a:p>
        </p:txBody>
      </p:sp>
      <p:cxnSp>
        <p:nvCxnSpPr>
          <p:cNvPr id="28" name="Straight Arrow Connector 27">
            <a:extLst>
              <a:ext uri="{FF2B5EF4-FFF2-40B4-BE49-F238E27FC236}">
                <a16:creationId xmlns:a16="http://schemas.microsoft.com/office/drawing/2014/main" id="{58E81AB3-E077-44D7-B023-A7D5A2DE39A1}"/>
              </a:ext>
            </a:extLst>
          </p:cNvPr>
          <p:cNvCxnSpPr>
            <a:endCxn id="24" idx="1"/>
          </p:cNvCxnSpPr>
          <p:nvPr/>
        </p:nvCxnSpPr>
        <p:spPr>
          <a:xfrm>
            <a:off x="5044700" y="4465702"/>
            <a:ext cx="4433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891020D-235C-4239-C5CF-AD25029C0B1A}"/>
              </a:ext>
            </a:extLst>
          </p:cNvPr>
          <p:cNvCxnSpPr/>
          <p:nvPr/>
        </p:nvCxnSpPr>
        <p:spPr>
          <a:xfrm>
            <a:off x="5045985" y="3029120"/>
            <a:ext cx="4433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Rounded Corners 34">
            <a:extLst>
              <a:ext uri="{FF2B5EF4-FFF2-40B4-BE49-F238E27FC236}">
                <a16:creationId xmlns:a16="http://schemas.microsoft.com/office/drawing/2014/main" id="{94AAC9E3-2EC1-DB72-2470-C261D0C42CE6}"/>
              </a:ext>
            </a:extLst>
          </p:cNvPr>
          <p:cNvSpPr/>
          <p:nvPr/>
        </p:nvSpPr>
        <p:spPr>
          <a:xfrm>
            <a:off x="5488014" y="5432443"/>
            <a:ext cx="2576633" cy="939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cxnSp>
        <p:nvCxnSpPr>
          <p:cNvPr id="39" name="Straight Arrow Connector 38">
            <a:extLst>
              <a:ext uri="{FF2B5EF4-FFF2-40B4-BE49-F238E27FC236}">
                <a16:creationId xmlns:a16="http://schemas.microsoft.com/office/drawing/2014/main" id="{EE507AF1-7AB7-3AF0-BB1E-62A3614664F3}"/>
              </a:ext>
            </a:extLst>
          </p:cNvPr>
          <p:cNvCxnSpPr>
            <a:cxnSpLocks/>
          </p:cNvCxnSpPr>
          <p:nvPr/>
        </p:nvCxnSpPr>
        <p:spPr>
          <a:xfrm>
            <a:off x="5044700" y="5902284"/>
            <a:ext cx="4370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7926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292685" y="1738396"/>
            <a:ext cx="8618203" cy="551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In the dynamic landscape of online shopping,  “MoShop” is designed to not only be an e-commerce site for mobile phones; it is a gateway to a whole new domain of convenience, technology, and personalized services that meets the needs of todays tech-savvy shoppers.</a:t>
            </a:r>
          </a:p>
          <a:p>
            <a:pPr marL="107950" indent="0"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 MoShop is a novel platform that is dedicated to provide an extensive selection of mobile devices that caters to a diverse and exhaustive range of preferences and budgets</a:t>
            </a:r>
          </a:p>
          <a:p>
            <a:pPr marL="107950" indent="0" eaLnBrk="1" hangingPunct="1">
              <a:lnSpc>
                <a:spcPct val="93000"/>
              </a:lnSpc>
              <a:spcAft>
                <a:spcPts val="1413"/>
              </a:spcAft>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3886608-A4AB-F1FB-2FE4-81662F7D00C8}"/>
              </a:ext>
            </a:extLst>
          </p:cNvPr>
          <p:cNvSpPr txBox="1"/>
          <p:nvPr/>
        </p:nvSpPr>
        <p:spPr>
          <a:xfrm>
            <a:off x="315829" y="601578"/>
            <a:ext cx="8798092" cy="4524315"/>
          </a:xfrm>
          <a:prstGeom prst="rect">
            <a:avLst/>
          </a:prstGeom>
          <a:noFill/>
        </p:spPr>
        <p:txBody>
          <a:bodyPr wrap="square">
            <a:spAutoFit/>
          </a:bodyPr>
          <a:lstStyle/>
          <a:p>
            <a:r>
              <a:rPr lang="en-US" altLang="en-US" sz="2400" dirty="0">
                <a:solidFill>
                  <a:srgbClr val="000000"/>
                </a:solidFill>
                <a:latin typeface="Times New Roman" panose="02020603050405020304" pitchFamily="18" charset="0"/>
                <a:cs typeface="Times New Roman" panose="02020603050405020304" pitchFamily="18" charset="0"/>
              </a:rPr>
              <a:t>• </a:t>
            </a:r>
            <a:r>
              <a:rPr lang="en-IN" altLang="en-US" sz="2400" dirty="0">
                <a:solidFill>
                  <a:srgbClr val="000000"/>
                </a:solidFill>
                <a:latin typeface="Times New Roman" panose="02020603050405020304" pitchFamily="18" charset="0"/>
                <a:cs typeface="Times New Roman" panose="02020603050405020304" pitchFamily="18" charset="0"/>
              </a:rPr>
              <a:t>Problem </a:t>
            </a:r>
            <a:r>
              <a:rPr lang="en-US" altLang="en-US" sz="2400" dirty="0">
                <a:solidFill>
                  <a:srgbClr val="000000"/>
                </a:solidFill>
                <a:latin typeface="Times New Roman" panose="02020603050405020304" pitchFamily="18" charset="0"/>
                <a:cs typeface="Times New Roman" panose="02020603050405020304" pitchFamily="18" charset="0"/>
              </a:rPr>
              <a:t>statement </a:t>
            </a:r>
            <a:r>
              <a:rPr lang="en-IN" altLang="en-US" sz="2400" dirty="0">
                <a:solidFill>
                  <a:srgbClr val="000000"/>
                </a:solidFill>
                <a:latin typeface="Times New Roman" panose="02020603050405020304" pitchFamily="18" charset="0"/>
                <a:cs typeface="Times New Roman" panose="02020603050405020304" pitchFamily="18" charset="0"/>
              </a:rPr>
              <a:t> : </a:t>
            </a:r>
            <a:r>
              <a:rPr lang="en-US" altLang="en-US" sz="2400" dirty="0">
                <a:solidFill>
                  <a:srgbClr val="000000"/>
                </a:solidFill>
                <a:latin typeface="Times New Roman" panose="02020603050405020304" pitchFamily="18" charset="0"/>
                <a:cs typeface="Times New Roman" panose="02020603050405020304" pitchFamily="18" charset="0"/>
              </a:rPr>
              <a:t>An e-commerce mobile store faces challenges in helping customers easily find and compare phones due to overwhelming choices and limited filtering options. Customers also struggle with unclear delivery timelines, inadequate customer support, and poor post-purchase services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Solution :To improve the e-commerce mobile store experience, implement advanced filtering. Provide 24/7 customer support, show real-time stock and delivery info, and offer seamless post-purchase services like easy refunds and warranty support. This will simplify phone discovery, build trust, and enhance customer satisfaction.</a:t>
            </a:r>
          </a:p>
        </p:txBody>
      </p:sp>
    </p:spTree>
    <p:extLst>
      <p:ext uri="{BB962C8B-B14F-4D97-AF65-F5344CB8AC3E}">
        <p14:creationId xmlns:p14="http://schemas.microsoft.com/office/powerpoint/2010/main" val="9345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759493" y="1437607"/>
            <a:ext cx="8814720" cy="627246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A2FD286-12F3-F3C6-8856-ED64F53A2356}"/>
              </a:ext>
            </a:extLst>
          </p:cNvPr>
          <p:cNvSpPr txBox="1"/>
          <p:nvPr/>
        </p:nvSpPr>
        <p:spPr>
          <a:xfrm>
            <a:off x="503237" y="1849854"/>
            <a:ext cx="8264775"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objectives of the MoShop project are:</a:t>
            </a:r>
          </a:p>
          <a:p>
            <a:r>
              <a:rPr lang="en-US" sz="2400" dirty="0">
                <a:latin typeface="Times New Roman" panose="02020603050405020304" pitchFamily="18" charset="0"/>
                <a:cs typeface="Times New Roman" panose="02020603050405020304" pitchFamily="18" charset="0"/>
              </a:rPr>
              <a:t>
• To design and develop a user-friendly and intuitive e-commerce website.</a:t>
            </a:r>
          </a:p>
          <a:p>
            <a:r>
              <a:rPr lang="en-US" sz="2400" dirty="0">
                <a:latin typeface="Times New Roman" panose="02020603050405020304" pitchFamily="18" charset="0"/>
                <a:cs typeface="Times New Roman" panose="02020603050405020304" pitchFamily="18" charset="0"/>
              </a:rPr>
              <a:t>
• To provide a comprehensive platform for customers to browse and purchase mobile phones from various brands.</a:t>
            </a:r>
          </a:p>
          <a:p>
            <a:r>
              <a:rPr lang="en-US" sz="2400" dirty="0">
                <a:latin typeface="Times New Roman" panose="02020603050405020304" pitchFamily="18" charset="0"/>
                <a:cs typeface="Times New Roman" panose="02020603050405020304" pitchFamily="18" charset="0"/>
              </a:rPr>
              <a:t>
• To allow customers to view detailed product information and add products to their shopping cart.</a:t>
            </a:r>
          </a:p>
          <a:p>
            <a:r>
              <a:rPr lang="en-US" sz="2400" dirty="0">
                <a:latin typeface="Times New Roman" panose="02020603050405020304" pitchFamily="18" charset="0"/>
                <a:cs typeface="Times New Roman" panose="02020603050405020304" pitchFamily="18" charset="0"/>
              </a:rPr>
              <a:t>
• To provide customers with the option to login or checkout as a guest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503238" y="1819776"/>
            <a:ext cx="8762081" cy="465246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F5675EA2-58A0-9F99-629E-6A6591B439F0}"/>
              </a:ext>
            </a:extLst>
          </p:cNvPr>
          <p:cNvSpPr txBox="1"/>
          <p:nvPr/>
        </p:nvSpPr>
        <p:spPr>
          <a:xfrm>
            <a:off x="503238" y="1651249"/>
            <a:ext cx="8655801" cy="4247317"/>
          </a:xfrm>
          <a:prstGeom prst="rect">
            <a:avLst/>
          </a:prstGeom>
          <a:noFill/>
        </p:spPr>
        <p:txBody>
          <a:bodyPr wrap="square">
            <a:spAutoFit/>
          </a:bodyPr>
          <a:lstStyle/>
          <a:p>
            <a:r>
              <a:rPr lang="en-US" dirty="0"/>
              <a:t>• Mobile Devices:  The websites adaptable framework provides a robust platform for showcasing a wide range of mobile devices, thereby enhancing brand promotion and online sales.</a:t>
            </a:r>
          </a:p>
          <a:p>
            <a:endParaRPr lang="en-US" dirty="0"/>
          </a:p>
          <a:p>
            <a:r>
              <a:rPr lang="en-US" dirty="0"/>
              <a:t>• User Experience:  The versatile and intuitive features serve as an efficient online shopping platform, offering a seamless shopping experience across various mobile categories and customer preferences.</a:t>
            </a:r>
          </a:p>
          <a:p>
            <a:endParaRPr lang="en-US" dirty="0"/>
          </a:p>
          <a:p>
            <a:r>
              <a:rPr lang="en-US" dirty="0"/>
              <a:t>• Small Business Support:  The scalable framework provides small-scale virtual stores with an accessible cost-effective solution to establish an online presence, enabling them to showcase and sell their mobile products efficiently</a:t>
            </a:r>
          </a:p>
          <a:p>
            <a:endParaRPr lang="en-US" dirty="0"/>
          </a:p>
          <a:p>
            <a:r>
              <a:rPr lang="en-US" dirty="0"/>
              <a:t>• Customer Demographics:  The platform provides an accessible avenue for students and budget-conscious consumers to access stylish mobile devices at affordable prices.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631658" y="1443789"/>
            <a:ext cx="8942555" cy="5314199"/>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707F5D-FFCA-319B-B2CF-D366C205B1D0}"/>
              </a:ext>
            </a:extLst>
          </p:cNvPr>
          <p:cNvSpPr txBox="1"/>
          <p:nvPr/>
        </p:nvSpPr>
        <p:spPr>
          <a:xfrm>
            <a:off x="631658" y="1792564"/>
            <a:ext cx="8346907" cy="3416320"/>
          </a:xfrm>
          <a:prstGeom prst="rect">
            <a:avLst/>
          </a:prstGeom>
          <a:noFill/>
        </p:spPr>
        <p:txBody>
          <a:bodyPr wrap="square">
            <a:spAutoFit/>
          </a:bodyPr>
          <a:lstStyle/>
          <a:p>
            <a:r>
              <a:rPr lang="en-US" dirty="0"/>
              <a:t>Implementing MoShop  involves several key features and functionalities to enhance user experience:</a:t>
            </a:r>
          </a:p>
          <a:p>
            <a:endParaRPr lang="en-US" dirty="0"/>
          </a:p>
          <a:p>
            <a:r>
              <a:rPr lang="en-US" dirty="0"/>
              <a:t>1. User-Friendly Interface:  Responsive design ensures effective display on various devices.  Intuitive navigation helps users find products easily.</a:t>
            </a:r>
          </a:p>
          <a:p>
            <a:endParaRPr lang="en-US" dirty="0"/>
          </a:p>
          <a:p>
            <a:r>
              <a:rPr lang="en-US" dirty="0"/>
              <a:t>2. Product Management:  A well-organized product catalog allows users to browse based on preferences.  High-quality images and detailed descriptions enhance decision-making.</a:t>
            </a:r>
          </a:p>
          <a:p>
            <a:endParaRPr lang="en-US" dirty="0"/>
          </a:p>
          <a:p>
            <a:r>
              <a:rPr lang="en-US" dirty="0"/>
              <a:t>3. Smooth Checkout Process:  Minimized numbers of steps in the checkout process reduces cart abandonment and improved user satisfaction.</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log in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search for </a:t>
            </a:r>
            <a:r>
              <a:rPr lang="en-US" altLang="en-US" sz="2400" dirty="0">
                <a:latin typeface="Times New Roman" panose="02020603050405020304" pitchFamily="18" charset="0"/>
                <a:cs typeface="Times New Roman" panose="02020603050405020304" pitchFamily="18" charset="0"/>
              </a:rPr>
              <a:t>products</a:t>
            </a:r>
            <a:r>
              <a:rPr lang="en-IN" altLang="en-US" sz="2400" dirty="0">
                <a:latin typeface="Times New Roman" panose="02020603050405020304" pitchFamily="18" charset="0"/>
                <a:cs typeface="Times New Roman" panose="02020603050405020304" pitchFamily="18" charset="0"/>
              </a:rPr>
              <a:t> available</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r</a:t>
            </a:r>
            <a:r>
              <a:rPr lang="en-IN" altLang="en-US" sz="2400" dirty="0">
                <a:latin typeface="Times New Roman" panose="02020603050405020304" pitchFamily="18" charset="0"/>
                <a:cs typeface="Times New Roman" panose="02020603050405020304" pitchFamily="18" charset="0"/>
              </a:rPr>
              <a:t> can </a:t>
            </a:r>
            <a:r>
              <a:rPr lang="en-US" altLang="en-US" sz="2400" dirty="0">
                <a:latin typeface="Times New Roman" panose="02020603050405020304" pitchFamily="18" charset="0"/>
                <a:cs typeface="Times New Roman" panose="02020603050405020304" pitchFamily="18" charset="0"/>
              </a:rPr>
              <a:t>Add  products to their  cart</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 User will get receipt of order confirmation </a:t>
            </a: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Write what you have planned to develop front end ( GUI ) &amp; Backend (Database if applicable)</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 Java for Frontend</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US" altLang="en-US" sz="2400">
                <a:latin typeface="Times New Roman" panose="02020603050405020304" pitchFamily="18" charset="0"/>
                <a:cs typeface="Times New Roman" panose="02020603050405020304" pitchFamily="18" charset="0"/>
              </a:rPr>
              <a:t>MySQL8.0 </a:t>
            </a:r>
            <a:r>
              <a:rPr lang="en-US" altLang="en-US" sz="2400" dirty="0">
                <a:latin typeface="Times New Roman" panose="02020603050405020304" pitchFamily="18" charset="0"/>
                <a:cs typeface="Times New Roman" panose="02020603050405020304" pitchFamily="18" charset="0"/>
              </a:rPr>
              <a:t>For Backend</a:t>
            </a: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030A48-6D41-B441-9CF8-6F893532C1C5}"/>
              </a:ext>
            </a:extLst>
          </p:cNvPr>
          <p:cNvSpPr/>
          <p:nvPr/>
        </p:nvSpPr>
        <p:spPr>
          <a:xfrm>
            <a:off x="4082589" y="512226"/>
            <a:ext cx="1675059" cy="612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MoShop</a:t>
            </a:r>
          </a:p>
        </p:txBody>
      </p:sp>
      <p:sp>
        <p:nvSpPr>
          <p:cNvPr id="3" name="Rectangle: Rounded Corners 2">
            <a:extLst>
              <a:ext uri="{FF2B5EF4-FFF2-40B4-BE49-F238E27FC236}">
                <a16:creationId xmlns:a16="http://schemas.microsoft.com/office/drawing/2014/main" id="{40F8B306-CF6E-9040-C6C4-F05F7ACF886A}"/>
              </a:ext>
            </a:extLst>
          </p:cNvPr>
          <p:cNvSpPr/>
          <p:nvPr/>
        </p:nvSpPr>
        <p:spPr>
          <a:xfrm>
            <a:off x="5976416" y="1112403"/>
            <a:ext cx="1364651" cy="8640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7" name="Rectangle: Rounded Corners 6">
            <a:extLst>
              <a:ext uri="{FF2B5EF4-FFF2-40B4-BE49-F238E27FC236}">
                <a16:creationId xmlns:a16="http://schemas.microsoft.com/office/drawing/2014/main" id="{9318FC42-C9D3-EE85-5F26-132D3C0940B1}"/>
              </a:ext>
            </a:extLst>
          </p:cNvPr>
          <p:cNvSpPr/>
          <p:nvPr/>
        </p:nvSpPr>
        <p:spPr>
          <a:xfrm>
            <a:off x="2451525" y="1112403"/>
            <a:ext cx="1364651" cy="8640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9" name="Rectangle 8">
            <a:extLst>
              <a:ext uri="{FF2B5EF4-FFF2-40B4-BE49-F238E27FC236}">
                <a16:creationId xmlns:a16="http://schemas.microsoft.com/office/drawing/2014/main" id="{330FDF18-AF1B-0A60-907F-A8AC0954D270}"/>
              </a:ext>
            </a:extLst>
          </p:cNvPr>
          <p:cNvSpPr/>
          <p:nvPr/>
        </p:nvSpPr>
        <p:spPr>
          <a:xfrm>
            <a:off x="1079873" y="2552563"/>
            <a:ext cx="1080119"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cxnSp>
        <p:nvCxnSpPr>
          <p:cNvPr id="17" name="Straight Arrow Connector 16">
            <a:extLst>
              <a:ext uri="{FF2B5EF4-FFF2-40B4-BE49-F238E27FC236}">
                <a16:creationId xmlns:a16="http://schemas.microsoft.com/office/drawing/2014/main" id="{ED3FEC36-EDD9-D0BE-316F-D5F9ABB6BEF2}"/>
              </a:ext>
            </a:extLst>
          </p:cNvPr>
          <p:cNvCxnSpPr>
            <a:cxnSpLocks/>
            <a:stCxn id="7" idx="2"/>
            <a:endCxn id="9" idx="0"/>
          </p:cNvCxnSpPr>
          <p:nvPr/>
        </p:nvCxnSpPr>
        <p:spPr>
          <a:xfrm flipH="1">
            <a:off x="1619933" y="1976499"/>
            <a:ext cx="1513918" cy="576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992601-F669-B82B-F449-395EC63BCBF7}"/>
              </a:ext>
            </a:extLst>
          </p:cNvPr>
          <p:cNvCxnSpPr>
            <a:stCxn id="5" idx="2"/>
            <a:endCxn id="7" idx="3"/>
          </p:cNvCxnSpPr>
          <p:nvPr/>
        </p:nvCxnSpPr>
        <p:spPr>
          <a:xfrm flipH="1">
            <a:off x="3816176" y="1124590"/>
            <a:ext cx="1103943" cy="419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548C26C-C7CA-56C8-7639-E282CEC25069}"/>
              </a:ext>
            </a:extLst>
          </p:cNvPr>
          <p:cNvCxnSpPr>
            <a:cxnSpLocks/>
            <a:stCxn id="5" idx="2"/>
            <a:endCxn id="3" idx="1"/>
          </p:cNvCxnSpPr>
          <p:nvPr/>
        </p:nvCxnSpPr>
        <p:spPr>
          <a:xfrm>
            <a:off x="4920119" y="1124590"/>
            <a:ext cx="1056297" cy="419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5748A00-3B05-7CD1-0FE4-732F6FE56359}"/>
              </a:ext>
            </a:extLst>
          </p:cNvPr>
          <p:cNvCxnSpPr>
            <a:cxnSpLocks/>
            <a:stCxn id="7" idx="2"/>
            <a:endCxn id="33" idx="0"/>
          </p:cNvCxnSpPr>
          <p:nvPr/>
        </p:nvCxnSpPr>
        <p:spPr>
          <a:xfrm>
            <a:off x="3133851" y="1976499"/>
            <a:ext cx="1506918" cy="576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FB89C4B3-0DF9-F9DF-C3EB-D0A29E302AAE}"/>
              </a:ext>
            </a:extLst>
          </p:cNvPr>
          <p:cNvSpPr/>
          <p:nvPr/>
        </p:nvSpPr>
        <p:spPr>
          <a:xfrm>
            <a:off x="4100709" y="2552563"/>
            <a:ext cx="1080119"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sp>
        <p:nvSpPr>
          <p:cNvPr id="38" name="Rectangle: Rounded Corners 37">
            <a:extLst>
              <a:ext uri="{FF2B5EF4-FFF2-40B4-BE49-F238E27FC236}">
                <a16:creationId xmlns:a16="http://schemas.microsoft.com/office/drawing/2014/main" id="{CB29516D-2461-9D14-A9FD-FBFE6F06E00A}"/>
              </a:ext>
            </a:extLst>
          </p:cNvPr>
          <p:cNvSpPr/>
          <p:nvPr/>
        </p:nvSpPr>
        <p:spPr>
          <a:xfrm>
            <a:off x="1940470" y="3783942"/>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 Product</a:t>
            </a:r>
          </a:p>
        </p:txBody>
      </p:sp>
      <p:cxnSp>
        <p:nvCxnSpPr>
          <p:cNvPr id="40" name="Straight Arrow Connector 39">
            <a:extLst>
              <a:ext uri="{FF2B5EF4-FFF2-40B4-BE49-F238E27FC236}">
                <a16:creationId xmlns:a16="http://schemas.microsoft.com/office/drawing/2014/main" id="{143542AD-4F8B-A6A7-FF7A-57246BDE64FD}"/>
              </a:ext>
            </a:extLst>
          </p:cNvPr>
          <p:cNvCxnSpPr>
            <a:cxnSpLocks/>
            <a:stCxn id="33" idx="1"/>
            <a:endCxn id="9" idx="3"/>
          </p:cNvCxnSpPr>
          <p:nvPr/>
        </p:nvCxnSpPr>
        <p:spPr>
          <a:xfrm flipH="1">
            <a:off x="2159992" y="2876599"/>
            <a:ext cx="19407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93EC1E0B-0462-234E-8191-89C02C209C5D}"/>
              </a:ext>
            </a:extLst>
          </p:cNvPr>
          <p:cNvSpPr/>
          <p:nvPr/>
        </p:nvSpPr>
        <p:spPr>
          <a:xfrm>
            <a:off x="1934628" y="4784812"/>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43" name="Rectangle: Rounded Corners 42">
            <a:extLst>
              <a:ext uri="{FF2B5EF4-FFF2-40B4-BE49-F238E27FC236}">
                <a16:creationId xmlns:a16="http://schemas.microsoft.com/office/drawing/2014/main" id="{D55CDA4A-F0E1-3411-4F08-5BEC9494290D}"/>
              </a:ext>
            </a:extLst>
          </p:cNvPr>
          <p:cNvSpPr/>
          <p:nvPr/>
        </p:nvSpPr>
        <p:spPr>
          <a:xfrm>
            <a:off x="1934628" y="5767891"/>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 to Cart/Buy</a:t>
            </a:r>
          </a:p>
        </p:txBody>
      </p:sp>
      <p:sp>
        <p:nvSpPr>
          <p:cNvPr id="45" name="Flowchart: Connector 44">
            <a:extLst>
              <a:ext uri="{FF2B5EF4-FFF2-40B4-BE49-F238E27FC236}">
                <a16:creationId xmlns:a16="http://schemas.microsoft.com/office/drawing/2014/main" id="{BAEB8F2C-AD32-480C-E7A7-269A6FE5BD31}"/>
              </a:ext>
            </a:extLst>
          </p:cNvPr>
          <p:cNvSpPr/>
          <p:nvPr/>
        </p:nvSpPr>
        <p:spPr>
          <a:xfrm>
            <a:off x="2798722" y="6750970"/>
            <a:ext cx="432050" cy="41324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Arrow Connector 55">
            <a:extLst>
              <a:ext uri="{FF2B5EF4-FFF2-40B4-BE49-F238E27FC236}">
                <a16:creationId xmlns:a16="http://schemas.microsoft.com/office/drawing/2014/main" id="{74C363CE-06C6-6240-D147-75F6BFEB9233}"/>
              </a:ext>
            </a:extLst>
          </p:cNvPr>
          <p:cNvCxnSpPr>
            <a:cxnSpLocks/>
            <a:stCxn id="9" idx="2"/>
          </p:cNvCxnSpPr>
          <p:nvPr/>
        </p:nvCxnSpPr>
        <p:spPr>
          <a:xfrm flipH="1">
            <a:off x="1619932" y="3200635"/>
            <a:ext cx="1" cy="2855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C4F77B55-0993-BB77-2408-1FA3B69FAEE5}"/>
              </a:ext>
            </a:extLst>
          </p:cNvPr>
          <p:cNvCxnSpPr>
            <a:endCxn id="43" idx="1"/>
          </p:cNvCxnSpPr>
          <p:nvPr/>
        </p:nvCxnSpPr>
        <p:spPr>
          <a:xfrm>
            <a:off x="1619932" y="6055923"/>
            <a:ext cx="3146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4A49777C-90D8-7C51-F735-4FD2717341C6}"/>
              </a:ext>
            </a:extLst>
          </p:cNvPr>
          <p:cNvCxnSpPr/>
          <p:nvPr/>
        </p:nvCxnSpPr>
        <p:spPr>
          <a:xfrm>
            <a:off x="1619932" y="5072844"/>
            <a:ext cx="3146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5A3EF8A1-4507-A320-7DAA-4FBDE6EEE6A9}"/>
              </a:ext>
            </a:extLst>
          </p:cNvPr>
          <p:cNvCxnSpPr/>
          <p:nvPr/>
        </p:nvCxnSpPr>
        <p:spPr>
          <a:xfrm>
            <a:off x="1619932" y="4082665"/>
            <a:ext cx="3146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049850A7-93FD-DA8A-79D4-1F1FA78FE0B3}"/>
              </a:ext>
            </a:extLst>
          </p:cNvPr>
          <p:cNvCxnSpPr>
            <a:stCxn id="43" idx="2"/>
          </p:cNvCxnSpPr>
          <p:nvPr/>
        </p:nvCxnSpPr>
        <p:spPr>
          <a:xfrm flipH="1">
            <a:off x="3014747" y="6343955"/>
            <a:ext cx="1" cy="385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AC9C18B-DFD0-D8E0-DF81-9A70142A86A7}"/>
              </a:ext>
            </a:extLst>
          </p:cNvPr>
          <p:cNvSpPr/>
          <p:nvPr/>
        </p:nvSpPr>
        <p:spPr>
          <a:xfrm>
            <a:off x="6118681" y="2480555"/>
            <a:ext cx="1080119"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67" name="Rectangle: Rounded Corners 66">
            <a:extLst>
              <a:ext uri="{FF2B5EF4-FFF2-40B4-BE49-F238E27FC236}">
                <a16:creationId xmlns:a16="http://schemas.microsoft.com/office/drawing/2014/main" id="{AB8CE497-57CC-7011-A40B-BA7AA435995A}"/>
              </a:ext>
            </a:extLst>
          </p:cNvPr>
          <p:cNvSpPr/>
          <p:nvPr/>
        </p:nvSpPr>
        <p:spPr>
          <a:xfrm>
            <a:off x="5578620" y="3632683"/>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Dashboard</a:t>
            </a:r>
          </a:p>
        </p:txBody>
      </p:sp>
      <p:sp>
        <p:nvSpPr>
          <p:cNvPr id="68" name="Rectangle: Rounded Corners 67">
            <a:extLst>
              <a:ext uri="{FF2B5EF4-FFF2-40B4-BE49-F238E27FC236}">
                <a16:creationId xmlns:a16="http://schemas.microsoft.com/office/drawing/2014/main" id="{EF8C03CB-3C34-8F3D-0129-1FF21A1FE978}"/>
              </a:ext>
            </a:extLst>
          </p:cNvPr>
          <p:cNvSpPr/>
          <p:nvPr/>
        </p:nvSpPr>
        <p:spPr>
          <a:xfrm>
            <a:off x="6408464" y="4712803"/>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Manage Users</a:t>
            </a:r>
          </a:p>
        </p:txBody>
      </p:sp>
      <p:sp>
        <p:nvSpPr>
          <p:cNvPr id="69" name="Rectangle: Rounded Corners 68">
            <a:extLst>
              <a:ext uri="{FF2B5EF4-FFF2-40B4-BE49-F238E27FC236}">
                <a16:creationId xmlns:a16="http://schemas.microsoft.com/office/drawing/2014/main" id="{2CEE583D-EE12-E675-4F9A-9EEBDA2E6BE1}"/>
              </a:ext>
            </a:extLst>
          </p:cNvPr>
          <p:cNvSpPr/>
          <p:nvPr/>
        </p:nvSpPr>
        <p:spPr>
          <a:xfrm>
            <a:off x="6410957" y="5576899"/>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Manage Category</a:t>
            </a:r>
          </a:p>
        </p:txBody>
      </p:sp>
      <p:sp>
        <p:nvSpPr>
          <p:cNvPr id="70" name="Rectangle: Rounded Corners 69">
            <a:extLst>
              <a:ext uri="{FF2B5EF4-FFF2-40B4-BE49-F238E27FC236}">
                <a16:creationId xmlns:a16="http://schemas.microsoft.com/office/drawing/2014/main" id="{AB2C1496-F0B3-3708-CB4F-6F97A677B761}"/>
              </a:ext>
            </a:extLst>
          </p:cNvPr>
          <p:cNvSpPr/>
          <p:nvPr/>
        </p:nvSpPr>
        <p:spPr>
          <a:xfrm>
            <a:off x="6408463" y="6536491"/>
            <a:ext cx="2160239"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Manage Product</a:t>
            </a:r>
          </a:p>
        </p:txBody>
      </p:sp>
      <p:cxnSp>
        <p:nvCxnSpPr>
          <p:cNvPr id="72" name="Straight Arrow Connector 71">
            <a:extLst>
              <a:ext uri="{FF2B5EF4-FFF2-40B4-BE49-F238E27FC236}">
                <a16:creationId xmlns:a16="http://schemas.microsoft.com/office/drawing/2014/main" id="{AD2B727D-3854-ED45-B064-DE686C2FE05F}"/>
              </a:ext>
            </a:extLst>
          </p:cNvPr>
          <p:cNvCxnSpPr>
            <a:cxnSpLocks/>
          </p:cNvCxnSpPr>
          <p:nvPr/>
        </p:nvCxnSpPr>
        <p:spPr>
          <a:xfrm>
            <a:off x="5904408" y="4208747"/>
            <a:ext cx="0" cy="261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6FCA1C73-A887-78D1-81D7-04E467440F3A}"/>
              </a:ext>
            </a:extLst>
          </p:cNvPr>
          <p:cNvCxnSpPr>
            <a:cxnSpLocks/>
            <a:endCxn id="70" idx="1"/>
          </p:cNvCxnSpPr>
          <p:nvPr/>
        </p:nvCxnSpPr>
        <p:spPr>
          <a:xfrm>
            <a:off x="5904408" y="6824523"/>
            <a:ext cx="5040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0ECF2697-0912-4853-2416-896A955FFC4E}"/>
              </a:ext>
            </a:extLst>
          </p:cNvPr>
          <p:cNvCxnSpPr>
            <a:cxnSpLocks/>
            <a:endCxn id="69" idx="1"/>
          </p:cNvCxnSpPr>
          <p:nvPr/>
        </p:nvCxnSpPr>
        <p:spPr>
          <a:xfrm>
            <a:off x="5904408" y="5864931"/>
            <a:ext cx="5065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D9DB3291-4566-BF75-3778-CD4221484D62}"/>
              </a:ext>
            </a:extLst>
          </p:cNvPr>
          <p:cNvCxnSpPr>
            <a:cxnSpLocks/>
          </p:cNvCxnSpPr>
          <p:nvPr/>
        </p:nvCxnSpPr>
        <p:spPr>
          <a:xfrm>
            <a:off x="5904408" y="5000835"/>
            <a:ext cx="5040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1CC9BF20-F338-EF23-F074-454FD2F855F4}"/>
              </a:ext>
            </a:extLst>
          </p:cNvPr>
          <p:cNvCxnSpPr>
            <a:stCxn id="3" idx="2"/>
            <a:endCxn id="64" idx="0"/>
          </p:cNvCxnSpPr>
          <p:nvPr/>
        </p:nvCxnSpPr>
        <p:spPr>
          <a:xfrm flipH="1">
            <a:off x="6658741" y="1976499"/>
            <a:ext cx="1" cy="504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864DFE5C-4BC9-0997-12A7-2BAF26A08889}"/>
              </a:ext>
            </a:extLst>
          </p:cNvPr>
          <p:cNvCxnSpPr>
            <a:stCxn id="64" idx="2"/>
            <a:endCxn id="67" idx="0"/>
          </p:cNvCxnSpPr>
          <p:nvPr/>
        </p:nvCxnSpPr>
        <p:spPr>
          <a:xfrm flipH="1">
            <a:off x="6658740" y="3128627"/>
            <a:ext cx="1" cy="504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88E28FF-20C6-76BB-748A-53C7DD46956F}"/>
              </a:ext>
            </a:extLst>
          </p:cNvPr>
          <p:cNvSpPr txBox="1"/>
          <p:nvPr/>
        </p:nvSpPr>
        <p:spPr>
          <a:xfrm>
            <a:off x="287783" y="395461"/>
            <a:ext cx="272696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7. Block Diagram</a:t>
            </a:r>
          </a:p>
        </p:txBody>
      </p:sp>
    </p:spTree>
    <p:extLst>
      <p:ext uri="{BB962C8B-B14F-4D97-AF65-F5344CB8AC3E}">
        <p14:creationId xmlns:p14="http://schemas.microsoft.com/office/powerpoint/2010/main" val="4160467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TotalTime>
  <Words>606</Words>
  <Application>Microsoft Office PowerPoint</Application>
  <PresentationFormat>Custom</PresentationFormat>
  <Paragraphs>80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yp3479018@gmail.com</cp:lastModifiedBy>
  <cp:revision>44</cp:revision>
  <cp:lastPrinted>2022-08-20T08:09:49Z</cp:lastPrinted>
  <dcterms:created xsi:type="dcterms:W3CDTF">2017-10-25T08:22:14Z</dcterms:created>
  <dcterms:modified xsi:type="dcterms:W3CDTF">2024-10-10T05:23:16Z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