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21E1-4148-48C3-A521-E7C4E3306A97}"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IN"/>
        </a:p>
      </dgm:t>
    </dgm:pt>
    <dgm:pt modelId="{AB740F1A-38A9-4AD2-83A1-70956BBE93CB}">
      <dgm:prSet/>
      <dgm:spPr/>
      <dgm:t>
        <a:bodyPr/>
        <a:lstStyle/>
        <a:p>
          <a:pPr algn="ctr"/>
          <a:r>
            <a:rPr lang="en-US" dirty="0"/>
            <a:t>Data sets Provided</a:t>
          </a:r>
          <a:endParaRPr lang="en-IN" dirty="0"/>
        </a:p>
      </dgm:t>
    </dgm:pt>
    <dgm:pt modelId="{8E81854F-981E-4662-B7A2-5D829E92C08E}" type="parTrans" cxnId="{A29D5130-E18E-43E3-9B68-E72A3EA4CB9B}">
      <dgm:prSet/>
      <dgm:spPr/>
      <dgm:t>
        <a:bodyPr/>
        <a:lstStyle/>
        <a:p>
          <a:endParaRPr lang="en-IN"/>
        </a:p>
      </dgm:t>
    </dgm:pt>
    <dgm:pt modelId="{2013F49C-6D09-4A59-A830-06842095BAD5}" type="sibTrans" cxnId="{A29D5130-E18E-43E3-9B68-E72A3EA4CB9B}">
      <dgm:prSet/>
      <dgm:spPr/>
      <dgm:t>
        <a:bodyPr/>
        <a:lstStyle/>
        <a:p>
          <a:endParaRPr lang="en-IN"/>
        </a:p>
      </dgm:t>
    </dgm:pt>
    <dgm:pt modelId="{8738DC3B-F09D-48EE-9CA9-5DF2897A05AE}">
      <dgm:prSet/>
      <dgm:spPr/>
      <dgm:t>
        <a:bodyPr/>
        <a:lstStyle/>
        <a:p>
          <a:pPr algn="ctr"/>
          <a:r>
            <a:rPr lang="en-US" dirty="0"/>
            <a:t>Incorporated data exploration,  cleaning &amp; data Merging</a:t>
          </a:r>
          <a:endParaRPr lang="en-IN" dirty="0"/>
        </a:p>
      </dgm:t>
    </dgm:pt>
    <dgm:pt modelId="{6AA53F83-4685-4520-A56C-E5362549131E}" type="parTrans" cxnId="{131657AD-A319-4248-9CCB-337172DEA44B}">
      <dgm:prSet/>
      <dgm:spPr/>
      <dgm:t>
        <a:bodyPr/>
        <a:lstStyle/>
        <a:p>
          <a:endParaRPr lang="en-IN"/>
        </a:p>
      </dgm:t>
    </dgm:pt>
    <dgm:pt modelId="{6D793DA7-38E7-4E0F-AFE8-8EE14675502B}" type="sibTrans" cxnId="{131657AD-A319-4248-9CCB-337172DEA44B}">
      <dgm:prSet/>
      <dgm:spPr/>
      <dgm:t>
        <a:bodyPr/>
        <a:lstStyle/>
        <a:p>
          <a:endParaRPr lang="en-IN"/>
        </a:p>
      </dgm:t>
    </dgm:pt>
    <dgm:pt modelId="{01B217F2-39E6-420E-BE04-971A1655E8D1}">
      <dgm:prSet/>
      <dgm:spPr/>
      <dgm:t>
        <a:bodyPr/>
        <a:lstStyle/>
        <a:p>
          <a:pPr algn="ctr"/>
          <a:r>
            <a:rPr lang="en-US" dirty="0"/>
            <a:t> feature engineering &amp; used k-fold cross validation</a:t>
          </a:r>
          <a:endParaRPr lang="en-IN" dirty="0"/>
        </a:p>
      </dgm:t>
    </dgm:pt>
    <dgm:pt modelId="{D7A3CB5B-F8A1-492B-8041-558B889C12CA}" type="parTrans" cxnId="{91120D58-1A2A-45DF-836E-278B48230958}">
      <dgm:prSet/>
      <dgm:spPr/>
      <dgm:t>
        <a:bodyPr/>
        <a:lstStyle/>
        <a:p>
          <a:endParaRPr lang="en-IN"/>
        </a:p>
      </dgm:t>
    </dgm:pt>
    <dgm:pt modelId="{63634CB7-317A-47E6-B0E6-5B10D72F1896}" type="sibTrans" cxnId="{91120D58-1A2A-45DF-836E-278B48230958}">
      <dgm:prSet/>
      <dgm:spPr/>
      <dgm:t>
        <a:bodyPr/>
        <a:lstStyle/>
        <a:p>
          <a:endParaRPr lang="en-IN"/>
        </a:p>
      </dgm:t>
    </dgm:pt>
    <dgm:pt modelId="{0DF6515A-CC0A-4B03-B332-823BAA86A2ED}">
      <dgm:prSet/>
      <dgm:spPr/>
      <dgm:t>
        <a:bodyPr/>
        <a:lstStyle/>
        <a:p>
          <a:pPr algn="ctr"/>
          <a:r>
            <a:rPr lang="en-US" dirty="0"/>
            <a:t>Model:  ‘Random Forest Regressor’ for prediction </a:t>
          </a:r>
          <a:endParaRPr lang="en-IN" dirty="0"/>
        </a:p>
      </dgm:t>
    </dgm:pt>
    <dgm:pt modelId="{5C31989A-644C-42E4-BFDA-EE1DF7B16212}" type="parTrans" cxnId="{0FB7AD28-BEF1-46AD-8EAA-D50DB465A13E}">
      <dgm:prSet/>
      <dgm:spPr/>
      <dgm:t>
        <a:bodyPr/>
        <a:lstStyle/>
        <a:p>
          <a:endParaRPr lang="en-IN"/>
        </a:p>
      </dgm:t>
    </dgm:pt>
    <dgm:pt modelId="{937E201A-20E6-44FF-AFD9-7C75DDD87AB8}" type="sibTrans" cxnId="{0FB7AD28-BEF1-46AD-8EAA-D50DB465A13E}">
      <dgm:prSet/>
      <dgm:spPr/>
      <dgm:t>
        <a:bodyPr/>
        <a:lstStyle/>
        <a:p>
          <a:endParaRPr lang="en-IN"/>
        </a:p>
      </dgm:t>
    </dgm:pt>
    <dgm:pt modelId="{474C7D2C-AB3C-4483-A980-F2EE1555CC2A}">
      <dgm:prSet/>
      <dgm:spPr/>
      <dgm:t>
        <a:bodyPr/>
        <a:lstStyle/>
        <a:p>
          <a:pPr algn="ctr"/>
          <a:r>
            <a:rPr lang="en-US" dirty="0"/>
            <a:t>Scaled the data and computed accuracy, using mean absolute error (MAE) </a:t>
          </a:r>
          <a:endParaRPr lang="en-IN" dirty="0"/>
        </a:p>
      </dgm:t>
    </dgm:pt>
    <dgm:pt modelId="{87ECF6D7-86FB-47EA-8CE9-FC9B24EC7A0D}" type="parTrans" cxnId="{31D59678-2323-4462-A1FE-F2BD7FF2C8AD}">
      <dgm:prSet/>
      <dgm:spPr/>
      <dgm:t>
        <a:bodyPr/>
        <a:lstStyle/>
        <a:p>
          <a:endParaRPr lang="en-IN"/>
        </a:p>
      </dgm:t>
    </dgm:pt>
    <dgm:pt modelId="{41F98381-F9C3-4DF0-B0D7-D937D79509BF}" type="sibTrans" cxnId="{31D59678-2323-4462-A1FE-F2BD7FF2C8AD}">
      <dgm:prSet/>
      <dgm:spPr/>
      <dgm:t>
        <a:bodyPr/>
        <a:lstStyle/>
        <a:p>
          <a:endParaRPr lang="en-IN"/>
        </a:p>
      </dgm:t>
    </dgm:pt>
    <dgm:pt modelId="{4705C083-7189-499F-803B-7EE27E45F7F9}">
      <dgm:prSet/>
      <dgm:spPr/>
      <dgm:t>
        <a:bodyPr/>
        <a:lstStyle/>
        <a:p>
          <a:pPr algn="ctr"/>
          <a:r>
            <a:rPr lang="en-US" dirty="0"/>
            <a:t>Model is predicting robustly</a:t>
          </a:r>
          <a:endParaRPr lang="en-IN" dirty="0"/>
        </a:p>
      </dgm:t>
    </dgm:pt>
    <dgm:pt modelId="{3238B4F2-BE48-4765-A20F-F7E5C4E98482}" type="parTrans" cxnId="{A84DDE67-7932-43CA-AE6E-6B51F5E61580}">
      <dgm:prSet/>
      <dgm:spPr/>
      <dgm:t>
        <a:bodyPr/>
        <a:lstStyle/>
        <a:p>
          <a:endParaRPr lang="en-IN"/>
        </a:p>
      </dgm:t>
    </dgm:pt>
    <dgm:pt modelId="{E232B6AB-D907-44FB-A822-DE0469599451}" type="sibTrans" cxnId="{A84DDE67-7932-43CA-AE6E-6B51F5E61580}">
      <dgm:prSet/>
      <dgm:spPr/>
      <dgm:t>
        <a:bodyPr/>
        <a:lstStyle/>
        <a:p>
          <a:endParaRPr lang="en-IN"/>
        </a:p>
      </dgm:t>
    </dgm:pt>
    <dgm:pt modelId="{57BBB291-1124-4169-8BB4-959298E25DD1}">
      <dgm:prSet/>
      <dgm:spPr/>
      <dgm:t>
        <a:bodyPr/>
        <a:lstStyle/>
        <a:p>
          <a:pPr algn="ctr"/>
          <a:r>
            <a:rPr lang="en-US" dirty="0"/>
            <a:t>Due to small samples of data, value of MAE is large (accuracy as a percentage was around 50%)</a:t>
          </a:r>
          <a:endParaRPr lang="en-IN" dirty="0"/>
        </a:p>
      </dgm:t>
    </dgm:pt>
    <dgm:pt modelId="{61A26F06-4C9B-4FAC-9BE0-01DF2A53ABBF}" type="parTrans" cxnId="{3DEE95D6-FE53-458F-91E8-233707A766FA}">
      <dgm:prSet/>
      <dgm:spPr/>
      <dgm:t>
        <a:bodyPr/>
        <a:lstStyle/>
        <a:p>
          <a:endParaRPr lang="en-IN"/>
        </a:p>
      </dgm:t>
    </dgm:pt>
    <dgm:pt modelId="{6580125F-207E-4642-B969-2FF4D60D9178}" type="sibTrans" cxnId="{3DEE95D6-FE53-458F-91E8-233707A766FA}">
      <dgm:prSet/>
      <dgm:spPr/>
      <dgm:t>
        <a:bodyPr/>
        <a:lstStyle/>
        <a:p>
          <a:endParaRPr lang="en-IN"/>
        </a:p>
      </dgm:t>
    </dgm:pt>
    <dgm:pt modelId="{DC20EA95-959D-4EE4-9F89-784482BA33CE}">
      <dgm:prSet/>
      <dgm:spPr/>
      <dgm:t>
        <a:bodyPr/>
        <a:lstStyle/>
        <a:p>
          <a:pPr algn="ctr"/>
          <a:r>
            <a:rPr lang="en-US" dirty="0"/>
            <a:t>Utilizing feature importance, found that:</a:t>
          </a:r>
          <a:endParaRPr lang="en-IN" dirty="0"/>
        </a:p>
      </dgm:t>
    </dgm:pt>
    <dgm:pt modelId="{89BEE58F-B827-4806-9442-8893441FBC92}" type="parTrans" cxnId="{42BE4C4C-F4EE-4023-86AD-D9A6BF77C6CE}">
      <dgm:prSet/>
      <dgm:spPr/>
      <dgm:t>
        <a:bodyPr/>
        <a:lstStyle/>
        <a:p>
          <a:endParaRPr lang="en-IN"/>
        </a:p>
      </dgm:t>
    </dgm:pt>
    <dgm:pt modelId="{99F1E232-D872-4305-9D0E-2C98C881E046}" type="sibTrans" cxnId="{42BE4C4C-F4EE-4023-86AD-D9A6BF77C6CE}">
      <dgm:prSet/>
      <dgm:spPr/>
      <dgm:t>
        <a:bodyPr/>
        <a:lstStyle/>
        <a:p>
          <a:endParaRPr lang="en-IN"/>
        </a:p>
      </dgm:t>
    </dgm:pt>
    <dgm:pt modelId="{0D53C875-F55B-4D9A-8BEE-7A570DC5321F}" type="pres">
      <dgm:prSet presAssocID="{D0F021E1-4148-48C3-A521-E7C4E3306A97}" presName="vert0" presStyleCnt="0">
        <dgm:presLayoutVars>
          <dgm:dir/>
          <dgm:animOne val="branch"/>
          <dgm:animLvl val="lvl"/>
        </dgm:presLayoutVars>
      </dgm:prSet>
      <dgm:spPr/>
    </dgm:pt>
    <dgm:pt modelId="{F9F48881-E146-4676-A24E-6CBA87318418}" type="pres">
      <dgm:prSet presAssocID="{AB740F1A-38A9-4AD2-83A1-70956BBE93CB}" presName="thickLine" presStyleLbl="alignNode1" presStyleIdx="0" presStyleCnt="8"/>
      <dgm:spPr/>
    </dgm:pt>
    <dgm:pt modelId="{C76BCCCF-1367-4C73-9BBC-5ECEA4253033}" type="pres">
      <dgm:prSet presAssocID="{AB740F1A-38A9-4AD2-83A1-70956BBE93CB}" presName="horz1" presStyleCnt="0"/>
      <dgm:spPr/>
    </dgm:pt>
    <dgm:pt modelId="{C47B50A3-7B84-4504-B348-3C37F6B86D23}" type="pres">
      <dgm:prSet presAssocID="{AB740F1A-38A9-4AD2-83A1-70956BBE93CB}" presName="tx1" presStyleLbl="revTx" presStyleIdx="0" presStyleCnt="8"/>
      <dgm:spPr/>
    </dgm:pt>
    <dgm:pt modelId="{E6486DA0-44E5-4CEE-98E4-0D8F2A63220B}" type="pres">
      <dgm:prSet presAssocID="{AB740F1A-38A9-4AD2-83A1-70956BBE93CB}" presName="vert1" presStyleCnt="0"/>
      <dgm:spPr/>
    </dgm:pt>
    <dgm:pt modelId="{47CCEBB2-330A-4C8A-886C-4E5990AFD7D4}" type="pres">
      <dgm:prSet presAssocID="{8738DC3B-F09D-48EE-9CA9-5DF2897A05AE}" presName="thickLine" presStyleLbl="alignNode1" presStyleIdx="1" presStyleCnt="8"/>
      <dgm:spPr/>
    </dgm:pt>
    <dgm:pt modelId="{0226817A-B333-4511-9936-9F315DF1AA2B}" type="pres">
      <dgm:prSet presAssocID="{8738DC3B-F09D-48EE-9CA9-5DF2897A05AE}" presName="horz1" presStyleCnt="0"/>
      <dgm:spPr/>
    </dgm:pt>
    <dgm:pt modelId="{D73DD015-8DFA-4100-B275-8B5C1AB7B9FA}" type="pres">
      <dgm:prSet presAssocID="{8738DC3B-F09D-48EE-9CA9-5DF2897A05AE}" presName="tx1" presStyleLbl="revTx" presStyleIdx="1" presStyleCnt="8"/>
      <dgm:spPr/>
    </dgm:pt>
    <dgm:pt modelId="{CF368CE9-AD7A-4CB0-9BAB-A7388F82CAA2}" type="pres">
      <dgm:prSet presAssocID="{8738DC3B-F09D-48EE-9CA9-5DF2897A05AE}" presName="vert1" presStyleCnt="0"/>
      <dgm:spPr/>
    </dgm:pt>
    <dgm:pt modelId="{06C96F7F-599E-4CFD-95B7-D2555A70DC26}" type="pres">
      <dgm:prSet presAssocID="{01B217F2-39E6-420E-BE04-971A1655E8D1}" presName="thickLine" presStyleLbl="alignNode1" presStyleIdx="2" presStyleCnt="8"/>
      <dgm:spPr/>
    </dgm:pt>
    <dgm:pt modelId="{67B9C64B-78B3-4A35-9770-A9CB05CC6704}" type="pres">
      <dgm:prSet presAssocID="{01B217F2-39E6-420E-BE04-971A1655E8D1}" presName="horz1" presStyleCnt="0"/>
      <dgm:spPr/>
    </dgm:pt>
    <dgm:pt modelId="{E5AC94A9-764D-48B5-8D5B-C0C4EFDC7177}" type="pres">
      <dgm:prSet presAssocID="{01B217F2-39E6-420E-BE04-971A1655E8D1}" presName="tx1" presStyleLbl="revTx" presStyleIdx="2" presStyleCnt="8"/>
      <dgm:spPr/>
    </dgm:pt>
    <dgm:pt modelId="{1946E672-5568-479D-95D1-7F0104D8113F}" type="pres">
      <dgm:prSet presAssocID="{01B217F2-39E6-420E-BE04-971A1655E8D1}" presName="vert1" presStyleCnt="0"/>
      <dgm:spPr/>
    </dgm:pt>
    <dgm:pt modelId="{D84E5414-C0DB-4350-8BBC-1DEBE0E52DB1}" type="pres">
      <dgm:prSet presAssocID="{0DF6515A-CC0A-4B03-B332-823BAA86A2ED}" presName="thickLine" presStyleLbl="alignNode1" presStyleIdx="3" presStyleCnt="8"/>
      <dgm:spPr/>
    </dgm:pt>
    <dgm:pt modelId="{71AB8AA9-F19B-432B-B516-38D0E9AC686C}" type="pres">
      <dgm:prSet presAssocID="{0DF6515A-CC0A-4B03-B332-823BAA86A2ED}" presName="horz1" presStyleCnt="0"/>
      <dgm:spPr/>
    </dgm:pt>
    <dgm:pt modelId="{944BE7D2-1311-474B-B266-BC3885F60773}" type="pres">
      <dgm:prSet presAssocID="{0DF6515A-CC0A-4B03-B332-823BAA86A2ED}" presName="tx1" presStyleLbl="revTx" presStyleIdx="3" presStyleCnt="8"/>
      <dgm:spPr/>
    </dgm:pt>
    <dgm:pt modelId="{93E20CC1-906E-4248-B548-8C1C6290849E}" type="pres">
      <dgm:prSet presAssocID="{0DF6515A-CC0A-4B03-B332-823BAA86A2ED}" presName="vert1" presStyleCnt="0"/>
      <dgm:spPr/>
    </dgm:pt>
    <dgm:pt modelId="{7D7A168D-DB5B-421F-A8EB-5B2EBCF87197}" type="pres">
      <dgm:prSet presAssocID="{474C7D2C-AB3C-4483-A980-F2EE1555CC2A}" presName="thickLine" presStyleLbl="alignNode1" presStyleIdx="4" presStyleCnt="8"/>
      <dgm:spPr/>
    </dgm:pt>
    <dgm:pt modelId="{5ADC5F24-823D-4D6A-9CBF-1AC4F45A0DA4}" type="pres">
      <dgm:prSet presAssocID="{474C7D2C-AB3C-4483-A980-F2EE1555CC2A}" presName="horz1" presStyleCnt="0"/>
      <dgm:spPr/>
    </dgm:pt>
    <dgm:pt modelId="{06DD1210-9951-4264-9D67-09269CDE2E56}" type="pres">
      <dgm:prSet presAssocID="{474C7D2C-AB3C-4483-A980-F2EE1555CC2A}" presName="tx1" presStyleLbl="revTx" presStyleIdx="4" presStyleCnt="8"/>
      <dgm:spPr/>
    </dgm:pt>
    <dgm:pt modelId="{5E143D82-FCBF-479E-A052-591936BC0B3F}" type="pres">
      <dgm:prSet presAssocID="{474C7D2C-AB3C-4483-A980-F2EE1555CC2A}" presName="vert1" presStyleCnt="0"/>
      <dgm:spPr/>
    </dgm:pt>
    <dgm:pt modelId="{87C57843-5B4A-437B-A30F-EE33D7BF1CDB}" type="pres">
      <dgm:prSet presAssocID="{4705C083-7189-499F-803B-7EE27E45F7F9}" presName="thickLine" presStyleLbl="alignNode1" presStyleIdx="5" presStyleCnt="8"/>
      <dgm:spPr/>
    </dgm:pt>
    <dgm:pt modelId="{0262DE17-6069-4415-9D7A-B8CFA057AB38}" type="pres">
      <dgm:prSet presAssocID="{4705C083-7189-499F-803B-7EE27E45F7F9}" presName="horz1" presStyleCnt="0"/>
      <dgm:spPr/>
    </dgm:pt>
    <dgm:pt modelId="{233333E2-217C-4BDD-9F15-6A4196D70A47}" type="pres">
      <dgm:prSet presAssocID="{4705C083-7189-499F-803B-7EE27E45F7F9}" presName="tx1" presStyleLbl="revTx" presStyleIdx="5" presStyleCnt="8"/>
      <dgm:spPr/>
    </dgm:pt>
    <dgm:pt modelId="{C4DEC100-14D2-44AB-9E31-C85A13FB4295}" type="pres">
      <dgm:prSet presAssocID="{4705C083-7189-499F-803B-7EE27E45F7F9}" presName="vert1" presStyleCnt="0"/>
      <dgm:spPr/>
    </dgm:pt>
    <dgm:pt modelId="{E22E59C9-AEAE-4124-A99C-85C30CDC0D47}" type="pres">
      <dgm:prSet presAssocID="{57BBB291-1124-4169-8BB4-959298E25DD1}" presName="thickLine" presStyleLbl="alignNode1" presStyleIdx="6" presStyleCnt="8"/>
      <dgm:spPr/>
    </dgm:pt>
    <dgm:pt modelId="{2E27713B-D95B-441E-9F4C-5E760201C5EF}" type="pres">
      <dgm:prSet presAssocID="{57BBB291-1124-4169-8BB4-959298E25DD1}" presName="horz1" presStyleCnt="0"/>
      <dgm:spPr/>
    </dgm:pt>
    <dgm:pt modelId="{9095EC69-27F3-409E-97C2-A78067765A27}" type="pres">
      <dgm:prSet presAssocID="{57BBB291-1124-4169-8BB4-959298E25DD1}" presName="tx1" presStyleLbl="revTx" presStyleIdx="6" presStyleCnt="8"/>
      <dgm:spPr/>
    </dgm:pt>
    <dgm:pt modelId="{1BE8DA73-8889-4474-9571-890707DAF09C}" type="pres">
      <dgm:prSet presAssocID="{57BBB291-1124-4169-8BB4-959298E25DD1}" presName="vert1" presStyleCnt="0"/>
      <dgm:spPr/>
    </dgm:pt>
    <dgm:pt modelId="{1F5F9084-A0B8-4B0D-BAED-0B043372C85E}" type="pres">
      <dgm:prSet presAssocID="{DC20EA95-959D-4EE4-9F89-784482BA33CE}" presName="thickLine" presStyleLbl="alignNode1" presStyleIdx="7" presStyleCnt="8"/>
      <dgm:spPr/>
    </dgm:pt>
    <dgm:pt modelId="{2D0F827F-2E97-4D42-ADFF-3E99C7A19FAF}" type="pres">
      <dgm:prSet presAssocID="{DC20EA95-959D-4EE4-9F89-784482BA33CE}" presName="horz1" presStyleCnt="0"/>
      <dgm:spPr/>
    </dgm:pt>
    <dgm:pt modelId="{E925FE71-FE27-415A-B3AB-CF4A22ED3197}" type="pres">
      <dgm:prSet presAssocID="{DC20EA95-959D-4EE4-9F89-784482BA33CE}" presName="tx1" presStyleLbl="revTx" presStyleIdx="7" presStyleCnt="8"/>
      <dgm:spPr/>
    </dgm:pt>
    <dgm:pt modelId="{D5F4A788-2806-4BD3-BC6E-F24F914CEDCC}" type="pres">
      <dgm:prSet presAssocID="{DC20EA95-959D-4EE4-9F89-784482BA33CE}" presName="vert1" presStyleCnt="0"/>
      <dgm:spPr/>
    </dgm:pt>
  </dgm:ptLst>
  <dgm:cxnLst>
    <dgm:cxn modelId="{0FB7AD28-BEF1-46AD-8EAA-D50DB465A13E}" srcId="{D0F021E1-4148-48C3-A521-E7C4E3306A97}" destId="{0DF6515A-CC0A-4B03-B332-823BAA86A2ED}" srcOrd="3" destOrd="0" parTransId="{5C31989A-644C-42E4-BFDA-EE1DF7B16212}" sibTransId="{937E201A-20E6-44FF-AFD9-7C75DDD87AB8}"/>
    <dgm:cxn modelId="{A29D5130-E18E-43E3-9B68-E72A3EA4CB9B}" srcId="{D0F021E1-4148-48C3-A521-E7C4E3306A97}" destId="{AB740F1A-38A9-4AD2-83A1-70956BBE93CB}" srcOrd="0" destOrd="0" parTransId="{8E81854F-981E-4662-B7A2-5D829E92C08E}" sibTransId="{2013F49C-6D09-4A59-A830-06842095BAD5}"/>
    <dgm:cxn modelId="{DECE9240-1DBD-4D19-94C7-C1DB5DD29EC2}" type="presOf" srcId="{57BBB291-1124-4169-8BB4-959298E25DD1}" destId="{9095EC69-27F3-409E-97C2-A78067765A27}" srcOrd="0" destOrd="0" presId="urn:microsoft.com/office/officeart/2008/layout/LinedList"/>
    <dgm:cxn modelId="{1A0C8F60-F9BF-4379-AC03-D48272E63B34}" type="presOf" srcId="{01B217F2-39E6-420E-BE04-971A1655E8D1}" destId="{E5AC94A9-764D-48B5-8D5B-C0C4EFDC7177}" srcOrd="0" destOrd="0" presId="urn:microsoft.com/office/officeart/2008/layout/LinedList"/>
    <dgm:cxn modelId="{A84DDE67-7932-43CA-AE6E-6B51F5E61580}" srcId="{D0F021E1-4148-48C3-A521-E7C4E3306A97}" destId="{4705C083-7189-499F-803B-7EE27E45F7F9}" srcOrd="5" destOrd="0" parTransId="{3238B4F2-BE48-4765-A20F-F7E5C4E98482}" sibTransId="{E232B6AB-D907-44FB-A822-DE0469599451}"/>
    <dgm:cxn modelId="{AF739368-8865-4D16-835C-AC08CE59D64A}" type="presOf" srcId="{AB740F1A-38A9-4AD2-83A1-70956BBE93CB}" destId="{C47B50A3-7B84-4504-B348-3C37F6B86D23}" srcOrd="0" destOrd="0" presId="urn:microsoft.com/office/officeart/2008/layout/LinedList"/>
    <dgm:cxn modelId="{42BE4C4C-F4EE-4023-86AD-D9A6BF77C6CE}" srcId="{D0F021E1-4148-48C3-A521-E7C4E3306A97}" destId="{DC20EA95-959D-4EE4-9F89-784482BA33CE}" srcOrd="7" destOrd="0" parTransId="{89BEE58F-B827-4806-9442-8893441FBC92}" sibTransId="{99F1E232-D872-4305-9D0E-2C98C881E046}"/>
    <dgm:cxn modelId="{91120D58-1A2A-45DF-836E-278B48230958}" srcId="{D0F021E1-4148-48C3-A521-E7C4E3306A97}" destId="{01B217F2-39E6-420E-BE04-971A1655E8D1}" srcOrd="2" destOrd="0" parTransId="{D7A3CB5B-F8A1-492B-8041-558B889C12CA}" sibTransId="{63634CB7-317A-47E6-B0E6-5B10D72F1896}"/>
    <dgm:cxn modelId="{CE808958-0B49-470E-9888-617FDF24A59F}" type="presOf" srcId="{D0F021E1-4148-48C3-A521-E7C4E3306A97}" destId="{0D53C875-F55B-4D9A-8BEE-7A570DC5321F}" srcOrd="0" destOrd="0" presId="urn:microsoft.com/office/officeart/2008/layout/LinedList"/>
    <dgm:cxn modelId="{31D59678-2323-4462-A1FE-F2BD7FF2C8AD}" srcId="{D0F021E1-4148-48C3-A521-E7C4E3306A97}" destId="{474C7D2C-AB3C-4483-A980-F2EE1555CC2A}" srcOrd="4" destOrd="0" parTransId="{87ECF6D7-86FB-47EA-8CE9-FC9B24EC7A0D}" sibTransId="{41F98381-F9C3-4DF0-B0D7-D937D79509BF}"/>
    <dgm:cxn modelId="{9365D47E-E3F5-4B74-A2E2-9F38FC0F8DAC}" type="presOf" srcId="{DC20EA95-959D-4EE4-9F89-784482BA33CE}" destId="{E925FE71-FE27-415A-B3AB-CF4A22ED3197}" srcOrd="0" destOrd="0" presId="urn:microsoft.com/office/officeart/2008/layout/LinedList"/>
    <dgm:cxn modelId="{64B69B93-A982-48D4-99F0-147F5EF09749}" type="presOf" srcId="{4705C083-7189-499F-803B-7EE27E45F7F9}" destId="{233333E2-217C-4BDD-9F15-6A4196D70A47}" srcOrd="0" destOrd="0" presId="urn:microsoft.com/office/officeart/2008/layout/LinedList"/>
    <dgm:cxn modelId="{63B4FC9B-6413-40B9-9D02-DFAF8587427D}" type="presOf" srcId="{8738DC3B-F09D-48EE-9CA9-5DF2897A05AE}" destId="{D73DD015-8DFA-4100-B275-8B5C1AB7B9FA}" srcOrd="0" destOrd="0" presId="urn:microsoft.com/office/officeart/2008/layout/LinedList"/>
    <dgm:cxn modelId="{131657AD-A319-4248-9CCB-337172DEA44B}" srcId="{D0F021E1-4148-48C3-A521-E7C4E3306A97}" destId="{8738DC3B-F09D-48EE-9CA9-5DF2897A05AE}" srcOrd="1" destOrd="0" parTransId="{6AA53F83-4685-4520-A56C-E5362549131E}" sibTransId="{6D793DA7-38E7-4E0F-AFE8-8EE14675502B}"/>
    <dgm:cxn modelId="{7A1A30B1-F50F-4A3F-85B2-13001BD9EDB1}" type="presOf" srcId="{0DF6515A-CC0A-4B03-B332-823BAA86A2ED}" destId="{944BE7D2-1311-474B-B266-BC3885F60773}" srcOrd="0" destOrd="0" presId="urn:microsoft.com/office/officeart/2008/layout/LinedList"/>
    <dgm:cxn modelId="{3DEE95D6-FE53-458F-91E8-233707A766FA}" srcId="{D0F021E1-4148-48C3-A521-E7C4E3306A97}" destId="{57BBB291-1124-4169-8BB4-959298E25DD1}" srcOrd="6" destOrd="0" parTransId="{61A26F06-4C9B-4FAC-9BE0-01DF2A53ABBF}" sibTransId="{6580125F-207E-4642-B969-2FF4D60D9178}"/>
    <dgm:cxn modelId="{BCB95BD8-4E72-41D2-BBEB-156C265D44D2}" type="presOf" srcId="{474C7D2C-AB3C-4483-A980-F2EE1555CC2A}" destId="{06DD1210-9951-4264-9D67-09269CDE2E56}" srcOrd="0" destOrd="0" presId="urn:microsoft.com/office/officeart/2008/layout/LinedList"/>
    <dgm:cxn modelId="{24C2111E-E78F-4516-84E6-12B0E37557A5}" type="presParOf" srcId="{0D53C875-F55B-4D9A-8BEE-7A570DC5321F}" destId="{F9F48881-E146-4676-A24E-6CBA87318418}" srcOrd="0" destOrd="0" presId="urn:microsoft.com/office/officeart/2008/layout/LinedList"/>
    <dgm:cxn modelId="{B436565F-E107-49F1-996D-6085600487DC}" type="presParOf" srcId="{0D53C875-F55B-4D9A-8BEE-7A570DC5321F}" destId="{C76BCCCF-1367-4C73-9BBC-5ECEA4253033}" srcOrd="1" destOrd="0" presId="urn:microsoft.com/office/officeart/2008/layout/LinedList"/>
    <dgm:cxn modelId="{EE4E1772-7772-44A7-94FD-C097EEAE723C}" type="presParOf" srcId="{C76BCCCF-1367-4C73-9BBC-5ECEA4253033}" destId="{C47B50A3-7B84-4504-B348-3C37F6B86D23}" srcOrd="0" destOrd="0" presId="urn:microsoft.com/office/officeart/2008/layout/LinedList"/>
    <dgm:cxn modelId="{52417C9E-B631-4BF6-AA87-07A79D0261A7}" type="presParOf" srcId="{C76BCCCF-1367-4C73-9BBC-5ECEA4253033}" destId="{E6486DA0-44E5-4CEE-98E4-0D8F2A63220B}" srcOrd="1" destOrd="0" presId="urn:microsoft.com/office/officeart/2008/layout/LinedList"/>
    <dgm:cxn modelId="{34449209-9653-43FF-9EAC-FFD25B799D9E}" type="presParOf" srcId="{0D53C875-F55B-4D9A-8BEE-7A570DC5321F}" destId="{47CCEBB2-330A-4C8A-886C-4E5990AFD7D4}" srcOrd="2" destOrd="0" presId="urn:microsoft.com/office/officeart/2008/layout/LinedList"/>
    <dgm:cxn modelId="{E8315B95-656E-4990-B9B7-517B2D16AC33}" type="presParOf" srcId="{0D53C875-F55B-4D9A-8BEE-7A570DC5321F}" destId="{0226817A-B333-4511-9936-9F315DF1AA2B}" srcOrd="3" destOrd="0" presId="urn:microsoft.com/office/officeart/2008/layout/LinedList"/>
    <dgm:cxn modelId="{AC7BA610-9F08-4973-9FDD-298B7FE14CF0}" type="presParOf" srcId="{0226817A-B333-4511-9936-9F315DF1AA2B}" destId="{D73DD015-8DFA-4100-B275-8B5C1AB7B9FA}" srcOrd="0" destOrd="0" presId="urn:microsoft.com/office/officeart/2008/layout/LinedList"/>
    <dgm:cxn modelId="{61AB4690-4CE2-4B2E-9C96-42707155DBB9}" type="presParOf" srcId="{0226817A-B333-4511-9936-9F315DF1AA2B}" destId="{CF368CE9-AD7A-4CB0-9BAB-A7388F82CAA2}" srcOrd="1" destOrd="0" presId="urn:microsoft.com/office/officeart/2008/layout/LinedList"/>
    <dgm:cxn modelId="{EA161C0F-67A6-4448-B0CA-4D38C35F76DA}" type="presParOf" srcId="{0D53C875-F55B-4D9A-8BEE-7A570DC5321F}" destId="{06C96F7F-599E-4CFD-95B7-D2555A70DC26}" srcOrd="4" destOrd="0" presId="urn:microsoft.com/office/officeart/2008/layout/LinedList"/>
    <dgm:cxn modelId="{461E2473-A418-467E-B5AD-B7940A144681}" type="presParOf" srcId="{0D53C875-F55B-4D9A-8BEE-7A570DC5321F}" destId="{67B9C64B-78B3-4A35-9770-A9CB05CC6704}" srcOrd="5" destOrd="0" presId="urn:microsoft.com/office/officeart/2008/layout/LinedList"/>
    <dgm:cxn modelId="{9E1060F4-8465-48A9-8E32-1EDE8BB40781}" type="presParOf" srcId="{67B9C64B-78B3-4A35-9770-A9CB05CC6704}" destId="{E5AC94A9-764D-48B5-8D5B-C0C4EFDC7177}" srcOrd="0" destOrd="0" presId="urn:microsoft.com/office/officeart/2008/layout/LinedList"/>
    <dgm:cxn modelId="{1750B5A9-8EA3-4423-849A-0C0396887409}" type="presParOf" srcId="{67B9C64B-78B3-4A35-9770-A9CB05CC6704}" destId="{1946E672-5568-479D-95D1-7F0104D8113F}" srcOrd="1" destOrd="0" presId="urn:microsoft.com/office/officeart/2008/layout/LinedList"/>
    <dgm:cxn modelId="{514DB227-C519-41BB-BB6D-96FDC4D01311}" type="presParOf" srcId="{0D53C875-F55B-4D9A-8BEE-7A570DC5321F}" destId="{D84E5414-C0DB-4350-8BBC-1DEBE0E52DB1}" srcOrd="6" destOrd="0" presId="urn:microsoft.com/office/officeart/2008/layout/LinedList"/>
    <dgm:cxn modelId="{C24FA658-04C4-4639-9BAB-541AB246D717}" type="presParOf" srcId="{0D53C875-F55B-4D9A-8BEE-7A570DC5321F}" destId="{71AB8AA9-F19B-432B-B516-38D0E9AC686C}" srcOrd="7" destOrd="0" presId="urn:microsoft.com/office/officeart/2008/layout/LinedList"/>
    <dgm:cxn modelId="{39E21F2B-D77A-46BD-9461-485152EFCA12}" type="presParOf" srcId="{71AB8AA9-F19B-432B-B516-38D0E9AC686C}" destId="{944BE7D2-1311-474B-B266-BC3885F60773}" srcOrd="0" destOrd="0" presId="urn:microsoft.com/office/officeart/2008/layout/LinedList"/>
    <dgm:cxn modelId="{BEB017D1-1AB9-4951-91A3-7D8378A5C199}" type="presParOf" srcId="{71AB8AA9-F19B-432B-B516-38D0E9AC686C}" destId="{93E20CC1-906E-4248-B548-8C1C6290849E}" srcOrd="1" destOrd="0" presId="urn:microsoft.com/office/officeart/2008/layout/LinedList"/>
    <dgm:cxn modelId="{F2940B40-CE32-4E14-B75B-1C154A4B9122}" type="presParOf" srcId="{0D53C875-F55B-4D9A-8BEE-7A570DC5321F}" destId="{7D7A168D-DB5B-421F-A8EB-5B2EBCF87197}" srcOrd="8" destOrd="0" presId="urn:microsoft.com/office/officeart/2008/layout/LinedList"/>
    <dgm:cxn modelId="{8C98275C-98C3-41FB-8EFD-F057FD921535}" type="presParOf" srcId="{0D53C875-F55B-4D9A-8BEE-7A570DC5321F}" destId="{5ADC5F24-823D-4D6A-9CBF-1AC4F45A0DA4}" srcOrd="9" destOrd="0" presId="urn:microsoft.com/office/officeart/2008/layout/LinedList"/>
    <dgm:cxn modelId="{FE97A820-F7A1-43BC-9927-00D60B5CAC82}" type="presParOf" srcId="{5ADC5F24-823D-4D6A-9CBF-1AC4F45A0DA4}" destId="{06DD1210-9951-4264-9D67-09269CDE2E56}" srcOrd="0" destOrd="0" presId="urn:microsoft.com/office/officeart/2008/layout/LinedList"/>
    <dgm:cxn modelId="{8CBEB33F-719C-4E0C-BB0A-06951AC113A3}" type="presParOf" srcId="{5ADC5F24-823D-4D6A-9CBF-1AC4F45A0DA4}" destId="{5E143D82-FCBF-479E-A052-591936BC0B3F}" srcOrd="1" destOrd="0" presId="urn:microsoft.com/office/officeart/2008/layout/LinedList"/>
    <dgm:cxn modelId="{54A8923C-561E-4558-9EE5-4FB21FDA78D0}" type="presParOf" srcId="{0D53C875-F55B-4D9A-8BEE-7A570DC5321F}" destId="{87C57843-5B4A-437B-A30F-EE33D7BF1CDB}" srcOrd="10" destOrd="0" presId="urn:microsoft.com/office/officeart/2008/layout/LinedList"/>
    <dgm:cxn modelId="{746C5879-03C5-42E7-BB7A-BB9CF4A11FFC}" type="presParOf" srcId="{0D53C875-F55B-4D9A-8BEE-7A570DC5321F}" destId="{0262DE17-6069-4415-9D7A-B8CFA057AB38}" srcOrd="11" destOrd="0" presId="urn:microsoft.com/office/officeart/2008/layout/LinedList"/>
    <dgm:cxn modelId="{0E9142AC-7DEC-4B88-B454-5349A8CAC1DF}" type="presParOf" srcId="{0262DE17-6069-4415-9D7A-B8CFA057AB38}" destId="{233333E2-217C-4BDD-9F15-6A4196D70A47}" srcOrd="0" destOrd="0" presId="urn:microsoft.com/office/officeart/2008/layout/LinedList"/>
    <dgm:cxn modelId="{A17826D0-70F3-4B9D-B710-52077557C2FC}" type="presParOf" srcId="{0262DE17-6069-4415-9D7A-B8CFA057AB38}" destId="{C4DEC100-14D2-44AB-9E31-C85A13FB4295}" srcOrd="1" destOrd="0" presId="urn:microsoft.com/office/officeart/2008/layout/LinedList"/>
    <dgm:cxn modelId="{9C26393E-3FD0-4640-8E8A-2A4541167ACA}" type="presParOf" srcId="{0D53C875-F55B-4D9A-8BEE-7A570DC5321F}" destId="{E22E59C9-AEAE-4124-A99C-85C30CDC0D47}" srcOrd="12" destOrd="0" presId="urn:microsoft.com/office/officeart/2008/layout/LinedList"/>
    <dgm:cxn modelId="{5FAC60C9-AF0E-470D-80F5-02D34A021469}" type="presParOf" srcId="{0D53C875-F55B-4D9A-8BEE-7A570DC5321F}" destId="{2E27713B-D95B-441E-9F4C-5E760201C5EF}" srcOrd="13" destOrd="0" presId="urn:microsoft.com/office/officeart/2008/layout/LinedList"/>
    <dgm:cxn modelId="{F776C96D-6E03-4D80-83AE-22D39D831DD5}" type="presParOf" srcId="{2E27713B-D95B-441E-9F4C-5E760201C5EF}" destId="{9095EC69-27F3-409E-97C2-A78067765A27}" srcOrd="0" destOrd="0" presId="urn:microsoft.com/office/officeart/2008/layout/LinedList"/>
    <dgm:cxn modelId="{A72EB0C4-73DE-430B-B43F-50721D2B022B}" type="presParOf" srcId="{2E27713B-D95B-441E-9F4C-5E760201C5EF}" destId="{1BE8DA73-8889-4474-9571-890707DAF09C}" srcOrd="1" destOrd="0" presId="urn:microsoft.com/office/officeart/2008/layout/LinedList"/>
    <dgm:cxn modelId="{A31EA611-6239-466A-8501-1F61FABDC5B5}" type="presParOf" srcId="{0D53C875-F55B-4D9A-8BEE-7A570DC5321F}" destId="{1F5F9084-A0B8-4B0D-BAED-0B043372C85E}" srcOrd="14" destOrd="0" presId="urn:microsoft.com/office/officeart/2008/layout/LinedList"/>
    <dgm:cxn modelId="{41FB6999-120E-476C-B637-81A01367B85D}" type="presParOf" srcId="{0D53C875-F55B-4D9A-8BEE-7A570DC5321F}" destId="{2D0F827F-2E97-4D42-ADFF-3E99C7A19FAF}" srcOrd="15" destOrd="0" presId="urn:microsoft.com/office/officeart/2008/layout/LinedList"/>
    <dgm:cxn modelId="{75CFBB76-92A7-4CB2-B217-F6658E915E6E}" type="presParOf" srcId="{2D0F827F-2E97-4D42-ADFF-3E99C7A19FAF}" destId="{E925FE71-FE27-415A-B3AB-CF4A22ED3197}" srcOrd="0" destOrd="0" presId="urn:microsoft.com/office/officeart/2008/layout/LinedList"/>
    <dgm:cxn modelId="{3705B8E1-8E88-4366-AFB4-BD684AA206B8}" type="presParOf" srcId="{2D0F827F-2E97-4D42-ADFF-3E99C7A19FAF}" destId="{D5F4A788-2806-4BD3-BC6E-F24F914CED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48881-E146-4676-A24E-6CBA87318418}">
      <dsp:nvSpPr>
        <dsp:cNvPr id="0" name=""/>
        <dsp:cNvSpPr/>
      </dsp:nvSpPr>
      <dsp:spPr>
        <a:xfrm>
          <a:off x="0" y="0"/>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47B50A3-7B84-4504-B348-3C37F6B86D23}">
      <dsp:nvSpPr>
        <dsp:cNvPr id="0" name=""/>
        <dsp:cNvSpPr/>
      </dsp:nvSpPr>
      <dsp:spPr>
        <a:xfrm>
          <a:off x="0" y="0"/>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Data sets Provided</a:t>
          </a:r>
          <a:endParaRPr lang="en-IN" sz="1200" kern="1200" dirty="0"/>
        </a:p>
      </dsp:txBody>
      <dsp:txXfrm>
        <a:off x="0" y="0"/>
        <a:ext cx="5472153" cy="451192"/>
      </dsp:txXfrm>
    </dsp:sp>
    <dsp:sp modelId="{47CCEBB2-330A-4C8A-886C-4E5990AFD7D4}">
      <dsp:nvSpPr>
        <dsp:cNvPr id="0" name=""/>
        <dsp:cNvSpPr/>
      </dsp:nvSpPr>
      <dsp:spPr>
        <a:xfrm>
          <a:off x="0" y="451192"/>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73DD015-8DFA-4100-B275-8B5C1AB7B9FA}">
      <dsp:nvSpPr>
        <dsp:cNvPr id="0" name=""/>
        <dsp:cNvSpPr/>
      </dsp:nvSpPr>
      <dsp:spPr>
        <a:xfrm>
          <a:off x="0" y="451192"/>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Incorporated data exploration,  cleaning &amp; data Merging</a:t>
          </a:r>
          <a:endParaRPr lang="en-IN" sz="1200" kern="1200" dirty="0"/>
        </a:p>
      </dsp:txBody>
      <dsp:txXfrm>
        <a:off x="0" y="451192"/>
        <a:ext cx="5472153" cy="451192"/>
      </dsp:txXfrm>
    </dsp:sp>
    <dsp:sp modelId="{06C96F7F-599E-4CFD-95B7-D2555A70DC26}">
      <dsp:nvSpPr>
        <dsp:cNvPr id="0" name=""/>
        <dsp:cNvSpPr/>
      </dsp:nvSpPr>
      <dsp:spPr>
        <a:xfrm>
          <a:off x="0" y="902385"/>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5AC94A9-764D-48B5-8D5B-C0C4EFDC7177}">
      <dsp:nvSpPr>
        <dsp:cNvPr id="0" name=""/>
        <dsp:cNvSpPr/>
      </dsp:nvSpPr>
      <dsp:spPr>
        <a:xfrm>
          <a:off x="0" y="902385"/>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 feature engineering &amp; used k-fold cross validation</a:t>
          </a:r>
          <a:endParaRPr lang="en-IN" sz="1200" kern="1200" dirty="0"/>
        </a:p>
      </dsp:txBody>
      <dsp:txXfrm>
        <a:off x="0" y="902385"/>
        <a:ext cx="5472153" cy="451192"/>
      </dsp:txXfrm>
    </dsp:sp>
    <dsp:sp modelId="{D84E5414-C0DB-4350-8BBC-1DEBE0E52DB1}">
      <dsp:nvSpPr>
        <dsp:cNvPr id="0" name=""/>
        <dsp:cNvSpPr/>
      </dsp:nvSpPr>
      <dsp:spPr>
        <a:xfrm>
          <a:off x="0" y="1353578"/>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44BE7D2-1311-474B-B266-BC3885F60773}">
      <dsp:nvSpPr>
        <dsp:cNvPr id="0" name=""/>
        <dsp:cNvSpPr/>
      </dsp:nvSpPr>
      <dsp:spPr>
        <a:xfrm>
          <a:off x="0" y="1353578"/>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Model:  ‘Random Forest Regressor’ for prediction </a:t>
          </a:r>
          <a:endParaRPr lang="en-IN" sz="1200" kern="1200" dirty="0"/>
        </a:p>
      </dsp:txBody>
      <dsp:txXfrm>
        <a:off x="0" y="1353578"/>
        <a:ext cx="5472153" cy="451192"/>
      </dsp:txXfrm>
    </dsp:sp>
    <dsp:sp modelId="{7D7A168D-DB5B-421F-A8EB-5B2EBCF87197}">
      <dsp:nvSpPr>
        <dsp:cNvPr id="0" name=""/>
        <dsp:cNvSpPr/>
      </dsp:nvSpPr>
      <dsp:spPr>
        <a:xfrm>
          <a:off x="0" y="1804771"/>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6DD1210-9951-4264-9D67-09269CDE2E56}">
      <dsp:nvSpPr>
        <dsp:cNvPr id="0" name=""/>
        <dsp:cNvSpPr/>
      </dsp:nvSpPr>
      <dsp:spPr>
        <a:xfrm>
          <a:off x="0" y="1804770"/>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Scaled the data and computed accuracy, using mean absolute error (MAE) </a:t>
          </a:r>
          <a:endParaRPr lang="en-IN" sz="1200" kern="1200" dirty="0"/>
        </a:p>
      </dsp:txBody>
      <dsp:txXfrm>
        <a:off x="0" y="1804770"/>
        <a:ext cx="5472153" cy="451192"/>
      </dsp:txXfrm>
    </dsp:sp>
    <dsp:sp modelId="{87C57843-5B4A-437B-A30F-EE33D7BF1CDB}">
      <dsp:nvSpPr>
        <dsp:cNvPr id="0" name=""/>
        <dsp:cNvSpPr/>
      </dsp:nvSpPr>
      <dsp:spPr>
        <a:xfrm>
          <a:off x="0" y="2255963"/>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33333E2-217C-4BDD-9F15-6A4196D70A47}">
      <dsp:nvSpPr>
        <dsp:cNvPr id="0" name=""/>
        <dsp:cNvSpPr/>
      </dsp:nvSpPr>
      <dsp:spPr>
        <a:xfrm>
          <a:off x="0" y="2255963"/>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Model is predicting robustly</a:t>
          </a:r>
          <a:endParaRPr lang="en-IN" sz="1200" kern="1200" dirty="0"/>
        </a:p>
      </dsp:txBody>
      <dsp:txXfrm>
        <a:off x="0" y="2255963"/>
        <a:ext cx="5472153" cy="451192"/>
      </dsp:txXfrm>
    </dsp:sp>
    <dsp:sp modelId="{E22E59C9-AEAE-4124-A99C-85C30CDC0D47}">
      <dsp:nvSpPr>
        <dsp:cNvPr id="0" name=""/>
        <dsp:cNvSpPr/>
      </dsp:nvSpPr>
      <dsp:spPr>
        <a:xfrm>
          <a:off x="0" y="2707156"/>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095EC69-27F3-409E-97C2-A78067765A27}">
      <dsp:nvSpPr>
        <dsp:cNvPr id="0" name=""/>
        <dsp:cNvSpPr/>
      </dsp:nvSpPr>
      <dsp:spPr>
        <a:xfrm>
          <a:off x="0" y="2707156"/>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Due to small samples of data, value of MAE is large (accuracy as a percentage was around 50%)</a:t>
          </a:r>
          <a:endParaRPr lang="en-IN" sz="1200" kern="1200" dirty="0"/>
        </a:p>
      </dsp:txBody>
      <dsp:txXfrm>
        <a:off x="0" y="2707156"/>
        <a:ext cx="5472153" cy="451192"/>
      </dsp:txXfrm>
    </dsp:sp>
    <dsp:sp modelId="{1F5F9084-A0B8-4B0D-BAED-0B043372C85E}">
      <dsp:nvSpPr>
        <dsp:cNvPr id="0" name=""/>
        <dsp:cNvSpPr/>
      </dsp:nvSpPr>
      <dsp:spPr>
        <a:xfrm>
          <a:off x="0" y="3158349"/>
          <a:ext cx="5472153"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25FE71-FE27-415A-B3AB-CF4A22ED3197}">
      <dsp:nvSpPr>
        <dsp:cNvPr id="0" name=""/>
        <dsp:cNvSpPr/>
      </dsp:nvSpPr>
      <dsp:spPr>
        <a:xfrm>
          <a:off x="0" y="3158349"/>
          <a:ext cx="5472153" cy="451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kern="1200" dirty="0"/>
            <a:t>Utilizing feature importance, found that:</a:t>
          </a:r>
          <a:endParaRPr lang="en-IN" sz="1200" kern="1200" dirty="0"/>
        </a:p>
      </dsp:txBody>
      <dsp:txXfrm>
        <a:off x="0" y="3158349"/>
        <a:ext cx="5472153" cy="4511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378-388B-0976-85FF-AE2B28FA41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9DFB07-D1D2-9C18-72DD-B689C63A9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00198-42DD-E7F1-61D9-C8B054730F2E}"/>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0FBF1C89-FB45-4100-A460-E02A242EF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E5102-6419-B0DF-8C95-3FACE0688E98}"/>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8423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B72B-B66C-9337-D118-026DA9BFF9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109539-BC0E-D7F2-64FF-BECDC4CE3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E24BE-4969-1CAD-1DE5-DDC3924B9552}"/>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79614805-5B3A-50B0-8D9F-D308B73FC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04DED-394C-1355-9C0F-0E0BB9F8E106}"/>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13881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76DD8-FAC9-B0BC-8BB4-2E6B4FA72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BB4B8F-69A2-0193-D5F7-4AD7A83A4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64294-0D73-24D4-FC47-030EDB3C80E7}"/>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ACC738D0-7CC6-A18E-4A1B-35974792A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5791A-5ADC-BB13-B00E-05FBEA9F8298}"/>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226816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6E6C-9A4E-2B74-68ED-043A74B40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1329A-ECD0-9D63-D1C8-56A480087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0D4EA-B4BF-10A8-2AC9-DD8B65F67145}"/>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1F5C005F-3B17-D33F-C937-2F10FBF3C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B3D96-C1B2-6C24-4A4B-FE45B04A178C}"/>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275330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10CD-BDC7-6CBB-1588-593D5F1591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3590D-E56E-7EDD-A42B-D71ABC503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43DF7-F6C1-B324-C666-079210B2FB7A}"/>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D9276A5E-E000-8ACD-0052-0EF83249A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FD95C2-2817-5995-A18C-8BFB0653C8E6}"/>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37145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54E-9053-B6BE-57AF-CFF82EAC2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D8F060-05D0-11DF-4BE1-D8A07A1AE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BCDA0-4F7B-DC86-A8ED-06E9E05904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E5AA7-CE8A-6400-935C-8DBCC9897D4C}"/>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6" name="Footer Placeholder 5">
            <a:extLst>
              <a:ext uri="{FF2B5EF4-FFF2-40B4-BE49-F238E27FC236}">
                <a16:creationId xmlns:a16="http://schemas.microsoft.com/office/drawing/2014/main" id="{7471714A-15D3-6DD8-8313-F4F5DD8150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37DE76-3751-DDC6-D35E-4CD4480CBA17}"/>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64942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964B-F656-7F96-54CB-1E1B90126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9C476-3ECA-D2B0-CCE1-E21FEBBE9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52DFA9-F9D7-DD43-99AE-5A613172E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31C05A-2445-F523-20DB-207063549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63D649-07D4-6350-AB97-38F644C1E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827D4-6AE3-1784-71E6-C146627BFBA5}"/>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8" name="Footer Placeholder 7">
            <a:extLst>
              <a:ext uri="{FF2B5EF4-FFF2-40B4-BE49-F238E27FC236}">
                <a16:creationId xmlns:a16="http://schemas.microsoft.com/office/drawing/2014/main" id="{B6612565-72E9-FF53-25A2-A960069C77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15A79E-723F-AB63-4041-F9261F626EB2}"/>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68203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DE33-3DBE-20F2-F473-1EAE6F453E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6658D-DB74-9933-778E-77489E986B03}"/>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4" name="Footer Placeholder 3">
            <a:extLst>
              <a:ext uri="{FF2B5EF4-FFF2-40B4-BE49-F238E27FC236}">
                <a16:creationId xmlns:a16="http://schemas.microsoft.com/office/drawing/2014/main" id="{5C6F2765-64FB-CD89-E48C-75103A3117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0C7D8C-F056-8136-E01B-5621D124EDC1}"/>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06826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D4D5E-080E-D77E-8B38-62CA4C6CA7EE}"/>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3" name="Footer Placeholder 2">
            <a:extLst>
              <a:ext uri="{FF2B5EF4-FFF2-40B4-BE49-F238E27FC236}">
                <a16:creationId xmlns:a16="http://schemas.microsoft.com/office/drawing/2014/main" id="{A1E9405E-9A92-6F29-64C1-4167E1AF1C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0ED6A9-39CD-E41E-BB27-8AA90ED21C46}"/>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286279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6A8DC-2E4E-622A-D930-AC7703992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1F4A94-D0FF-22CA-5BEC-7D9126EE0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81E211-DBA5-14DD-2398-16A24F6A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AE5E5-DA9D-07A9-777B-F2F279DF260B}"/>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6" name="Footer Placeholder 5">
            <a:extLst>
              <a:ext uri="{FF2B5EF4-FFF2-40B4-BE49-F238E27FC236}">
                <a16:creationId xmlns:a16="http://schemas.microsoft.com/office/drawing/2014/main" id="{BDABACF0-7CD1-5252-E719-1152414ACA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C8471-20B2-84E3-70EF-CE5AB719A1AF}"/>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112686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72F1-FAC1-0461-C55E-0F429F4A1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E0097-D164-933C-45A6-4B53820EC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5160B4-1231-25B7-094C-4B7B6D986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7695-B5FE-C24A-16FA-30839CEE7955}"/>
              </a:ext>
            </a:extLst>
          </p:cNvPr>
          <p:cNvSpPr>
            <a:spLocks noGrp="1"/>
          </p:cNvSpPr>
          <p:nvPr>
            <p:ph type="dt" sz="half" idx="10"/>
          </p:nvPr>
        </p:nvSpPr>
        <p:spPr/>
        <p:txBody>
          <a:bodyPr/>
          <a:lstStyle/>
          <a:p>
            <a:fld id="{18D52677-32C8-4969-91DC-B2C681A6EF3F}" type="datetimeFigureOut">
              <a:rPr lang="en-IN" smtClean="0"/>
              <a:t>03-06-2023</a:t>
            </a:fld>
            <a:endParaRPr lang="en-IN"/>
          </a:p>
        </p:txBody>
      </p:sp>
      <p:sp>
        <p:nvSpPr>
          <p:cNvPr id="6" name="Footer Placeholder 5">
            <a:extLst>
              <a:ext uri="{FF2B5EF4-FFF2-40B4-BE49-F238E27FC236}">
                <a16:creationId xmlns:a16="http://schemas.microsoft.com/office/drawing/2014/main" id="{C149315A-3C94-734F-F18E-A673C7431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D1EC96-80BC-5130-5CA4-3531031ACAB2}"/>
              </a:ext>
            </a:extLst>
          </p:cNvPr>
          <p:cNvSpPr>
            <a:spLocks noGrp="1"/>
          </p:cNvSpPr>
          <p:nvPr>
            <p:ph type="sldNum" sz="quarter" idx="12"/>
          </p:nvPr>
        </p:nvSpPr>
        <p:spPr/>
        <p:txBody>
          <a:bodyPr/>
          <a:lstStyle/>
          <a:p>
            <a:fld id="{7BFA3358-9D08-46BC-BDDF-2074462FB7C6}" type="slidenum">
              <a:rPr lang="en-IN" smtClean="0"/>
              <a:t>‹#›</a:t>
            </a:fld>
            <a:endParaRPr lang="en-IN"/>
          </a:p>
        </p:txBody>
      </p:sp>
    </p:spTree>
    <p:extLst>
      <p:ext uri="{BB962C8B-B14F-4D97-AF65-F5344CB8AC3E}">
        <p14:creationId xmlns:p14="http://schemas.microsoft.com/office/powerpoint/2010/main" val="39123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CE244-49F5-1610-4E9A-8685C47D4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23357-D882-492B-987D-245A65F67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6147D-7280-2CC4-B2E3-8FC6F2956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52677-32C8-4969-91DC-B2C681A6EF3F}" type="datetimeFigureOut">
              <a:rPr lang="en-IN" smtClean="0"/>
              <a:t>03-06-2023</a:t>
            </a:fld>
            <a:endParaRPr lang="en-IN"/>
          </a:p>
        </p:txBody>
      </p:sp>
      <p:sp>
        <p:nvSpPr>
          <p:cNvPr id="5" name="Footer Placeholder 4">
            <a:extLst>
              <a:ext uri="{FF2B5EF4-FFF2-40B4-BE49-F238E27FC236}">
                <a16:creationId xmlns:a16="http://schemas.microsoft.com/office/drawing/2014/main" id="{166C3C93-EEA9-C48D-B116-80B68734C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F257E8-CD38-E6A6-6B11-2D4AD54F5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A3358-9D08-46BC-BDDF-2074462FB7C6}" type="slidenum">
              <a:rPr lang="en-IN" smtClean="0"/>
              <a:t>‹#›</a:t>
            </a:fld>
            <a:endParaRPr lang="en-IN"/>
          </a:p>
        </p:txBody>
      </p:sp>
    </p:spTree>
    <p:extLst>
      <p:ext uri="{BB962C8B-B14F-4D97-AF65-F5344CB8AC3E}">
        <p14:creationId xmlns:p14="http://schemas.microsoft.com/office/powerpoint/2010/main" val="252099993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rive.google.com/file/d/1r4-_T_vINqCdlMsWCXZvhepPyEelhnnJ/view?usp=sharing"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colab.research.google.com/drive/1zARb6UMgg_j4eipQ72coJVvzqswDAz0K?usp=sharing" TargetMode="Externa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7C97AE5-47A8-3FA3-A141-1B21D85BE725}"/>
              </a:ext>
            </a:extLst>
          </p:cNvPr>
          <p:cNvSpPr/>
          <p:nvPr/>
        </p:nvSpPr>
        <p:spPr>
          <a:xfrm>
            <a:off x="1002357" y="217954"/>
            <a:ext cx="6244018" cy="642209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hlinkClick r:id="rId2"/>
              </a:rPr>
              <a:t>Google Collab Notebook</a:t>
            </a:r>
            <a:endParaRPr lang="en-US" dirty="0"/>
          </a:p>
          <a:p>
            <a:pPr algn="ctr"/>
            <a:endParaRPr lang="en-US" dirty="0"/>
          </a:p>
        </p:txBody>
      </p:sp>
      <p:sp>
        <p:nvSpPr>
          <p:cNvPr id="7" name="TextBox 10">
            <a:extLst>
              <a:ext uri="{FF2B5EF4-FFF2-40B4-BE49-F238E27FC236}">
                <a16:creationId xmlns:a16="http://schemas.microsoft.com/office/drawing/2014/main" id="{2CD5430B-02DE-374B-4BFB-60107F399B4F}"/>
              </a:ext>
            </a:extLst>
          </p:cNvPr>
          <p:cNvSpPr txBox="1"/>
          <p:nvPr/>
        </p:nvSpPr>
        <p:spPr>
          <a:xfrm>
            <a:off x="2072414" y="0"/>
            <a:ext cx="4149213" cy="1169551"/>
          </a:xfrm>
          <a:prstGeom prst="rect">
            <a:avLst/>
          </a:prstGeom>
        </p:spPr>
        <p:txBody>
          <a:bodyPr wrap="square" lIns="0" tIns="0" rIns="0" bIns="0" rtlCol="0" anchor="t">
            <a:spAutoFit/>
          </a:bodyPr>
          <a:lstStyle/>
          <a:p>
            <a:pPr algn="just"/>
            <a:endParaRPr lang="en-US" sz="2800" b="1" dirty="0">
              <a:solidFill>
                <a:srgbClr val="13538A"/>
              </a:solidFill>
              <a:latin typeface="Montserrat Classic" panose="020B0604020202020204" charset="0"/>
            </a:endParaRPr>
          </a:p>
          <a:p>
            <a:pPr algn="ctr"/>
            <a:r>
              <a:rPr lang="en-US" sz="2000" b="1" dirty="0">
                <a:solidFill>
                  <a:srgbClr val="13538A"/>
                </a:solidFill>
                <a:latin typeface="+mj-lt"/>
                <a:ea typeface="+mn-lt"/>
                <a:cs typeface="Arial" panose="020B0604020202020204" pitchFamily="34" charset="0"/>
              </a:rPr>
              <a:t>Work done on Stock Prediction</a:t>
            </a:r>
            <a:endParaRPr lang="en-US" sz="2000" b="1" dirty="0">
              <a:latin typeface="+mj-lt"/>
              <a:cs typeface="Arial" panose="020B0604020202020204" pitchFamily="34" charset="0"/>
            </a:endParaRPr>
          </a:p>
          <a:p>
            <a:pPr algn="just"/>
            <a:endParaRPr lang="en-US" sz="2800" dirty="0">
              <a:solidFill>
                <a:srgbClr val="13538A"/>
              </a:solidFill>
              <a:latin typeface="Montserrat Classic"/>
            </a:endParaRPr>
          </a:p>
        </p:txBody>
      </p:sp>
      <p:graphicFrame>
        <p:nvGraphicFramePr>
          <p:cNvPr id="10" name="Diagram 9">
            <a:extLst>
              <a:ext uri="{FF2B5EF4-FFF2-40B4-BE49-F238E27FC236}">
                <a16:creationId xmlns:a16="http://schemas.microsoft.com/office/drawing/2014/main" id="{EC966C69-19F9-A7E0-8ECD-C8A74DF81AD8}"/>
              </a:ext>
            </a:extLst>
          </p:cNvPr>
          <p:cNvGraphicFramePr/>
          <p:nvPr>
            <p:extLst>
              <p:ext uri="{D42A27DB-BD31-4B8C-83A1-F6EECF244321}">
                <p14:modId xmlns:p14="http://schemas.microsoft.com/office/powerpoint/2010/main" val="657832525"/>
              </p:ext>
            </p:extLst>
          </p:nvPr>
        </p:nvGraphicFramePr>
        <p:xfrm>
          <a:off x="304699" y="1062562"/>
          <a:ext cx="5472153" cy="360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a16="http://schemas.microsoft.com/office/drawing/2014/main" id="{4D06B6F7-970B-87B2-ED2B-8A161A2BAA31}"/>
              </a:ext>
            </a:extLst>
          </p:cNvPr>
          <p:cNvGrpSpPr/>
          <p:nvPr/>
        </p:nvGrpSpPr>
        <p:grpSpPr>
          <a:xfrm>
            <a:off x="1148821" y="5163441"/>
            <a:ext cx="3826941" cy="492633"/>
            <a:chOff x="1406513" y="4649635"/>
            <a:chExt cx="4631952" cy="492633"/>
          </a:xfrm>
        </p:grpSpPr>
        <p:sp>
          <p:nvSpPr>
            <p:cNvPr id="12" name="Rectangle: Top Corners Rounded 11">
              <a:extLst>
                <a:ext uri="{FF2B5EF4-FFF2-40B4-BE49-F238E27FC236}">
                  <a16:creationId xmlns:a16="http://schemas.microsoft.com/office/drawing/2014/main" id="{94B77926-199D-F868-6469-733D648EF25F}"/>
                </a:ext>
              </a:extLst>
            </p:cNvPr>
            <p:cNvSpPr/>
            <p:nvPr/>
          </p:nvSpPr>
          <p:spPr>
            <a:xfrm rot="5400000">
              <a:off x="3476172" y="2579976"/>
              <a:ext cx="492633" cy="4631952"/>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Rectangle: Top Corners Rounded 4">
              <a:extLst>
                <a:ext uri="{FF2B5EF4-FFF2-40B4-BE49-F238E27FC236}">
                  <a16:creationId xmlns:a16="http://schemas.microsoft.com/office/drawing/2014/main" id="{38A73471-9634-1687-A8B4-024C4CAE309D}"/>
                </a:ext>
              </a:extLst>
            </p:cNvPr>
            <p:cNvSpPr txBox="1"/>
            <p:nvPr/>
          </p:nvSpPr>
          <p:spPr>
            <a:xfrm>
              <a:off x="1406513" y="4673683"/>
              <a:ext cx="4607904" cy="44453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endParaRPr lang="en-IN" sz="900" kern="1200" dirty="0"/>
            </a:p>
          </p:txBody>
        </p:sp>
      </p:grpSp>
      <p:grpSp>
        <p:nvGrpSpPr>
          <p:cNvPr id="17" name="Group 19">
            <a:extLst>
              <a:ext uri="{FF2B5EF4-FFF2-40B4-BE49-F238E27FC236}">
                <a16:creationId xmlns:a16="http://schemas.microsoft.com/office/drawing/2014/main" id="{C4CF460E-9F50-6FD8-6D57-48BCAE5C87F6}"/>
              </a:ext>
            </a:extLst>
          </p:cNvPr>
          <p:cNvGrpSpPr/>
          <p:nvPr/>
        </p:nvGrpSpPr>
        <p:grpSpPr>
          <a:xfrm rot="-5400000">
            <a:off x="9649473" y="-419295"/>
            <a:ext cx="602629" cy="1966432"/>
            <a:chOff x="0" y="0"/>
            <a:chExt cx="1123789" cy="2935697"/>
          </a:xfrm>
        </p:grpSpPr>
        <p:sp>
          <p:nvSpPr>
            <p:cNvPr id="18" name="Freeform 20">
              <a:extLst>
                <a:ext uri="{FF2B5EF4-FFF2-40B4-BE49-F238E27FC236}">
                  <a16:creationId xmlns:a16="http://schemas.microsoft.com/office/drawing/2014/main" id="{8607D547-557D-6596-E8E8-16A077FE9F25}"/>
                </a:ext>
              </a:extLst>
            </p:cNvPr>
            <p:cNvSpPr/>
            <p:nvPr/>
          </p:nvSpPr>
          <p:spPr>
            <a:xfrm>
              <a:off x="0" y="0"/>
              <a:ext cx="1123789" cy="2935697"/>
            </a:xfrm>
            <a:custGeom>
              <a:avLst/>
              <a:gdLst/>
              <a:ahLst/>
              <a:cxnLst/>
              <a:rect l="l" t="t" r="r" b="b"/>
              <a:pathLst>
                <a:path w="1123789" h="2935697">
                  <a:moveTo>
                    <a:pt x="999329" y="2935697"/>
                  </a:moveTo>
                  <a:lnTo>
                    <a:pt x="124460" y="2935697"/>
                  </a:lnTo>
                  <a:cubicBezTo>
                    <a:pt x="55880" y="2935697"/>
                    <a:pt x="0" y="2879817"/>
                    <a:pt x="0" y="2811237"/>
                  </a:cubicBezTo>
                  <a:lnTo>
                    <a:pt x="0" y="124460"/>
                  </a:lnTo>
                  <a:cubicBezTo>
                    <a:pt x="0" y="55880"/>
                    <a:pt x="55880" y="0"/>
                    <a:pt x="124460" y="0"/>
                  </a:cubicBezTo>
                  <a:lnTo>
                    <a:pt x="999329" y="0"/>
                  </a:lnTo>
                  <a:cubicBezTo>
                    <a:pt x="1067909" y="0"/>
                    <a:pt x="1123789" y="55880"/>
                    <a:pt x="1123789" y="124460"/>
                  </a:cubicBezTo>
                  <a:lnTo>
                    <a:pt x="1123789" y="2811237"/>
                  </a:lnTo>
                  <a:cubicBezTo>
                    <a:pt x="1123789" y="2879817"/>
                    <a:pt x="1067909" y="2935697"/>
                    <a:pt x="999329" y="2935697"/>
                  </a:cubicBezTo>
                  <a:close/>
                </a:path>
              </a:pathLst>
            </a:custGeom>
            <a:solidFill>
              <a:srgbClr val="13538A"/>
            </a:solidFill>
          </p:spPr>
        </p:sp>
      </p:grpSp>
      <p:sp>
        <p:nvSpPr>
          <p:cNvPr id="19" name="TextBox 57">
            <a:extLst>
              <a:ext uri="{FF2B5EF4-FFF2-40B4-BE49-F238E27FC236}">
                <a16:creationId xmlns:a16="http://schemas.microsoft.com/office/drawing/2014/main" id="{6F1FCC2F-52DB-4C52-332F-E49BC37EAD6C}"/>
              </a:ext>
            </a:extLst>
          </p:cNvPr>
          <p:cNvSpPr txBox="1"/>
          <p:nvPr/>
        </p:nvSpPr>
        <p:spPr>
          <a:xfrm>
            <a:off x="9014090" y="262607"/>
            <a:ext cx="1873396" cy="393634"/>
          </a:xfrm>
          <a:prstGeom prst="rect">
            <a:avLst/>
          </a:prstGeom>
        </p:spPr>
        <p:txBody>
          <a:bodyPr wrap="square" lIns="0" tIns="0" rIns="0" bIns="0" rtlCol="0" anchor="t">
            <a:spAutoFit/>
          </a:bodyPr>
          <a:lstStyle/>
          <a:p>
            <a:pPr algn="ctr">
              <a:lnSpc>
                <a:spcPts val="3640"/>
              </a:lnSpc>
            </a:pPr>
            <a:r>
              <a:rPr lang="en-US" sz="1400" b="1" spc="130" dirty="0">
                <a:solidFill>
                  <a:srgbClr val="FFFFFF"/>
                </a:solidFill>
                <a:cs typeface="Arial" panose="020B0604020202020204" pitchFamily="34" charset="0"/>
              </a:rPr>
              <a:t>Feature Importance</a:t>
            </a:r>
          </a:p>
        </p:txBody>
      </p:sp>
      <p:sp>
        <p:nvSpPr>
          <p:cNvPr id="3" name="TextBox 2">
            <a:extLst>
              <a:ext uri="{FF2B5EF4-FFF2-40B4-BE49-F238E27FC236}">
                <a16:creationId xmlns:a16="http://schemas.microsoft.com/office/drawing/2014/main" id="{768A45EB-79B9-A7DA-100E-658E2065F0DF}"/>
              </a:ext>
            </a:extLst>
          </p:cNvPr>
          <p:cNvSpPr txBox="1"/>
          <p:nvPr/>
        </p:nvSpPr>
        <p:spPr>
          <a:xfrm>
            <a:off x="5788764" y="217954"/>
            <a:ext cx="6097554" cy="6740307"/>
          </a:xfrm>
          <a:prstGeom prst="rect">
            <a:avLst/>
          </a:prstGeom>
          <a:noFill/>
        </p:spPr>
        <p:txBody>
          <a:bodyPr wrap="square">
            <a:spAutoFit/>
          </a:bodyPr>
          <a:lstStyle/>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Based on the given information, the following can be summarized:</a:t>
            </a:r>
          </a:p>
          <a:p>
            <a:pPr algn="l">
              <a:buFont typeface="+mj-lt"/>
              <a:buAutoNum type="arabicPeriod"/>
            </a:pPr>
            <a:r>
              <a:rPr lang="en-US" b="0" i="0" dirty="0">
                <a:solidFill>
                  <a:srgbClr val="374151"/>
                </a:solidFill>
                <a:effectLst/>
                <a:latin typeface="Söhne"/>
              </a:rPr>
              <a:t>Product categories: The analysis suggests that "product categories" were found to be insignificant in predicting stock levels. This means that the specific category of a product does not have a significant impact on stock levels.</a:t>
            </a:r>
          </a:p>
          <a:p>
            <a:pPr algn="l">
              <a:buFont typeface="+mj-lt"/>
              <a:buAutoNum type="arabicPeriod"/>
            </a:pPr>
            <a:r>
              <a:rPr lang="en-US" b="0" i="0" dirty="0">
                <a:solidFill>
                  <a:srgbClr val="374151"/>
                </a:solidFill>
                <a:effectLst/>
                <a:latin typeface="Söhne"/>
              </a:rPr>
              <a:t>Unit price and temperature: On the other hand, both "unit price" and "temperature" were found to be crucial factors in predicting stock levels. This implies that the unit price of a product and the temperature in the storage area play significant roles in determining stock levels. Changes in unit price and temperature are likely to have a noticeable impact on stock levels.</a:t>
            </a:r>
          </a:p>
          <a:p>
            <a:pPr algn="l">
              <a:buFont typeface="+mj-lt"/>
              <a:buAutoNum type="arabicPeriod"/>
            </a:pPr>
            <a:r>
              <a:rPr lang="en-US" b="0" i="0" dirty="0">
                <a:solidFill>
                  <a:srgbClr val="374151"/>
                </a:solidFill>
                <a:effectLst/>
                <a:latin typeface="Söhne"/>
              </a:rPr>
              <a:t>Hour of day: The analysis also indicates that the "hour of day" is an important factor in predicting stock levels. This suggests that the time of day, or specifically the hour, has a significant influence on stock levels. It implies that certain hours of the day may experience higher or lower stock levels based on various factors such as customer demand, sales patterns, or operational activities.</a:t>
            </a:r>
          </a:p>
          <a:p>
            <a:pPr algn="l"/>
            <a:endParaRPr lang="en-US" dirty="0">
              <a:solidFill>
                <a:srgbClr val="374151"/>
              </a:solidFill>
              <a:latin typeface="Söhne"/>
            </a:endParaRPr>
          </a:p>
          <a:p>
            <a:pPr algn="l"/>
            <a:r>
              <a:rPr lang="en-US" b="0" i="0" dirty="0">
                <a:solidFill>
                  <a:srgbClr val="374151"/>
                </a:solidFill>
                <a:effectLst/>
                <a:latin typeface="Söhne"/>
                <a:hlinkClick r:id="rId8"/>
              </a:rPr>
              <a:t>Running Pdf Notes of Google Collab</a:t>
            </a:r>
            <a:endParaRPr lang="en-US" b="0" i="0" dirty="0">
              <a:solidFill>
                <a:srgbClr val="374151"/>
              </a:solidFill>
              <a:effectLst/>
              <a:latin typeface="Söhne"/>
            </a:endParaRPr>
          </a:p>
        </p:txBody>
      </p:sp>
    </p:spTree>
    <p:extLst>
      <p:ext uri="{BB962C8B-B14F-4D97-AF65-F5344CB8AC3E}">
        <p14:creationId xmlns:p14="http://schemas.microsoft.com/office/powerpoint/2010/main" val="833108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290</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 Classic</vt:lpstr>
      <vt:lpstr>Söhne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Kumar</dc:creator>
  <cp:lastModifiedBy>srushti jani</cp:lastModifiedBy>
  <cp:revision>3</cp:revision>
  <dcterms:created xsi:type="dcterms:W3CDTF">2022-07-12T16:05:26Z</dcterms:created>
  <dcterms:modified xsi:type="dcterms:W3CDTF">2023-06-03T17:55:06Z</dcterms:modified>
</cp:coreProperties>
</file>