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337" r:id="rId3"/>
    <p:sldId id="345" r:id="rId4"/>
    <p:sldId id="338" r:id="rId5"/>
    <p:sldId id="341" r:id="rId6"/>
    <p:sldId id="271" r:id="rId7"/>
    <p:sldId id="342" r:id="rId8"/>
    <p:sldId id="295" r:id="rId9"/>
    <p:sldId id="319" r:id="rId10"/>
    <p:sldId id="348" r:id="rId11"/>
    <p:sldId id="354" r:id="rId12"/>
    <p:sldId id="329" r:id="rId13"/>
    <p:sldId id="344" r:id="rId14"/>
    <p:sldId id="365" r:id="rId15"/>
    <p:sldId id="350" r:id="rId16"/>
    <p:sldId id="366" r:id="rId17"/>
    <p:sldId id="368" r:id="rId18"/>
    <p:sldId id="369" r:id="rId19"/>
    <p:sldId id="357" r:id="rId20"/>
    <p:sldId id="362" r:id="rId21"/>
    <p:sldId id="364" r:id="rId22"/>
    <p:sldId id="355" r:id="rId23"/>
    <p:sldId id="358" r:id="rId24"/>
    <p:sldId id="356" r:id="rId25"/>
    <p:sldId id="359" r:id="rId26"/>
    <p:sldId id="331" r:id="rId27"/>
    <p:sldId id="332" r:id="rId28"/>
    <p:sldId id="363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6787E8-7E80-4F22-AA71-C787B066BAD8}">
          <p14:sldIdLst>
            <p14:sldId id="261"/>
            <p14:sldId id="337"/>
            <p14:sldId id="345"/>
            <p14:sldId id="338"/>
            <p14:sldId id="341"/>
            <p14:sldId id="271"/>
            <p14:sldId id="342"/>
            <p14:sldId id="295"/>
            <p14:sldId id="319"/>
            <p14:sldId id="348"/>
            <p14:sldId id="354"/>
            <p14:sldId id="329"/>
            <p14:sldId id="344"/>
            <p14:sldId id="365"/>
            <p14:sldId id="350"/>
            <p14:sldId id="366"/>
            <p14:sldId id="368"/>
            <p14:sldId id="369"/>
            <p14:sldId id="357"/>
            <p14:sldId id="362"/>
            <p14:sldId id="364"/>
            <p14:sldId id="355"/>
            <p14:sldId id="358"/>
            <p14:sldId id="356"/>
            <p14:sldId id="359"/>
            <p14:sldId id="331"/>
            <p14:sldId id="33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6E"/>
    <a:srgbClr val="282D63"/>
    <a:srgbClr val="E9EDF5"/>
    <a:srgbClr val="D0D8E8"/>
    <a:srgbClr val="0000FF"/>
    <a:srgbClr val="78B832"/>
    <a:srgbClr val="7EC234"/>
    <a:srgbClr val="7C6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75" autoAdjust="0"/>
  </p:normalViewPr>
  <p:slideViewPr>
    <p:cSldViewPr>
      <p:cViewPr varScale="1">
        <p:scale>
          <a:sx n="86" d="100"/>
          <a:sy n="86" d="100"/>
        </p:scale>
        <p:origin x="133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3B0E6-D1E2-4DAC-8790-A93193277F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C70F32-A187-4133-A129-32347BE10220}">
      <dgm:prSet/>
      <dgm:spPr/>
      <dgm:t>
        <a:bodyPr/>
        <a:lstStyle/>
        <a:p>
          <a:r>
            <a:rPr lang="en-US" dirty="0"/>
            <a:t>Huge volume of news available on web</a:t>
          </a:r>
        </a:p>
      </dgm:t>
    </dgm:pt>
    <dgm:pt modelId="{AEDA5091-41DA-49F5-B0D6-B4B2A8672641}" type="parTrans" cxnId="{275256C1-75E6-46A3-983A-842D7550EE1E}">
      <dgm:prSet/>
      <dgm:spPr/>
      <dgm:t>
        <a:bodyPr/>
        <a:lstStyle/>
        <a:p>
          <a:endParaRPr lang="en-US"/>
        </a:p>
      </dgm:t>
    </dgm:pt>
    <dgm:pt modelId="{72F77969-BC5F-4631-9594-65650F53344F}" type="sibTrans" cxnId="{275256C1-75E6-46A3-983A-842D7550EE1E}">
      <dgm:prSet/>
      <dgm:spPr/>
      <dgm:t>
        <a:bodyPr/>
        <a:lstStyle/>
        <a:p>
          <a:endParaRPr lang="en-US"/>
        </a:p>
      </dgm:t>
    </dgm:pt>
    <dgm:pt modelId="{08981944-A615-496A-BE24-F8EA343EF0D0}">
      <dgm:prSet/>
      <dgm:spPr/>
      <dgm:t>
        <a:bodyPr/>
        <a:lstStyle/>
        <a:p>
          <a:r>
            <a:rPr lang="en-US" dirty="0"/>
            <a:t>Data management has a cost</a:t>
          </a:r>
        </a:p>
      </dgm:t>
    </dgm:pt>
    <dgm:pt modelId="{A8AA9E00-EDE5-4D6A-B7BD-61DD0A51D9FB}" type="parTrans" cxnId="{F7CC11CD-A6A6-47A6-9F59-0156F35A20B7}">
      <dgm:prSet/>
      <dgm:spPr/>
      <dgm:t>
        <a:bodyPr/>
        <a:lstStyle/>
        <a:p>
          <a:endParaRPr lang="en-US"/>
        </a:p>
      </dgm:t>
    </dgm:pt>
    <dgm:pt modelId="{88489962-641E-4997-9865-66164C478A1D}" type="sibTrans" cxnId="{F7CC11CD-A6A6-47A6-9F59-0156F35A20B7}">
      <dgm:prSet/>
      <dgm:spPr/>
      <dgm:t>
        <a:bodyPr/>
        <a:lstStyle/>
        <a:p>
          <a:endParaRPr lang="en-US"/>
        </a:p>
      </dgm:t>
    </dgm:pt>
    <dgm:pt modelId="{8EFF8448-A345-431E-B2FE-EEA8A997251E}">
      <dgm:prSet/>
      <dgm:spPr/>
      <dgm:t>
        <a:bodyPr/>
        <a:lstStyle/>
        <a:p>
          <a:r>
            <a:rPr lang="en-US" dirty="0"/>
            <a:t>Need a way to automatically categorize a news title</a:t>
          </a:r>
        </a:p>
      </dgm:t>
    </dgm:pt>
    <dgm:pt modelId="{07E91A33-ED85-4E23-9D82-989321506CFC}" type="parTrans" cxnId="{40D77909-A9D3-435B-83E9-816DDA28B2B7}">
      <dgm:prSet/>
      <dgm:spPr/>
      <dgm:t>
        <a:bodyPr/>
        <a:lstStyle/>
        <a:p>
          <a:endParaRPr lang="en-US"/>
        </a:p>
      </dgm:t>
    </dgm:pt>
    <dgm:pt modelId="{B7A6446B-20EE-4F95-9392-C3E27BCE5906}" type="sibTrans" cxnId="{40D77909-A9D3-435B-83E9-816DDA28B2B7}">
      <dgm:prSet/>
      <dgm:spPr/>
      <dgm:t>
        <a:bodyPr/>
        <a:lstStyle/>
        <a:p>
          <a:endParaRPr lang="en-US"/>
        </a:p>
      </dgm:t>
    </dgm:pt>
    <dgm:pt modelId="{0B800A06-282F-4703-B90A-BBEDCFA981EB}">
      <dgm:prSet/>
      <dgm:spPr/>
      <dgm:t>
        <a:bodyPr/>
        <a:lstStyle/>
        <a:p>
          <a:r>
            <a:rPr lang="en-US" dirty="0"/>
            <a:t>Natural Language Processing (NLP) can be used</a:t>
          </a:r>
        </a:p>
      </dgm:t>
    </dgm:pt>
    <dgm:pt modelId="{18FE42C3-2650-431A-A923-7F217AA001AC}" type="parTrans" cxnId="{2121692A-F732-4AAE-8BEF-5A932F4B5677}">
      <dgm:prSet/>
      <dgm:spPr/>
      <dgm:t>
        <a:bodyPr/>
        <a:lstStyle/>
        <a:p>
          <a:endParaRPr lang="en-US"/>
        </a:p>
      </dgm:t>
    </dgm:pt>
    <dgm:pt modelId="{09F9ECC1-8CAD-4B2C-89D8-D57245B1D397}" type="sibTrans" cxnId="{2121692A-F732-4AAE-8BEF-5A932F4B5677}">
      <dgm:prSet/>
      <dgm:spPr/>
      <dgm:t>
        <a:bodyPr/>
        <a:lstStyle/>
        <a:p>
          <a:endParaRPr lang="en-US"/>
        </a:p>
      </dgm:t>
    </dgm:pt>
    <dgm:pt modelId="{9B6600D4-F2D6-4B7D-A422-3177F3714B61}">
      <dgm:prSet/>
      <dgm:spPr/>
      <dgm:t>
        <a:bodyPr/>
        <a:lstStyle/>
        <a:p>
          <a:r>
            <a:rPr lang="en-US" dirty="0"/>
            <a:t>Numerous techniques available for classifying news title using machine learning (ML)</a:t>
          </a:r>
        </a:p>
      </dgm:t>
    </dgm:pt>
    <dgm:pt modelId="{4CBCBF4A-4189-487A-9A77-2453FE8D39FA}" type="parTrans" cxnId="{5332178C-8B4D-4147-8B62-3F9E1E6EB368}">
      <dgm:prSet/>
      <dgm:spPr/>
      <dgm:t>
        <a:bodyPr/>
        <a:lstStyle/>
        <a:p>
          <a:endParaRPr lang="en-US"/>
        </a:p>
      </dgm:t>
    </dgm:pt>
    <dgm:pt modelId="{9F487D4E-006E-4156-9EEF-78AC264311B7}" type="sibTrans" cxnId="{5332178C-8B4D-4147-8B62-3F9E1E6EB368}">
      <dgm:prSet/>
      <dgm:spPr/>
      <dgm:t>
        <a:bodyPr/>
        <a:lstStyle/>
        <a:p>
          <a:endParaRPr lang="en-US"/>
        </a:p>
      </dgm:t>
    </dgm:pt>
    <dgm:pt modelId="{540E8949-0C22-42F5-8A5C-6C4E857DE3E4}">
      <dgm:prSet/>
      <dgm:spPr/>
      <dgm:t>
        <a:bodyPr/>
        <a:lstStyle/>
        <a:p>
          <a:r>
            <a:rPr lang="en-US" dirty="0"/>
            <a:t>Finding best possible pair of word embedding &amp; ML classifier is necessary</a:t>
          </a:r>
        </a:p>
      </dgm:t>
    </dgm:pt>
    <dgm:pt modelId="{7C1D3FB3-EFFC-49F8-AED7-4A908AA8249A}" type="sibTrans" cxnId="{4E5C2B16-0FD6-4DAB-A988-B3F9CEB4BE5A}">
      <dgm:prSet/>
      <dgm:spPr/>
      <dgm:t>
        <a:bodyPr/>
        <a:lstStyle/>
        <a:p>
          <a:endParaRPr lang="en-IN"/>
        </a:p>
      </dgm:t>
    </dgm:pt>
    <dgm:pt modelId="{19240FEC-87E2-40B5-A07B-075E71866E75}" type="parTrans" cxnId="{4E5C2B16-0FD6-4DAB-A988-B3F9CEB4BE5A}">
      <dgm:prSet/>
      <dgm:spPr/>
      <dgm:t>
        <a:bodyPr/>
        <a:lstStyle/>
        <a:p>
          <a:endParaRPr lang="en-IN"/>
        </a:p>
      </dgm:t>
    </dgm:pt>
    <dgm:pt modelId="{DB88B392-19F6-4A01-AEE0-803D46A996A8}" type="pres">
      <dgm:prSet presAssocID="{EB53B0E6-D1E2-4DAC-8790-A93193277FB7}" presName="linear" presStyleCnt="0">
        <dgm:presLayoutVars>
          <dgm:animLvl val="lvl"/>
          <dgm:resizeHandles val="exact"/>
        </dgm:presLayoutVars>
      </dgm:prSet>
      <dgm:spPr/>
    </dgm:pt>
    <dgm:pt modelId="{EF3280D0-9070-45E9-A543-E5AFD17FDA93}" type="pres">
      <dgm:prSet presAssocID="{6AC70F32-A187-4133-A129-32347BE1022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A7C462B-C360-4988-8DE4-F89FAB361AA1}" type="pres">
      <dgm:prSet presAssocID="{72F77969-BC5F-4631-9594-65650F53344F}" presName="spacer" presStyleCnt="0"/>
      <dgm:spPr/>
    </dgm:pt>
    <dgm:pt modelId="{4AD73AF7-EA52-4EBF-84D2-99AA6AB9C8EB}" type="pres">
      <dgm:prSet presAssocID="{08981944-A615-496A-BE24-F8EA343EF0D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589D191-4466-4265-8448-ADCA641FCEB1}" type="pres">
      <dgm:prSet presAssocID="{88489962-641E-4997-9865-66164C478A1D}" presName="spacer" presStyleCnt="0"/>
      <dgm:spPr/>
    </dgm:pt>
    <dgm:pt modelId="{F896E6D1-41B2-4AE3-A4B4-C13A38B69223}" type="pres">
      <dgm:prSet presAssocID="{8EFF8448-A345-431E-B2FE-EEA8A997251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51A633F-22C9-4DD8-831D-F5DA60ECE20F}" type="pres">
      <dgm:prSet presAssocID="{B7A6446B-20EE-4F95-9392-C3E27BCE5906}" presName="spacer" presStyleCnt="0"/>
      <dgm:spPr/>
    </dgm:pt>
    <dgm:pt modelId="{4636D11C-1293-4C1F-A400-F206F6B1AF72}" type="pres">
      <dgm:prSet presAssocID="{0B800A06-282F-4703-B90A-BBEDCFA981E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530395-7A8F-48C8-8329-0B070A885B56}" type="pres">
      <dgm:prSet presAssocID="{09F9ECC1-8CAD-4B2C-89D8-D57245B1D397}" presName="spacer" presStyleCnt="0"/>
      <dgm:spPr/>
    </dgm:pt>
    <dgm:pt modelId="{95A6CAFB-2222-4EB9-94EC-BB725E4E621C}" type="pres">
      <dgm:prSet presAssocID="{9B6600D4-F2D6-4B7D-A422-3177F3714B6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5884EE-4E7D-4C15-AC54-D3B7862B3F9C}" type="pres">
      <dgm:prSet presAssocID="{9F487D4E-006E-4156-9EEF-78AC264311B7}" presName="spacer" presStyleCnt="0"/>
      <dgm:spPr/>
    </dgm:pt>
    <dgm:pt modelId="{0DDF4AEB-DB7F-4192-9718-2E10A27544C1}" type="pres">
      <dgm:prSet presAssocID="{540E8949-0C22-42F5-8A5C-6C4E857DE3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0D77909-A9D3-435B-83E9-816DDA28B2B7}" srcId="{EB53B0E6-D1E2-4DAC-8790-A93193277FB7}" destId="{8EFF8448-A345-431E-B2FE-EEA8A997251E}" srcOrd="2" destOrd="0" parTransId="{07E91A33-ED85-4E23-9D82-989321506CFC}" sibTransId="{B7A6446B-20EE-4F95-9392-C3E27BCE5906}"/>
    <dgm:cxn modelId="{4E5C2B16-0FD6-4DAB-A988-B3F9CEB4BE5A}" srcId="{EB53B0E6-D1E2-4DAC-8790-A93193277FB7}" destId="{540E8949-0C22-42F5-8A5C-6C4E857DE3E4}" srcOrd="5" destOrd="0" parTransId="{19240FEC-87E2-40B5-A07B-075E71866E75}" sibTransId="{7C1D3FB3-EFFC-49F8-AED7-4A908AA8249A}"/>
    <dgm:cxn modelId="{D3E2381D-07A9-461E-A6AE-F7F7D454A272}" type="presOf" srcId="{08981944-A615-496A-BE24-F8EA343EF0D0}" destId="{4AD73AF7-EA52-4EBF-84D2-99AA6AB9C8EB}" srcOrd="0" destOrd="0" presId="urn:microsoft.com/office/officeart/2005/8/layout/vList2"/>
    <dgm:cxn modelId="{2121692A-F732-4AAE-8BEF-5A932F4B5677}" srcId="{EB53B0E6-D1E2-4DAC-8790-A93193277FB7}" destId="{0B800A06-282F-4703-B90A-BBEDCFA981EB}" srcOrd="3" destOrd="0" parTransId="{18FE42C3-2650-431A-A923-7F217AA001AC}" sibTransId="{09F9ECC1-8CAD-4B2C-89D8-D57245B1D397}"/>
    <dgm:cxn modelId="{1CF49C2F-9A0D-4133-A441-2BE858916CA8}" type="presOf" srcId="{EB53B0E6-D1E2-4DAC-8790-A93193277FB7}" destId="{DB88B392-19F6-4A01-AEE0-803D46A996A8}" srcOrd="0" destOrd="0" presId="urn:microsoft.com/office/officeart/2005/8/layout/vList2"/>
    <dgm:cxn modelId="{1FE45051-6DBA-40D7-938C-E94CD93598A4}" type="presOf" srcId="{6AC70F32-A187-4133-A129-32347BE10220}" destId="{EF3280D0-9070-45E9-A543-E5AFD17FDA93}" srcOrd="0" destOrd="0" presId="urn:microsoft.com/office/officeart/2005/8/layout/vList2"/>
    <dgm:cxn modelId="{BA36F759-406F-4EE8-977A-08E51CD44A9F}" type="presOf" srcId="{8EFF8448-A345-431E-B2FE-EEA8A997251E}" destId="{F896E6D1-41B2-4AE3-A4B4-C13A38B69223}" srcOrd="0" destOrd="0" presId="urn:microsoft.com/office/officeart/2005/8/layout/vList2"/>
    <dgm:cxn modelId="{79F82F7F-0671-46FE-AA3A-DE03BA674D02}" type="presOf" srcId="{540E8949-0C22-42F5-8A5C-6C4E857DE3E4}" destId="{0DDF4AEB-DB7F-4192-9718-2E10A27544C1}" srcOrd="0" destOrd="0" presId="urn:microsoft.com/office/officeart/2005/8/layout/vList2"/>
    <dgm:cxn modelId="{5332178C-8B4D-4147-8B62-3F9E1E6EB368}" srcId="{EB53B0E6-D1E2-4DAC-8790-A93193277FB7}" destId="{9B6600D4-F2D6-4B7D-A422-3177F3714B61}" srcOrd="4" destOrd="0" parTransId="{4CBCBF4A-4189-487A-9A77-2453FE8D39FA}" sibTransId="{9F487D4E-006E-4156-9EEF-78AC264311B7}"/>
    <dgm:cxn modelId="{D5BE668E-B861-44A9-9E92-2309EEB5F057}" type="presOf" srcId="{9B6600D4-F2D6-4B7D-A422-3177F3714B61}" destId="{95A6CAFB-2222-4EB9-94EC-BB725E4E621C}" srcOrd="0" destOrd="0" presId="urn:microsoft.com/office/officeart/2005/8/layout/vList2"/>
    <dgm:cxn modelId="{7838D6B4-8D74-4C03-9D02-0F21AF84D415}" type="presOf" srcId="{0B800A06-282F-4703-B90A-BBEDCFA981EB}" destId="{4636D11C-1293-4C1F-A400-F206F6B1AF72}" srcOrd="0" destOrd="0" presId="urn:microsoft.com/office/officeart/2005/8/layout/vList2"/>
    <dgm:cxn modelId="{275256C1-75E6-46A3-983A-842D7550EE1E}" srcId="{EB53B0E6-D1E2-4DAC-8790-A93193277FB7}" destId="{6AC70F32-A187-4133-A129-32347BE10220}" srcOrd="0" destOrd="0" parTransId="{AEDA5091-41DA-49F5-B0D6-B4B2A8672641}" sibTransId="{72F77969-BC5F-4631-9594-65650F53344F}"/>
    <dgm:cxn modelId="{F7CC11CD-A6A6-47A6-9F59-0156F35A20B7}" srcId="{EB53B0E6-D1E2-4DAC-8790-A93193277FB7}" destId="{08981944-A615-496A-BE24-F8EA343EF0D0}" srcOrd="1" destOrd="0" parTransId="{A8AA9E00-EDE5-4D6A-B7BD-61DD0A51D9FB}" sibTransId="{88489962-641E-4997-9865-66164C478A1D}"/>
    <dgm:cxn modelId="{1F569428-784C-4207-A026-2B8D96CFD3BC}" type="presParOf" srcId="{DB88B392-19F6-4A01-AEE0-803D46A996A8}" destId="{EF3280D0-9070-45E9-A543-E5AFD17FDA93}" srcOrd="0" destOrd="0" presId="urn:microsoft.com/office/officeart/2005/8/layout/vList2"/>
    <dgm:cxn modelId="{169461FC-438B-48E7-807F-AAE06BC4900C}" type="presParOf" srcId="{DB88B392-19F6-4A01-AEE0-803D46A996A8}" destId="{8A7C462B-C360-4988-8DE4-F89FAB361AA1}" srcOrd="1" destOrd="0" presId="urn:microsoft.com/office/officeart/2005/8/layout/vList2"/>
    <dgm:cxn modelId="{5A44275F-032B-4DAF-A988-6A52B4E8FFB4}" type="presParOf" srcId="{DB88B392-19F6-4A01-AEE0-803D46A996A8}" destId="{4AD73AF7-EA52-4EBF-84D2-99AA6AB9C8EB}" srcOrd="2" destOrd="0" presId="urn:microsoft.com/office/officeart/2005/8/layout/vList2"/>
    <dgm:cxn modelId="{BAFE5876-E21F-475A-9FF7-CD98F2C178B9}" type="presParOf" srcId="{DB88B392-19F6-4A01-AEE0-803D46A996A8}" destId="{7589D191-4466-4265-8448-ADCA641FCEB1}" srcOrd="3" destOrd="0" presId="urn:microsoft.com/office/officeart/2005/8/layout/vList2"/>
    <dgm:cxn modelId="{AABA6A80-D1D8-4F42-8B92-DF72659898B8}" type="presParOf" srcId="{DB88B392-19F6-4A01-AEE0-803D46A996A8}" destId="{F896E6D1-41B2-4AE3-A4B4-C13A38B69223}" srcOrd="4" destOrd="0" presId="urn:microsoft.com/office/officeart/2005/8/layout/vList2"/>
    <dgm:cxn modelId="{040CC6B0-C846-46FB-BE32-C13853701D6B}" type="presParOf" srcId="{DB88B392-19F6-4A01-AEE0-803D46A996A8}" destId="{B51A633F-22C9-4DD8-831D-F5DA60ECE20F}" srcOrd="5" destOrd="0" presId="urn:microsoft.com/office/officeart/2005/8/layout/vList2"/>
    <dgm:cxn modelId="{4959AB31-9927-43C6-9955-E4082B017CF5}" type="presParOf" srcId="{DB88B392-19F6-4A01-AEE0-803D46A996A8}" destId="{4636D11C-1293-4C1F-A400-F206F6B1AF72}" srcOrd="6" destOrd="0" presId="urn:microsoft.com/office/officeart/2005/8/layout/vList2"/>
    <dgm:cxn modelId="{F1EAD4A8-72F3-4F22-9098-3CABB526D451}" type="presParOf" srcId="{DB88B392-19F6-4A01-AEE0-803D46A996A8}" destId="{43530395-7A8F-48C8-8329-0B070A885B56}" srcOrd="7" destOrd="0" presId="urn:microsoft.com/office/officeart/2005/8/layout/vList2"/>
    <dgm:cxn modelId="{A2F48F89-4049-4128-89EE-F774B3EFB4AC}" type="presParOf" srcId="{DB88B392-19F6-4A01-AEE0-803D46A996A8}" destId="{95A6CAFB-2222-4EB9-94EC-BB725E4E621C}" srcOrd="8" destOrd="0" presId="urn:microsoft.com/office/officeart/2005/8/layout/vList2"/>
    <dgm:cxn modelId="{8E80B9A9-EE81-4154-B1BC-5C68071DFDFC}" type="presParOf" srcId="{DB88B392-19F6-4A01-AEE0-803D46A996A8}" destId="{2F5884EE-4E7D-4C15-AC54-D3B7862B3F9C}" srcOrd="9" destOrd="0" presId="urn:microsoft.com/office/officeart/2005/8/layout/vList2"/>
    <dgm:cxn modelId="{53C4F177-FD13-47FB-819D-B31A36B374F1}" type="presParOf" srcId="{DB88B392-19F6-4A01-AEE0-803D46A996A8}" destId="{0DDF4AEB-DB7F-4192-9718-2E10A27544C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DE570-4AD2-4203-B600-880F60B29B87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C5D508B-DD36-4B3B-90F5-09B2DE41ECCD}">
      <dgm:prSet custT="1"/>
      <dgm:spPr/>
      <dgm:t>
        <a:bodyPr/>
        <a:lstStyle/>
        <a:p>
          <a:pPr algn="just"/>
          <a:r>
            <a:rPr lang="en-US" sz="2400" dirty="0"/>
            <a:t>1. How efficiently trained ML models can </a:t>
          </a:r>
          <a:r>
            <a:rPr lang="en-US" sz="2400" b="1" dirty="0"/>
            <a:t>predict</a:t>
          </a:r>
          <a:r>
            <a:rPr lang="en-US" sz="2400" dirty="0"/>
            <a:t> the news categories by </a:t>
          </a:r>
          <a:r>
            <a:rPr lang="en-US" sz="2400" dirty="0" err="1"/>
            <a:t>analysing</a:t>
          </a:r>
          <a:r>
            <a:rPr lang="en-US" sz="2400" dirty="0"/>
            <a:t> news titles? </a:t>
          </a:r>
        </a:p>
      </dgm:t>
    </dgm:pt>
    <dgm:pt modelId="{E88E0079-F0C2-455A-9B19-63AAF1DC0BC8}" type="parTrans" cxnId="{9B59D542-4F2F-4A08-9171-A79E40EF7001}">
      <dgm:prSet/>
      <dgm:spPr/>
      <dgm:t>
        <a:bodyPr/>
        <a:lstStyle/>
        <a:p>
          <a:endParaRPr lang="en-US"/>
        </a:p>
      </dgm:t>
    </dgm:pt>
    <dgm:pt modelId="{4B723F16-21EB-4F42-A585-B0DBC2F8324B}" type="sibTrans" cxnId="{9B59D542-4F2F-4A08-9171-A79E40EF7001}">
      <dgm:prSet/>
      <dgm:spPr/>
      <dgm:t>
        <a:bodyPr/>
        <a:lstStyle/>
        <a:p>
          <a:endParaRPr lang="en-US"/>
        </a:p>
      </dgm:t>
    </dgm:pt>
    <dgm:pt modelId="{914F54CA-976D-485C-82F8-0AFC362268A4}">
      <dgm:prSet custT="1"/>
      <dgm:spPr/>
      <dgm:t>
        <a:bodyPr/>
        <a:lstStyle/>
        <a:p>
          <a:pPr algn="just"/>
          <a:r>
            <a:rPr lang="en-US" sz="2400" kern="1200">
              <a:latin typeface="Calibri"/>
              <a:ea typeface="+mn-ea"/>
              <a:cs typeface="+mn-cs"/>
            </a:rPr>
            <a:t>2. Can </a:t>
          </a:r>
          <a:r>
            <a:rPr lang="en-US" sz="2400" b="1" kern="1200">
              <a:latin typeface="Calibri"/>
              <a:ea typeface="+mn-ea"/>
              <a:cs typeface="+mn-cs"/>
            </a:rPr>
            <a:t>prediction-based</a:t>
          </a:r>
          <a:r>
            <a:rPr lang="en-US" sz="2400" kern="1200">
              <a:latin typeface="Calibri"/>
              <a:ea typeface="+mn-ea"/>
              <a:cs typeface="+mn-cs"/>
            </a:rPr>
            <a:t> word embeddings improvise the result over traditional </a:t>
          </a:r>
          <a:r>
            <a:rPr lang="en-US" sz="2400" b="1" kern="1200">
              <a:latin typeface="Calibri"/>
              <a:ea typeface="+mn-ea"/>
              <a:cs typeface="+mn-cs"/>
            </a:rPr>
            <a:t>frequency-based </a:t>
          </a:r>
          <a:r>
            <a:rPr lang="en-US" sz="2400" b="0" i="0" kern="1200">
              <a:latin typeface="Calibri"/>
              <a:ea typeface="+mn-ea"/>
              <a:cs typeface="+mn-cs"/>
            </a:rPr>
            <a:t>embeddings</a:t>
          </a:r>
          <a:r>
            <a:rPr lang="en-US" sz="2400" kern="1200">
              <a:latin typeface="Calibri"/>
              <a:ea typeface="+mn-ea"/>
              <a:cs typeface="+mn-cs"/>
            </a:rPr>
            <a:t>?</a:t>
          </a:r>
          <a:endParaRPr lang="en-US" sz="2400" kern="1200" dirty="0">
            <a:latin typeface="Calibri"/>
            <a:ea typeface="+mn-ea"/>
            <a:cs typeface="+mn-cs"/>
          </a:endParaRPr>
        </a:p>
      </dgm:t>
    </dgm:pt>
    <dgm:pt modelId="{18CBB997-F451-4212-8BA3-A30D35B82A43}" type="parTrans" cxnId="{15F6276C-C1A9-424C-92C5-3EE6CCEBDC83}">
      <dgm:prSet/>
      <dgm:spPr/>
      <dgm:t>
        <a:bodyPr/>
        <a:lstStyle/>
        <a:p>
          <a:endParaRPr lang="en-US"/>
        </a:p>
      </dgm:t>
    </dgm:pt>
    <dgm:pt modelId="{3838EE5F-120C-4CE5-9136-44FA046E79E5}" type="sibTrans" cxnId="{15F6276C-C1A9-424C-92C5-3EE6CCEBDC83}">
      <dgm:prSet/>
      <dgm:spPr/>
      <dgm:t>
        <a:bodyPr/>
        <a:lstStyle/>
        <a:p>
          <a:endParaRPr lang="en-US"/>
        </a:p>
      </dgm:t>
    </dgm:pt>
    <dgm:pt modelId="{6523D681-D0A6-4278-9C96-D523AB917512}" type="pres">
      <dgm:prSet presAssocID="{AC6DE570-4AD2-4203-B600-880F60B29B87}" presName="linear" presStyleCnt="0">
        <dgm:presLayoutVars>
          <dgm:animLvl val="lvl"/>
          <dgm:resizeHandles val="exact"/>
        </dgm:presLayoutVars>
      </dgm:prSet>
      <dgm:spPr/>
    </dgm:pt>
    <dgm:pt modelId="{CBF1AB50-A3BB-445C-BC68-05D10A3C0360}" type="pres">
      <dgm:prSet presAssocID="{9C5D508B-DD36-4B3B-90F5-09B2DE41ECCD}" presName="parentText" presStyleLbl="node1" presStyleIdx="0" presStyleCnt="2" custLinFactY="-39663" custLinFactNeighborX="485" custLinFactNeighborY="-100000">
        <dgm:presLayoutVars>
          <dgm:chMax val="0"/>
          <dgm:bulletEnabled val="1"/>
        </dgm:presLayoutVars>
      </dgm:prSet>
      <dgm:spPr/>
    </dgm:pt>
    <dgm:pt modelId="{3550D65D-5015-4F4F-8553-57E9B7EBBBDD}" type="pres">
      <dgm:prSet presAssocID="{4B723F16-21EB-4F42-A585-B0DBC2F8324B}" presName="spacer" presStyleCnt="0"/>
      <dgm:spPr/>
    </dgm:pt>
    <dgm:pt modelId="{A8BF98F7-B574-4E70-94A5-112E4512D4B2}" type="pres">
      <dgm:prSet presAssocID="{914F54CA-976D-485C-82F8-0AFC362268A4}" presName="parentText" presStyleLbl="node1" presStyleIdx="1" presStyleCnt="2" custLinFactY="15389" custLinFactNeighborX="485" custLinFactNeighborY="100000">
        <dgm:presLayoutVars>
          <dgm:chMax val="0"/>
          <dgm:bulletEnabled val="1"/>
        </dgm:presLayoutVars>
      </dgm:prSet>
      <dgm:spPr/>
    </dgm:pt>
  </dgm:ptLst>
  <dgm:cxnLst>
    <dgm:cxn modelId="{290E6D01-0952-425F-8F80-8CC43FC0E0DC}" type="presOf" srcId="{9C5D508B-DD36-4B3B-90F5-09B2DE41ECCD}" destId="{CBF1AB50-A3BB-445C-BC68-05D10A3C0360}" srcOrd="0" destOrd="0" presId="urn:microsoft.com/office/officeart/2005/8/layout/vList2"/>
    <dgm:cxn modelId="{9B59D542-4F2F-4A08-9171-A79E40EF7001}" srcId="{AC6DE570-4AD2-4203-B600-880F60B29B87}" destId="{9C5D508B-DD36-4B3B-90F5-09B2DE41ECCD}" srcOrd="0" destOrd="0" parTransId="{E88E0079-F0C2-455A-9B19-63AAF1DC0BC8}" sibTransId="{4B723F16-21EB-4F42-A585-B0DBC2F8324B}"/>
    <dgm:cxn modelId="{15F6276C-C1A9-424C-92C5-3EE6CCEBDC83}" srcId="{AC6DE570-4AD2-4203-B600-880F60B29B87}" destId="{914F54CA-976D-485C-82F8-0AFC362268A4}" srcOrd="1" destOrd="0" parTransId="{18CBB997-F451-4212-8BA3-A30D35B82A43}" sibTransId="{3838EE5F-120C-4CE5-9136-44FA046E79E5}"/>
    <dgm:cxn modelId="{620130AC-66D3-4E9F-999B-5B83BC6EC84B}" type="presOf" srcId="{914F54CA-976D-485C-82F8-0AFC362268A4}" destId="{A8BF98F7-B574-4E70-94A5-112E4512D4B2}" srcOrd="0" destOrd="0" presId="urn:microsoft.com/office/officeart/2005/8/layout/vList2"/>
    <dgm:cxn modelId="{36BBD3CE-762C-4B3E-B0A3-7770470C505E}" type="presOf" srcId="{AC6DE570-4AD2-4203-B600-880F60B29B87}" destId="{6523D681-D0A6-4278-9C96-D523AB917512}" srcOrd="0" destOrd="0" presId="urn:microsoft.com/office/officeart/2005/8/layout/vList2"/>
    <dgm:cxn modelId="{B907AF19-F1C7-4A7E-A5F2-39B15AFF5B20}" type="presParOf" srcId="{6523D681-D0A6-4278-9C96-D523AB917512}" destId="{CBF1AB50-A3BB-445C-BC68-05D10A3C0360}" srcOrd="0" destOrd="0" presId="urn:microsoft.com/office/officeart/2005/8/layout/vList2"/>
    <dgm:cxn modelId="{28AE0A40-5E41-4089-8E9B-EF00CD6E7532}" type="presParOf" srcId="{6523D681-D0A6-4278-9C96-D523AB917512}" destId="{3550D65D-5015-4F4F-8553-57E9B7EBBBDD}" srcOrd="1" destOrd="0" presId="urn:microsoft.com/office/officeart/2005/8/layout/vList2"/>
    <dgm:cxn modelId="{8827CF2F-4A26-42A4-A1E0-14FB4ADE57A8}" type="presParOf" srcId="{6523D681-D0A6-4278-9C96-D523AB917512}" destId="{A8BF98F7-B574-4E70-94A5-112E4512D4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280D0-9070-45E9-A543-E5AFD17FDA93}">
      <dsp:nvSpPr>
        <dsp:cNvPr id="0" name=""/>
        <dsp:cNvSpPr/>
      </dsp:nvSpPr>
      <dsp:spPr>
        <a:xfrm>
          <a:off x="0" y="25190"/>
          <a:ext cx="7568854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Huge volume of news available on web</a:t>
          </a:r>
        </a:p>
      </dsp:txBody>
      <dsp:txXfrm>
        <a:off x="38784" y="63974"/>
        <a:ext cx="7491286" cy="716935"/>
      </dsp:txXfrm>
    </dsp:sp>
    <dsp:sp modelId="{4AD73AF7-EA52-4EBF-84D2-99AA6AB9C8EB}">
      <dsp:nvSpPr>
        <dsp:cNvPr id="0" name=""/>
        <dsp:cNvSpPr/>
      </dsp:nvSpPr>
      <dsp:spPr>
        <a:xfrm>
          <a:off x="0" y="877293"/>
          <a:ext cx="7568854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management has a cost</a:t>
          </a:r>
        </a:p>
      </dsp:txBody>
      <dsp:txXfrm>
        <a:off x="38784" y="916077"/>
        <a:ext cx="7491286" cy="716935"/>
      </dsp:txXfrm>
    </dsp:sp>
    <dsp:sp modelId="{F896E6D1-41B2-4AE3-A4B4-C13A38B69223}">
      <dsp:nvSpPr>
        <dsp:cNvPr id="0" name=""/>
        <dsp:cNvSpPr/>
      </dsp:nvSpPr>
      <dsp:spPr>
        <a:xfrm>
          <a:off x="0" y="1729396"/>
          <a:ext cx="7568854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a way to automatically categorize a news title</a:t>
          </a:r>
        </a:p>
      </dsp:txBody>
      <dsp:txXfrm>
        <a:off x="38784" y="1768180"/>
        <a:ext cx="7491286" cy="716935"/>
      </dsp:txXfrm>
    </dsp:sp>
    <dsp:sp modelId="{4636D11C-1293-4C1F-A400-F206F6B1AF72}">
      <dsp:nvSpPr>
        <dsp:cNvPr id="0" name=""/>
        <dsp:cNvSpPr/>
      </dsp:nvSpPr>
      <dsp:spPr>
        <a:xfrm>
          <a:off x="0" y="2581500"/>
          <a:ext cx="7568854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Natural Language Processing (NLP) can be used</a:t>
          </a:r>
        </a:p>
      </dsp:txBody>
      <dsp:txXfrm>
        <a:off x="38784" y="2620284"/>
        <a:ext cx="7491286" cy="716935"/>
      </dsp:txXfrm>
    </dsp:sp>
    <dsp:sp modelId="{95A6CAFB-2222-4EB9-94EC-BB725E4E621C}">
      <dsp:nvSpPr>
        <dsp:cNvPr id="0" name=""/>
        <dsp:cNvSpPr/>
      </dsp:nvSpPr>
      <dsp:spPr>
        <a:xfrm>
          <a:off x="0" y="3433603"/>
          <a:ext cx="7568854" cy="7945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Numerous techniques available for classifying news title using machine learning (ML)</a:t>
          </a:r>
        </a:p>
      </dsp:txBody>
      <dsp:txXfrm>
        <a:off x="38784" y="3472387"/>
        <a:ext cx="7491286" cy="716935"/>
      </dsp:txXfrm>
    </dsp:sp>
    <dsp:sp modelId="{0DDF4AEB-DB7F-4192-9718-2E10A27544C1}">
      <dsp:nvSpPr>
        <dsp:cNvPr id="0" name=""/>
        <dsp:cNvSpPr/>
      </dsp:nvSpPr>
      <dsp:spPr>
        <a:xfrm>
          <a:off x="0" y="4285706"/>
          <a:ext cx="7568854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Finding best possible pair of word embedding &amp; ML classifier is necessary</a:t>
          </a:r>
        </a:p>
      </dsp:txBody>
      <dsp:txXfrm>
        <a:off x="38784" y="4324490"/>
        <a:ext cx="7491286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AB50-A3BB-445C-BC68-05D10A3C0360}">
      <dsp:nvSpPr>
        <dsp:cNvPr id="0" name=""/>
        <dsp:cNvSpPr/>
      </dsp:nvSpPr>
      <dsp:spPr>
        <a:xfrm>
          <a:off x="0" y="432048"/>
          <a:ext cx="7416824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How efficiently trained ML models can </a:t>
          </a:r>
          <a:r>
            <a:rPr lang="en-US" sz="2400" b="1" kern="1200" dirty="0"/>
            <a:t>predict</a:t>
          </a:r>
          <a:r>
            <a:rPr lang="en-US" sz="2400" kern="1200" dirty="0"/>
            <a:t> the news categories by </a:t>
          </a:r>
          <a:r>
            <a:rPr lang="en-US" sz="2400" kern="1200" dirty="0" err="1"/>
            <a:t>analysing</a:t>
          </a:r>
          <a:r>
            <a:rPr lang="en-US" sz="2400" kern="1200" dirty="0"/>
            <a:t> news titles? </a:t>
          </a:r>
        </a:p>
      </dsp:txBody>
      <dsp:txXfrm>
        <a:off x="59399" y="491447"/>
        <a:ext cx="7298026" cy="1098002"/>
      </dsp:txXfrm>
    </dsp:sp>
    <dsp:sp modelId="{A8BF98F7-B574-4E70-94A5-112E4512D4B2}">
      <dsp:nvSpPr>
        <dsp:cNvPr id="0" name=""/>
        <dsp:cNvSpPr/>
      </dsp:nvSpPr>
      <dsp:spPr>
        <a:xfrm>
          <a:off x="0" y="2880321"/>
          <a:ext cx="7416824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/>
              <a:ea typeface="+mn-ea"/>
              <a:cs typeface="+mn-cs"/>
            </a:rPr>
            <a:t>2. Can </a:t>
          </a:r>
          <a:r>
            <a:rPr lang="en-US" sz="2400" b="1" kern="1200">
              <a:latin typeface="Calibri"/>
              <a:ea typeface="+mn-ea"/>
              <a:cs typeface="+mn-cs"/>
            </a:rPr>
            <a:t>prediction-based</a:t>
          </a:r>
          <a:r>
            <a:rPr lang="en-US" sz="2400" kern="1200">
              <a:latin typeface="Calibri"/>
              <a:ea typeface="+mn-ea"/>
              <a:cs typeface="+mn-cs"/>
            </a:rPr>
            <a:t> word embeddings improvise the result over traditional </a:t>
          </a:r>
          <a:r>
            <a:rPr lang="en-US" sz="2400" b="1" kern="1200">
              <a:latin typeface="Calibri"/>
              <a:ea typeface="+mn-ea"/>
              <a:cs typeface="+mn-cs"/>
            </a:rPr>
            <a:t>frequency-based </a:t>
          </a:r>
          <a:r>
            <a:rPr lang="en-US" sz="2400" b="0" i="0" kern="1200">
              <a:latin typeface="Calibri"/>
              <a:ea typeface="+mn-ea"/>
              <a:cs typeface="+mn-cs"/>
            </a:rPr>
            <a:t>embeddings</a:t>
          </a:r>
          <a:r>
            <a:rPr lang="en-US" sz="2400" kern="1200">
              <a:latin typeface="Calibri"/>
              <a:ea typeface="+mn-ea"/>
              <a:cs typeface="+mn-cs"/>
            </a:rPr>
            <a:t>?</a:t>
          </a:r>
          <a:endParaRPr lang="en-US" sz="2400" kern="1200" dirty="0">
            <a:latin typeface="Calibri"/>
            <a:ea typeface="+mn-ea"/>
            <a:cs typeface="+mn-cs"/>
          </a:endParaRPr>
        </a:p>
      </dsp:txBody>
      <dsp:txXfrm>
        <a:off x="59399" y="2939720"/>
        <a:ext cx="7298026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7C6C-78EA-4A82-BDF4-F9222E658CB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19593-FB1F-4609-8F7A-05D897DA0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5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ED17D-D60F-480A-85E8-D8E87EDBD666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2CE4-9EF9-471F-9C96-7D7A1E7580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1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9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3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64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is a company with small size and located in Dublin. They make and sell electric appliances like adapters, modem etc.</a:t>
            </a:r>
          </a:p>
          <a:p>
            <a:pPr marL="228600" indent="-228600">
              <a:buAutoNum type="arabicPeriod"/>
            </a:pPr>
            <a:r>
              <a:rPr lang="en-US" dirty="0"/>
              <a:t>They have their own website plus they sell their electric products on amazon hence deal with lots of data.</a:t>
            </a:r>
          </a:p>
          <a:p>
            <a:pPr marL="228600" indent="-228600">
              <a:buAutoNum type="arabicPeriod"/>
            </a:pPr>
            <a:r>
              <a:rPr lang="en-US" dirty="0"/>
              <a:t>It’s a startup hence they can’t manage such huge data so some kind of data management is essential.</a:t>
            </a:r>
          </a:p>
          <a:p>
            <a:pPr marL="228600" indent="-228600">
              <a:buAutoNum type="arabicPeriod"/>
            </a:pPr>
            <a:r>
              <a:rPr lang="en-US" dirty="0"/>
              <a:t>They were needed some technique which decides the importance of data hence decision can be taken on data storage.</a:t>
            </a:r>
          </a:p>
          <a:p>
            <a:pPr marL="228600" indent="-228600">
              <a:buAutoNum type="arabicPeriod"/>
            </a:pPr>
            <a:r>
              <a:rPr lang="en-US" dirty="0"/>
              <a:t>This research will help them in the evaluation of crucial data.</a:t>
            </a:r>
          </a:p>
          <a:p>
            <a:pPr marL="228600" indent="-228600">
              <a:buAutoNum type="arabicPeriod"/>
            </a:pPr>
            <a:r>
              <a:rPr lang="en-US" dirty="0"/>
              <a:t>Single use case only taken as this research is 1</a:t>
            </a:r>
            <a:r>
              <a:rPr lang="en-US" baseline="30000" dirty="0"/>
              <a:t>st</a:t>
            </a:r>
            <a:r>
              <a:rPr lang="en-US" dirty="0"/>
              <a:t> only.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5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4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0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1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6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34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9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0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3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one or two dimension like:</a:t>
            </a:r>
          </a:p>
          <a:p>
            <a:pPr marL="228600" indent="-228600">
              <a:buAutoNum type="arabicPeriod"/>
            </a:pPr>
            <a:r>
              <a:rPr lang="en-US" dirty="0"/>
              <a:t>Volume- More volume more important</a:t>
            </a:r>
          </a:p>
          <a:p>
            <a:pPr marL="228600" indent="-228600">
              <a:buAutoNum type="arabicPeriod"/>
            </a:pPr>
            <a:r>
              <a:rPr lang="en-US" dirty="0"/>
              <a:t>Security- If data is more secured it must be important. 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 datasets using 8 dimension my tool can say which dataset is more valued.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9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98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12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EBB5556-3DBC-433A-94E3-1BE2721B930C}" type="slidenum">
              <a:rPr lang="en-IE" altLang="en-US" sz="1200" smtClean="0"/>
              <a:pPr/>
              <a:t>26</a:t>
            </a:fld>
            <a:endParaRPr lang="en-I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069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EBB5556-3DBC-433A-94E3-1BE2721B930C}" type="slidenum">
              <a:rPr lang="en-IE" altLang="en-US" sz="1200" smtClean="0"/>
              <a:pPr/>
              <a:t>27</a:t>
            </a:fld>
            <a:endParaRPr lang="en-I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1050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EBB5556-3DBC-433A-94E3-1BE2721B930C}" type="slidenum">
              <a:rPr lang="en-IE" altLang="en-US" sz="1200" smtClean="0"/>
              <a:pPr/>
              <a:t>28</a:t>
            </a:fld>
            <a:endParaRPr lang="en-IE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130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8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4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2CE4-9EF9-471F-9C96-7D7A1E7580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1A16-7D6A-4098-87F0-2817514A8B1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7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139136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F05-3D99-40C5-8AD0-021DD2190A3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55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B507-BF96-4A44-A4AA-93429CE128E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139136" cy="1008459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32CF-BC35-4E20-A4FF-864B432A3D3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9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6D0-A6AF-40C5-A1A5-F0C97F83AB6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9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139136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364A-14F2-42B6-A2CB-3DAD681D0AB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4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3EBD-DAB0-4C3F-993D-77540856482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39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139136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70DF-6AB3-4D01-89B3-DF1B1FB2BFE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81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50E-34A8-476C-B321-706CE663C7A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89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5220-6D8B-49CB-A445-B682F3348CE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6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ptbanner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546B-235E-44DB-9DF7-726F2EBA939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4" descr="DCU_Brand_Col_Neg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15888"/>
            <a:ext cx="1135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90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488E-C900-4E1D-9DB6-897FA8D46C8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0BB1-0164-4110-AB11-8673C46A4C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458200" cy="1440160"/>
          </a:xfrm>
        </p:spPr>
        <p:txBody>
          <a:bodyPr>
            <a:noAutofit/>
          </a:bodyPr>
          <a:lstStyle/>
          <a:p>
            <a:br>
              <a:rPr lang="en-IN" sz="3200" b="0" i="0" u="none" strike="noStrike" baseline="0" dirty="0">
                <a:solidFill>
                  <a:srgbClr val="000000"/>
                </a:solidFill>
              </a:rPr>
            </a:br>
            <a:r>
              <a:rPr lang="en-US" sz="3200" b="0" i="0" u="none" strike="noStrike" baseline="0" dirty="0"/>
              <a:t>Design of a Decision System for Topic Prediction from News Titles </a:t>
            </a:r>
            <a:endParaRPr lang="en-US" sz="3200" dirty="0">
              <a:ea typeface="Helvetica Neue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F478AE-F57B-A942-8BDC-C13FBB4D821E}"/>
              </a:ext>
            </a:extLst>
          </p:cNvPr>
          <p:cNvSpPr txBox="1">
            <a:spLocks/>
          </p:cNvSpPr>
          <p:nvPr/>
        </p:nvSpPr>
        <p:spPr bwMode="auto">
          <a:xfrm>
            <a:off x="-108520" y="6262290"/>
            <a:ext cx="2304256" cy="4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baseline="30000" dirty="0">
                <a:solidFill>
                  <a:schemeClr val="tx1"/>
                </a:solidFill>
                <a:ea typeface="Helvetica Neue"/>
              </a:rPr>
              <a:t>3rd Sept 2020</a:t>
            </a:r>
            <a:endParaRPr lang="en-IE" sz="2000" dirty="0">
              <a:solidFill>
                <a:schemeClr val="tx1"/>
              </a:solidFill>
              <a:ea typeface="Helvetica Neue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D95934-8BE2-45E5-9E5D-50F4F44AFB80}"/>
              </a:ext>
            </a:extLst>
          </p:cNvPr>
          <p:cNvSpPr txBox="1">
            <a:spLocks/>
          </p:cNvSpPr>
          <p:nvPr/>
        </p:nvSpPr>
        <p:spPr>
          <a:xfrm>
            <a:off x="399293" y="3212976"/>
            <a:ext cx="4297351" cy="2959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Nihar Sudhanshu Limaye 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Student Number :- 18210876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Email :- nihar.limaye3@mail.dcu.ie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0F656-A432-4A43-9B4F-0376F0E896BE}"/>
              </a:ext>
            </a:extLst>
          </p:cNvPr>
          <p:cNvSpPr txBox="1"/>
          <p:nvPr/>
        </p:nvSpPr>
        <p:spPr>
          <a:xfrm>
            <a:off x="4689744" y="3521659"/>
            <a:ext cx="4531747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Supervisor: </a:t>
            </a:r>
            <a:r>
              <a:rPr lang="en-IN" sz="2000" dirty="0"/>
              <a:t>Dr. Yvette Graham </a:t>
            </a:r>
          </a:p>
          <a:p>
            <a:r>
              <a:rPr lang="en-US" sz="2000" dirty="0"/>
              <a:t>Email: </a:t>
            </a:r>
            <a:r>
              <a:rPr lang="en-IN" sz="2000" dirty="0"/>
              <a:t>yvette.graham@computing.dcu.ie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58B90-615E-4BEA-B0E6-D2DB0CF8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1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2AD2-F909-4128-B5EE-A1DB56FC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	System Components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E280C-5D95-4221-8B6C-564B660B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B4C6E5-A611-4BA9-B32C-C7BA93DDB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37549"/>
              </p:ext>
            </p:extLst>
          </p:nvPr>
        </p:nvGraphicFramePr>
        <p:xfrm>
          <a:off x="539551" y="1772816"/>
          <a:ext cx="8027400" cy="3944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3335">
                  <a:extLst>
                    <a:ext uri="{9D8B030D-6E8A-4147-A177-3AD203B41FA5}">
                      <a16:colId xmlns:a16="http://schemas.microsoft.com/office/drawing/2014/main" val="4238214842"/>
                    </a:ext>
                  </a:extLst>
                </a:gridCol>
                <a:gridCol w="1547625">
                  <a:extLst>
                    <a:ext uri="{9D8B030D-6E8A-4147-A177-3AD203B41FA5}">
                      <a16:colId xmlns:a16="http://schemas.microsoft.com/office/drawing/2014/main" val="1508855969"/>
                    </a:ext>
                  </a:extLst>
                </a:gridCol>
                <a:gridCol w="1605480">
                  <a:extLst>
                    <a:ext uri="{9D8B030D-6E8A-4147-A177-3AD203B41FA5}">
                      <a16:colId xmlns:a16="http://schemas.microsoft.com/office/drawing/2014/main" val="1394125822"/>
                    </a:ext>
                  </a:extLst>
                </a:gridCol>
                <a:gridCol w="1605480">
                  <a:extLst>
                    <a:ext uri="{9D8B030D-6E8A-4147-A177-3AD203B41FA5}">
                      <a16:colId xmlns:a16="http://schemas.microsoft.com/office/drawing/2014/main" val="4038146775"/>
                    </a:ext>
                  </a:extLst>
                </a:gridCol>
                <a:gridCol w="1605480">
                  <a:extLst>
                    <a:ext uri="{9D8B030D-6E8A-4147-A177-3AD203B41FA5}">
                      <a16:colId xmlns:a16="http://schemas.microsoft.com/office/drawing/2014/main" val="1024686878"/>
                    </a:ext>
                  </a:extLst>
                </a:gridCol>
              </a:tblGrid>
              <a:tr h="4513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Components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04535"/>
                  </a:ext>
                </a:extLst>
              </a:tr>
              <a:tr h="8995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Cleaning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formatting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Removal of duplicates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Removal of blank/missing entries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2584712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Data Transformation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Tokenization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Stop Word removal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Label Encoding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Lemmatization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1863197"/>
                  </a:ext>
                </a:extLst>
              </a:tr>
              <a:tr h="4884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</a:rPr>
                        <a:t>Feature Extraction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Number of words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Merge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Padding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7229887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Word Embedding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Frequency-based embedding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Prediction based embedding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4565641"/>
                  </a:ext>
                </a:extLst>
              </a:tr>
              <a:tr h="8995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Machine Learning Classifier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Naive Bayes (NBC)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Logistic regression (LR)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Stochastic Gradient Descent (SGD)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Networks (NN)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26321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DB3583-14DA-42BF-B6D8-7B9066B960A9}"/>
              </a:ext>
            </a:extLst>
          </p:cNvPr>
          <p:cNvSpPr txBox="1"/>
          <p:nvPr/>
        </p:nvSpPr>
        <p:spPr>
          <a:xfrm>
            <a:off x="3239852" y="6048573"/>
            <a:ext cx="26642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3. System Components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500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Evaluation Metrics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F2E9D-FE74-47C8-9ED0-0F10FDE0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24744"/>
            <a:ext cx="8712968" cy="5524723"/>
          </a:xfrm>
        </p:spPr>
        <p:txBody>
          <a:bodyPr>
            <a:noAutofit/>
          </a:bodyPr>
          <a:lstStyle/>
          <a:p>
            <a:pPr algn="just"/>
            <a:r>
              <a:rPr lang="en-US" sz="1900" b="1" i="0" u="none" strike="noStrike" baseline="0" dirty="0"/>
              <a:t>Accuracy</a:t>
            </a:r>
            <a:r>
              <a:rPr lang="en-US" sz="1900" b="0" i="0" u="none" strike="noStrike" baseline="0" dirty="0"/>
              <a:t>: The accuracy metric measures the ratio of correct predictions over the total number of instances evaluated [22]</a:t>
            </a:r>
          </a:p>
          <a:p>
            <a:pPr algn="just"/>
            <a:r>
              <a:rPr lang="en-US" sz="1900" b="1" i="0" u="none" strike="noStrike" baseline="0" dirty="0"/>
              <a:t>Precision</a:t>
            </a:r>
            <a:r>
              <a:rPr lang="en-US" sz="1900" b="0" i="0" u="none" strike="noStrike" baseline="0" dirty="0"/>
              <a:t>: Precision is used to measure the positive patterns that are correctly predicted from the total predicted patterns in a positive class [22]</a:t>
            </a:r>
          </a:p>
          <a:p>
            <a:pPr algn="just"/>
            <a:r>
              <a:rPr lang="en-US" sz="1900" b="1" i="0" u="none" strike="noStrike" baseline="0" dirty="0"/>
              <a:t>Recall</a:t>
            </a:r>
            <a:r>
              <a:rPr lang="en-US" sz="1900" b="0" i="0" u="none" strike="noStrike" baseline="0" dirty="0"/>
              <a:t>: Recall is used to measure the fraction of positive patterns that are correctly classified [22]. </a:t>
            </a:r>
          </a:p>
          <a:p>
            <a:pPr algn="just"/>
            <a:r>
              <a:rPr lang="en-US" sz="1900" b="1" i="0" u="none" strike="noStrike" baseline="0" dirty="0"/>
              <a:t>F1-Score</a:t>
            </a:r>
            <a:r>
              <a:rPr lang="en-US" sz="1900" b="0" i="0" u="none" strike="noStrike" baseline="0" dirty="0"/>
              <a:t>: This metric represents the harmonic mean between recall and precision values [22]. </a:t>
            </a:r>
          </a:p>
          <a:p>
            <a:pPr algn="just"/>
            <a:r>
              <a:rPr lang="en-US" sz="1900" b="1" i="0" u="none" strike="noStrike" baseline="0" dirty="0"/>
              <a:t>Cohen’s kappa</a:t>
            </a:r>
            <a:r>
              <a:rPr lang="en-US" sz="1900" b="0" i="0" u="none" strike="noStrike" baseline="0" dirty="0"/>
              <a:t>: A score that expresses the level of agreement between two annotators on a classification problem [22] </a:t>
            </a:r>
          </a:p>
          <a:p>
            <a:pPr algn="just"/>
            <a:r>
              <a:rPr lang="en-US" sz="1900" b="1" i="0" u="none" strike="noStrike" baseline="0" dirty="0"/>
              <a:t>Balanced Accuracy</a:t>
            </a:r>
            <a:r>
              <a:rPr lang="en-US" sz="1900" b="0" i="0" u="none" strike="noStrike" baseline="0" dirty="0"/>
              <a:t>: It is the average recall obtained in each class </a:t>
            </a:r>
          </a:p>
          <a:p>
            <a:pPr algn="just"/>
            <a:r>
              <a:rPr lang="en-US" sz="1900" b="1" i="0" u="none" strike="noStrike" baseline="0" dirty="0"/>
              <a:t>Matthews correlation coefficient (MCC): </a:t>
            </a:r>
          </a:p>
          <a:p>
            <a:pPr lvl="1" algn="just"/>
            <a:r>
              <a:rPr lang="en-US" sz="1900" dirty="0"/>
              <a:t>Measures the q</a:t>
            </a:r>
            <a:r>
              <a:rPr lang="en-US" sz="1900" b="0" i="0" u="none" strike="noStrike" baseline="0" dirty="0"/>
              <a:t>uality of binary and multiclass classifications [21]</a:t>
            </a:r>
          </a:p>
          <a:p>
            <a:pPr lvl="1" algn="just"/>
            <a:r>
              <a:rPr lang="en-US" sz="1900" b="0" i="0" u="none" strike="noStrike" baseline="0" dirty="0"/>
              <a:t>It takes into account true and false positives and negatives and is generally regarded as a balanced measure used for classes that are of very different sizes</a:t>
            </a:r>
            <a:endParaRPr lang="en-IN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D95C6-5512-40A0-802E-0CBC27D3BAC7}"/>
              </a:ext>
            </a:extLst>
          </p:cNvPr>
          <p:cNvSpPr txBox="1"/>
          <p:nvPr/>
        </p:nvSpPr>
        <p:spPr>
          <a:xfrm>
            <a:off x="539552" y="6211669"/>
            <a:ext cx="792088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 dirty="0"/>
              <a:t>[21] </a:t>
            </a:r>
            <a:r>
              <a:rPr lang="en-US" sz="900" b="0" i="0" u="none" strike="noStrike" baseline="0" dirty="0" err="1"/>
              <a:t>Jurman</a:t>
            </a:r>
            <a:r>
              <a:rPr lang="en-US" sz="900" b="0" i="0" u="none" strike="noStrike" baseline="0" dirty="0"/>
              <a:t>, G., </a:t>
            </a:r>
            <a:r>
              <a:rPr lang="en-US" sz="900" b="0" i="0" u="none" strike="noStrike" baseline="0" dirty="0" err="1"/>
              <a:t>Riccadonna</a:t>
            </a:r>
            <a:r>
              <a:rPr lang="en-US" sz="900" b="0" i="0" u="none" strike="noStrike" baseline="0" dirty="0"/>
              <a:t>, S. and </a:t>
            </a:r>
            <a:r>
              <a:rPr lang="en-US" sz="900" b="0" i="0" u="none" strike="noStrike" baseline="0" dirty="0" err="1"/>
              <a:t>Furlanello</a:t>
            </a:r>
            <a:r>
              <a:rPr lang="en-US" sz="900" b="0" i="0" u="none" strike="noStrike" baseline="0" dirty="0"/>
              <a:t>, C., 2012. A comparison of MCC and CEN error measures in multi-class prediction. </a:t>
            </a:r>
            <a:r>
              <a:rPr lang="en-US" sz="900" b="0" i="0" u="none" strike="noStrike" baseline="0" dirty="0" err="1"/>
              <a:t>PloS</a:t>
            </a:r>
            <a:r>
              <a:rPr lang="en-US" sz="900" b="0" i="0" u="none" strike="noStrike" baseline="0" dirty="0"/>
              <a:t> one, 7(8), p.e41882. </a:t>
            </a:r>
          </a:p>
          <a:p>
            <a:r>
              <a:rPr lang="en-IN" sz="900" b="0" i="0" u="none" strike="noStrike" baseline="0" dirty="0"/>
              <a:t>[22] </a:t>
            </a:r>
            <a:r>
              <a:rPr lang="en-IN" sz="900" b="0" i="0" u="none" strike="noStrike" baseline="0" dirty="0" err="1"/>
              <a:t>Sokolova</a:t>
            </a:r>
            <a:r>
              <a:rPr lang="en-IN" sz="900" b="0" i="0" u="none" strike="noStrike" baseline="0" dirty="0"/>
              <a:t>, M., </a:t>
            </a:r>
            <a:r>
              <a:rPr lang="en-IN" sz="900" b="0" i="0" u="none" strike="noStrike" baseline="0" dirty="0" err="1"/>
              <a:t>Japkowicz</a:t>
            </a:r>
            <a:r>
              <a:rPr lang="en-IN" sz="900" b="0" i="0" u="none" strike="noStrike" baseline="0" dirty="0"/>
              <a:t>, N. and </a:t>
            </a:r>
            <a:r>
              <a:rPr lang="en-IN" sz="900" b="0" i="0" u="none" strike="noStrike" baseline="0" dirty="0" err="1"/>
              <a:t>Szpakowicz</a:t>
            </a:r>
            <a:r>
              <a:rPr lang="en-IN" sz="900" b="0" i="0" u="none" strike="noStrike" baseline="0" dirty="0"/>
              <a:t>, S., 2006, December. Beyond accuracy, F-score and ROC: a family of discriminant measures for performance evaluation. In Australasian joint conference on artificial intelligence (pp. 1015-1021). Springer, Berlin, Heidelberg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18988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7501C7-D00D-4A86-89ED-BBFE597A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1" y="1124744"/>
            <a:ext cx="8856985" cy="5400599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C99432-CA83-4E00-97DE-DCA01493CF1A}"/>
              </a:ext>
            </a:extLst>
          </p:cNvPr>
          <p:cNvSpPr/>
          <p:nvPr/>
        </p:nvSpPr>
        <p:spPr>
          <a:xfrm>
            <a:off x="2919431" y="170295"/>
            <a:ext cx="3233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>
                <a:solidFill>
                  <a:schemeClr val="bg1"/>
                </a:solidFill>
                <a:latin typeface="+mj-lt"/>
              </a:rPr>
              <a:t>Experiment 1</a:t>
            </a:r>
            <a:endParaRPr lang="en-I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0BAB60-B36E-4D5A-89F9-F3E9BA2C4C32}"/>
              </a:ext>
            </a:extLst>
          </p:cNvPr>
          <p:cNvSpPr/>
          <p:nvPr/>
        </p:nvSpPr>
        <p:spPr>
          <a:xfrm>
            <a:off x="3347864" y="1432322"/>
            <a:ext cx="2448272" cy="10801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Frequency Based Embeddings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0F2FE-E654-416A-B27A-B8E2D08C65B1}"/>
              </a:ext>
            </a:extLst>
          </p:cNvPr>
          <p:cNvSpPr/>
          <p:nvPr/>
        </p:nvSpPr>
        <p:spPr>
          <a:xfrm>
            <a:off x="323528" y="4437112"/>
            <a:ext cx="1296144" cy="7200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NBC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3332B-7609-4290-915D-D9EF970C4FBC}"/>
              </a:ext>
            </a:extLst>
          </p:cNvPr>
          <p:cNvSpPr/>
          <p:nvPr/>
        </p:nvSpPr>
        <p:spPr>
          <a:xfrm>
            <a:off x="3959439" y="4447493"/>
            <a:ext cx="1296144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B4B00-052E-4963-A351-1C77AF8E3A2C}"/>
              </a:ext>
            </a:extLst>
          </p:cNvPr>
          <p:cNvSpPr/>
          <p:nvPr/>
        </p:nvSpPr>
        <p:spPr>
          <a:xfrm>
            <a:off x="7439546" y="4456619"/>
            <a:ext cx="1296144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SGD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281BF6-2187-425C-81AB-1CF06A80521D}"/>
              </a:ext>
            </a:extLst>
          </p:cNvPr>
          <p:cNvSpPr/>
          <p:nvPr/>
        </p:nvSpPr>
        <p:spPr>
          <a:xfrm>
            <a:off x="3311859" y="2846457"/>
            <a:ext cx="2592287" cy="34486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NLTK ,</a:t>
            </a:r>
            <a:r>
              <a:rPr lang="en-US" sz="1400" dirty="0" err="1"/>
              <a:t>SpaCy</a:t>
            </a:r>
            <a:r>
              <a:rPr lang="en-US" sz="1400" dirty="0"/>
              <a:t>, </a:t>
            </a:r>
            <a:r>
              <a:rPr lang="en-US" sz="1400" dirty="0" err="1"/>
              <a:t>Lemmatizer</a:t>
            </a:r>
            <a:r>
              <a:rPr lang="en-US" sz="1400" dirty="0"/>
              <a:t>, </a:t>
            </a:r>
            <a:r>
              <a:rPr lang="en-US" sz="1400" dirty="0" err="1"/>
              <a:t>Ngram</a:t>
            </a:r>
            <a:endParaRPr lang="en-IN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6A8531-0566-4D26-B1A0-EAAE337935AB}"/>
              </a:ext>
            </a:extLst>
          </p:cNvPr>
          <p:cNvCxnSpPr>
            <a:cxnSpLocks/>
          </p:cNvCxnSpPr>
          <p:nvPr/>
        </p:nvCxnSpPr>
        <p:spPr>
          <a:xfrm flipH="1">
            <a:off x="4607511" y="2564904"/>
            <a:ext cx="491" cy="25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4FD92B-30B9-4DBA-B4C9-40D1EEAD745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71600" y="3018891"/>
            <a:ext cx="2340260" cy="141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FE7B0-FE28-413B-BCC7-A8BE3D66C4C8}"/>
              </a:ext>
            </a:extLst>
          </p:cNvPr>
          <p:cNvCxnSpPr>
            <a:stCxn id="34" idx="2"/>
            <a:endCxn id="5" idx="0"/>
          </p:cNvCxnSpPr>
          <p:nvPr/>
        </p:nvCxnSpPr>
        <p:spPr>
          <a:xfrm flipH="1">
            <a:off x="4607511" y="3191326"/>
            <a:ext cx="492" cy="125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CAE537-937D-46BD-9FFB-6660F4857859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904146" y="3018892"/>
            <a:ext cx="2183472" cy="14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6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 of Exp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E491D0-9F2F-4D33-93AE-424552C8F024}"/>
              </a:ext>
            </a:extLst>
          </p:cNvPr>
          <p:cNvSpPr txBox="1">
            <a:spLocks/>
          </p:cNvSpPr>
          <p:nvPr/>
        </p:nvSpPr>
        <p:spPr>
          <a:xfrm>
            <a:off x="179512" y="4725143"/>
            <a:ext cx="8784976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4AA4B4-BE59-403D-977E-1F2A6E257127}"/>
              </a:ext>
            </a:extLst>
          </p:cNvPr>
          <p:cNvSpPr txBox="1">
            <a:spLocks/>
          </p:cNvSpPr>
          <p:nvPr/>
        </p:nvSpPr>
        <p:spPr>
          <a:xfrm>
            <a:off x="251520" y="4407799"/>
            <a:ext cx="8712968" cy="2276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Performed with a different combination of methods and machine learning classifiers NTLK and </a:t>
            </a:r>
            <a:r>
              <a:rPr lang="en-US" sz="1800" dirty="0" err="1"/>
              <a:t>SpaCy</a:t>
            </a:r>
            <a:r>
              <a:rPr lang="en-US" sz="1800" dirty="0"/>
              <a:t> both are NLP libraries of python</a:t>
            </a:r>
          </a:p>
          <a:p>
            <a:pPr algn="just"/>
            <a:r>
              <a:rPr lang="en-US" sz="1800" dirty="0"/>
              <a:t>Lemmatize reduces the inflected words properly ensuring the root word belongs to the language</a:t>
            </a:r>
          </a:p>
          <a:p>
            <a:pPr algn="just"/>
            <a:r>
              <a:rPr lang="en-US" sz="1800" dirty="0"/>
              <a:t>Results show that NLTK + </a:t>
            </a:r>
            <a:r>
              <a:rPr lang="en-US" sz="1800" dirty="0" err="1"/>
              <a:t>lemmatizer</a:t>
            </a:r>
            <a:r>
              <a:rPr lang="en-US" sz="1800" dirty="0"/>
              <a:t> + </a:t>
            </a:r>
            <a:r>
              <a:rPr lang="en-US" sz="1800" dirty="0" err="1"/>
              <a:t>Ngram</a:t>
            </a:r>
            <a:r>
              <a:rPr lang="en-US" sz="1800" dirty="0"/>
              <a:t> produced the highest score amongst other combination</a:t>
            </a:r>
          </a:p>
          <a:p>
            <a:pPr algn="just"/>
            <a:r>
              <a:rPr lang="en-US" sz="1800" dirty="0"/>
              <a:t>TF – IDF and Count Vectorizer performed well with SGD rather than LR, NBC</a:t>
            </a:r>
            <a:endParaRPr lang="en-IN" sz="1800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AF1630E-9356-48D0-ADB3-DBE788D92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190911"/>
              </p:ext>
            </p:extLst>
          </p:nvPr>
        </p:nvGraphicFramePr>
        <p:xfrm>
          <a:off x="467544" y="1340768"/>
          <a:ext cx="8219256" cy="266429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01248">
                  <a:extLst>
                    <a:ext uri="{9D8B030D-6E8A-4147-A177-3AD203B41FA5}">
                      <a16:colId xmlns:a16="http://schemas.microsoft.com/office/drawing/2014/main" val="3342061403"/>
                    </a:ext>
                  </a:extLst>
                </a:gridCol>
                <a:gridCol w="638912">
                  <a:extLst>
                    <a:ext uri="{9D8B030D-6E8A-4147-A177-3AD203B41FA5}">
                      <a16:colId xmlns:a16="http://schemas.microsoft.com/office/drawing/2014/main" val="4058512677"/>
                    </a:ext>
                  </a:extLst>
                </a:gridCol>
                <a:gridCol w="989431">
                  <a:extLst>
                    <a:ext uri="{9D8B030D-6E8A-4147-A177-3AD203B41FA5}">
                      <a16:colId xmlns:a16="http://schemas.microsoft.com/office/drawing/2014/main" val="1766089766"/>
                    </a:ext>
                  </a:extLst>
                </a:gridCol>
                <a:gridCol w="954785">
                  <a:extLst>
                    <a:ext uri="{9D8B030D-6E8A-4147-A177-3AD203B41FA5}">
                      <a16:colId xmlns:a16="http://schemas.microsoft.com/office/drawing/2014/main" val="3078796145"/>
                    </a:ext>
                  </a:extLst>
                </a:gridCol>
                <a:gridCol w="699405">
                  <a:extLst>
                    <a:ext uri="{9D8B030D-6E8A-4147-A177-3AD203B41FA5}">
                      <a16:colId xmlns:a16="http://schemas.microsoft.com/office/drawing/2014/main" val="3130467439"/>
                    </a:ext>
                  </a:extLst>
                </a:gridCol>
                <a:gridCol w="827095">
                  <a:extLst>
                    <a:ext uri="{9D8B030D-6E8A-4147-A177-3AD203B41FA5}">
                      <a16:colId xmlns:a16="http://schemas.microsoft.com/office/drawing/2014/main" val="43506007"/>
                    </a:ext>
                  </a:extLst>
                </a:gridCol>
                <a:gridCol w="827095">
                  <a:extLst>
                    <a:ext uri="{9D8B030D-6E8A-4147-A177-3AD203B41FA5}">
                      <a16:colId xmlns:a16="http://schemas.microsoft.com/office/drawing/2014/main" val="334383975"/>
                    </a:ext>
                  </a:extLst>
                </a:gridCol>
                <a:gridCol w="827095">
                  <a:extLst>
                    <a:ext uri="{9D8B030D-6E8A-4147-A177-3AD203B41FA5}">
                      <a16:colId xmlns:a16="http://schemas.microsoft.com/office/drawing/2014/main" val="2656779069"/>
                    </a:ext>
                  </a:extLst>
                </a:gridCol>
                <a:gridCol w="827095">
                  <a:extLst>
                    <a:ext uri="{9D8B030D-6E8A-4147-A177-3AD203B41FA5}">
                      <a16:colId xmlns:a16="http://schemas.microsoft.com/office/drawing/2014/main" val="399609000"/>
                    </a:ext>
                  </a:extLst>
                </a:gridCol>
                <a:gridCol w="827095">
                  <a:extLst>
                    <a:ext uri="{9D8B030D-6E8A-4147-A177-3AD203B41FA5}">
                      <a16:colId xmlns:a16="http://schemas.microsoft.com/office/drawing/2014/main" val="3548683140"/>
                    </a:ext>
                  </a:extLst>
                </a:gridCol>
              </a:tblGrid>
              <a:tr h="377617"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Method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ML Classifiers Precision values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634"/>
                  </a:ext>
                </a:extLst>
              </a:tr>
              <a:tr h="377617"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TF - IDF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Count Vectorizer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27544"/>
                  </a:ext>
                </a:extLst>
              </a:tr>
              <a:tr h="68180"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NBC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SGD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NBC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SGD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2519180"/>
                  </a:ext>
                </a:extLst>
              </a:tr>
              <a:tr h="708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NLTK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Spacy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Lemmatize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Ngram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37525"/>
                  </a:ext>
                </a:extLst>
              </a:tr>
              <a:tr h="377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93.18%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94.76%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93.24%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93.09%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94.50%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94.00%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5792220"/>
                  </a:ext>
                </a:extLst>
              </a:tr>
              <a:tr h="377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92.74%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94.73%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93.21%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93.08%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94.27%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93.72%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48362"/>
                  </a:ext>
                </a:extLst>
              </a:tr>
              <a:tr h="377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91.85%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93.95%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93.28%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91.85%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93.37%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93.43%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20249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CAFFAF4-B7B2-4078-AE87-8760B27E65DB}"/>
              </a:ext>
            </a:extLst>
          </p:cNvPr>
          <p:cNvSpPr txBox="1"/>
          <p:nvPr/>
        </p:nvSpPr>
        <p:spPr>
          <a:xfrm>
            <a:off x="3059832" y="4059444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4. Frequency based embeddings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9710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7501C7-D00D-4A86-89ED-BBFE597A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507" y="1156734"/>
            <a:ext cx="8856985" cy="5530972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C99432-CA83-4E00-97DE-DCA01493CF1A}"/>
              </a:ext>
            </a:extLst>
          </p:cNvPr>
          <p:cNvSpPr/>
          <p:nvPr/>
        </p:nvSpPr>
        <p:spPr>
          <a:xfrm>
            <a:off x="2919431" y="170295"/>
            <a:ext cx="3233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>
                <a:solidFill>
                  <a:schemeClr val="bg1"/>
                </a:solidFill>
                <a:latin typeface="+mj-lt"/>
              </a:rPr>
              <a:t>Experiment 2</a:t>
            </a:r>
            <a:endParaRPr lang="en-I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0BAB60-B36E-4D5A-89F9-F3E9BA2C4C32}"/>
              </a:ext>
            </a:extLst>
          </p:cNvPr>
          <p:cNvSpPr/>
          <p:nvPr/>
        </p:nvSpPr>
        <p:spPr>
          <a:xfrm>
            <a:off x="3347864" y="1432322"/>
            <a:ext cx="2448272" cy="10801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Based Embeddings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0F2FE-E654-416A-B27A-B8E2D08C65B1}"/>
              </a:ext>
            </a:extLst>
          </p:cNvPr>
          <p:cNvSpPr/>
          <p:nvPr/>
        </p:nvSpPr>
        <p:spPr>
          <a:xfrm>
            <a:off x="395032" y="5341227"/>
            <a:ext cx="1296144" cy="7200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NBC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3332B-7609-4290-915D-D9EF970C4FBC}"/>
              </a:ext>
            </a:extLst>
          </p:cNvPr>
          <p:cNvSpPr/>
          <p:nvPr/>
        </p:nvSpPr>
        <p:spPr>
          <a:xfrm>
            <a:off x="3953990" y="5370565"/>
            <a:ext cx="1296144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B4B00-052E-4963-A351-1C77AF8E3A2C}"/>
              </a:ext>
            </a:extLst>
          </p:cNvPr>
          <p:cNvSpPr/>
          <p:nvPr/>
        </p:nvSpPr>
        <p:spPr>
          <a:xfrm>
            <a:off x="7259254" y="5370565"/>
            <a:ext cx="1296144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SGD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281BF6-2187-425C-81AB-1CF06A80521D}"/>
              </a:ext>
            </a:extLst>
          </p:cNvPr>
          <p:cNvSpPr/>
          <p:nvPr/>
        </p:nvSpPr>
        <p:spPr>
          <a:xfrm>
            <a:off x="3347864" y="4255204"/>
            <a:ext cx="2592287" cy="34486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NLTK ,</a:t>
            </a:r>
            <a:r>
              <a:rPr lang="en-US" sz="1400" dirty="0" err="1"/>
              <a:t>SpaCy</a:t>
            </a:r>
            <a:r>
              <a:rPr lang="en-US" sz="1400" dirty="0"/>
              <a:t>, </a:t>
            </a:r>
            <a:r>
              <a:rPr lang="en-US" sz="1400" dirty="0" err="1"/>
              <a:t>Lemmatizer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84755-8B08-414C-BFC2-C4A143D6F29E}"/>
              </a:ext>
            </a:extLst>
          </p:cNvPr>
          <p:cNvSpPr/>
          <p:nvPr/>
        </p:nvSpPr>
        <p:spPr>
          <a:xfrm>
            <a:off x="539552" y="2778105"/>
            <a:ext cx="223224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 Embeddings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74807-B881-41EB-95D2-4A49D65D92CF}"/>
              </a:ext>
            </a:extLst>
          </p:cNvPr>
          <p:cNvSpPr/>
          <p:nvPr/>
        </p:nvSpPr>
        <p:spPr>
          <a:xfrm>
            <a:off x="6372202" y="2778105"/>
            <a:ext cx="223224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Pre-Trained Embeddings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4E387-AAAF-44E0-AAD1-19F7C79B28C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547664" y="1972382"/>
            <a:ext cx="1800200" cy="80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878ECC-848D-4D8D-BF9F-C04E02F357EE}"/>
              </a:ext>
            </a:extLst>
          </p:cNvPr>
          <p:cNvCxnSpPr>
            <a:cxnSpLocks/>
            <a:stCxn id="2" idx="6"/>
            <a:endCxn id="8" idx="0"/>
          </p:cNvCxnSpPr>
          <p:nvPr/>
        </p:nvCxnSpPr>
        <p:spPr>
          <a:xfrm>
            <a:off x="5796136" y="1972382"/>
            <a:ext cx="1692190" cy="80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E20736-FE72-43FC-9E84-245F8400EDEF}"/>
              </a:ext>
            </a:extLst>
          </p:cNvPr>
          <p:cNvCxnSpPr>
            <a:cxnSpLocks/>
          </p:cNvCxnSpPr>
          <p:nvPr/>
        </p:nvCxnSpPr>
        <p:spPr>
          <a:xfrm>
            <a:off x="1655676" y="3533231"/>
            <a:ext cx="1692188" cy="89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34190-F04E-44FD-9309-725B747CFA7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48536" y="3498185"/>
            <a:ext cx="1539790" cy="9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19A55D-470B-4E7C-828C-D4312AB1337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602062" y="4600073"/>
            <a:ext cx="0" cy="77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7097E5-95BF-4EEA-91A3-220990DEAA5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13538" y="4600073"/>
            <a:ext cx="2645716" cy="113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1657CF-12A8-407B-A41F-3D60E4CF736A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691176" y="4600073"/>
            <a:ext cx="2910884" cy="110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0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 of Exp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51CE7FC-0A9D-4D79-B893-8664EF2F7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860562"/>
              </p:ext>
            </p:extLst>
          </p:nvPr>
        </p:nvGraphicFramePr>
        <p:xfrm>
          <a:off x="101582" y="1234656"/>
          <a:ext cx="8922709" cy="21943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97547">
                  <a:extLst>
                    <a:ext uri="{9D8B030D-6E8A-4147-A177-3AD203B41FA5}">
                      <a16:colId xmlns:a16="http://schemas.microsoft.com/office/drawing/2014/main" val="873459020"/>
                    </a:ext>
                  </a:extLst>
                </a:gridCol>
                <a:gridCol w="597547">
                  <a:extLst>
                    <a:ext uri="{9D8B030D-6E8A-4147-A177-3AD203B41FA5}">
                      <a16:colId xmlns:a16="http://schemas.microsoft.com/office/drawing/2014/main" val="700447208"/>
                    </a:ext>
                  </a:extLst>
                </a:gridCol>
                <a:gridCol w="980942">
                  <a:extLst>
                    <a:ext uri="{9D8B030D-6E8A-4147-A177-3AD203B41FA5}">
                      <a16:colId xmlns:a16="http://schemas.microsoft.com/office/drawing/2014/main" val="3723493283"/>
                    </a:ext>
                  </a:extLst>
                </a:gridCol>
                <a:gridCol w="699661">
                  <a:extLst>
                    <a:ext uri="{9D8B030D-6E8A-4147-A177-3AD203B41FA5}">
                      <a16:colId xmlns:a16="http://schemas.microsoft.com/office/drawing/2014/main" val="3724740102"/>
                    </a:ext>
                  </a:extLst>
                </a:gridCol>
                <a:gridCol w="1028303">
                  <a:extLst>
                    <a:ext uri="{9D8B030D-6E8A-4147-A177-3AD203B41FA5}">
                      <a16:colId xmlns:a16="http://schemas.microsoft.com/office/drawing/2014/main" val="2899840982"/>
                    </a:ext>
                  </a:extLst>
                </a:gridCol>
                <a:gridCol w="699086">
                  <a:extLst>
                    <a:ext uri="{9D8B030D-6E8A-4147-A177-3AD203B41FA5}">
                      <a16:colId xmlns:a16="http://schemas.microsoft.com/office/drawing/2014/main" val="4250101413"/>
                    </a:ext>
                  </a:extLst>
                </a:gridCol>
                <a:gridCol w="804120">
                  <a:extLst>
                    <a:ext uri="{9D8B030D-6E8A-4147-A177-3AD203B41FA5}">
                      <a16:colId xmlns:a16="http://schemas.microsoft.com/office/drawing/2014/main" val="877783945"/>
                    </a:ext>
                  </a:extLst>
                </a:gridCol>
                <a:gridCol w="771833">
                  <a:extLst>
                    <a:ext uri="{9D8B030D-6E8A-4147-A177-3AD203B41FA5}">
                      <a16:colId xmlns:a16="http://schemas.microsoft.com/office/drawing/2014/main" val="3658365260"/>
                    </a:ext>
                  </a:extLst>
                </a:gridCol>
                <a:gridCol w="1150208">
                  <a:extLst>
                    <a:ext uri="{9D8B030D-6E8A-4147-A177-3AD203B41FA5}">
                      <a16:colId xmlns:a16="http://schemas.microsoft.com/office/drawing/2014/main" val="3805950616"/>
                    </a:ext>
                  </a:extLst>
                </a:gridCol>
                <a:gridCol w="796731">
                  <a:extLst>
                    <a:ext uri="{9D8B030D-6E8A-4147-A177-3AD203B41FA5}">
                      <a16:colId xmlns:a16="http://schemas.microsoft.com/office/drawing/2014/main" val="3566938457"/>
                    </a:ext>
                  </a:extLst>
                </a:gridCol>
                <a:gridCol w="796731">
                  <a:extLst>
                    <a:ext uri="{9D8B030D-6E8A-4147-A177-3AD203B41FA5}">
                      <a16:colId xmlns:a16="http://schemas.microsoft.com/office/drawing/2014/main" val="2831194124"/>
                    </a:ext>
                  </a:extLst>
                </a:gridCol>
              </a:tblGrid>
              <a:tr h="402396"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Method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ML Classifiers Precision values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02257"/>
                  </a:ext>
                </a:extLst>
              </a:tr>
              <a:tr h="512105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FastText</a:t>
                      </a:r>
                      <a:r>
                        <a:rPr lang="en-IN" sz="1600" u="none" strike="noStrike" dirty="0">
                          <a:effectLst/>
                        </a:rPr>
                        <a:t> </a:t>
                      </a:r>
                      <a:r>
                        <a:rPr lang="en-IN" sz="1600" u="none" strike="noStrike" dirty="0" err="1">
                          <a:effectLst/>
                        </a:rPr>
                        <a:t>PreTrained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FastText Custom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Word2Vec PreTrained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Word2Vec Custom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97608"/>
                  </a:ext>
                </a:extLst>
              </a:tr>
              <a:tr h="72655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SGD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SGD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SGD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SGD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2306056"/>
                  </a:ext>
                </a:extLst>
              </a:tr>
              <a:tr h="4023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NLTK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Spacy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Lemmatize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93209"/>
                  </a:ext>
                </a:extLst>
              </a:tr>
              <a:tr h="4023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85.33%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85.48%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82.87%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83.13%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84.43%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85.47%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82.47%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83.45%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0543777"/>
                  </a:ext>
                </a:extLst>
              </a:tr>
              <a:tr h="4023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84.41%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84.36%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83.37%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83.36%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85.21%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84.49%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84.26%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83.95%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3355470"/>
                  </a:ext>
                </a:extLst>
              </a:tr>
            </a:tbl>
          </a:graphicData>
        </a:graphic>
      </p:graphicFrame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039CBE0-B932-4BBE-A281-B00CEAC8E87A}"/>
              </a:ext>
            </a:extLst>
          </p:cNvPr>
          <p:cNvSpPr txBox="1">
            <a:spLocks/>
          </p:cNvSpPr>
          <p:nvPr/>
        </p:nvSpPr>
        <p:spPr>
          <a:xfrm>
            <a:off x="245599" y="3949001"/>
            <a:ext cx="8778692" cy="2772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Similar methodology as experiment 1 but with prediction based embeddings &amp; ML classifiers</a:t>
            </a:r>
          </a:p>
          <a:p>
            <a:pPr algn="just"/>
            <a:r>
              <a:rPr lang="en-US" sz="1800" dirty="0"/>
              <a:t>Custom and Pre-trained embeddings are used</a:t>
            </a:r>
          </a:p>
          <a:p>
            <a:pPr algn="just"/>
            <a:r>
              <a:rPr lang="en-US" sz="1800" dirty="0"/>
              <a:t>Custom embeddings considered the same dataset to form embeddings </a:t>
            </a:r>
          </a:p>
          <a:p>
            <a:pPr algn="just"/>
            <a:r>
              <a:rPr lang="en-US" sz="1800" dirty="0"/>
              <a:t>Pre-trained embeddings were developed on different dataset previously and the same has been used for feature extraction</a:t>
            </a:r>
          </a:p>
          <a:p>
            <a:pPr algn="just"/>
            <a:r>
              <a:rPr lang="en-US" sz="1800" dirty="0"/>
              <a:t>Pre-trained embeddings go hand in hand with LR and Custom embeddings with SGD</a:t>
            </a:r>
          </a:p>
          <a:p>
            <a:pPr algn="just"/>
            <a:r>
              <a:rPr lang="en-US" sz="1800" dirty="0"/>
              <a:t>NBC doesn’t support negative vectors hence not included with prediction based embeddings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28616-14FE-47BB-9C42-78E49A6AE4D8}"/>
              </a:ext>
            </a:extLst>
          </p:cNvPr>
          <p:cNvSpPr txBox="1"/>
          <p:nvPr/>
        </p:nvSpPr>
        <p:spPr>
          <a:xfrm>
            <a:off x="3059832" y="3533970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5. Prediction based embeddings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4523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7501C7-D00D-4A86-89ED-BBFE597A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6883" y="1196752"/>
            <a:ext cx="8856985" cy="5400599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C99432-CA83-4E00-97DE-DCA01493CF1A}"/>
              </a:ext>
            </a:extLst>
          </p:cNvPr>
          <p:cNvSpPr/>
          <p:nvPr/>
        </p:nvSpPr>
        <p:spPr>
          <a:xfrm>
            <a:off x="2919431" y="170295"/>
            <a:ext cx="3233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>
                <a:solidFill>
                  <a:schemeClr val="bg1"/>
                </a:solidFill>
                <a:latin typeface="+mj-lt"/>
              </a:rPr>
              <a:t>Experiment 3</a:t>
            </a:r>
            <a:endParaRPr lang="en-I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0F2FE-E654-416A-B27A-B8E2D08C65B1}"/>
              </a:ext>
            </a:extLst>
          </p:cNvPr>
          <p:cNvSpPr/>
          <p:nvPr/>
        </p:nvSpPr>
        <p:spPr>
          <a:xfrm>
            <a:off x="7020272" y="2350204"/>
            <a:ext cx="1368152" cy="72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281BF6-2187-425C-81AB-1CF06A80521D}"/>
              </a:ext>
            </a:extLst>
          </p:cNvPr>
          <p:cNvSpPr/>
          <p:nvPr/>
        </p:nvSpPr>
        <p:spPr>
          <a:xfrm>
            <a:off x="3779912" y="4266019"/>
            <a:ext cx="2592287" cy="34486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NLTK ,</a:t>
            </a:r>
            <a:r>
              <a:rPr lang="en-US" sz="1400" dirty="0" err="1"/>
              <a:t>SpaCy</a:t>
            </a:r>
            <a:r>
              <a:rPr lang="en-US" sz="1400" dirty="0"/>
              <a:t>, </a:t>
            </a:r>
            <a:r>
              <a:rPr lang="en-US" sz="1400" dirty="0" err="1"/>
              <a:t>Lemmatizer</a:t>
            </a:r>
            <a:r>
              <a:rPr lang="en-US" sz="1400" dirty="0"/>
              <a:t>, </a:t>
            </a:r>
            <a:r>
              <a:rPr lang="en-US" sz="1400" dirty="0" err="1"/>
              <a:t>Ngram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67A5-8B6C-4E02-88EE-24CBDEF2E47B}"/>
              </a:ext>
            </a:extLst>
          </p:cNvPr>
          <p:cNvSpPr/>
          <p:nvPr/>
        </p:nvSpPr>
        <p:spPr>
          <a:xfrm>
            <a:off x="1343956" y="4078414"/>
            <a:ext cx="1296144" cy="720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F2EE7-0D9F-4E77-AF7C-CE899EC2FEC9}"/>
              </a:ext>
            </a:extLst>
          </p:cNvPr>
          <p:cNvSpPr/>
          <p:nvPr/>
        </p:nvSpPr>
        <p:spPr>
          <a:xfrm>
            <a:off x="4139952" y="2242854"/>
            <a:ext cx="1549406" cy="934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D4CAE-A920-4599-BF68-93195AE0C649}"/>
              </a:ext>
            </a:extLst>
          </p:cNvPr>
          <p:cNvSpPr/>
          <p:nvPr/>
        </p:nvSpPr>
        <p:spPr>
          <a:xfrm>
            <a:off x="1340020" y="2350204"/>
            <a:ext cx="1296144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6BD1C1-E71A-47F6-84E8-FD31B4147BF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636164" y="2710244"/>
            <a:ext cx="150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7A8942-4743-484B-BD09-9051A866E7DF}"/>
              </a:ext>
            </a:extLst>
          </p:cNvPr>
          <p:cNvCxnSpPr>
            <a:endCxn id="4" idx="1"/>
          </p:cNvCxnSpPr>
          <p:nvPr/>
        </p:nvCxnSpPr>
        <p:spPr>
          <a:xfrm>
            <a:off x="5724128" y="2708920"/>
            <a:ext cx="1296144" cy="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1F9130-85BE-4A98-85DE-8AE19FD95F8E}"/>
              </a:ext>
            </a:extLst>
          </p:cNvPr>
          <p:cNvCxnSpPr>
            <a:stCxn id="4" idx="2"/>
          </p:cNvCxnSpPr>
          <p:nvPr/>
        </p:nvCxnSpPr>
        <p:spPr>
          <a:xfrm rot="5400000">
            <a:off x="6318547" y="3123319"/>
            <a:ext cx="1438836" cy="1332766"/>
          </a:xfrm>
          <a:prstGeom prst="bentConnector3">
            <a:avLst>
              <a:gd name="adj1" fmla="val 99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0FBB73-8A74-4C14-8C6C-34C595B5BD94}"/>
              </a:ext>
            </a:extLst>
          </p:cNvPr>
          <p:cNvCxnSpPr>
            <a:cxnSpLocks/>
            <a:stCxn id="34" idx="1"/>
            <a:endCxn id="8" idx="3"/>
          </p:cNvCxnSpPr>
          <p:nvPr/>
        </p:nvCxnSpPr>
        <p:spPr>
          <a:xfrm flipH="1">
            <a:off x="2640100" y="4438454"/>
            <a:ext cx="113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8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 of Exp 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039CBE0-B932-4BBE-A281-B00CEAC8E87A}"/>
              </a:ext>
            </a:extLst>
          </p:cNvPr>
          <p:cNvSpPr txBox="1">
            <a:spLocks/>
          </p:cNvSpPr>
          <p:nvPr/>
        </p:nvSpPr>
        <p:spPr>
          <a:xfrm>
            <a:off x="251520" y="4082157"/>
            <a:ext cx="8778692" cy="2639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Long short-term memory (LSTM) an artificial  recurrent neural network (RNN) architecture used in the field of deep learning</a:t>
            </a:r>
          </a:p>
          <a:p>
            <a:pPr algn="just"/>
            <a:r>
              <a:rPr lang="en-US" sz="1800" dirty="0"/>
              <a:t>Neural network (NN) a multilayer supervised algorithm</a:t>
            </a:r>
          </a:p>
          <a:p>
            <a:pPr algn="just"/>
            <a:r>
              <a:rPr lang="en-US" sz="1800" dirty="0"/>
              <a:t>Here I have used ‘</a:t>
            </a:r>
            <a:r>
              <a:rPr lang="en-US" sz="1800" dirty="0" err="1"/>
              <a:t>relu</a:t>
            </a:r>
            <a:r>
              <a:rPr lang="en-US" sz="1800" dirty="0"/>
              <a:t>’ activation and ‘</a:t>
            </a:r>
            <a:r>
              <a:rPr lang="en-US" sz="1800" dirty="0" err="1"/>
              <a:t>adam</a:t>
            </a:r>
            <a:r>
              <a:rPr lang="en-US" sz="1800" dirty="0"/>
              <a:t>’ solver [13]</a:t>
            </a:r>
          </a:p>
          <a:p>
            <a:pPr algn="just"/>
            <a:r>
              <a:rPr lang="en-US" sz="1800" dirty="0"/>
              <a:t>NLTK and a </a:t>
            </a:r>
            <a:r>
              <a:rPr lang="en-US" sz="1800" dirty="0" err="1"/>
              <a:t>lemmatizer</a:t>
            </a:r>
            <a:r>
              <a:rPr lang="en-US" sz="1800" dirty="0"/>
              <a:t> as preprocessing technique worked well with LSTM and achieved 94.95% precision</a:t>
            </a:r>
          </a:p>
          <a:p>
            <a:pPr algn="just"/>
            <a:r>
              <a:rPr lang="en-US" sz="1800" dirty="0"/>
              <a:t>Hyperparameter tuning is used to find best possible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28616-14FE-47BB-9C42-78E49A6AE4D8}"/>
              </a:ext>
            </a:extLst>
          </p:cNvPr>
          <p:cNvSpPr txBox="1"/>
          <p:nvPr/>
        </p:nvSpPr>
        <p:spPr>
          <a:xfrm>
            <a:off x="3244583" y="3437969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6. Neural Network</a:t>
            </a:r>
            <a:endParaRPr lang="en-IN" sz="1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2D7D70C-75A0-4939-8B0A-BEF470E28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14831"/>
              </p:ext>
            </p:extLst>
          </p:nvPr>
        </p:nvGraphicFramePr>
        <p:xfrm>
          <a:off x="868319" y="1556792"/>
          <a:ext cx="7776864" cy="17093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6246">
                  <a:extLst>
                    <a:ext uri="{9D8B030D-6E8A-4147-A177-3AD203B41FA5}">
                      <a16:colId xmlns:a16="http://schemas.microsoft.com/office/drawing/2014/main" val="123103105"/>
                    </a:ext>
                  </a:extLst>
                </a:gridCol>
                <a:gridCol w="891476">
                  <a:extLst>
                    <a:ext uri="{9D8B030D-6E8A-4147-A177-3AD203B41FA5}">
                      <a16:colId xmlns:a16="http://schemas.microsoft.com/office/drawing/2014/main" val="1133104265"/>
                    </a:ext>
                  </a:extLst>
                </a:gridCol>
                <a:gridCol w="1543776">
                  <a:extLst>
                    <a:ext uri="{9D8B030D-6E8A-4147-A177-3AD203B41FA5}">
                      <a16:colId xmlns:a16="http://schemas.microsoft.com/office/drawing/2014/main" val="1518343611"/>
                    </a:ext>
                  </a:extLst>
                </a:gridCol>
                <a:gridCol w="1000194">
                  <a:extLst>
                    <a:ext uri="{9D8B030D-6E8A-4147-A177-3AD203B41FA5}">
                      <a16:colId xmlns:a16="http://schemas.microsoft.com/office/drawing/2014/main" val="337607140"/>
                    </a:ext>
                  </a:extLst>
                </a:gridCol>
                <a:gridCol w="3515172">
                  <a:extLst>
                    <a:ext uri="{9D8B030D-6E8A-4147-A177-3AD203B41FA5}">
                      <a16:colId xmlns:a16="http://schemas.microsoft.com/office/drawing/2014/main" val="1633489485"/>
                    </a:ext>
                  </a:extLst>
                </a:gridCol>
              </a:tblGrid>
              <a:tr h="597302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Method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ML Classifiers Precision values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2135642"/>
                  </a:ext>
                </a:extLst>
              </a:tr>
              <a:tr h="63129"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LSTM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5733743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NLTK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Spacy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Lemmatize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Ngram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53823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94.95%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86951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94.35%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36607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5F77EE6-4907-44CE-90C8-D6933961DF86}"/>
              </a:ext>
            </a:extLst>
          </p:cNvPr>
          <p:cNvSpPr txBox="1"/>
          <p:nvPr/>
        </p:nvSpPr>
        <p:spPr>
          <a:xfrm>
            <a:off x="426368" y="6374622"/>
            <a:ext cx="829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 dirty="0"/>
              <a:t>[13] Li, C., Zhan, G. and Li, Z., 2018, October. News text classification based on improved Bi-LSTM-CNN. In 2018 9th International Conference on Information Technology in Medicine and Education (ITME) (pp. 890-893). IEEE. </a:t>
            </a:r>
          </a:p>
        </p:txBody>
      </p:sp>
    </p:spTree>
    <p:extLst>
      <p:ext uri="{BB962C8B-B14F-4D97-AF65-F5344CB8AC3E}">
        <p14:creationId xmlns:p14="http://schemas.microsoft.com/office/powerpoint/2010/main" val="269311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4692705-F93B-482F-B696-5F21466F2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34153"/>
            <a:ext cx="9084977" cy="53221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B1111-D72B-4A61-9D5E-D32EBB94CFE5}"/>
              </a:ext>
            </a:extLst>
          </p:cNvPr>
          <p:cNvSpPr txBox="1">
            <a:spLocks/>
          </p:cNvSpPr>
          <p:nvPr/>
        </p:nvSpPr>
        <p:spPr>
          <a:xfrm>
            <a:off x="1002432" y="-99279"/>
            <a:ext cx="7139136" cy="1008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>
                <a:solidFill>
                  <a:schemeClr val="bg1"/>
                </a:solidFill>
              </a:rPr>
              <a:t>Discussion 1</a:t>
            </a:r>
            <a:endParaRPr lang="en-IN" sz="4400" b="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8CDBC9-6C84-45EF-8367-78D27C1BAF37}"/>
              </a:ext>
            </a:extLst>
          </p:cNvPr>
          <p:cNvCxnSpPr/>
          <p:nvPr/>
        </p:nvCxnSpPr>
        <p:spPr>
          <a:xfrm flipV="1">
            <a:off x="7092280" y="1382251"/>
            <a:ext cx="76125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FFAAE34-A6FF-4225-BE08-C39E4310879A}"/>
              </a:ext>
            </a:extLst>
          </p:cNvPr>
          <p:cNvSpPr/>
          <p:nvPr/>
        </p:nvSpPr>
        <p:spPr>
          <a:xfrm>
            <a:off x="7853536" y="1157586"/>
            <a:ext cx="936104" cy="453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Best Pair</a:t>
            </a:r>
            <a:endParaRPr lang="en-I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17B1A-8652-410B-90AC-D954276213FF}"/>
              </a:ext>
            </a:extLst>
          </p:cNvPr>
          <p:cNvSpPr txBox="1"/>
          <p:nvPr/>
        </p:nvSpPr>
        <p:spPr>
          <a:xfrm>
            <a:off x="3131840" y="6431061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4. Embedding &amp; Classifier pair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2354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27F6B-37A0-4380-89FF-94344C53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435101"/>
            <a:ext cx="8784976" cy="492124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Custom word embeddings were used because most of the corpus words were not getting a match in pre-trained word embeddings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However, the score of custom embeddings are still poor to compare to pre-trained embeddings 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Pretrained Word2Vec and Pretrained </a:t>
            </a:r>
            <a:r>
              <a:rPr lang="en-US" sz="2000" dirty="0" err="1"/>
              <a:t>FastText</a:t>
            </a:r>
            <a:r>
              <a:rPr lang="en-US" sz="2000" dirty="0"/>
              <a:t> have an almost similar score  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TF-IDF and SGD provided best results on the news category dataset hence additional metrics used to evaluate the results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Count Vectorizer and SGD provided second best results on the news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B1111-D72B-4A61-9D5E-D32EBB94CFE5}"/>
              </a:ext>
            </a:extLst>
          </p:cNvPr>
          <p:cNvSpPr txBox="1">
            <a:spLocks/>
          </p:cNvSpPr>
          <p:nvPr/>
        </p:nvSpPr>
        <p:spPr>
          <a:xfrm>
            <a:off x="1002432" y="-99279"/>
            <a:ext cx="7139136" cy="1008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>
                <a:solidFill>
                  <a:schemeClr val="bg1"/>
                </a:solidFill>
              </a:rPr>
              <a:t>Discussion 2</a:t>
            </a:r>
            <a:endParaRPr lang="en-IN" sz="4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9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4022-ACF7-2E44-B7EC-893DECEF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6633"/>
            <a:ext cx="7139136" cy="1008459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Project Motivation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1F3598A-6ED3-4F39-9FBE-CDE96D706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629773"/>
              </p:ext>
            </p:extLst>
          </p:nvPr>
        </p:nvGraphicFramePr>
        <p:xfrm>
          <a:off x="749546" y="1412776"/>
          <a:ext cx="7568854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30618-F43B-4A5D-A9FC-7564B8AE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8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B1111-D72B-4A61-9D5E-D32EBB94CFE5}"/>
              </a:ext>
            </a:extLst>
          </p:cNvPr>
          <p:cNvSpPr txBox="1">
            <a:spLocks/>
          </p:cNvSpPr>
          <p:nvPr/>
        </p:nvSpPr>
        <p:spPr>
          <a:xfrm>
            <a:off x="1002432" y="-99279"/>
            <a:ext cx="7139136" cy="1008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>
                <a:solidFill>
                  <a:schemeClr val="bg1"/>
                </a:solidFill>
              </a:rPr>
              <a:t>Evaluation 1</a:t>
            </a:r>
            <a:endParaRPr lang="en-IN" sz="4400" b="0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01964B-368F-4D64-BCDB-36DD7C57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92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Additional evaluation metrics for the top scorer pair of ML classifiers and word embedding in each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DC7EBF-E2F5-410D-9357-BA9DC51D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40093"/>
              </p:ext>
            </p:extLst>
          </p:nvPr>
        </p:nvGraphicFramePr>
        <p:xfrm>
          <a:off x="683568" y="2428400"/>
          <a:ext cx="7488832" cy="2870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28779423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0873088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81283697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8771303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615750595"/>
                    </a:ext>
                  </a:extLst>
                </a:gridCol>
              </a:tblGrid>
              <a:tr h="9566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Word Embedding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ML Classifier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Balanced Accuracy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Cohen Kappa Score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Matthews correlation coefficient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9340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Count Vectorizer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SGD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94.79%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93.06%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93.07%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4652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TF IDF Vectorizer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SGD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94.85%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92.20%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92.20%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0482869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Pre Trained </a:t>
                      </a:r>
                      <a:r>
                        <a:rPr lang="en-IN" sz="1600" u="none" strike="noStrike" dirty="0" err="1">
                          <a:effectLst/>
                        </a:rPr>
                        <a:t>FastText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LR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85.25%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80.35%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80.35%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1327819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Pre Trained Word2Vec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LR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84.57%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79.44%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79.44%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801837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Custom </a:t>
                      </a:r>
                      <a:r>
                        <a:rPr lang="en-IN" sz="1600" u="none" strike="noStrike" dirty="0" err="1">
                          <a:effectLst/>
                        </a:rPr>
                        <a:t>FastText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SGD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82.88%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77.24%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69347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Word2Vec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SGD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3278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CBA262-E1BE-430E-9582-F422B85C450F}"/>
              </a:ext>
            </a:extLst>
          </p:cNvPr>
          <p:cNvSpPr txBox="1"/>
          <p:nvPr/>
        </p:nvSpPr>
        <p:spPr>
          <a:xfrm>
            <a:off x="3059832" y="5422900"/>
            <a:ext cx="2664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7. Additional Evaluation Metrics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7659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B1111-D72B-4A61-9D5E-D32EBB94CFE5}"/>
              </a:ext>
            </a:extLst>
          </p:cNvPr>
          <p:cNvSpPr txBox="1">
            <a:spLocks/>
          </p:cNvSpPr>
          <p:nvPr/>
        </p:nvSpPr>
        <p:spPr>
          <a:xfrm>
            <a:off x="1002432" y="-99279"/>
            <a:ext cx="7139136" cy="1008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>
                <a:solidFill>
                  <a:schemeClr val="bg1"/>
                </a:solidFill>
              </a:rPr>
              <a:t>Evaluation 2</a:t>
            </a:r>
            <a:endParaRPr lang="en-IN" sz="4400" b="0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01964B-368F-4D64-BCDB-36DD7C57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92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Also the best pair in the analysis is TF-IDF and SGD classifier hence the confusion matrix and classification report is analyzed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B9F4F-6A8F-43A4-A506-5675EAE7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1" y="2528162"/>
            <a:ext cx="4015691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BCDAE-B2AE-4814-9195-6410D6F41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528163"/>
            <a:ext cx="4716114" cy="3286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3B89D5-4F30-4361-B674-B4545CB1F425}"/>
              </a:ext>
            </a:extLst>
          </p:cNvPr>
          <p:cNvSpPr txBox="1"/>
          <p:nvPr/>
        </p:nvSpPr>
        <p:spPr>
          <a:xfrm>
            <a:off x="899592" y="6035738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2. Confusion Matrix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1EC5B-2A0B-4E74-9AA7-A3688E302947}"/>
              </a:ext>
            </a:extLst>
          </p:cNvPr>
          <p:cNvSpPr txBox="1"/>
          <p:nvPr/>
        </p:nvSpPr>
        <p:spPr>
          <a:xfrm>
            <a:off x="5117234" y="6062910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3. Classification Report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379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Error Analysis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F2E9D-FE74-47C8-9ED0-0F10FDE0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>
            <a:normAutofit/>
          </a:bodyPr>
          <a:lstStyle/>
          <a:p>
            <a:r>
              <a:rPr lang="en-US" sz="2100" dirty="0"/>
              <a:t>News category prediction done on the news randomly picked from the web</a:t>
            </a:r>
          </a:p>
          <a:p>
            <a:r>
              <a:rPr lang="en-US" sz="2100" dirty="0"/>
              <a:t>Prediction based embeddings provided accurate category and scored 4/4 whereas Frequency based embeddings provided 2/4</a:t>
            </a:r>
          </a:p>
          <a:p>
            <a:endParaRPr lang="en-US" sz="2100" dirty="0"/>
          </a:p>
          <a:p>
            <a:endParaRPr lang="en-IN" sz="21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7BD4B7-B547-42D4-B15E-B120E94D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968"/>
              </p:ext>
            </p:extLst>
          </p:nvPr>
        </p:nvGraphicFramePr>
        <p:xfrm>
          <a:off x="457200" y="2708920"/>
          <a:ext cx="8363272" cy="369846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505915">
                  <a:extLst>
                    <a:ext uri="{9D8B030D-6E8A-4147-A177-3AD203B41FA5}">
                      <a16:colId xmlns:a16="http://schemas.microsoft.com/office/drawing/2014/main" val="614924835"/>
                    </a:ext>
                  </a:extLst>
                </a:gridCol>
                <a:gridCol w="1331856">
                  <a:extLst>
                    <a:ext uri="{9D8B030D-6E8A-4147-A177-3AD203B41FA5}">
                      <a16:colId xmlns:a16="http://schemas.microsoft.com/office/drawing/2014/main" val="3084135557"/>
                    </a:ext>
                  </a:extLst>
                </a:gridCol>
                <a:gridCol w="1782336">
                  <a:extLst>
                    <a:ext uri="{9D8B030D-6E8A-4147-A177-3AD203B41FA5}">
                      <a16:colId xmlns:a16="http://schemas.microsoft.com/office/drawing/2014/main" val="2192142946"/>
                    </a:ext>
                  </a:extLst>
                </a:gridCol>
                <a:gridCol w="1743165">
                  <a:extLst>
                    <a:ext uri="{9D8B030D-6E8A-4147-A177-3AD203B41FA5}">
                      <a16:colId xmlns:a16="http://schemas.microsoft.com/office/drawing/2014/main" val="3980541543"/>
                    </a:ext>
                  </a:extLst>
                </a:gridCol>
              </a:tblGrid>
              <a:tr h="1232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True Category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Category Predicted by Frequency based embedding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Category Predicted by Prediction based embedding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4845057"/>
                  </a:ext>
                </a:extLst>
              </a:tr>
              <a:tr h="6164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Samsung to pay Apple $539 million in iPhone patent case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Business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Science &amp; Technology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Business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0016081"/>
                  </a:ext>
                </a:extLst>
              </a:tr>
              <a:tr h="6164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Microsoft invests in skills initiative for 25m people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Science &amp; Technology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Business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Science &amp; Technology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14424"/>
                  </a:ext>
                </a:extLst>
              </a:tr>
              <a:tr h="6164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 of 6,666 abortions carried out under new legislation last 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Health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Health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Health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9989515"/>
                  </a:ext>
                </a:extLst>
              </a:tr>
              <a:tr h="6164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12 family getaways in Ireland this summer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Entertainment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Entertainment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Entertainment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68444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F7FD1B-B79D-4081-97D0-843D3DDF111E}"/>
              </a:ext>
            </a:extLst>
          </p:cNvPr>
          <p:cNvSpPr txBox="1"/>
          <p:nvPr/>
        </p:nvSpPr>
        <p:spPr>
          <a:xfrm>
            <a:off x="3306688" y="6469521"/>
            <a:ext cx="26642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6. Error Analysis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454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F2E9D-FE74-47C8-9ED0-0F10FDE0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190332"/>
          </a:xfrm>
        </p:spPr>
        <p:txBody>
          <a:bodyPr>
            <a:noAutofit/>
          </a:bodyPr>
          <a:lstStyle/>
          <a:p>
            <a:pPr algn="just"/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2000" b="0" i="0" u="none" strike="noStrike" baseline="0" dirty="0"/>
              <a:t>[12] Used TF-IDF along with SGD to classify Bangla news articles by testing on 9,127 news articles managed 93.86% precision</a:t>
            </a:r>
          </a:p>
          <a:p>
            <a:pPr algn="just"/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2000" b="0" i="0" u="none" strike="noStrike" baseline="0" dirty="0"/>
              <a:t>This research referred techniques mentioned in [12] but performs experiments on the English news title dataset by implementing TF-IDF SGD, a </a:t>
            </a:r>
            <a:r>
              <a:rPr lang="en-US" sz="2000" b="0" i="0" u="none" strike="noStrike" baseline="0" dirty="0" err="1"/>
              <a:t>lemmatizer</a:t>
            </a:r>
            <a:r>
              <a:rPr lang="en-US" sz="2000" b="0" i="0" u="none" strike="noStrike" baseline="0" dirty="0"/>
              <a:t>, and n-gram to score 94.76% precision</a:t>
            </a:r>
            <a:endParaRPr lang="en-US" sz="2000" dirty="0"/>
          </a:p>
          <a:p>
            <a:pPr algn="just"/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2000" b="0" i="0" u="none" strike="noStrike" baseline="0" dirty="0"/>
              <a:t>[5] achieved 95% accuracy with supervised news classifier (SNC) method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0" i="0" u="none" strike="noStrike" baseline="0" dirty="0"/>
              <a:t>However, this research with the balanced dataset used n-gram technique of [5] to reach 94.76% by implementing TF-IDF, SGD, a </a:t>
            </a:r>
            <a:r>
              <a:rPr lang="en-US" sz="2000" b="0" i="0" u="none" strike="noStrike" baseline="0" dirty="0" err="1"/>
              <a:t>lemmatizer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FFD21-0A34-4A4A-9A45-6C4225A49E5E}"/>
              </a:ext>
            </a:extLst>
          </p:cNvPr>
          <p:cNvSpPr txBox="1"/>
          <p:nvPr/>
        </p:nvSpPr>
        <p:spPr>
          <a:xfrm>
            <a:off x="264334" y="6015749"/>
            <a:ext cx="878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b="0" i="0" u="none" strike="noStrike" baseline="0" dirty="0"/>
              <a:t>[5] </a:t>
            </a:r>
            <a:r>
              <a:rPr lang="en-IN" sz="900" b="0" i="0" u="none" strike="noStrike" baseline="0" dirty="0" err="1"/>
              <a:t>Akritidis</a:t>
            </a:r>
            <a:r>
              <a:rPr lang="en-IN" sz="900" b="0" i="0" u="none" strike="noStrike" baseline="0" dirty="0"/>
              <a:t>, L., </a:t>
            </a:r>
            <a:r>
              <a:rPr lang="en-IN" sz="900" b="0" i="0" u="none" strike="noStrike" baseline="0" dirty="0" err="1"/>
              <a:t>Fevgas</a:t>
            </a:r>
            <a:r>
              <a:rPr lang="en-IN" sz="900" b="0" i="0" u="none" strike="noStrike" baseline="0" dirty="0"/>
              <a:t>, A., </a:t>
            </a:r>
            <a:r>
              <a:rPr lang="en-IN" sz="900" b="0" i="0" u="none" strike="noStrike" baseline="0" dirty="0" err="1"/>
              <a:t>Bozanis</a:t>
            </a:r>
            <a:r>
              <a:rPr lang="en-IN" sz="900" b="0" i="0" u="none" strike="noStrike" baseline="0" dirty="0"/>
              <a:t>, P. and </a:t>
            </a:r>
            <a:r>
              <a:rPr lang="en-IN" sz="900" b="0" i="0" u="none" strike="noStrike" baseline="0" dirty="0" err="1"/>
              <a:t>Alamaniotis</a:t>
            </a:r>
            <a:r>
              <a:rPr lang="en-IN" sz="900" b="0" i="0" u="none" strike="noStrike" baseline="0" dirty="0"/>
              <a:t>, M., 2019, July. A Self-Pruning Classification Model for News. In 2019 10th International Conference on Information, Intelligence, Systems, and Applications (IISA) (pp. 1-6). IEEE.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48F03-4B79-4FB5-B7B5-BCE967663AC2}"/>
              </a:ext>
            </a:extLst>
          </p:cNvPr>
          <p:cNvSpPr txBox="1"/>
          <p:nvPr/>
        </p:nvSpPr>
        <p:spPr>
          <a:xfrm>
            <a:off x="251520" y="6385081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b="0" i="0" u="none" strike="noStrike" baseline="0" dirty="0"/>
              <a:t>[12] Kabir, F., Siddique, S., Kotwal, M.R.A. and Huda, M.N., 2015, March. Bangla text document categorization using stochastic gradient descent (</a:t>
            </a:r>
            <a:r>
              <a:rPr lang="en-IN" sz="900" b="0" i="0" u="none" strike="noStrike" baseline="0" dirty="0" err="1"/>
              <a:t>sgd</a:t>
            </a:r>
            <a:r>
              <a:rPr lang="en-IN" sz="900" b="0" i="0" u="none" strike="noStrike" baseline="0" dirty="0"/>
              <a:t>) classifier. In 2015 International Conference on Cognitive Computing and Information Processing (CCIP) (pp. 1-4). </a:t>
            </a:r>
          </a:p>
        </p:txBody>
      </p:sp>
    </p:spTree>
    <p:extLst>
      <p:ext uri="{BB962C8B-B14F-4D97-AF65-F5344CB8AC3E}">
        <p14:creationId xmlns:p14="http://schemas.microsoft.com/office/powerpoint/2010/main" val="236234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F2E9D-FE74-47C8-9ED0-0F10FDE0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9111"/>
            <a:ext cx="8229600" cy="5359326"/>
          </a:xfrm>
        </p:spPr>
        <p:txBody>
          <a:bodyPr>
            <a:noAutofit/>
          </a:bodyPr>
          <a:lstStyle/>
          <a:p>
            <a:r>
              <a:rPr lang="en-US" sz="2100" dirty="0"/>
              <a:t>Frequency-based embeddings provided better results than prediction based embeddings </a:t>
            </a:r>
          </a:p>
          <a:p>
            <a:endParaRPr lang="en-US" sz="2100" b="0" i="0" u="none" strike="noStrike" baseline="0" dirty="0"/>
          </a:p>
          <a:p>
            <a:r>
              <a:rPr lang="en-US" sz="2100" dirty="0"/>
              <a:t>TF-IDF and SGD classifier are the best pair to obtain 94.76% precision and 94.85% balanced accuracy</a:t>
            </a:r>
          </a:p>
          <a:p>
            <a:pPr marL="0" indent="0">
              <a:buNone/>
            </a:pPr>
            <a:endParaRPr lang="en-IN" sz="21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100" dirty="0"/>
              <a:t>ML trained models performed well for the news aggregator dataset when combined with frequency-based embedding</a:t>
            </a:r>
            <a:endParaRPr lang="en-US" sz="2100" b="0" i="0" u="none" strike="noStrike" baseline="0" dirty="0"/>
          </a:p>
          <a:p>
            <a:pPr marL="0" indent="0">
              <a:buNone/>
            </a:pPr>
            <a:r>
              <a:rPr lang="en-US" sz="2100" b="0" i="0" u="none" strike="noStrike" baseline="0" dirty="0"/>
              <a:t> </a:t>
            </a:r>
            <a:endParaRPr lang="en-IN" sz="21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100" dirty="0"/>
              <a:t>Can say that prediction based embeddings not performed well than frequency-based embeddings due to below reason</a:t>
            </a:r>
          </a:p>
          <a:p>
            <a:pPr lvl="1"/>
            <a:r>
              <a:rPr lang="en-US" sz="2100" dirty="0"/>
              <a:t>Most of the words were unencountered in pre trained word embeddings</a:t>
            </a:r>
          </a:p>
          <a:p>
            <a:pPr lvl="1"/>
            <a:r>
              <a:rPr lang="en-US" sz="2100" dirty="0"/>
              <a:t>Small size of the corpus is also one of the reason 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75556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66F6-3508-401D-849E-7C04DB3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0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Lessons Learned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1D5-78C4-4247-87A1-E0463C5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F2E9D-FE74-47C8-9ED0-0F10FDE0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dirty="0"/>
              <a:t>Text categorization using NLP techniques</a:t>
            </a:r>
          </a:p>
          <a:p>
            <a:pPr marL="0" indent="0" algn="just">
              <a:buNone/>
            </a:pPr>
            <a:endParaRPr lang="en-US" sz="2300" dirty="0"/>
          </a:p>
          <a:p>
            <a:pPr algn="just"/>
            <a:r>
              <a:rPr lang="en-US" sz="2300" dirty="0"/>
              <a:t>Use of various kind of machine learning(ML) classifiers</a:t>
            </a:r>
          </a:p>
          <a:p>
            <a:pPr marL="0" indent="0" algn="just">
              <a:buNone/>
            </a:pPr>
            <a:endParaRPr lang="en-US" sz="2300" dirty="0"/>
          </a:p>
          <a:p>
            <a:pPr algn="just"/>
            <a:r>
              <a:rPr lang="en-US" sz="2300" dirty="0"/>
              <a:t>Finding best pair of word embedding and ML classifier</a:t>
            </a:r>
          </a:p>
          <a:p>
            <a:pPr marL="0" indent="0" algn="just">
              <a:buNone/>
            </a:pPr>
            <a:endParaRPr lang="en-US" sz="2300" dirty="0"/>
          </a:p>
          <a:p>
            <a:pPr algn="just"/>
            <a:r>
              <a:rPr lang="en-US" sz="2300" dirty="0"/>
              <a:t>Tools &amp; Scripting languages such as Python, </a:t>
            </a:r>
            <a:r>
              <a:rPr lang="en-US" sz="2300" dirty="0" err="1"/>
              <a:t>PowerBI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  <a:p>
            <a:pPr algn="just"/>
            <a:r>
              <a:rPr lang="en-US" sz="2300" dirty="0"/>
              <a:t>Report writing techniques and use of citations at appropriate places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2468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087FC8-27CA-4B0C-8C99-96B07991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32656"/>
            <a:ext cx="7067128" cy="93610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	Future Enhancements			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A370D-E1EA-4D8F-8795-FD1964E5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7307-F321-4298-97FE-B3A24BA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dirty="0"/>
              <a:t>More data for accurate predictions</a:t>
            </a:r>
          </a:p>
          <a:p>
            <a:pPr algn="just"/>
            <a:endParaRPr lang="en-US" sz="2300" dirty="0"/>
          </a:p>
          <a:p>
            <a:pPr algn="just"/>
            <a:r>
              <a:rPr lang="en-US" sz="2300" dirty="0"/>
              <a:t>Efficient categorization of unseen news articles </a:t>
            </a:r>
          </a:p>
          <a:p>
            <a:pPr algn="just"/>
            <a:endParaRPr lang="en-IN" sz="2300" dirty="0"/>
          </a:p>
          <a:p>
            <a:pPr algn="just"/>
            <a:r>
              <a:rPr lang="en-US" sz="2300" dirty="0"/>
              <a:t>Solution needs to be found for unseen news articles that don’t  belong to any of the categories present in the dataset</a:t>
            </a:r>
          </a:p>
          <a:p>
            <a:pPr marL="0" indent="0" algn="just">
              <a:buNone/>
            </a:pPr>
            <a:r>
              <a:rPr lang="en-US" sz="2300" dirty="0"/>
              <a:t> </a:t>
            </a:r>
          </a:p>
          <a:p>
            <a:pPr algn="just"/>
            <a:r>
              <a:rPr lang="en-US" sz="2300" dirty="0"/>
              <a:t>Model shouldn't categorize unseen news titles in one of the categories of the dataset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28599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606680" cy="1008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  <a:endParaRPr lang="en-IE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045DB-BD78-4F13-AC29-03B74AE3AFBF}"/>
              </a:ext>
            </a:extLst>
          </p:cNvPr>
          <p:cNvSpPr/>
          <p:nvPr/>
        </p:nvSpPr>
        <p:spPr>
          <a:xfrm>
            <a:off x="107504" y="917912"/>
            <a:ext cx="89289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IN" sz="1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[1]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Mikolov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T., Chen, K.,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Corrado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G., and Dean, J., 2013. Efficient estimation of word representations in vector space.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arXiv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 preprint arXiv:1301.3781.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[2]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Asy'arie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A.D. and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Pribadi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A.W., 2009, December. Automatic news articles classification in the Indonesian language by using naive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bayes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 classifier method. In Proceedings of the 11th International Conference on Information Integration and Web-based Applications &amp; Services (pp. 658-662).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[3]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Rahmawati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D. and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Khodra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M.L., 2015, August. Automatic multi-label classification for Indonesian news articles. In the 2015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10 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2nd International Conference on Advanced Informatics: Concepts, Theory and Applications (ICAICTA) (pp. 1-6). IEEE.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[4]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Rahmawati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D. and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Khodra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M.L., 2016, August. Word2vec semantic representation in multilabel classification for Indonesian news articles. In 2016 International Conference On Advanced Informatics: Concepts, Theory And Application (ICAICTA) (pp. 1-6). IEEE.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[5]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Akritidis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L.,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Fevgas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A.,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Bozanis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P. and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Alamaniotis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M., 2019, July. A Self-Pruning Classification Model for News. In 2019 10th International Conference on Information, Intelligence, Systems, and Applications (IISA) (pp. 1-6). IEEE.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[6]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Bogery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R., Al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Babtain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N., Aslam, N.,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Alkabour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N., Al Hashim, Y. and Khan, I.U., Automatic Semantic Categorization of News Headlines using Ensemble Machine Learning: A Comparative Study.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[7] Al-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Tahrawi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M.M., 2015. Arabic text categorization using logistic regression. IJ Intelligent System and Applications, 6, pp.71-78.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[8] X. Yang, C. Macdonald, and I.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Ounis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“Using word embeddings in Twitter election classification,” Inf.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Retr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J.vol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. 21, no. 2–3, pp. 183–207, 2018.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[9] T.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Mikolov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G.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Corrado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K. Chen, and J. Dean, “Vector Space,” pp. 1–12.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[10] R. A.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Pambudi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Adiwijaya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and M. S.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Mubarok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“Multi-label classification of Indonesian news topics using Pseudo Nearest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Neighbor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Rule,” J. Phys. Conf. Ser., vol.1192, no. 1, 2019.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[11] UCI News Aggregator UCI Machine Learning Repository: News Aggregator Data Set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[12] Kabir, F., Siddique, S., Kotwal, M.R.A. and Huda, M.N., 2015, March. Bangla text document categorization using stochastic gradient descent (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sgd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) classifier. In 2015 International Conference on Cognitive Computing and Information Processing (CCIP) (pp. 1-4).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[13] Li, C., Zhan, G. and Li, Z., 2018, October. News text classification based on improved Bi-LSTM-CNN. In 2018 9th International Conference on Information Technology in Medicine and Education (ITME) (pp. 890-893). IEEE.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[14] Stein, R.A.,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Jaques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P.A. and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Valiati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J.F., 2019. An analysis of hierarchical text classification using word embeddings. Information Sciences, 471, pp.216-232.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[15] Bojanowski, Piotr and Grave, Edouard and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Joulin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Armand and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Mikolov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Tomas. Enriching Word Vectors with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Subword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Information.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arXiv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preprint arXiv:1607.04606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[16] Wikipedia. (2020). Word embedding. [online] Available at: https://en.wikipedia.org/wiki/Word_embedding.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[17]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Bogery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R., Al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Babtain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N., Aslam, N.,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Alkabour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N., Al Hashim, Y. and Khan, I.U., Automatic Semantic Categorization of News Headlines using Ensemble Machine Learning: A Comparative Study.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[18] Mohammad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Alshaer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. An Efficient Framework for Processing and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Analyzing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Unstructured Text to Discover Delivery Delay and Optimization of Route Planning in Realtime. Data Structures and Algorithms [cs.DS].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Université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de Lyon;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Université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Libanaise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école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doctorale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des sciences et technologies, 2019. English.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ffNNT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 : 2019LYSE1105ff. fftel-02310852f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[19] Ng, Andrew. “Machine Learning and AI via Brain simulations”. Stanford University. https://ai.stanford.edu/~ang/slides/DeepLearning-Mar2013.pptx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[20] J. Cohen (1960). “A coefficient of agreement for nominal scales”. Educational and Psychological Measurement20(1):37-46. doi:10.1177/001316446002000104.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[21]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Jurman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G.,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Riccadonna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S. and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Furlanello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, C., 2012. A comparison of MCC and CEN error measures in multi-class prediction.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PloS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 one, 7(8), p.e41882. </a:t>
            </a:r>
          </a:p>
          <a:p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[22]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Sokolova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M.,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Japkowicz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N. and </a:t>
            </a:r>
            <a:r>
              <a:rPr lang="en-IN" sz="1000" b="0" i="0" u="none" strike="noStrike" baseline="0" dirty="0" err="1">
                <a:latin typeface="Times New Roman" panose="02020603050405020304" pitchFamily="18" charset="0"/>
              </a:rPr>
              <a:t>Szpakowicz</a:t>
            </a:r>
            <a:r>
              <a:rPr lang="en-IN" sz="1000" b="0" i="0" u="none" strike="noStrike" baseline="0" dirty="0">
                <a:latin typeface="Times New Roman" panose="02020603050405020304" pitchFamily="18" charset="0"/>
              </a:rPr>
              <a:t>, S., 2006, December. Beyond accuracy, F-score and ROC: a family of discriminant measures for performance evaluation. In Australasian joint conference on artificial intelligence (pp. 1015-1021). Springer, Berlin, Heidelberg. </a:t>
            </a:r>
          </a:p>
          <a:p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[23] PhD, J. B. (2019, August 7). How to Develop Word Embeddings in Python with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Gensim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. Retrieved from </a:t>
            </a:r>
            <a:r>
              <a:rPr lang="en-US" sz="1000" b="0" i="0" u="none" strike="noStrike" baseline="0" dirty="0" err="1">
                <a:latin typeface="Times New Roman" panose="02020603050405020304" pitchFamily="18" charset="0"/>
              </a:rPr>
              <a:t>machinelearningmastery</a:t>
            </a:r>
            <a:r>
              <a:rPr lang="en-US" sz="1000" b="0" i="0" u="none" strike="noStrike" baseline="0" dirty="0">
                <a:latin typeface="Times New Roman" panose="02020603050405020304" pitchFamily="18" charset="0"/>
              </a:rPr>
              <a:t>: https://machinelearningmastery.com/develop-word-embeddings-python-gensim/ </a:t>
            </a:r>
            <a:endParaRPr lang="en-IN" sz="1000" dirty="0">
              <a:ea typeface="SimSun" panose="02010600030101010101" pitchFamily="2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EDDA1-4504-4E32-8975-1E9EF20B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4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087FC8-27CA-4B0C-8C99-96B07991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436" y="3212976"/>
            <a:ext cx="7067128" cy="93610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 !!!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A370D-E1EA-4D8F-8795-FD1964E5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9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581F-233C-4085-816F-0F734A9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265"/>
            <a:ext cx="7139136" cy="100845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of Topic Prediction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2132-CC47-44B0-8EDC-27986766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1181296"/>
            <a:ext cx="8229600" cy="5357616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Why do we need a system to predict news topic in the real world?</a:t>
            </a:r>
          </a:p>
          <a:p>
            <a:pPr lvl="1" algn="just"/>
            <a:r>
              <a:rPr lang="en-US" sz="2000" dirty="0"/>
              <a:t>Many online sources generate immense amounts of daily news</a:t>
            </a:r>
          </a:p>
          <a:p>
            <a:pPr lvl="1" algn="just"/>
            <a:r>
              <a:rPr lang="en-US" sz="2000" dirty="0"/>
              <a:t>Demand has increased</a:t>
            </a:r>
          </a:p>
          <a:p>
            <a:pPr lvl="1" algn="just"/>
            <a:r>
              <a:rPr lang="en-US" sz="2000" dirty="0"/>
              <a:t>Classification required for accessing news quickly and effectively 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How Topic Prediction can be handled?</a:t>
            </a:r>
          </a:p>
          <a:p>
            <a:pPr lvl="1" algn="just"/>
            <a:r>
              <a:rPr lang="en-US" sz="2000" dirty="0"/>
              <a:t>Machine learning classifiers can be used</a:t>
            </a:r>
          </a:p>
          <a:p>
            <a:pPr lvl="1" algn="just"/>
            <a:r>
              <a:rPr lang="en-US" sz="2000" dirty="0"/>
              <a:t>Feature selection method can be applied to assist classification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Challenges?</a:t>
            </a:r>
          </a:p>
          <a:p>
            <a:pPr lvl="1" algn="just"/>
            <a:r>
              <a:rPr lang="en-US" sz="2000" dirty="0"/>
              <a:t>News title length varies</a:t>
            </a:r>
          </a:p>
          <a:p>
            <a:pPr lvl="1" algn="just"/>
            <a:r>
              <a:rPr lang="en-US" sz="2000" dirty="0"/>
              <a:t>Complexity increases with increase in corpus size</a:t>
            </a:r>
          </a:p>
          <a:p>
            <a:pPr marL="0" indent="0" algn="just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43CE-247B-4F26-B931-062FC2F4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27C0-800B-4853-A552-F1D0F7A1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7755"/>
            <a:ext cx="7139136" cy="100845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Timeline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15062-1F9D-41CE-9E0C-2130DC94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473A2-C566-4E84-BF08-E30C9F50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9" y="1628800"/>
            <a:ext cx="9065496" cy="43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6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C0E013D-D168-4D01-B357-1B33CFC0A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6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054643B-EC62-4084-BBE5-2D90D559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52472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News Aggregator dataset [11] comprises of 422,937 news titles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Four different topics (labels) namely </a:t>
            </a:r>
            <a:r>
              <a:rPr lang="en-US" sz="2100" i="1" dirty="0">
                <a:solidFill>
                  <a:schemeClr val="tx1"/>
                </a:solidFill>
              </a:rPr>
              <a:t>technology, business, health, and entertainment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Dataset is biased having imbalance number of records amongst categories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Method applied to pick random 45,639 records in each new execution</a:t>
            </a:r>
          </a:p>
          <a:p>
            <a:pPr algn="just"/>
            <a:endParaRPr lang="en-US" sz="23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9E27A-2DA3-406F-88A9-285D8929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CB1A4F-C3FC-4DEE-B669-28708750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19311"/>
              </p:ext>
            </p:extLst>
          </p:nvPr>
        </p:nvGraphicFramePr>
        <p:xfrm>
          <a:off x="102576" y="3919267"/>
          <a:ext cx="4488160" cy="1844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4080">
                  <a:extLst>
                    <a:ext uri="{9D8B030D-6E8A-4147-A177-3AD203B41FA5}">
                      <a16:colId xmlns:a16="http://schemas.microsoft.com/office/drawing/2014/main" val="2921887492"/>
                    </a:ext>
                  </a:extLst>
                </a:gridCol>
                <a:gridCol w="2244080">
                  <a:extLst>
                    <a:ext uri="{9D8B030D-6E8A-4147-A177-3AD203B41FA5}">
                      <a16:colId xmlns:a16="http://schemas.microsoft.com/office/drawing/2014/main" val="2812038702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152,462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1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115,964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7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Entertainment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108,341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46904"/>
                  </a:ext>
                </a:extLst>
              </a:tr>
              <a:tr h="307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45,639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457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6EAC9-B0BD-447F-9648-35ADC2CC2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7460"/>
              </p:ext>
            </p:extLst>
          </p:nvPr>
        </p:nvGraphicFramePr>
        <p:xfrm>
          <a:off x="4655840" y="3930755"/>
          <a:ext cx="440432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2160">
                  <a:extLst>
                    <a:ext uri="{9D8B030D-6E8A-4147-A177-3AD203B41FA5}">
                      <a16:colId xmlns:a16="http://schemas.microsoft.com/office/drawing/2014/main" val="2921887492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2812038702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73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45,639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11643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45,639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74385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45,639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46904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Entertainment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45,639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457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A2B4D5-1D3F-4D8C-9D8F-84C2CB469582}"/>
              </a:ext>
            </a:extLst>
          </p:cNvPr>
          <p:cNvSpPr txBox="1"/>
          <p:nvPr/>
        </p:nvSpPr>
        <p:spPr>
          <a:xfrm>
            <a:off x="1115616" y="5934613"/>
            <a:ext cx="26642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1. Biased dataset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E5038-B66F-4BE2-B237-B302CDEBD4F9}"/>
              </a:ext>
            </a:extLst>
          </p:cNvPr>
          <p:cNvSpPr txBox="1"/>
          <p:nvPr/>
        </p:nvSpPr>
        <p:spPr>
          <a:xfrm>
            <a:off x="5525852" y="5957070"/>
            <a:ext cx="26642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2. Un-Biased dataset</a:t>
            </a:r>
            <a:endParaRPr lang="en-IN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3BD640-D77F-4A1F-8D59-67070BDB7B49}"/>
              </a:ext>
            </a:extLst>
          </p:cNvPr>
          <p:cNvCxnSpPr>
            <a:cxnSpLocks/>
          </p:cNvCxnSpPr>
          <p:nvPr/>
        </p:nvCxnSpPr>
        <p:spPr>
          <a:xfrm flipV="1">
            <a:off x="3881505" y="4365104"/>
            <a:ext cx="3642823" cy="12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D5E2B3-4176-45B9-93A7-B12E6E4E2886}"/>
              </a:ext>
            </a:extLst>
          </p:cNvPr>
          <p:cNvCxnSpPr/>
          <p:nvPr/>
        </p:nvCxnSpPr>
        <p:spPr>
          <a:xfrm>
            <a:off x="8458200" y="4437112"/>
            <a:ext cx="0" cy="98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D063F3-A2C2-4BB7-A3CD-73E308DA8799}"/>
              </a:ext>
            </a:extLst>
          </p:cNvPr>
          <p:cNvSpPr txBox="1"/>
          <p:nvPr/>
        </p:nvSpPr>
        <p:spPr>
          <a:xfrm>
            <a:off x="503808" y="6524222"/>
            <a:ext cx="83188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 dirty="0"/>
              <a:t>[11] UCI News Aggregator UCI Machine Learning Repository: News Aggregator Data Set </a:t>
            </a:r>
          </a:p>
        </p:txBody>
      </p:sp>
    </p:spTree>
    <p:extLst>
      <p:ext uri="{BB962C8B-B14F-4D97-AF65-F5344CB8AC3E}">
        <p14:creationId xmlns:p14="http://schemas.microsoft.com/office/powerpoint/2010/main" val="15908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2432" y="0"/>
            <a:ext cx="7139136" cy="100845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cs typeface="Times New Roman" panose="02020603050405020304" pitchFamily="18" charset="0"/>
              </a:rPr>
              <a:t>Research Questions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CA7EBF5-5DF7-4020-8491-3CE62296C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184549"/>
              </p:ext>
            </p:extLst>
          </p:nvPr>
        </p:nvGraphicFramePr>
        <p:xfrm>
          <a:off x="827584" y="1484784"/>
          <a:ext cx="741682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129ED-91C7-4C09-9645-D98D054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1316-3964-4E73-B6B3-189F54E9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27582"/>
            <a:ext cx="7139136" cy="10084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0669-C39B-426A-9178-201A43FE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328592"/>
          </a:xfrm>
        </p:spPr>
        <p:txBody>
          <a:bodyPr>
            <a:normAutofit/>
          </a:bodyPr>
          <a:lstStyle/>
          <a:p>
            <a:pPr algn="just"/>
            <a:r>
              <a:rPr lang="en-US" sz="2100" dirty="0"/>
              <a:t>What are </a:t>
            </a:r>
            <a:r>
              <a:rPr lang="en-US" sz="2100" b="1" dirty="0"/>
              <a:t>Frequency based embeddings</a:t>
            </a:r>
            <a:r>
              <a:rPr lang="en-US" sz="2100" dirty="0"/>
              <a:t>?</a:t>
            </a:r>
          </a:p>
          <a:p>
            <a:pPr marL="0" indent="0" algn="just">
              <a:buNone/>
            </a:pPr>
            <a:r>
              <a:rPr lang="en-US" sz="2100" dirty="0"/>
              <a:t>Count number of occurrences of a word in a sentence to make </a:t>
            </a:r>
            <a:r>
              <a:rPr lang="en-IN" sz="2100" dirty="0"/>
              <a:t>vocabulary </a:t>
            </a:r>
            <a:r>
              <a:rPr lang="en-US" sz="2100" dirty="0"/>
              <a:t> </a:t>
            </a:r>
          </a:p>
          <a:p>
            <a:pPr marL="0" indent="0" algn="just">
              <a:buNone/>
            </a:pPr>
            <a:r>
              <a:rPr lang="en-US" sz="2100" dirty="0" err="1"/>
              <a:t>Eg.</a:t>
            </a:r>
            <a:r>
              <a:rPr lang="en-US" sz="2100" dirty="0"/>
              <a:t> Document 1: “The cat sat on the hat”</a:t>
            </a:r>
          </a:p>
          <a:p>
            <a:pPr marL="0" indent="0" algn="just">
              <a:buNone/>
            </a:pPr>
            <a:r>
              <a:rPr lang="en-US" sz="2100" dirty="0"/>
              <a:t>Document 2: “The dog ate the cat and the hat”</a:t>
            </a:r>
          </a:p>
          <a:p>
            <a:pPr algn="just"/>
            <a:r>
              <a:rPr lang="en-US" sz="2100" dirty="0"/>
              <a:t>From these two documents, our vocabulary is as follows: { the, cat, sat, on, hat, dog, ate, and} so D = 2, T = 8</a:t>
            </a:r>
          </a:p>
          <a:p>
            <a:pPr marL="0" indent="0" algn="just">
              <a:buNone/>
            </a:pPr>
            <a:endParaRPr lang="en-US" sz="2100" dirty="0"/>
          </a:p>
          <a:p>
            <a:pPr algn="just"/>
            <a:r>
              <a:rPr lang="en-US" sz="2100" dirty="0"/>
              <a:t>What are </a:t>
            </a:r>
            <a:r>
              <a:rPr lang="en-US" sz="2100" b="1" dirty="0"/>
              <a:t>Prediction based embeddings</a:t>
            </a:r>
            <a:r>
              <a:rPr lang="en-US" sz="2100" dirty="0"/>
              <a:t>?</a:t>
            </a:r>
          </a:p>
          <a:p>
            <a:pPr marL="0" indent="0" algn="just">
              <a:buNone/>
            </a:pPr>
            <a:r>
              <a:rPr lang="en-US" sz="2100" dirty="0"/>
              <a:t>Is learning to predict the word by the context</a:t>
            </a:r>
          </a:p>
          <a:p>
            <a:pPr marL="0" indent="0" algn="just">
              <a:buNone/>
            </a:pPr>
            <a:r>
              <a:rPr lang="en-US" sz="2100" dirty="0" err="1"/>
              <a:t>Eg</a:t>
            </a:r>
            <a:r>
              <a:rPr lang="en-US" sz="2100" dirty="0"/>
              <a:t>: “The cat jumped over the puddle.”</a:t>
            </a:r>
          </a:p>
          <a:p>
            <a:pPr algn="just"/>
            <a:r>
              <a:rPr lang="en-US" sz="2100" dirty="0"/>
              <a:t>So one approach is to treat {“The”, “cat”, ’over”, “the’, “puddle”} as a context and from these words, be able to predict or generate the center word “jumped”</a:t>
            </a:r>
          </a:p>
          <a:p>
            <a:pPr lvl="2" algn="just"/>
            <a:endParaRPr lang="en-US" sz="2100" dirty="0"/>
          </a:p>
          <a:p>
            <a:pPr lvl="2" algn="just"/>
            <a:endParaRPr lang="en-US" sz="2100" dirty="0"/>
          </a:p>
          <a:p>
            <a:pPr marL="914400" lvl="2" indent="0" algn="just">
              <a:buNone/>
            </a:pPr>
            <a:endParaRPr lang="en-US" sz="2100" dirty="0"/>
          </a:p>
          <a:p>
            <a:pPr lvl="2" algn="just"/>
            <a:endParaRPr lang="en-US" sz="2100" dirty="0"/>
          </a:p>
          <a:p>
            <a:pPr lvl="2" algn="just"/>
            <a:endParaRPr lang="en-US" sz="2100" dirty="0"/>
          </a:p>
          <a:p>
            <a:pPr lvl="2" algn="just"/>
            <a:endParaRPr lang="en-IN" sz="2100" dirty="0"/>
          </a:p>
          <a:p>
            <a:pPr lvl="2" algn="just"/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7F285-BE84-496B-B719-18BBF6C3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9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Literature Review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10CA5B-51EE-40AE-BFEE-95D1617E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8445"/>
              </p:ext>
            </p:extLst>
          </p:nvPr>
        </p:nvGraphicFramePr>
        <p:xfrm>
          <a:off x="45840" y="982892"/>
          <a:ext cx="9062664" cy="60612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91162">
                  <a:extLst>
                    <a:ext uri="{9D8B030D-6E8A-4147-A177-3AD203B41FA5}">
                      <a16:colId xmlns:a16="http://schemas.microsoft.com/office/drawing/2014/main" val="1760929728"/>
                    </a:ext>
                  </a:extLst>
                </a:gridCol>
                <a:gridCol w="3853845">
                  <a:extLst>
                    <a:ext uri="{9D8B030D-6E8A-4147-A177-3AD203B41FA5}">
                      <a16:colId xmlns:a16="http://schemas.microsoft.com/office/drawing/2014/main" val="1233411949"/>
                    </a:ext>
                  </a:extLst>
                </a:gridCol>
                <a:gridCol w="3817657">
                  <a:extLst>
                    <a:ext uri="{9D8B030D-6E8A-4147-A177-3AD203B41FA5}">
                      <a16:colId xmlns:a16="http://schemas.microsoft.com/office/drawing/2014/main" val="1570446172"/>
                    </a:ext>
                  </a:extLst>
                </a:gridCol>
              </a:tblGrid>
              <a:tr h="480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Reference</a:t>
                      </a:r>
                      <a:endParaRPr lang="en-I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2842" marR="133705" marT="133705" marB="13370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Literature Paper Title</a:t>
                      </a:r>
                      <a:endParaRPr lang="en-I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2842" marR="133705" marT="133705" marB="13370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Takeaway </a:t>
                      </a:r>
                      <a:endParaRPr lang="en-IN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33705" marT="133705" marB="133705" anchor="ctr"/>
                </a:tc>
                <a:extLst>
                  <a:ext uri="{0D108BD9-81ED-4DB2-BD59-A6C34878D82A}">
                    <a16:rowId xmlns:a16="http://schemas.microsoft.com/office/drawing/2014/main" val="4271487367"/>
                  </a:ext>
                </a:extLst>
              </a:tr>
              <a:tr h="888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600" b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Bogery</a:t>
                      </a:r>
                      <a:r>
                        <a:rPr lang="en-IN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R et al.[6]</a:t>
                      </a:r>
                      <a:endParaRPr lang="en-IN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Automatic Semantic Categorization of News Headlines using Ensemble Machine Learning</a:t>
                      </a:r>
                      <a:endParaRPr lang="en-US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 To preserve context of the word</a:t>
                      </a:r>
                      <a:b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 Reduction of vector dimensionality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2842" marR="115878" marT="115878" marB="115878" anchor="ctr"/>
                </a:tc>
                <a:extLst>
                  <a:ext uri="{0D108BD9-81ED-4DB2-BD59-A6C34878D82A}">
                    <a16:rowId xmlns:a16="http://schemas.microsoft.com/office/drawing/2014/main" val="997690371"/>
                  </a:ext>
                </a:extLst>
              </a:tr>
              <a:tr h="1109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600" b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Akritidis</a:t>
                      </a:r>
                      <a:r>
                        <a:rPr lang="en-IN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L et al.[5]</a:t>
                      </a:r>
                      <a:endParaRPr lang="en-IN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 Self-Pruning Classification Model for News articles</a:t>
                      </a:r>
                      <a:endParaRPr lang="en-US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marL="342900" indent="-34290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Bag of words (BOW) technique with supervised classification method</a:t>
                      </a:r>
                    </a:p>
                    <a:p>
                      <a:pPr marL="342900" indent="-34290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N-gram word method used with word tokens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2842" marR="115878" marT="115878" marB="115878" anchor="ctr"/>
                </a:tc>
                <a:extLst>
                  <a:ext uri="{0D108BD9-81ED-4DB2-BD59-A6C34878D82A}">
                    <a16:rowId xmlns:a16="http://schemas.microsoft.com/office/drawing/2014/main" val="95014039"/>
                  </a:ext>
                </a:extLst>
              </a:tr>
              <a:tr h="888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Al-</a:t>
                      </a:r>
                      <a:r>
                        <a:rPr lang="en-IN" sz="1600" b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Tahrawi</a:t>
                      </a:r>
                      <a:r>
                        <a:rPr lang="en-IN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et al. [7]</a:t>
                      </a:r>
                      <a:endParaRPr lang="en-IN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Arabic Text Categorization Using Logistic </a:t>
                      </a:r>
                      <a:r>
                        <a:rPr lang="en-IN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Regression</a:t>
                      </a:r>
                      <a:endParaRPr lang="en-US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marL="342900" indent="-34290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LR used as one of the ML classifier</a:t>
                      </a:r>
                    </a:p>
                    <a:p>
                      <a:pPr marL="342900" indent="-34290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Text cleaning techniques</a:t>
                      </a:r>
                    </a:p>
                    <a:p>
                      <a:pPr marL="342900" indent="-34290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2842" marR="115878" marT="115878" marB="115878" anchor="ctr"/>
                </a:tc>
                <a:extLst>
                  <a:ext uri="{0D108BD9-81ED-4DB2-BD59-A6C34878D82A}">
                    <a16:rowId xmlns:a16="http://schemas.microsoft.com/office/drawing/2014/main" val="1705438086"/>
                  </a:ext>
                </a:extLst>
              </a:tr>
              <a:tr h="618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Stein, R</a:t>
                      </a:r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et al.</a:t>
                      </a:r>
                    </a:p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[14]</a:t>
                      </a:r>
                      <a:endParaRPr lang="en-US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 analysis of hierarchical text classification using word embeddings</a:t>
                      </a:r>
                      <a:endParaRPr lang="en-US" sz="16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 of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FastText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&amp; Word2Vec embeddings for feature selection</a:t>
                      </a:r>
                      <a:b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22842" marR="115878" marT="115878" marB="115878" anchor="ctr"/>
                </a:tc>
                <a:extLst>
                  <a:ext uri="{0D108BD9-81ED-4DB2-BD59-A6C34878D82A}">
                    <a16:rowId xmlns:a16="http://schemas.microsoft.com/office/drawing/2014/main" val="111474046"/>
                  </a:ext>
                </a:extLst>
              </a:tr>
              <a:tr h="12092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Asy'arie</a:t>
                      </a:r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A.D et al. [2]</a:t>
                      </a:r>
                      <a:endParaRPr lang="en-US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Automatic news articles classification in the Indonesian language by using naive </a:t>
                      </a:r>
                      <a:r>
                        <a:rPr lang="en-US" sz="1600" b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bayes</a:t>
                      </a:r>
                      <a:r>
                        <a:rPr lang="en-US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classifier method</a:t>
                      </a:r>
                      <a:endParaRPr lang="en-US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842" marR="115878" marT="115878" marB="115878" anchor="ctr"/>
                </a:tc>
                <a:tc>
                  <a:txBody>
                    <a:bodyPr/>
                    <a:lstStyle/>
                    <a:p>
                      <a:pPr marL="342900" indent="-34290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Naïve Bayes Classifier is used as one of the classifier for English news</a:t>
                      </a:r>
                    </a:p>
                    <a:p>
                      <a:pPr marL="342900" indent="-34290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Case folding method</a:t>
                      </a:r>
                    </a:p>
                  </a:txBody>
                  <a:tcPr marL="222842" marR="115878" marT="115878" marB="115878" anchor="ctr"/>
                </a:tc>
                <a:extLst>
                  <a:ext uri="{0D108BD9-81ED-4DB2-BD59-A6C34878D82A}">
                    <a16:rowId xmlns:a16="http://schemas.microsoft.com/office/drawing/2014/main" val="84227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42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 of a System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4431B-29C0-4E25-9186-DBB1AF37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BB1-0164-4110-AB11-8673C46A4C2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D2F68-0245-4FBB-8717-8FFB020AC134}"/>
              </a:ext>
            </a:extLst>
          </p:cNvPr>
          <p:cNvSpPr txBox="1"/>
          <p:nvPr/>
        </p:nvSpPr>
        <p:spPr>
          <a:xfrm>
            <a:off x="3203848" y="6299447"/>
            <a:ext cx="3024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Blocks of System</a:t>
            </a:r>
            <a:endParaRPr lang="en-IN" sz="1400" dirty="0"/>
          </a:p>
        </p:txBody>
      </p:sp>
      <p:pic>
        <p:nvPicPr>
          <p:cNvPr id="8" name="image9.png">
            <a:extLst>
              <a:ext uri="{FF2B5EF4-FFF2-40B4-BE49-F238E27FC236}">
                <a16:creationId xmlns:a16="http://schemas.microsoft.com/office/drawing/2014/main" id="{D300C39E-F113-4EF8-AFA3-DD7D39CE134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868" y="1372208"/>
            <a:ext cx="8424936" cy="4752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54376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3353</Words>
  <Application>Microsoft Office PowerPoint</Application>
  <PresentationFormat>On-screen Show (4:3)</PresentationFormat>
  <Paragraphs>513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 Design of a Decision System for Topic Prediction from News Titles </vt:lpstr>
      <vt:lpstr>Project Motivation</vt:lpstr>
      <vt:lpstr>Need of Topic Prediction </vt:lpstr>
      <vt:lpstr>Project Timeline</vt:lpstr>
      <vt:lpstr>Dataset </vt:lpstr>
      <vt:lpstr>Research Questions</vt:lpstr>
      <vt:lpstr>Introduction</vt:lpstr>
      <vt:lpstr>Literature Review</vt:lpstr>
      <vt:lpstr>Design of a System</vt:lpstr>
      <vt:lpstr> System Components</vt:lpstr>
      <vt:lpstr>Evaluation Metrics</vt:lpstr>
      <vt:lpstr>PowerPoint Presentation</vt:lpstr>
      <vt:lpstr>Results of Exp 1</vt:lpstr>
      <vt:lpstr>PowerPoint Presentation</vt:lpstr>
      <vt:lpstr>Results of Exp 2</vt:lpstr>
      <vt:lpstr>PowerPoint Presentation</vt:lpstr>
      <vt:lpstr>Results of Exp 3</vt:lpstr>
      <vt:lpstr>Comparison</vt:lpstr>
      <vt:lpstr>Comparison</vt:lpstr>
      <vt:lpstr>Comparison</vt:lpstr>
      <vt:lpstr>Comparison</vt:lpstr>
      <vt:lpstr>Error Analysis</vt:lpstr>
      <vt:lpstr>Comparison</vt:lpstr>
      <vt:lpstr>Conclusion</vt:lpstr>
      <vt:lpstr>Lessons Learned</vt:lpstr>
      <vt:lpstr> Future Enhancements   </vt:lpstr>
      <vt:lpstr>References</vt:lpstr>
      <vt:lpstr>Thank You !!!</vt:lpstr>
    </vt:vector>
  </TitlesOfParts>
  <Company>Dublin City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 City University</dc:creator>
  <cp:lastModifiedBy>nihar limaye</cp:lastModifiedBy>
  <cp:revision>630</cp:revision>
  <cp:lastPrinted>2015-10-28T16:58:55Z</cp:lastPrinted>
  <dcterms:created xsi:type="dcterms:W3CDTF">2013-09-10T08:16:27Z</dcterms:created>
  <dcterms:modified xsi:type="dcterms:W3CDTF">2020-09-03T12:54:11Z</dcterms:modified>
</cp:coreProperties>
</file>