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5" r:id="rId1"/>
  </p:sldMasterIdLst>
  <p:notesMasterIdLst>
    <p:notesMasterId r:id="rId12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3B0E6-D1E2-4DAC-8790-A93193277FB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C70F32-A187-4133-A129-32347BE10220}">
      <dgm:prSet custT="1"/>
      <dgm:spPr/>
      <dgm:t>
        <a:bodyPr/>
        <a:lstStyle/>
        <a:p>
          <a:pPr algn="l"/>
          <a:r>
            <a:rPr lang="en-US" sz="2000" dirty="0">
              <a:latin typeface="Calibri Light" panose="020F0302020204030204" pitchFamily="34" charset="0"/>
              <a:cs typeface="Calibri Light" panose="020F0302020204030204" pitchFamily="34" charset="0"/>
            </a:rPr>
            <a:t>Olympic dataset is rich in value with plenty of information for analysis</a:t>
          </a:r>
        </a:p>
      </dgm:t>
    </dgm:pt>
    <dgm:pt modelId="{AEDA5091-41DA-49F5-B0D6-B4B2A8672641}" type="parTrans" cxnId="{275256C1-75E6-46A3-983A-842D7550EE1E}">
      <dgm:prSet/>
      <dgm:spPr/>
      <dgm:t>
        <a:bodyPr/>
        <a:lstStyle/>
        <a:p>
          <a:endParaRPr lang="en-US"/>
        </a:p>
      </dgm:t>
    </dgm:pt>
    <dgm:pt modelId="{72F77969-BC5F-4631-9594-65650F53344F}" type="sibTrans" cxnId="{275256C1-75E6-46A3-983A-842D7550EE1E}">
      <dgm:prSet/>
      <dgm:spPr/>
      <dgm:t>
        <a:bodyPr/>
        <a:lstStyle/>
        <a:p>
          <a:endParaRPr lang="en-US"/>
        </a:p>
      </dgm:t>
    </dgm:pt>
    <dgm:pt modelId="{08981944-A615-496A-BE24-F8EA343EF0D0}">
      <dgm:prSet custT="1"/>
      <dgm:spPr/>
      <dgm:t>
        <a:bodyPr/>
        <a:lstStyle/>
        <a:p>
          <a:r>
            <a:rPr lang="en-US" sz="2000" dirty="0">
              <a:latin typeface="Calibri Light" panose="020F0302020204030204" pitchFamily="34" charset="0"/>
              <a:cs typeface="Calibri Light" panose="020F0302020204030204" pitchFamily="34" charset="0"/>
            </a:rPr>
            <a:t>Plenty of opportunity to design numerous types of graphs &amp; charts</a:t>
          </a:r>
        </a:p>
      </dgm:t>
    </dgm:pt>
    <dgm:pt modelId="{A8AA9E00-EDE5-4D6A-B7BD-61DD0A51D9FB}" type="parTrans" cxnId="{F7CC11CD-A6A6-47A6-9F59-0156F35A20B7}">
      <dgm:prSet/>
      <dgm:spPr/>
      <dgm:t>
        <a:bodyPr/>
        <a:lstStyle/>
        <a:p>
          <a:endParaRPr lang="en-US"/>
        </a:p>
      </dgm:t>
    </dgm:pt>
    <dgm:pt modelId="{88489962-641E-4997-9865-66164C478A1D}" type="sibTrans" cxnId="{F7CC11CD-A6A6-47A6-9F59-0156F35A20B7}">
      <dgm:prSet/>
      <dgm:spPr/>
      <dgm:t>
        <a:bodyPr/>
        <a:lstStyle/>
        <a:p>
          <a:endParaRPr lang="en-US"/>
        </a:p>
      </dgm:t>
    </dgm:pt>
    <dgm:pt modelId="{8EFF8448-A345-431E-B2FE-EEA8A997251E}">
      <dgm:prSet custT="1"/>
      <dgm:spPr/>
      <dgm:t>
        <a:bodyPr/>
        <a:lstStyle/>
        <a:p>
          <a:r>
            <a:rPr lang="en-US" sz="2000" dirty="0">
              <a:latin typeface="Calibri Light" panose="020F0302020204030204" pitchFamily="34" charset="0"/>
              <a:cs typeface="Calibri Light" panose="020F0302020204030204" pitchFamily="34" charset="0"/>
            </a:rPr>
            <a:t>Used expertise in SQL, data cleaning and data transformation</a:t>
          </a:r>
        </a:p>
      </dgm:t>
    </dgm:pt>
    <dgm:pt modelId="{07E91A33-ED85-4E23-9D82-989321506CFC}" type="parTrans" cxnId="{40D77909-A9D3-435B-83E9-816DDA28B2B7}">
      <dgm:prSet/>
      <dgm:spPr/>
      <dgm:t>
        <a:bodyPr/>
        <a:lstStyle/>
        <a:p>
          <a:endParaRPr lang="en-US"/>
        </a:p>
      </dgm:t>
    </dgm:pt>
    <dgm:pt modelId="{B7A6446B-20EE-4F95-9392-C3E27BCE5906}" type="sibTrans" cxnId="{40D77909-A9D3-435B-83E9-816DDA28B2B7}">
      <dgm:prSet/>
      <dgm:spPr/>
      <dgm:t>
        <a:bodyPr/>
        <a:lstStyle/>
        <a:p>
          <a:endParaRPr lang="en-US"/>
        </a:p>
      </dgm:t>
    </dgm:pt>
    <dgm:pt modelId="{0B800A06-282F-4703-B90A-BBEDCFA981EB}">
      <dgm:prSet custT="1"/>
      <dgm:spPr/>
      <dgm:t>
        <a:bodyPr/>
        <a:lstStyle/>
        <a:p>
          <a:r>
            <a:rPr lang="en-US" sz="2000" dirty="0">
              <a:latin typeface="Calibri Light" panose="020F0302020204030204" pitchFamily="34" charset="0"/>
              <a:cs typeface="Calibri Light" panose="020F0302020204030204" pitchFamily="34" charset="0"/>
            </a:rPr>
            <a:t>Huge fan of sports &amp; Olympic world’s biggest sporting event</a:t>
          </a:r>
        </a:p>
      </dgm:t>
    </dgm:pt>
    <dgm:pt modelId="{18FE42C3-2650-431A-A923-7F217AA001AC}" type="parTrans" cxnId="{2121692A-F732-4AAE-8BEF-5A932F4B5677}">
      <dgm:prSet/>
      <dgm:spPr/>
      <dgm:t>
        <a:bodyPr/>
        <a:lstStyle/>
        <a:p>
          <a:endParaRPr lang="en-US"/>
        </a:p>
      </dgm:t>
    </dgm:pt>
    <dgm:pt modelId="{09F9ECC1-8CAD-4B2C-89D8-D57245B1D397}" type="sibTrans" cxnId="{2121692A-F732-4AAE-8BEF-5A932F4B5677}">
      <dgm:prSet/>
      <dgm:spPr/>
      <dgm:t>
        <a:bodyPr/>
        <a:lstStyle/>
        <a:p>
          <a:endParaRPr lang="en-US"/>
        </a:p>
      </dgm:t>
    </dgm:pt>
    <dgm:pt modelId="{FBF11B0E-79A6-45F7-8097-7274215342D8}" type="pres">
      <dgm:prSet presAssocID="{EB53B0E6-D1E2-4DAC-8790-A93193277FB7}" presName="vert0" presStyleCnt="0">
        <dgm:presLayoutVars>
          <dgm:dir/>
          <dgm:animOne val="branch"/>
          <dgm:animLvl val="lvl"/>
        </dgm:presLayoutVars>
      </dgm:prSet>
      <dgm:spPr/>
    </dgm:pt>
    <dgm:pt modelId="{4E147680-DA8A-4D14-AE90-F359460D726F}" type="pres">
      <dgm:prSet presAssocID="{6AC70F32-A187-4133-A129-32347BE10220}" presName="thickLine" presStyleLbl="alignNode1" presStyleIdx="0" presStyleCnt="4"/>
      <dgm:spPr/>
    </dgm:pt>
    <dgm:pt modelId="{59777216-F968-4B51-B94A-C79EA195A0F0}" type="pres">
      <dgm:prSet presAssocID="{6AC70F32-A187-4133-A129-32347BE10220}" presName="horz1" presStyleCnt="0"/>
      <dgm:spPr/>
    </dgm:pt>
    <dgm:pt modelId="{C1014C39-C695-40C7-87C0-5E9065FF2FCF}" type="pres">
      <dgm:prSet presAssocID="{6AC70F32-A187-4133-A129-32347BE10220}" presName="tx1" presStyleLbl="revTx" presStyleIdx="0" presStyleCnt="4"/>
      <dgm:spPr/>
    </dgm:pt>
    <dgm:pt modelId="{83172E40-7B26-4953-A756-A869B3942AAA}" type="pres">
      <dgm:prSet presAssocID="{6AC70F32-A187-4133-A129-32347BE10220}" presName="vert1" presStyleCnt="0"/>
      <dgm:spPr/>
    </dgm:pt>
    <dgm:pt modelId="{AE32F900-1F3F-482D-A809-0A248C2D9DE9}" type="pres">
      <dgm:prSet presAssocID="{08981944-A615-496A-BE24-F8EA343EF0D0}" presName="thickLine" presStyleLbl="alignNode1" presStyleIdx="1" presStyleCnt="4"/>
      <dgm:spPr/>
    </dgm:pt>
    <dgm:pt modelId="{00145461-A2A0-44DE-9DCD-52DB445D44B8}" type="pres">
      <dgm:prSet presAssocID="{08981944-A615-496A-BE24-F8EA343EF0D0}" presName="horz1" presStyleCnt="0"/>
      <dgm:spPr/>
    </dgm:pt>
    <dgm:pt modelId="{CC7131F5-DEA8-4C5B-9DE7-4780FED4E9F4}" type="pres">
      <dgm:prSet presAssocID="{08981944-A615-496A-BE24-F8EA343EF0D0}" presName="tx1" presStyleLbl="revTx" presStyleIdx="1" presStyleCnt="4"/>
      <dgm:spPr/>
    </dgm:pt>
    <dgm:pt modelId="{8B5EB9DF-86E8-41F3-AC77-3DD5BF2B23FC}" type="pres">
      <dgm:prSet presAssocID="{08981944-A615-496A-BE24-F8EA343EF0D0}" presName="vert1" presStyleCnt="0"/>
      <dgm:spPr/>
    </dgm:pt>
    <dgm:pt modelId="{79C5C437-B799-4ADE-A4AC-23DF9C66F332}" type="pres">
      <dgm:prSet presAssocID="{8EFF8448-A345-431E-B2FE-EEA8A997251E}" presName="thickLine" presStyleLbl="alignNode1" presStyleIdx="2" presStyleCnt="4"/>
      <dgm:spPr/>
    </dgm:pt>
    <dgm:pt modelId="{47A0C98D-2A0C-4734-AF86-BA4F7A64ED53}" type="pres">
      <dgm:prSet presAssocID="{8EFF8448-A345-431E-B2FE-EEA8A997251E}" presName="horz1" presStyleCnt="0"/>
      <dgm:spPr/>
    </dgm:pt>
    <dgm:pt modelId="{3C9BE78E-B963-4EF6-8B5E-7A4809CB6DDE}" type="pres">
      <dgm:prSet presAssocID="{8EFF8448-A345-431E-B2FE-EEA8A997251E}" presName="tx1" presStyleLbl="revTx" presStyleIdx="2" presStyleCnt="4"/>
      <dgm:spPr/>
    </dgm:pt>
    <dgm:pt modelId="{E723D2BA-80DA-4529-98D9-7E695A6EC316}" type="pres">
      <dgm:prSet presAssocID="{8EFF8448-A345-431E-B2FE-EEA8A997251E}" presName="vert1" presStyleCnt="0"/>
      <dgm:spPr/>
    </dgm:pt>
    <dgm:pt modelId="{77E94E9D-87CA-45B8-BBEC-2572064C3EB1}" type="pres">
      <dgm:prSet presAssocID="{0B800A06-282F-4703-B90A-BBEDCFA981EB}" presName="thickLine" presStyleLbl="alignNode1" presStyleIdx="3" presStyleCnt="4"/>
      <dgm:spPr/>
    </dgm:pt>
    <dgm:pt modelId="{ADC436DC-3928-456A-A652-8848F5C47843}" type="pres">
      <dgm:prSet presAssocID="{0B800A06-282F-4703-B90A-BBEDCFA981EB}" presName="horz1" presStyleCnt="0"/>
      <dgm:spPr/>
    </dgm:pt>
    <dgm:pt modelId="{D8A94CC3-1404-48D9-A794-71AA7CA82FCF}" type="pres">
      <dgm:prSet presAssocID="{0B800A06-282F-4703-B90A-BBEDCFA981EB}" presName="tx1" presStyleLbl="revTx" presStyleIdx="3" presStyleCnt="4"/>
      <dgm:spPr/>
    </dgm:pt>
    <dgm:pt modelId="{9C214426-CF99-483B-81FA-143FDCDB1E1B}" type="pres">
      <dgm:prSet presAssocID="{0B800A06-282F-4703-B90A-BBEDCFA981EB}" presName="vert1" presStyleCnt="0"/>
      <dgm:spPr/>
    </dgm:pt>
  </dgm:ptLst>
  <dgm:cxnLst>
    <dgm:cxn modelId="{40D77909-A9D3-435B-83E9-816DDA28B2B7}" srcId="{EB53B0E6-D1E2-4DAC-8790-A93193277FB7}" destId="{8EFF8448-A345-431E-B2FE-EEA8A997251E}" srcOrd="2" destOrd="0" parTransId="{07E91A33-ED85-4E23-9D82-989321506CFC}" sibTransId="{B7A6446B-20EE-4F95-9392-C3E27BCE5906}"/>
    <dgm:cxn modelId="{4215CB1A-DF16-407D-9194-00069CF25AD8}" type="presOf" srcId="{0B800A06-282F-4703-B90A-BBEDCFA981EB}" destId="{D8A94CC3-1404-48D9-A794-71AA7CA82FCF}" srcOrd="0" destOrd="0" presId="urn:microsoft.com/office/officeart/2008/layout/LinedList"/>
    <dgm:cxn modelId="{683B9B1D-7154-4554-9D40-22F393087E25}" type="presOf" srcId="{08981944-A615-496A-BE24-F8EA343EF0D0}" destId="{CC7131F5-DEA8-4C5B-9DE7-4780FED4E9F4}" srcOrd="0" destOrd="0" presId="urn:microsoft.com/office/officeart/2008/layout/LinedList"/>
    <dgm:cxn modelId="{2121692A-F732-4AAE-8BEF-5A932F4B5677}" srcId="{EB53B0E6-D1E2-4DAC-8790-A93193277FB7}" destId="{0B800A06-282F-4703-B90A-BBEDCFA981EB}" srcOrd="3" destOrd="0" parTransId="{18FE42C3-2650-431A-A923-7F217AA001AC}" sibTransId="{09F9ECC1-8CAD-4B2C-89D8-D57245B1D397}"/>
    <dgm:cxn modelId="{910F113C-E34C-4F1D-A653-1FDCEA016688}" type="presOf" srcId="{8EFF8448-A345-431E-B2FE-EEA8A997251E}" destId="{3C9BE78E-B963-4EF6-8B5E-7A4809CB6DDE}" srcOrd="0" destOrd="0" presId="urn:microsoft.com/office/officeart/2008/layout/LinedList"/>
    <dgm:cxn modelId="{D4987D3F-CA25-4667-B9CA-08F2A9CC2B2F}" type="presOf" srcId="{EB53B0E6-D1E2-4DAC-8790-A93193277FB7}" destId="{FBF11B0E-79A6-45F7-8097-7274215342D8}" srcOrd="0" destOrd="0" presId="urn:microsoft.com/office/officeart/2008/layout/LinedList"/>
    <dgm:cxn modelId="{FA72E762-86BA-4B96-8AB9-71D6E2170D4D}" type="presOf" srcId="{6AC70F32-A187-4133-A129-32347BE10220}" destId="{C1014C39-C695-40C7-87C0-5E9065FF2FCF}" srcOrd="0" destOrd="0" presId="urn:microsoft.com/office/officeart/2008/layout/LinedList"/>
    <dgm:cxn modelId="{275256C1-75E6-46A3-983A-842D7550EE1E}" srcId="{EB53B0E6-D1E2-4DAC-8790-A93193277FB7}" destId="{6AC70F32-A187-4133-A129-32347BE10220}" srcOrd="0" destOrd="0" parTransId="{AEDA5091-41DA-49F5-B0D6-B4B2A8672641}" sibTransId="{72F77969-BC5F-4631-9594-65650F53344F}"/>
    <dgm:cxn modelId="{F7CC11CD-A6A6-47A6-9F59-0156F35A20B7}" srcId="{EB53B0E6-D1E2-4DAC-8790-A93193277FB7}" destId="{08981944-A615-496A-BE24-F8EA343EF0D0}" srcOrd="1" destOrd="0" parTransId="{A8AA9E00-EDE5-4D6A-B7BD-61DD0A51D9FB}" sibTransId="{88489962-641E-4997-9865-66164C478A1D}"/>
    <dgm:cxn modelId="{01AD79E6-F05A-4A11-BA6E-F432A72B130A}" type="presParOf" srcId="{FBF11B0E-79A6-45F7-8097-7274215342D8}" destId="{4E147680-DA8A-4D14-AE90-F359460D726F}" srcOrd="0" destOrd="0" presId="urn:microsoft.com/office/officeart/2008/layout/LinedList"/>
    <dgm:cxn modelId="{B0F3E55A-F5E9-49AA-BA40-824824B3934B}" type="presParOf" srcId="{FBF11B0E-79A6-45F7-8097-7274215342D8}" destId="{59777216-F968-4B51-B94A-C79EA195A0F0}" srcOrd="1" destOrd="0" presId="urn:microsoft.com/office/officeart/2008/layout/LinedList"/>
    <dgm:cxn modelId="{7DC09176-1921-40F2-9AB8-BFECEBA493BF}" type="presParOf" srcId="{59777216-F968-4B51-B94A-C79EA195A0F0}" destId="{C1014C39-C695-40C7-87C0-5E9065FF2FCF}" srcOrd="0" destOrd="0" presId="urn:microsoft.com/office/officeart/2008/layout/LinedList"/>
    <dgm:cxn modelId="{038BE024-5FCC-4596-9992-F09A0F734D0A}" type="presParOf" srcId="{59777216-F968-4B51-B94A-C79EA195A0F0}" destId="{83172E40-7B26-4953-A756-A869B3942AAA}" srcOrd="1" destOrd="0" presId="urn:microsoft.com/office/officeart/2008/layout/LinedList"/>
    <dgm:cxn modelId="{CA55CE45-BE95-4D86-9F6B-485EC2331F52}" type="presParOf" srcId="{FBF11B0E-79A6-45F7-8097-7274215342D8}" destId="{AE32F900-1F3F-482D-A809-0A248C2D9DE9}" srcOrd="2" destOrd="0" presId="urn:microsoft.com/office/officeart/2008/layout/LinedList"/>
    <dgm:cxn modelId="{AF3DCCFC-6FFF-46C8-8F5D-7AE2F725858B}" type="presParOf" srcId="{FBF11B0E-79A6-45F7-8097-7274215342D8}" destId="{00145461-A2A0-44DE-9DCD-52DB445D44B8}" srcOrd="3" destOrd="0" presId="urn:microsoft.com/office/officeart/2008/layout/LinedList"/>
    <dgm:cxn modelId="{8ED358FA-7E37-4A9F-9171-419AF58DAF88}" type="presParOf" srcId="{00145461-A2A0-44DE-9DCD-52DB445D44B8}" destId="{CC7131F5-DEA8-4C5B-9DE7-4780FED4E9F4}" srcOrd="0" destOrd="0" presId="urn:microsoft.com/office/officeart/2008/layout/LinedList"/>
    <dgm:cxn modelId="{7937A001-B0EA-4356-869A-2565B05E0B8C}" type="presParOf" srcId="{00145461-A2A0-44DE-9DCD-52DB445D44B8}" destId="{8B5EB9DF-86E8-41F3-AC77-3DD5BF2B23FC}" srcOrd="1" destOrd="0" presId="urn:microsoft.com/office/officeart/2008/layout/LinedList"/>
    <dgm:cxn modelId="{636AA034-86C5-431D-A76C-4F6359234ED3}" type="presParOf" srcId="{FBF11B0E-79A6-45F7-8097-7274215342D8}" destId="{79C5C437-B799-4ADE-A4AC-23DF9C66F332}" srcOrd="4" destOrd="0" presId="urn:microsoft.com/office/officeart/2008/layout/LinedList"/>
    <dgm:cxn modelId="{7739493F-EB32-40E1-846D-6FCFDD240569}" type="presParOf" srcId="{FBF11B0E-79A6-45F7-8097-7274215342D8}" destId="{47A0C98D-2A0C-4734-AF86-BA4F7A64ED53}" srcOrd="5" destOrd="0" presId="urn:microsoft.com/office/officeart/2008/layout/LinedList"/>
    <dgm:cxn modelId="{49272D54-914E-4785-8C49-2BC1E8C074E6}" type="presParOf" srcId="{47A0C98D-2A0C-4734-AF86-BA4F7A64ED53}" destId="{3C9BE78E-B963-4EF6-8B5E-7A4809CB6DDE}" srcOrd="0" destOrd="0" presId="urn:microsoft.com/office/officeart/2008/layout/LinedList"/>
    <dgm:cxn modelId="{73B5E163-B611-44D2-8D01-8F4903341E40}" type="presParOf" srcId="{47A0C98D-2A0C-4734-AF86-BA4F7A64ED53}" destId="{E723D2BA-80DA-4529-98D9-7E695A6EC316}" srcOrd="1" destOrd="0" presId="urn:microsoft.com/office/officeart/2008/layout/LinedList"/>
    <dgm:cxn modelId="{786B726E-5D8A-4EBF-98D5-B2C60B2FEA26}" type="presParOf" srcId="{FBF11B0E-79A6-45F7-8097-7274215342D8}" destId="{77E94E9D-87CA-45B8-BBEC-2572064C3EB1}" srcOrd="6" destOrd="0" presId="urn:microsoft.com/office/officeart/2008/layout/LinedList"/>
    <dgm:cxn modelId="{5FBC1B5E-85C0-47ED-BC1E-5BF14EF6685E}" type="presParOf" srcId="{FBF11B0E-79A6-45F7-8097-7274215342D8}" destId="{ADC436DC-3928-456A-A652-8848F5C47843}" srcOrd="7" destOrd="0" presId="urn:microsoft.com/office/officeart/2008/layout/LinedList"/>
    <dgm:cxn modelId="{0D5F6A64-DE6D-4406-A513-83DA33CDE04D}" type="presParOf" srcId="{ADC436DC-3928-456A-A652-8848F5C47843}" destId="{D8A94CC3-1404-48D9-A794-71AA7CA82FCF}" srcOrd="0" destOrd="0" presId="urn:microsoft.com/office/officeart/2008/layout/LinedList"/>
    <dgm:cxn modelId="{1491EB2C-75DF-4B93-8413-A7288C88EB82}" type="presParOf" srcId="{ADC436DC-3928-456A-A652-8848F5C47843}" destId="{9C214426-CF99-483B-81FA-143FDCDB1E1B}" srcOrd="1" destOrd="0" presId="urn:microsoft.com/office/officeart/2008/layout/Lin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47680-DA8A-4D14-AE90-F359460D726F}">
      <dsp:nvSpPr>
        <dsp:cNvPr id="0" name=""/>
        <dsp:cNvSpPr/>
      </dsp:nvSpPr>
      <dsp:spPr>
        <a:xfrm>
          <a:off x="0" y="0"/>
          <a:ext cx="81905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4C39-C695-40C7-87C0-5E9065FF2FCF}">
      <dsp:nvSpPr>
        <dsp:cNvPr id="0" name=""/>
        <dsp:cNvSpPr/>
      </dsp:nvSpPr>
      <dsp:spPr>
        <a:xfrm>
          <a:off x="0" y="0"/>
          <a:ext cx="8190523" cy="12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Olympic dataset is rich in value with plenty of information for analysis</a:t>
          </a:r>
        </a:p>
      </dsp:txBody>
      <dsp:txXfrm>
        <a:off x="0" y="0"/>
        <a:ext cx="8190523" cy="1239624"/>
      </dsp:txXfrm>
    </dsp:sp>
    <dsp:sp modelId="{AE32F900-1F3F-482D-A809-0A248C2D9DE9}">
      <dsp:nvSpPr>
        <dsp:cNvPr id="0" name=""/>
        <dsp:cNvSpPr/>
      </dsp:nvSpPr>
      <dsp:spPr>
        <a:xfrm>
          <a:off x="0" y="1239624"/>
          <a:ext cx="81905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131F5-DEA8-4C5B-9DE7-4780FED4E9F4}">
      <dsp:nvSpPr>
        <dsp:cNvPr id="0" name=""/>
        <dsp:cNvSpPr/>
      </dsp:nvSpPr>
      <dsp:spPr>
        <a:xfrm>
          <a:off x="0" y="1239624"/>
          <a:ext cx="8190523" cy="12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Plenty of opportunity to design numerous types of graphs &amp; charts</a:t>
          </a:r>
        </a:p>
      </dsp:txBody>
      <dsp:txXfrm>
        <a:off x="0" y="1239624"/>
        <a:ext cx="8190523" cy="1239624"/>
      </dsp:txXfrm>
    </dsp:sp>
    <dsp:sp modelId="{79C5C437-B799-4ADE-A4AC-23DF9C66F332}">
      <dsp:nvSpPr>
        <dsp:cNvPr id="0" name=""/>
        <dsp:cNvSpPr/>
      </dsp:nvSpPr>
      <dsp:spPr>
        <a:xfrm>
          <a:off x="0" y="2479249"/>
          <a:ext cx="81905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BE78E-B963-4EF6-8B5E-7A4809CB6DDE}">
      <dsp:nvSpPr>
        <dsp:cNvPr id="0" name=""/>
        <dsp:cNvSpPr/>
      </dsp:nvSpPr>
      <dsp:spPr>
        <a:xfrm>
          <a:off x="0" y="2479249"/>
          <a:ext cx="8190523" cy="12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Used expertise in SQL, data cleaning and data transformation</a:t>
          </a:r>
        </a:p>
      </dsp:txBody>
      <dsp:txXfrm>
        <a:off x="0" y="2479249"/>
        <a:ext cx="8190523" cy="1239624"/>
      </dsp:txXfrm>
    </dsp:sp>
    <dsp:sp modelId="{77E94E9D-87CA-45B8-BBEC-2572064C3EB1}">
      <dsp:nvSpPr>
        <dsp:cNvPr id="0" name=""/>
        <dsp:cNvSpPr/>
      </dsp:nvSpPr>
      <dsp:spPr>
        <a:xfrm>
          <a:off x="0" y="3718874"/>
          <a:ext cx="81905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94CC3-1404-48D9-A794-71AA7CA82FCF}">
      <dsp:nvSpPr>
        <dsp:cNvPr id="0" name=""/>
        <dsp:cNvSpPr/>
      </dsp:nvSpPr>
      <dsp:spPr>
        <a:xfrm>
          <a:off x="0" y="3718874"/>
          <a:ext cx="8190523" cy="12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Huge fan of sports &amp; Olympic world’s biggest sporting event</a:t>
          </a:r>
        </a:p>
      </dsp:txBody>
      <dsp:txXfrm>
        <a:off x="0" y="3718874"/>
        <a:ext cx="8190523" cy="123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8597-07EA-49A3-9171-FDCD5307B5E7}" type="datetimeFigureOut">
              <a:rPr lang="en-IN" smtClean="0"/>
              <a:t>23-06-2020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00BF-23BF-4A6D-9AD2-4D4052C8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1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DA1E-BB0A-4CF4-9729-42A586081FF2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96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043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016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1623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580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533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208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5FFA-17C7-495F-80F2-9021F99BC1C4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4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71C1-C54E-4CBB-AA22-B80313C8FCE4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2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6724-A69D-401E-B1A7-242504F1E33A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1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DD59-FAD2-472C-B6EF-8999B0A18350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7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ABCB-5522-421E-8F49-ECC001F2AABE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26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ABAE-2D4F-4541-ABE5-8F0518F6FD76}" type="datetime1">
              <a:rPr lang="en-IN" smtClean="0"/>
              <a:t>23-06-2020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76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8E51-7997-4F9B-8C11-441C05C8434A}" type="datetime1">
              <a:rPr lang="en-IN" smtClean="0"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0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0ADA-C70E-4376-920B-73C4BCC8C6C8}" type="datetime1">
              <a:rPr lang="en-IN" smtClean="0"/>
              <a:t>23-06-2020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8AB1-FE9B-4B6B-BAB4-0F9494ABA267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47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9019-F808-4446-8B44-C3ABFEDDAE05}" type="datetime1">
              <a:rPr lang="en-IN" smtClean="0"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690F0C-D24F-4E78-86D8-EC2B08AC04ED}" type="datetime1">
              <a:rPr lang="en-IN" smtClean="0"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C3A8B9-C636-419F-95C0-31360C786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7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  <p:sldLayoutId id="2147484397" r:id="rId12"/>
    <p:sldLayoutId id="2147484398" r:id="rId13"/>
    <p:sldLayoutId id="2147484399" r:id="rId14"/>
    <p:sldLayoutId id="2147484400" r:id="rId15"/>
    <p:sldLayoutId id="2147484401" r:id="rId16"/>
    <p:sldLayoutId id="214748440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lympicdashboard/OlympicDashboard?:language=en&amp;:display_count=y&amp;:origin=viz_share_lin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harLimaye/Ethics-Essay-An-Algo-Discriminates/blob/master/18210876-Nihar%20Sudhanshu%20Limaye-ethics%20essay%20(1).pdf" TargetMode="External"/><Relationship Id="rId2" Type="http://schemas.openxmlformats.org/officeDocument/2006/relationships/hyperlink" Target="https://www.researchgate.net/publication/340088896_Towards_an_Automatic_Data_Value_Analysis_Method_for_Relational_Datab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CMT_RtOlzsW5KSVq3LbiWC8huvyxXSmh/view?usp=sharing" TargetMode="External"/><Relationship Id="rId4" Type="http://schemas.openxmlformats.org/officeDocument/2006/relationships/hyperlink" Target="https://github.com/NiharLima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C0DFBFAF-4588-43D0-BC2A-8AE0B51D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03" y="962795"/>
            <a:ext cx="7863251" cy="1171818"/>
          </a:xfrm>
          <a:ln w="3175">
            <a:noFill/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Visualization for Olympic Dataset</a:t>
            </a:r>
            <a:endParaRPr lang="ko-KR" altLang="en-US" sz="40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C08B2-BBEE-4EA9-8BB5-950EB6F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3ABFB-EE9E-4ECB-A6EC-4779DE61E760}"/>
              </a:ext>
            </a:extLst>
          </p:cNvPr>
          <p:cNvSpPr/>
          <p:nvPr/>
        </p:nvSpPr>
        <p:spPr>
          <a:xfrm>
            <a:off x="791203" y="4523930"/>
            <a:ext cx="3448740" cy="13593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By,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Nihar Sudhanshu Limaye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Email:- niharslims@gmail.com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176CADC-AD4A-4484-99C8-9CA2C89B2339}"/>
              </a:ext>
            </a:extLst>
          </p:cNvPr>
          <p:cNvSpPr txBox="1">
            <a:spLocks/>
          </p:cNvSpPr>
          <p:nvPr/>
        </p:nvSpPr>
        <p:spPr bwMode="auto">
          <a:xfrm>
            <a:off x="6938128" y="6354918"/>
            <a:ext cx="1512540" cy="10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700" dirty="0">
                <a:solidFill>
                  <a:schemeClr val="tx1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</a:rPr>
              <a:t>24th June 2020</a:t>
            </a:r>
          </a:p>
        </p:txBody>
      </p:sp>
    </p:spTree>
    <p:extLst>
      <p:ext uri="{BB962C8B-B14F-4D97-AF65-F5344CB8AC3E}">
        <p14:creationId xmlns:p14="http://schemas.microsoft.com/office/powerpoint/2010/main" val="419935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5D5-9983-41BE-B30E-5652B85B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95" y="2853179"/>
            <a:ext cx="7765322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!!!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F27-4C05-4DFD-860D-C2662A8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C2D2C34-BA4D-4289-9209-DD6C74BC0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749575"/>
              </p:ext>
            </p:extLst>
          </p:nvPr>
        </p:nvGraphicFramePr>
        <p:xfrm>
          <a:off x="472709" y="1348033"/>
          <a:ext cx="8190523" cy="4958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id="{E3FF020A-ECE4-4B01-A527-B4256E823440}"/>
              </a:ext>
            </a:extLst>
          </p:cNvPr>
          <p:cNvSpPr txBox="1">
            <a:spLocks/>
          </p:cNvSpPr>
          <p:nvPr/>
        </p:nvSpPr>
        <p:spPr>
          <a:xfrm>
            <a:off x="472709" y="315798"/>
            <a:ext cx="8190523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kern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buClr>
                <a:schemeClr val="hlink"/>
              </a:buClr>
            </a:pPr>
            <a:r>
              <a:rPr lang="en-US" altLang="en-US" sz="4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 &amp;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3F36-C48E-4BED-9879-E294F9C5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C59-FAF0-4369-B1A1-962CC8D18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41" y="346435"/>
            <a:ext cx="8135331" cy="76819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Calibri Light" panose="020F0302020204030204" pitchFamily="34" charset="0"/>
                <a:ea typeface="맑은 고딕" panose="020B0503020000020004" pitchFamily="50" charset="-127"/>
                <a:cs typeface="Calibri Light" panose="020F0302020204030204" pitchFamily="34" charset="0"/>
              </a:rPr>
              <a:t>Tools &amp; Process flow</a:t>
            </a:r>
            <a:endParaRPr lang="en-IN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EEF3-4794-41A8-98CC-33E498A2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41" y="1572706"/>
            <a:ext cx="3893269" cy="48469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Data Visualization Tools</a:t>
            </a:r>
            <a:endParaRPr lang="en-IN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Tableau Desktop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Power Bi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Ms Excel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Qlikview</a:t>
            </a:r>
            <a:endParaRPr lang="en-IN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IN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Data Storage Tools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MySQL database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CSV file</a:t>
            </a:r>
            <a:endParaRPr lang="en-IN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1A7D-E3DF-402E-A211-38123F1B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966D8-A0A4-4ABF-A653-33F35F7D6792}"/>
              </a:ext>
            </a:extLst>
          </p:cNvPr>
          <p:cNvSpPr txBox="1"/>
          <p:nvPr/>
        </p:nvSpPr>
        <p:spPr>
          <a:xfrm>
            <a:off x="5661594" y="4650073"/>
            <a:ext cx="2366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Fig 1. Process Flow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967EB-71EF-4598-B5BA-35BBAEC6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6" y="1572706"/>
            <a:ext cx="4546326" cy="2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6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02D5-89D0-42C1-88E0-3A5D3CC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0" y="204247"/>
            <a:ext cx="8088199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Tableau Visualization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BCD086-DBCF-4ECF-BFC9-A2D3B878C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1294989"/>
            <a:ext cx="8088198" cy="4588288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6E2D-6620-400F-A819-E6863CD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4738B-8EBD-452B-8C4D-AADD00869FE9}"/>
              </a:ext>
            </a:extLst>
          </p:cNvPr>
          <p:cNvSpPr/>
          <p:nvPr/>
        </p:nvSpPr>
        <p:spPr>
          <a:xfrm>
            <a:off x="483122" y="5925235"/>
            <a:ext cx="8177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Experience in creating &amp; publishing dashboards on cloud *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Click Here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52F218-104A-4001-9636-A53E01C6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3774" y="6492875"/>
            <a:ext cx="5004649" cy="365125"/>
          </a:xfrm>
        </p:spPr>
        <p:txBody>
          <a:bodyPr/>
          <a:lstStyle/>
          <a:p>
            <a:r>
              <a:rPr lang="en-US" dirty="0"/>
              <a:t>* The visualization may vary depending upon laptops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02D5-89D0-42C1-88E0-3A5D3CC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6" y="124374"/>
            <a:ext cx="8266088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PowerBI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Visualization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03865-07CA-4746-A56A-FC81FCC1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56" y="1366888"/>
            <a:ext cx="8266088" cy="4637986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6E2D-6620-400F-A819-E6863CD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02D5-89D0-42C1-88E0-3A5D3CC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251381"/>
            <a:ext cx="8107052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Qlikview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Visualization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D394F9-0655-41A9-8FF3-74F30B1E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0" y="1404595"/>
            <a:ext cx="8043875" cy="4553146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6E2D-6620-400F-A819-E6863CD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02D5-89D0-42C1-88E0-3A5D3CC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71" y="204247"/>
            <a:ext cx="8251058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MS Excel Visualization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0AC2C2-5EE9-493D-A277-2706CB84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1" y="1316346"/>
            <a:ext cx="8251058" cy="4566930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6E2D-6620-400F-A819-E6863CD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5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5D5-9983-41BE-B30E-5652B85B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7" y="241955"/>
            <a:ext cx="8069345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 Comparison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F27-4C05-4DFD-860D-C2662A8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8E49E-0292-454D-840D-A12AE182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" y="1531280"/>
            <a:ext cx="9049732" cy="41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5D5-9983-41BE-B30E-5652B85B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26500"/>
            <a:ext cx="7765322" cy="9704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Other Skills</a:t>
            </a:r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742-927D-4AC2-9994-033CCE5E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61" y="1379585"/>
            <a:ext cx="7773307" cy="486881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Proficient in SQL and published the paper on Relational Databases</a:t>
            </a: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Paper Publication : Nihar Limaye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Report writing skills in industry and academic</a:t>
            </a: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Academic Report : Nihar Limaye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projects and work</a:t>
            </a: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GitHub: Nihar Limaye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Updated Resume</a:t>
            </a: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Resume: Nihar Limaye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F27-4C05-4DFD-860D-C2662A8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A8B9-C636-419F-95C0-31360C7868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6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0</TotalTime>
  <Words>186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Wingdings</vt:lpstr>
      <vt:lpstr>Wingdings 2</vt:lpstr>
      <vt:lpstr>Slate</vt:lpstr>
      <vt:lpstr>Data Visualization for Olympic Dataset</vt:lpstr>
      <vt:lpstr>PowerPoint Presentation</vt:lpstr>
      <vt:lpstr>Tools &amp; Process flow</vt:lpstr>
      <vt:lpstr>1. Tableau Visualization</vt:lpstr>
      <vt:lpstr>2. PowerBI Visualization</vt:lpstr>
      <vt:lpstr>3. Qlikview Visualization</vt:lpstr>
      <vt:lpstr>4. MS Excel Visualization</vt:lpstr>
      <vt:lpstr>Tools Comparison</vt:lpstr>
      <vt:lpstr>Other Skills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Olympic dataset</dc:title>
  <dc:creator>nihar limaye</dc:creator>
  <cp:lastModifiedBy>nihar limaye</cp:lastModifiedBy>
  <cp:revision>70</cp:revision>
  <dcterms:created xsi:type="dcterms:W3CDTF">2020-06-23T12:59:49Z</dcterms:created>
  <dcterms:modified xsi:type="dcterms:W3CDTF">2020-06-23T20:59:39Z</dcterms:modified>
</cp:coreProperties>
</file>